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8" r:id="rId73"/>
    <p:sldId id="329" r:id="rId74"/>
    <p:sldId id="330" r:id="rId75"/>
    <p:sldId id="331" r:id="rId76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73" autoAdjust="0"/>
    <p:restoredTop sz="94660"/>
  </p:normalViewPr>
  <p:slideViewPr>
    <p:cSldViewPr>
      <p:cViewPr varScale="1">
        <p:scale>
          <a:sx n="202" d="100"/>
          <a:sy n="202" d="100"/>
        </p:scale>
        <p:origin x="1360" y="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8355" y="1885442"/>
            <a:ext cx="228728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155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155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4725" y="1175208"/>
            <a:ext cx="3771265" cy="315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9595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699" y="1175208"/>
            <a:ext cx="3709034" cy="3006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9595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505248"/>
            <a:ext cx="8185150" cy="40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725" y="1216355"/>
            <a:ext cx="8300720" cy="310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155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llien.net/thomas/weird-machines-exploitability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e8Z3G4jnc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388" y="1489304"/>
            <a:ext cx="8029575" cy="1219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4650" dirty="0"/>
              <a:t>Vulnerabilities</a:t>
            </a:r>
            <a:r>
              <a:rPr sz="4650" spc="-105" dirty="0"/>
              <a:t> </a:t>
            </a:r>
            <a:r>
              <a:rPr sz="4650" dirty="0"/>
              <a:t>and</a:t>
            </a:r>
            <a:r>
              <a:rPr sz="4650" spc="-95" dirty="0"/>
              <a:t> </a:t>
            </a:r>
            <a:r>
              <a:rPr sz="4650" spc="-10" dirty="0"/>
              <a:t>exploitation</a:t>
            </a:r>
            <a:endParaRPr sz="4650"/>
          </a:p>
          <a:p>
            <a:pPr marL="635" algn="ctr">
              <a:lnSpc>
                <a:spcPct val="100000"/>
              </a:lnSpc>
              <a:spcBef>
                <a:spcPts val="70"/>
              </a:spcBef>
            </a:pPr>
            <a:r>
              <a:rPr sz="3100" dirty="0"/>
              <a:t>concepts</a:t>
            </a:r>
            <a:r>
              <a:rPr sz="3100" spc="-130" dirty="0"/>
              <a:t> </a:t>
            </a:r>
            <a:r>
              <a:rPr sz="3100" dirty="0"/>
              <a:t>and</a:t>
            </a:r>
            <a:r>
              <a:rPr sz="3100" spc="-130" dirty="0"/>
              <a:t> </a:t>
            </a:r>
            <a:r>
              <a:rPr sz="3100" dirty="0"/>
              <a:t>automated</a:t>
            </a:r>
            <a:r>
              <a:rPr sz="3100" spc="-130" dirty="0"/>
              <a:t> </a:t>
            </a:r>
            <a:r>
              <a:rPr sz="3100" spc="-10" dirty="0"/>
              <a:t>techniques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5715000" y="4933950"/>
            <a:ext cx="48768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4055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595959"/>
                </a:solidFill>
                <a:latin typeface="Arial MT"/>
                <a:cs typeface="Arial MT"/>
              </a:rPr>
              <a:t>Some slides are borrowed from </a:t>
            </a:r>
            <a:r>
              <a:rPr sz="900" spc="-10" dirty="0">
                <a:solidFill>
                  <a:srgbClr val="595959"/>
                </a:solidFill>
                <a:latin typeface="Arial MT"/>
                <a:cs typeface="Arial MT"/>
              </a:rPr>
              <a:t>Brandon</a:t>
            </a:r>
            <a:r>
              <a:rPr sz="900" spc="-6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595959"/>
                </a:solidFill>
                <a:latin typeface="Arial MT"/>
                <a:cs typeface="Arial MT"/>
              </a:rPr>
              <a:t>Azad</a:t>
            </a:r>
            <a:endParaRPr sz="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69600" y="2461149"/>
            <a:ext cx="476250" cy="476250"/>
            <a:chOff x="3369600" y="2461149"/>
            <a:chExt cx="476250" cy="476250"/>
          </a:xfrm>
        </p:grpSpPr>
        <p:sp>
          <p:nvSpPr>
            <p:cNvPr id="3" name="object 3"/>
            <p:cNvSpPr/>
            <p:nvPr/>
          </p:nvSpPr>
          <p:spPr>
            <a:xfrm>
              <a:off x="3379125" y="247067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457199"/>
                  </a:move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79125" y="247067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477275" y="1395225"/>
            <a:ext cx="476250" cy="476250"/>
            <a:chOff x="4477275" y="1395225"/>
            <a:chExt cx="476250" cy="476250"/>
          </a:xfrm>
        </p:grpSpPr>
        <p:sp>
          <p:nvSpPr>
            <p:cNvPr id="6" name="object 6"/>
            <p:cNvSpPr/>
            <p:nvPr/>
          </p:nvSpPr>
          <p:spPr>
            <a:xfrm>
              <a:off x="4486800" y="14047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457199"/>
                  </a:move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86800" y="14047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490374" y="2172224"/>
            <a:ext cx="476250" cy="476250"/>
            <a:chOff x="5490374" y="2172224"/>
            <a:chExt cx="476250" cy="476250"/>
          </a:xfrm>
        </p:grpSpPr>
        <p:sp>
          <p:nvSpPr>
            <p:cNvPr id="9" name="object 9"/>
            <p:cNvSpPr/>
            <p:nvPr/>
          </p:nvSpPr>
          <p:spPr>
            <a:xfrm>
              <a:off x="5499899" y="218174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457199"/>
                  </a:move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99899" y="218174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1397" y="2645814"/>
            <a:ext cx="160311" cy="12286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377756" y="1564807"/>
            <a:ext cx="1079500" cy="947419"/>
            <a:chOff x="2377756" y="1564807"/>
            <a:chExt cx="1079500" cy="947419"/>
          </a:xfrm>
        </p:grpSpPr>
        <p:sp>
          <p:nvSpPr>
            <p:cNvPr id="13" name="object 13"/>
            <p:cNvSpPr/>
            <p:nvPr/>
          </p:nvSpPr>
          <p:spPr>
            <a:xfrm>
              <a:off x="2392044" y="1579094"/>
              <a:ext cx="1005840" cy="794385"/>
            </a:xfrm>
            <a:custGeom>
              <a:avLst/>
              <a:gdLst/>
              <a:ahLst/>
              <a:cxnLst/>
              <a:rect l="l" t="t" r="r" b="b"/>
              <a:pathLst>
                <a:path w="1005839" h="794385">
                  <a:moveTo>
                    <a:pt x="0" y="0"/>
                  </a:moveTo>
                  <a:lnTo>
                    <a:pt x="3023" y="43556"/>
                  </a:lnTo>
                  <a:lnTo>
                    <a:pt x="11835" y="84480"/>
                  </a:lnTo>
                  <a:lnTo>
                    <a:pt x="26051" y="122947"/>
                  </a:lnTo>
                  <a:lnTo>
                    <a:pt x="45284" y="159132"/>
                  </a:lnTo>
                  <a:lnTo>
                    <a:pt x="69149" y="193212"/>
                  </a:lnTo>
                  <a:lnTo>
                    <a:pt x="97259" y="225360"/>
                  </a:lnTo>
                  <a:lnTo>
                    <a:pt x="129228" y="255754"/>
                  </a:lnTo>
                  <a:lnTo>
                    <a:pt x="164671" y="284567"/>
                  </a:lnTo>
                  <a:lnTo>
                    <a:pt x="203202" y="311977"/>
                  </a:lnTo>
                  <a:lnTo>
                    <a:pt x="244434" y="338158"/>
                  </a:lnTo>
                  <a:lnTo>
                    <a:pt x="287982" y="363286"/>
                  </a:lnTo>
                  <a:lnTo>
                    <a:pt x="333460" y="387536"/>
                  </a:lnTo>
                  <a:lnTo>
                    <a:pt x="380482" y="411083"/>
                  </a:lnTo>
                  <a:lnTo>
                    <a:pt x="428661" y="434105"/>
                  </a:lnTo>
                  <a:lnTo>
                    <a:pt x="477612" y="456775"/>
                  </a:lnTo>
                  <a:lnTo>
                    <a:pt x="526949" y="479269"/>
                  </a:lnTo>
                  <a:lnTo>
                    <a:pt x="576287" y="501763"/>
                  </a:lnTo>
                  <a:lnTo>
                    <a:pt x="625238" y="524432"/>
                  </a:lnTo>
                  <a:lnTo>
                    <a:pt x="673417" y="547452"/>
                  </a:lnTo>
                  <a:lnTo>
                    <a:pt x="720439" y="570998"/>
                  </a:lnTo>
                  <a:lnTo>
                    <a:pt x="765917" y="595247"/>
                  </a:lnTo>
                  <a:lnTo>
                    <a:pt x="809465" y="620372"/>
                  </a:lnTo>
                  <a:lnTo>
                    <a:pt x="850697" y="646551"/>
                  </a:lnTo>
                  <a:lnTo>
                    <a:pt x="889227" y="673958"/>
                  </a:lnTo>
                  <a:lnTo>
                    <a:pt x="924671" y="702769"/>
                  </a:lnTo>
                  <a:lnTo>
                    <a:pt x="956640" y="733159"/>
                  </a:lnTo>
                  <a:lnTo>
                    <a:pt x="984750" y="765305"/>
                  </a:lnTo>
                  <a:lnTo>
                    <a:pt x="1003068" y="790671"/>
                  </a:lnTo>
                  <a:lnTo>
                    <a:pt x="1005280" y="794087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7776" y="2345510"/>
              <a:ext cx="119096" cy="16631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755082" y="1604805"/>
            <a:ext cx="1717675" cy="1109345"/>
            <a:chOff x="3755082" y="1604805"/>
            <a:chExt cx="1717675" cy="1109345"/>
          </a:xfrm>
        </p:grpSpPr>
        <p:sp>
          <p:nvSpPr>
            <p:cNvPr id="16" name="object 16"/>
            <p:cNvSpPr/>
            <p:nvPr/>
          </p:nvSpPr>
          <p:spPr>
            <a:xfrm>
              <a:off x="3769369" y="1665459"/>
              <a:ext cx="549275" cy="872490"/>
            </a:xfrm>
            <a:custGeom>
              <a:avLst/>
              <a:gdLst/>
              <a:ahLst/>
              <a:cxnLst/>
              <a:rect l="l" t="t" r="r" b="b"/>
              <a:pathLst>
                <a:path w="549275" h="872489">
                  <a:moveTo>
                    <a:pt x="0" y="872170"/>
                  </a:moveTo>
                  <a:lnTo>
                    <a:pt x="1571" y="820030"/>
                  </a:lnTo>
                  <a:lnTo>
                    <a:pt x="6203" y="768045"/>
                  </a:lnTo>
                  <a:lnTo>
                    <a:pt x="13773" y="716368"/>
                  </a:lnTo>
                  <a:lnTo>
                    <a:pt x="24160" y="665155"/>
                  </a:lnTo>
                  <a:lnTo>
                    <a:pt x="37240" y="614558"/>
                  </a:lnTo>
                  <a:lnTo>
                    <a:pt x="52891" y="564734"/>
                  </a:lnTo>
                  <a:lnTo>
                    <a:pt x="70991" y="515835"/>
                  </a:lnTo>
                  <a:lnTo>
                    <a:pt x="91417" y="468017"/>
                  </a:lnTo>
                  <a:lnTo>
                    <a:pt x="114047" y="421433"/>
                  </a:lnTo>
                  <a:lnTo>
                    <a:pt x="138758" y="376239"/>
                  </a:lnTo>
                  <a:lnTo>
                    <a:pt x="165428" y="332588"/>
                  </a:lnTo>
                  <a:lnTo>
                    <a:pt x="193935" y="290634"/>
                  </a:lnTo>
                  <a:lnTo>
                    <a:pt x="224156" y="250532"/>
                  </a:lnTo>
                  <a:lnTo>
                    <a:pt x="258687" y="209358"/>
                  </a:lnTo>
                  <a:lnTo>
                    <a:pt x="294931" y="170735"/>
                  </a:lnTo>
                  <a:lnTo>
                    <a:pt x="332731" y="134858"/>
                  </a:lnTo>
                  <a:lnTo>
                    <a:pt x="371933" y="101926"/>
                  </a:lnTo>
                  <a:lnTo>
                    <a:pt x="412380" y="72132"/>
                  </a:lnTo>
                  <a:lnTo>
                    <a:pt x="453916" y="45675"/>
                  </a:lnTo>
                  <a:lnTo>
                    <a:pt x="501753" y="20141"/>
                  </a:lnTo>
                  <a:lnTo>
                    <a:pt x="534192" y="5741"/>
                  </a:lnTo>
                  <a:lnTo>
                    <a:pt x="536911" y="4631"/>
                  </a:lnTo>
                  <a:lnTo>
                    <a:pt x="539634" y="3544"/>
                  </a:lnTo>
                  <a:lnTo>
                    <a:pt x="542360" y="2480"/>
                  </a:lnTo>
                  <a:lnTo>
                    <a:pt x="548868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133" y="1604805"/>
              <a:ext cx="164785" cy="1213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836325" y="2414885"/>
              <a:ext cx="1492250" cy="284480"/>
            </a:xfrm>
            <a:custGeom>
              <a:avLst/>
              <a:gdLst/>
              <a:ahLst/>
              <a:cxnLst/>
              <a:rect l="l" t="t" r="r" b="b"/>
              <a:pathLst>
                <a:path w="1492250" h="284480">
                  <a:moveTo>
                    <a:pt x="0" y="284389"/>
                  </a:moveTo>
                  <a:lnTo>
                    <a:pt x="71276" y="283654"/>
                  </a:lnTo>
                  <a:lnTo>
                    <a:pt x="138489" y="281508"/>
                  </a:lnTo>
                  <a:lnTo>
                    <a:pt x="201893" y="278038"/>
                  </a:lnTo>
                  <a:lnTo>
                    <a:pt x="261742" y="273334"/>
                  </a:lnTo>
                  <a:lnTo>
                    <a:pt x="318290" y="267483"/>
                  </a:lnTo>
                  <a:lnTo>
                    <a:pt x="371790" y="260574"/>
                  </a:lnTo>
                  <a:lnTo>
                    <a:pt x="422496" y="252694"/>
                  </a:lnTo>
                  <a:lnTo>
                    <a:pt x="470663" y="243932"/>
                  </a:lnTo>
                  <a:lnTo>
                    <a:pt x="516545" y="234377"/>
                  </a:lnTo>
                  <a:lnTo>
                    <a:pt x="560394" y="224116"/>
                  </a:lnTo>
                  <a:lnTo>
                    <a:pt x="602466" y="213237"/>
                  </a:lnTo>
                  <a:lnTo>
                    <a:pt x="643014" y="201829"/>
                  </a:lnTo>
                  <a:lnTo>
                    <a:pt x="682292" y="189981"/>
                  </a:lnTo>
                  <a:lnTo>
                    <a:pt x="720554" y="177779"/>
                  </a:lnTo>
                  <a:lnTo>
                    <a:pt x="758054" y="165313"/>
                  </a:lnTo>
                  <a:lnTo>
                    <a:pt x="795045" y="152670"/>
                  </a:lnTo>
                  <a:lnTo>
                    <a:pt x="831783" y="139939"/>
                  </a:lnTo>
                  <a:lnTo>
                    <a:pt x="876416" y="124489"/>
                  </a:lnTo>
                  <a:lnTo>
                    <a:pt x="921504" y="109196"/>
                  </a:lnTo>
                  <a:lnTo>
                    <a:pt x="967501" y="94219"/>
                  </a:lnTo>
                  <a:lnTo>
                    <a:pt x="1014861" y="79716"/>
                  </a:lnTo>
                  <a:lnTo>
                    <a:pt x="1064040" y="65845"/>
                  </a:lnTo>
                  <a:lnTo>
                    <a:pt x="1115491" y="52764"/>
                  </a:lnTo>
                  <a:lnTo>
                    <a:pt x="1169671" y="40630"/>
                  </a:lnTo>
                  <a:lnTo>
                    <a:pt x="1219673" y="30914"/>
                  </a:lnTo>
                  <a:lnTo>
                    <a:pt x="1272416" y="22150"/>
                  </a:lnTo>
                  <a:lnTo>
                    <a:pt x="1328205" y="14445"/>
                  </a:lnTo>
                  <a:lnTo>
                    <a:pt x="1387345" y="7903"/>
                  </a:lnTo>
                  <a:lnTo>
                    <a:pt x="1434081" y="3824"/>
                  </a:lnTo>
                  <a:lnTo>
                    <a:pt x="1474692" y="1002"/>
                  </a:lnTo>
                  <a:lnTo>
                    <a:pt x="1483002" y="503"/>
                  </a:lnTo>
                  <a:lnTo>
                    <a:pt x="1492109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2905" y="2353415"/>
              <a:ext cx="159447" cy="122938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2629807" y="1432486"/>
            <a:ext cx="978535" cy="1038225"/>
          </a:xfrm>
          <a:custGeom>
            <a:avLst/>
            <a:gdLst/>
            <a:ahLst/>
            <a:cxnLst/>
            <a:rect l="l" t="t" r="r" b="b"/>
            <a:pathLst>
              <a:path w="978535" h="1038225">
                <a:moveTo>
                  <a:pt x="977917" y="1038187"/>
                </a:moveTo>
                <a:lnTo>
                  <a:pt x="976441" y="991732"/>
                </a:lnTo>
                <a:lnTo>
                  <a:pt x="972072" y="945356"/>
                </a:lnTo>
                <a:lnTo>
                  <a:pt x="964897" y="899142"/>
                </a:lnTo>
                <a:lnTo>
                  <a:pt x="955004" y="853169"/>
                </a:lnTo>
                <a:lnTo>
                  <a:pt x="942480" y="807517"/>
                </a:lnTo>
                <a:lnTo>
                  <a:pt x="927414" y="762267"/>
                </a:lnTo>
                <a:lnTo>
                  <a:pt x="909893" y="717500"/>
                </a:lnTo>
                <a:lnTo>
                  <a:pt x="890005" y="673295"/>
                </a:lnTo>
                <a:lnTo>
                  <a:pt x="867837" y="629734"/>
                </a:lnTo>
                <a:lnTo>
                  <a:pt x="843477" y="586896"/>
                </a:lnTo>
                <a:lnTo>
                  <a:pt x="817013" y="544862"/>
                </a:lnTo>
                <a:lnTo>
                  <a:pt x="788532" y="503712"/>
                </a:lnTo>
                <a:lnTo>
                  <a:pt x="758122" y="463527"/>
                </a:lnTo>
                <a:lnTo>
                  <a:pt x="725872" y="424388"/>
                </a:lnTo>
                <a:lnTo>
                  <a:pt x="691867" y="386374"/>
                </a:lnTo>
                <a:lnTo>
                  <a:pt x="656197" y="349566"/>
                </a:lnTo>
                <a:lnTo>
                  <a:pt x="618948" y="314044"/>
                </a:lnTo>
                <a:lnTo>
                  <a:pt x="582399" y="281749"/>
                </a:lnTo>
                <a:lnTo>
                  <a:pt x="544594" y="250741"/>
                </a:lnTo>
                <a:lnTo>
                  <a:pt x="505607" y="221088"/>
                </a:lnTo>
                <a:lnTo>
                  <a:pt x="465512" y="192856"/>
                </a:lnTo>
                <a:lnTo>
                  <a:pt x="424384" y="166115"/>
                </a:lnTo>
                <a:lnTo>
                  <a:pt x="382295" y="140932"/>
                </a:lnTo>
                <a:lnTo>
                  <a:pt x="339319" y="117374"/>
                </a:lnTo>
                <a:lnTo>
                  <a:pt x="295532" y="95509"/>
                </a:lnTo>
                <a:lnTo>
                  <a:pt x="251005" y="75405"/>
                </a:lnTo>
                <a:lnTo>
                  <a:pt x="200122" y="54978"/>
                </a:lnTo>
                <a:lnTo>
                  <a:pt x="148503" y="36961"/>
                </a:lnTo>
                <a:lnTo>
                  <a:pt x="96252" y="21451"/>
                </a:lnTo>
                <a:lnTo>
                  <a:pt x="43476" y="8546"/>
                </a:lnTo>
                <a:lnTo>
                  <a:pt x="3612" y="633"/>
                </a:lnTo>
                <a:lnTo>
                  <a:pt x="0" y="0"/>
                </a:lnTo>
              </a:path>
            </a:pathLst>
          </a:custGeom>
          <a:ln w="2857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368124" y="1238312"/>
            <a:ext cx="476250" cy="476250"/>
            <a:chOff x="7368124" y="1238312"/>
            <a:chExt cx="476250" cy="476250"/>
          </a:xfrm>
        </p:grpSpPr>
        <p:sp>
          <p:nvSpPr>
            <p:cNvPr id="22" name="object 22"/>
            <p:cNvSpPr/>
            <p:nvPr/>
          </p:nvSpPr>
          <p:spPr>
            <a:xfrm>
              <a:off x="7377649" y="12478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457199"/>
                  </a:move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77649" y="12478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11699" y="1074025"/>
            <a:ext cx="8204200" cy="3904615"/>
            <a:chOff x="311699" y="1074025"/>
            <a:chExt cx="8204200" cy="3904615"/>
          </a:xfrm>
        </p:grpSpPr>
        <p:sp>
          <p:nvSpPr>
            <p:cNvPr id="25" name="object 25"/>
            <p:cNvSpPr/>
            <p:nvPr/>
          </p:nvSpPr>
          <p:spPr>
            <a:xfrm>
              <a:off x="5957099" y="1496460"/>
              <a:ext cx="1250315" cy="914400"/>
            </a:xfrm>
            <a:custGeom>
              <a:avLst/>
              <a:gdLst/>
              <a:ahLst/>
              <a:cxnLst/>
              <a:rect l="l" t="t" r="r" b="b"/>
              <a:pathLst>
                <a:path w="1250315" h="914400">
                  <a:moveTo>
                    <a:pt x="0" y="913889"/>
                  </a:moveTo>
                  <a:lnTo>
                    <a:pt x="54624" y="911983"/>
                  </a:lnTo>
                  <a:lnTo>
                    <a:pt x="106453" y="906401"/>
                  </a:lnTo>
                  <a:lnTo>
                    <a:pt x="155642" y="897346"/>
                  </a:lnTo>
                  <a:lnTo>
                    <a:pt x="202345" y="885024"/>
                  </a:lnTo>
                  <a:lnTo>
                    <a:pt x="246718" y="869638"/>
                  </a:lnTo>
                  <a:lnTo>
                    <a:pt x="288917" y="851393"/>
                  </a:lnTo>
                  <a:lnTo>
                    <a:pt x="329097" y="830493"/>
                  </a:lnTo>
                  <a:lnTo>
                    <a:pt x="367412" y="807142"/>
                  </a:lnTo>
                  <a:lnTo>
                    <a:pt x="404019" y="781545"/>
                  </a:lnTo>
                  <a:lnTo>
                    <a:pt x="439072" y="753905"/>
                  </a:lnTo>
                  <a:lnTo>
                    <a:pt x="472727" y="724427"/>
                  </a:lnTo>
                  <a:lnTo>
                    <a:pt x="505140" y="693315"/>
                  </a:lnTo>
                  <a:lnTo>
                    <a:pt x="536465" y="660774"/>
                  </a:lnTo>
                  <a:lnTo>
                    <a:pt x="566858" y="627007"/>
                  </a:lnTo>
                  <a:lnTo>
                    <a:pt x="596474" y="592219"/>
                  </a:lnTo>
                  <a:lnTo>
                    <a:pt x="625469" y="556614"/>
                  </a:lnTo>
                  <a:lnTo>
                    <a:pt x="653998" y="520396"/>
                  </a:lnTo>
                  <a:lnTo>
                    <a:pt x="682215" y="483770"/>
                  </a:lnTo>
                  <a:lnTo>
                    <a:pt x="710277" y="446939"/>
                  </a:lnTo>
                  <a:lnTo>
                    <a:pt x="739902" y="408067"/>
                  </a:lnTo>
                  <a:lnTo>
                    <a:pt x="769708" y="369435"/>
                  </a:lnTo>
                  <a:lnTo>
                    <a:pt x="799880" y="331283"/>
                  </a:lnTo>
                  <a:lnTo>
                    <a:pt x="830599" y="293851"/>
                  </a:lnTo>
                  <a:lnTo>
                    <a:pt x="862049" y="257381"/>
                  </a:lnTo>
                  <a:lnTo>
                    <a:pt x="894413" y="222112"/>
                  </a:lnTo>
                  <a:lnTo>
                    <a:pt x="927872" y="188283"/>
                  </a:lnTo>
                  <a:lnTo>
                    <a:pt x="962609" y="156136"/>
                  </a:lnTo>
                  <a:lnTo>
                    <a:pt x="998808" y="125911"/>
                  </a:lnTo>
                  <a:lnTo>
                    <a:pt x="1041506" y="94504"/>
                  </a:lnTo>
                  <a:lnTo>
                    <a:pt x="1086544" y="66174"/>
                  </a:lnTo>
                  <a:lnTo>
                    <a:pt x="1134184" y="41265"/>
                  </a:lnTo>
                  <a:lnTo>
                    <a:pt x="1184684" y="20118"/>
                  </a:lnTo>
                  <a:lnTo>
                    <a:pt x="1224594" y="6932"/>
                  </a:lnTo>
                  <a:lnTo>
                    <a:pt x="1245242" y="1250"/>
                  </a:lnTo>
                  <a:lnTo>
                    <a:pt x="1250221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7526" y="1435297"/>
              <a:ext cx="162873" cy="12232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27124" y="1074025"/>
              <a:ext cx="8188325" cy="2443480"/>
            </a:xfrm>
            <a:custGeom>
              <a:avLst/>
              <a:gdLst/>
              <a:ahLst/>
              <a:cxnLst/>
              <a:rect l="l" t="t" r="r" b="b"/>
              <a:pathLst>
                <a:path w="8188325" h="2443479">
                  <a:moveTo>
                    <a:pt x="8188199" y="2442899"/>
                  </a:moveTo>
                  <a:lnTo>
                    <a:pt x="0" y="2442899"/>
                  </a:lnTo>
                  <a:lnTo>
                    <a:pt x="0" y="0"/>
                  </a:lnTo>
                  <a:lnTo>
                    <a:pt x="8188199" y="0"/>
                  </a:lnTo>
                  <a:lnTo>
                    <a:pt x="8188199" y="2442899"/>
                  </a:lnTo>
                  <a:close/>
                </a:path>
              </a:pathLst>
            </a:custGeom>
            <a:solidFill>
              <a:srgbClr val="FFFFFF">
                <a:alpha val="748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374" y="2934200"/>
              <a:ext cx="7755124" cy="204427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11699" y="1126200"/>
              <a:ext cx="2906395" cy="2011680"/>
            </a:xfrm>
            <a:custGeom>
              <a:avLst/>
              <a:gdLst/>
              <a:ahLst/>
              <a:cxnLst/>
              <a:rect l="l" t="t" r="r" b="b"/>
              <a:pathLst>
                <a:path w="2906395" h="2011680">
                  <a:moveTo>
                    <a:pt x="2906099" y="2011199"/>
                  </a:moveTo>
                  <a:lnTo>
                    <a:pt x="0" y="2011199"/>
                  </a:lnTo>
                  <a:lnTo>
                    <a:pt x="0" y="0"/>
                  </a:lnTo>
                  <a:lnTo>
                    <a:pt x="2906099" y="0"/>
                  </a:lnTo>
                  <a:lnTo>
                    <a:pt x="2906099" y="2011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Running</a:t>
            </a:r>
            <a:r>
              <a:rPr spc="-10" dirty="0"/>
              <a:t> </a:t>
            </a:r>
            <a:r>
              <a:rPr dirty="0"/>
              <a:t>code:</a:t>
            </a:r>
            <a:r>
              <a:rPr spc="-5" dirty="0"/>
              <a:t> </a:t>
            </a:r>
            <a:r>
              <a:rPr dirty="0"/>
              <a:t>state</a:t>
            </a:r>
            <a:r>
              <a:rPr spc="-5" dirty="0"/>
              <a:t> </a:t>
            </a:r>
            <a:r>
              <a:rPr dirty="0"/>
              <a:t>machines</a:t>
            </a:r>
            <a:r>
              <a:rPr spc="-5" dirty="0"/>
              <a:t> </a:t>
            </a:r>
            <a:r>
              <a:rPr dirty="0"/>
              <a:t>emulating</a:t>
            </a:r>
            <a:r>
              <a:rPr spc="-10" dirty="0"/>
              <a:t> </a:t>
            </a:r>
            <a:r>
              <a:rPr dirty="0"/>
              <a:t>state</a:t>
            </a:r>
            <a:r>
              <a:rPr spc="-5" dirty="0"/>
              <a:t> </a:t>
            </a:r>
            <a:r>
              <a:rPr spc="-10" dirty="0"/>
              <a:t>machines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59325" y="1190081"/>
            <a:ext cx="280733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Bugs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occur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when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there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are </a:t>
            </a:r>
            <a:r>
              <a:rPr sz="1800" dirty="0">
                <a:latin typeface="Arial MT"/>
                <a:cs typeface="Arial MT"/>
              </a:rPr>
              <a:t>reachable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states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the </a:t>
            </a:r>
            <a:r>
              <a:rPr sz="1800" dirty="0">
                <a:latin typeface="Arial MT"/>
                <a:cs typeface="Arial MT"/>
              </a:rPr>
              <a:t>runnable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state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machine </a:t>
            </a:r>
            <a:r>
              <a:rPr sz="1800" dirty="0">
                <a:latin typeface="Arial MT"/>
                <a:cs typeface="Arial MT"/>
              </a:rPr>
              <a:t>(the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code)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that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have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no </a:t>
            </a:r>
            <a:r>
              <a:rPr sz="1800" dirty="0">
                <a:latin typeface="Arial MT"/>
                <a:cs typeface="Arial MT"/>
              </a:rPr>
              <a:t>corresponding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state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the </a:t>
            </a:r>
            <a:r>
              <a:rPr sz="1800" dirty="0">
                <a:latin typeface="Arial MT"/>
                <a:cs typeface="Arial MT"/>
              </a:rPr>
              <a:t>intended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state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machine </a:t>
            </a:r>
            <a:r>
              <a:rPr sz="1800" dirty="0">
                <a:latin typeface="Arial MT"/>
                <a:cs typeface="Arial MT"/>
              </a:rPr>
              <a:t>(the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design)</a:t>
            </a:r>
            <a:r>
              <a:rPr sz="1800" spc="-15" baseline="30092" dirty="0">
                <a:latin typeface="Arial MT"/>
                <a:cs typeface="Arial MT"/>
              </a:rPr>
              <a:t>*</a:t>
            </a:r>
            <a:endParaRPr sz="1800" baseline="30092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119974" y="4499600"/>
            <a:ext cx="522605" cy="473709"/>
          </a:xfrm>
          <a:custGeom>
            <a:avLst/>
            <a:gdLst/>
            <a:ahLst/>
            <a:cxnLst/>
            <a:rect l="l" t="t" r="r" b="b"/>
            <a:pathLst>
              <a:path w="522604" h="473710">
                <a:moveTo>
                  <a:pt x="236549" y="473099"/>
                </a:moveTo>
                <a:lnTo>
                  <a:pt x="0" y="236549"/>
                </a:lnTo>
                <a:lnTo>
                  <a:pt x="236549" y="0"/>
                </a:lnTo>
                <a:lnTo>
                  <a:pt x="236549" y="118274"/>
                </a:lnTo>
                <a:lnTo>
                  <a:pt x="522599" y="118274"/>
                </a:lnTo>
                <a:lnTo>
                  <a:pt x="522599" y="354824"/>
                </a:lnTo>
                <a:lnTo>
                  <a:pt x="236549" y="354824"/>
                </a:lnTo>
                <a:lnTo>
                  <a:pt x="236549" y="4730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Classifying</a:t>
            </a:r>
            <a:r>
              <a:rPr spc="70" dirty="0"/>
              <a:t> </a:t>
            </a:r>
            <a:r>
              <a:rPr spc="-10" dirty="0"/>
              <a:t>states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9137" y="1471237"/>
            <a:ext cx="4837574" cy="26233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Classifying</a:t>
            </a:r>
            <a:r>
              <a:rPr spc="70" dirty="0"/>
              <a:t> </a:t>
            </a:r>
            <a:r>
              <a:rPr spc="-10" dirty="0"/>
              <a:t>states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9137" y="1471237"/>
            <a:ext cx="4837574" cy="26581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72128" y="3480406"/>
            <a:ext cx="915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Intended states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Classifying</a:t>
            </a:r>
            <a:r>
              <a:rPr spc="70" dirty="0"/>
              <a:t> </a:t>
            </a:r>
            <a:r>
              <a:rPr spc="-10" dirty="0"/>
              <a:t>states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9937" y="1115787"/>
            <a:ext cx="5016774" cy="34685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91688" y="3480406"/>
            <a:ext cx="169354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marR="502920" indent="-1403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Intended states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spc="-10" dirty="0">
                <a:latin typeface="Arial MT"/>
                <a:cs typeface="Arial MT"/>
              </a:rPr>
              <a:t>Transition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7237" y="648062"/>
            <a:ext cx="6755324" cy="446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Classifying</a:t>
            </a:r>
            <a:r>
              <a:rPr spc="70" dirty="0"/>
              <a:t> </a:t>
            </a:r>
            <a:r>
              <a:rPr spc="-10" dirty="0"/>
              <a:t>states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1688" y="3480406"/>
            <a:ext cx="169354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marR="502920" indent="-1403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Intended states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spc="-10" dirty="0">
                <a:latin typeface="Arial MT"/>
                <a:cs typeface="Arial MT"/>
              </a:rPr>
              <a:t>Transition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4623" y="4682331"/>
            <a:ext cx="186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Unintended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942" y="4620206"/>
            <a:ext cx="1994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Unreachable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8662" y="648062"/>
            <a:ext cx="7153899" cy="446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Vulnerabilities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1688" y="3480406"/>
            <a:ext cx="169354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marR="502920" indent="-1403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Intended states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Transition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4623" y="4682331"/>
            <a:ext cx="186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Unintended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942" y="4620206"/>
            <a:ext cx="1994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Unreachable</a:t>
            </a:r>
            <a:r>
              <a:rPr sz="1800" spc="-5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682" y="1359880"/>
            <a:ext cx="1440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655" marR="5080" indent="-27559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Vulnerabilities </a:t>
            </a:r>
            <a:r>
              <a:rPr sz="1800" dirty="0">
                <a:latin typeface="Arial MT"/>
                <a:cs typeface="Arial MT"/>
              </a:rPr>
              <a:t>live</a:t>
            </a:r>
            <a:r>
              <a:rPr sz="1800" spc="-20" dirty="0">
                <a:latin typeface="Arial MT"/>
                <a:cs typeface="Arial MT"/>
              </a:rPr>
              <a:t> here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7237" y="648062"/>
            <a:ext cx="6755324" cy="446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Vulnerabilities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1688" y="3480406"/>
            <a:ext cx="169354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marR="502920" indent="-1403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Intended states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Transition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4623" y="4682331"/>
            <a:ext cx="186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Unintended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2234" y="4747272"/>
            <a:ext cx="9963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Initial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state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0925" y="4747272"/>
            <a:ext cx="1485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Vulnerable</a:t>
            </a:r>
            <a:r>
              <a:rPr sz="1600" spc="-1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state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7237" y="648062"/>
            <a:ext cx="6755324" cy="446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Vulnerabilities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1688" y="3480406"/>
            <a:ext cx="169354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marR="502920" indent="-1403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Intended states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Transition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4623" y="4682331"/>
            <a:ext cx="186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Unintended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2234" y="4747272"/>
            <a:ext cx="9963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Initial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state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0925" y="4747272"/>
            <a:ext cx="1485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Vulnerable</a:t>
            </a:r>
            <a:r>
              <a:rPr sz="1600" spc="-1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state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904" y="2245159"/>
            <a:ext cx="1640839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156210" algn="ctr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 MT"/>
                <a:cs typeface="Arial MT"/>
              </a:rPr>
              <a:t>“Triggering</a:t>
            </a:r>
            <a:r>
              <a:rPr sz="1600" spc="-25" dirty="0">
                <a:latin typeface="Arial MT"/>
                <a:cs typeface="Arial MT"/>
              </a:rPr>
              <a:t> the </a:t>
            </a:r>
            <a:r>
              <a:rPr sz="1600" spc="-10" dirty="0">
                <a:latin typeface="Arial MT"/>
                <a:cs typeface="Arial MT"/>
              </a:rPr>
              <a:t>vulnerability” </a:t>
            </a:r>
            <a:r>
              <a:rPr sz="1600" spc="-25" dirty="0">
                <a:latin typeface="Arial MT"/>
                <a:cs typeface="Arial MT"/>
              </a:rPr>
              <a:t>or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Arial MT"/>
                <a:cs typeface="Arial MT"/>
              </a:rPr>
              <a:t>“proof-of-concept”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7237" y="648062"/>
            <a:ext cx="6755324" cy="446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Exploitation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1688" y="3480406"/>
            <a:ext cx="169354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marR="502920" indent="-1403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Intended states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Transition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4623" y="4682331"/>
            <a:ext cx="186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Unintended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2234" y="4747272"/>
            <a:ext cx="9963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Initial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state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0925" y="4747272"/>
            <a:ext cx="1485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Vulnerable</a:t>
            </a:r>
            <a:r>
              <a:rPr sz="1600" spc="-1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state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873" y="2216834"/>
            <a:ext cx="152781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Exploitation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is </a:t>
            </a:r>
            <a:r>
              <a:rPr sz="1600" dirty="0">
                <a:latin typeface="Arial MT"/>
                <a:cs typeface="Arial MT"/>
              </a:rPr>
              <a:t>making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the </a:t>
            </a:r>
            <a:r>
              <a:rPr sz="1600" dirty="0">
                <a:latin typeface="Arial MT"/>
                <a:cs typeface="Arial MT"/>
              </a:rPr>
              <a:t>program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do </a:t>
            </a:r>
            <a:r>
              <a:rPr sz="1600" spc="-10" dirty="0">
                <a:latin typeface="Arial MT"/>
                <a:cs typeface="Arial MT"/>
              </a:rPr>
              <a:t>“interesting” </a:t>
            </a:r>
            <a:r>
              <a:rPr sz="1600" dirty="0">
                <a:latin typeface="Arial MT"/>
                <a:cs typeface="Arial MT"/>
              </a:rPr>
              <a:t>transitions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the </a:t>
            </a:r>
            <a:r>
              <a:rPr sz="1600" dirty="0">
                <a:latin typeface="Arial MT"/>
                <a:cs typeface="Arial MT"/>
              </a:rPr>
              <a:t>unintended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state space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7237" y="648062"/>
            <a:ext cx="6755324" cy="446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167957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Exploitation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1688" y="3480406"/>
            <a:ext cx="169354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marR="502920" indent="-1403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Intended states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Transition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4623" y="4682331"/>
            <a:ext cx="186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Unintended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873" y="2216834"/>
            <a:ext cx="152781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Exploitation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is </a:t>
            </a:r>
            <a:r>
              <a:rPr sz="1600" dirty="0">
                <a:latin typeface="Arial MT"/>
                <a:cs typeface="Arial MT"/>
              </a:rPr>
              <a:t>making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the </a:t>
            </a:r>
            <a:r>
              <a:rPr sz="1600" dirty="0">
                <a:latin typeface="Arial MT"/>
                <a:cs typeface="Arial MT"/>
              </a:rPr>
              <a:t>program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do </a:t>
            </a:r>
            <a:r>
              <a:rPr sz="1600" spc="-10" dirty="0">
                <a:latin typeface="Arial MT"/>
                <a:cs typeface="Arial MT"/>
              </a:rPr>
              <a:t>“interesting” </a:t>
            </a:r>
            <a:r>
              <a:rPr sz="1600" dirty="0">
                <a:latin typeface="Arial MT"/>
                <a:cs typeface="Arial MT"/>
              </a:rPr>
              <a:t>transitions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the </a:t>
            </a:r>
            <a:r>
              <a:rPr sz="1600" dirty="0">
                <a:latin typeface="Arial MT"/>
                <a:cs typeface="Arial MT"/>
              </a:rPr>
              <a:t>unintended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state space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2234" y="4747272"/>
            <a:ext cx="9963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Initial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state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20925" y="4747272"/>
            <a:ext cx="1485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Vulnerable</a:t>
            </a:r>
            <a:r>
              <a:rPr sz="1600" spc="-1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state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91297" y="461657"/>
            <a:ext cx="1075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Exploit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goal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The</a:t>
            </a:r>
            <a:r>
              <a:rPr spc="-15" dirty="0"/>
              <a:t> </a:t>
            </a:r>
            <a:r>
              <a:rPr dirty="0"/>
              <a:t>software</a:t>
            </a:r>
            <a:r>
              <a:rPr spc="-10" dirty="0"/>
              <a:t> </a:t>
            </a:r>
            <a:r>
              <a:rPr dirty="0"/>
              <a:t>world</a:t>
            </a:r>
            <a:r>
              <a:rPr spc="-15" dirty="0"/>
              <a:t> </a:t>
            </a:r>
            <a:r>
              <a:rPr dirty="0"/>
              <a:t>is</a:t>
            </a:r>
            <a:r>
              <a:rPr spc="-10" dirty="0"/>
              <a:t> evolving…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Most</a:t>
            </a:r>
            <a:r>
              <a:rPr spc="-30" dirty="0"/>
              <a:t> </a:t>
            </a:r>
            <a:r>
              <a:rPr dirty="0"/>
              <a:t>software</a:t>
            </a:r>
            <a:r>
              <a:rPr spc="-30" dirty="0"/>
              <a:t> </a:t>
            </a:r>
            <a:r>
              <a:rPr dirty="0"/>
              <a:t>will</a:t>
            </a:r>
            <a:r>
              <a:rPr spc="-30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dirty="0"/>
              <a:t>written</a:t>
            </a:r>
            <a:r>
              <a:rPr spc="-30" dirty="0"/>
              <a:t> </a:t>
            </a:r>
            <a:r>
              <a:rPr dirty="0"/>
              <a:t>by</a:t>
            </a:r>
            <a:r>
              <a:rPr spc="-30" dirty="0"/>
              <a:t> </a:t>
            </a:r>
            <a:r>
              <a:rPr dirty="0"/>
              <a:t>machines,</a:t>
            </a:r>
            <a:r>
              <a:rPr spc="-30" dirty="0"/>
              <a:t> </a:t>
            </a:r>
            <a:r>
              <a:rPr dirty="0"/>
              <a:t>not</a:t>
            </a:r>
            <a:r>
              <a:rPr spc="-30" dirty="0"/>
              <a:t> </a:t>
            </a:r>
            <a:r>
              <a:rPr spc="-10" dirty="0"/>
              <a:t>people</a:t>
            </a:r>
          </a:p>
          <a:p>
            <a:pPr marL="469900" marR="1546225">
              <a:lnSpc>
                <a:spcPct val="170600"/>
              </a:lnSpc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distribution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bugs</a:t>
            </a:r>
            <a:r>
              <a:rPr b="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i="1" dirty="0">
                <a:solidFill>
                  <a:srgbClr val="595959"/>
                </a:solidFill>
                <a:latin typeface="Arial"/>
                <a:cs typeface="Arial"/>
              </a:rPr>
              <a:t>written</a:t>
            </a:r>
            <a:r>
              <a:rPr b="0" i="1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by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LLMs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vs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people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different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distribution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bugs</a:t>
            </a:r>
            <a:r>
              <a:rPr b="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i="1" dirty="0">
                <a:solidFill>
                  <a:srgbClr val="595959"/>
                </a:solidFill>
                <a:latin typeface="Arial"/>
                <a:cs typeface="Arial"/>
              </a:rPr>
              <a:t>found</a:t>
            </a:r>
            <a:r>
              <a:rPr b="0" i="1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by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LLMs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vs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people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different</a:t>
            </a: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>
                <a:solidFill>
                  <a:srgbClr val="990000"/>
                </a:solidFill>
              </a:rPr>
              <a:t>Software</a:t>
            </a:r>
            <a:r>
              <a:rPr spc="-35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complexity</a:t>
            </a:r>
            <a:r>
              <a:rPr spc="-35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grows</a:t>
            </a:r>
            <a:r>
              <a:rPr spc="-30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~quadratically;</a:t>
            </a:r>
            <a:r>
              <a:rPr spc="-35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LLMs</a:t>
            </a:r>
            <a:r>
              <a:rPr spc="-35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will</a:t>
            </a:r>
            <a:r>
              <a:rPr spc="-30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not</a:t>
            </a:r>
            <a:r>
              <a:rPr spc="-35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solve</a:t>
            </a:r>
            <a:r>
              <a:rPr spc="-30" dirty="0">
                <a:solidFill>
                  <a:srgbClr val="990000"/>
                </a:solidFill>
              </a:rPr>
              <a:t> </a:t>
            </a:r>
            <a:r>
              <a:rPr spc="-10" dirty="0">
                <a:solidFill>
                  <a:srgbClr val="990000"/>
                </a:solidFill>
              </a:rPr>
              <a:t>security</a:t>
            </a:r>
          </a:p>
          <a:p>
            <a:pPr marL="469900">
              <a:lnSpc>
                <a:spcPct val="100000"/>
              </a:lnSpc>
              <a:spcBef>
                <a:spcPts val="1525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Bugs,</a:t>
            </a:r>
            <a:r>
              <a:rPr b="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including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security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bugs,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will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continue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proliferate</a:t>
            </a:r>
          </a:p>
          <a:p>
            <a:pPr marL="469900">
              <a:lnSpc>
                <a:spcPct val="100000"/>
              </a:lnSpc>
              <a:spcBef>
                <a:spcPts val="1525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Economics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&amp;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asymmetric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attacker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advantage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mean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exploitation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will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continue</a:t>
            </a: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>
                <a:solidFill>
                  <a:srgbClr val="37761C"/>
                </a:solidFill>
              </a:rPr>
              <a:t>We</a:t>
            </a:r>
            <a:r>
              <a:rPr spc="-40" dirty="0">
                <a:solidFill>
                  <a:srgbClr val="37761C"/>
                </a:solidFill>
              </a:rPr>
              <a:t> </a:t>
            </a:r>
            <a:r>
              <a:rPr dirty="0">
                <a:solidFill>
                  <a:srgbClr val="37761C"/>
                </a:solidFill>
              </a:rPr>
              <a:t>need</a:t>
            </a:r>
            <a:r>
              <a:rPr spc="-35" dirty="0">
                <a:solidFill>
                  <a:srgbClr val="37761C"/>
                </a:solidFill>
              </a:rPr>
              <a:t> </a:t>
            </a:r>
            <a:r>
              <a:rPr dirty="0">
                <a:solidFill>
                  <a:srgbClr val="37761C"/>
                </a:solidFill>
              </a:rPr>
              <a:t>a</a:t>
            </a:r>
            <a:r>
              <a:rPr spc="-35" dirty="0">
                <a:solidFill>
                  <a:srgbClr val="37761C"/>
                </a:solidFill>
              </a:rPr>
              <a:t> </a:t>
            </a:r>
            <a:r>
              <a:rPr spc="-10" dirty="0">
                <a:solidFill>
                  <a:srgbClr val="37761C"/>
                </a:solidFill>
              </a:rPr>
              <a:t>deeper,</a:t>
            </a:r>
            <a:r>
              <a:rPr spc="-40" dirty="0">
                <a:solidFill>
                  <a:srgbClr val="37761C"/>
                </a:solidFill>
              </a:rPr>
              <a:t> </a:t>
            </a:r>
            <a:r>
              <a:rPr dirty="0">
                <a:solidFill>
                  <a:srgbClr val="37761C"/>
                </a:solidFill>
              </a:rPr>
              <a:t>fundamental</a:t>
            </a:r>
            <a:r>
              <a:rPr spc="-35" dirty="0">
                <a:solidFill>
                  <a:srgbClr val="37761C"/>
                </a:solidFill>
              </a:rPr>
              <a:t> </a:t>
            </a:r>
            <a:r>
              <a:rPr dirty="0">
                <a:solidFill>
                  <a:srgbClr val="37761C"/>
                </a:solidFill>
              </a:rPr>
              <a:t>understanding</a:t>
            </a:r>
            <a:r>
              <a:rPr spc="-35" dirty="0">
                <a:solidFill>
                  <a:srgbClr val="37761C"/>
                </a:solidFill>
              </a:rPr>
              <a:t> </a:t>
            </a:r>
            <a:r>
              <a:rPr dirty="0">
                <a:solidFill>
                  <a:srgbClr val="37761C"/>
                </a:solidFill>
              </a:rPr>
              <a:t>of</a:t>
            </a:r>
            <a:r>
              <a:rPr spc="-40" dirty="0">
                <a:solidFill>
                  <a:srgbClr val="37761C"/>
                </a:solidFill>
              </a:rPr>
              <a:t> </a:t>
            </a:r>
            <a:r>
              <a:rPr dirty="0">
                <a:solidFill>
                  <a:srgbClr val="37761C"/>
                </a:solidFill>
              </a:rPr>
              <a:t>what</a:t>
            </a:r>
            <a:r>
              <a:rPr spc="-35" dirty="0">
                <a:solidFill>
                  <a:srgbClr val="37761C"/>
                </a:solidFill>
              </a:rPr>
              <a:t> </a:t>
            </a:r>
            <a:r>
              <a:rPr dirty="0">
                <a:solidFill>
                  <a:srgbClr val="37761C"/>
                </a:solidFill>
              </a:rPr>
              <a:t>security</a:t>
            </a:r>
            <a:r>
              <a:rPr spc="-35" dirty="0">
                <a:solidFill>
                  <a:srgbClr val="37761C"/>
                </a:solidFill>
              </a:rPr>
              <a:t> </a:t>
            </a:r>
            <a:r>
              <a:rPr spc="-25" dirty="0">
                <a:solidFill>
                  <a:srgbClr val="37761C"/>
                </a:solidFill>
              </a:rPr>
              <a:t>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7237" y="648062"/>
            <a:ext cx="6755324" cy="44606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167957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Exploitation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1688" y="3480406"/>
            <a:ext cx="169354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marR="502920" indent="-1403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Intended states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Transition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4623" y="4682331"/>
            <a:ext cx="186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Unintended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873" y="2216834"/>
            <a:ext cx="152781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Exploitation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is </a:t>
            </a:r>
            <a:r>
              <a:rPr sz="1600" dirty="0">
                <a:latin typeface="Arial MT"/>
                <a:cs typeface="Arial MT"/>
              </a:rPr>
              <a:t>making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the </a:t>
            </a:r>
            <a:r>
              <a:rPr sz="1600" dirty="0">
                <a:latin typeface="Arial MT"/>
                <a:cs typeface="Arial MT"/>
              </a:rPr>
              <a:t>program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do </a:t>
            </a:r>
            <a:r>
              <a:rPr sz="1600" spc="-10" dirty="0">
                <a:latin typeface="Arial MT"/>
                <a:cs typeface="Arial MT"/>
              </a:rPr>
              <a:t>“interesting” </a:t>
            </a:r>
            <a:r>
              <a:rPr sz="1600" dirty="0">
                <a:latin typeface="Arial MT"/>
                <a:cs typeface="Arial MT"/>
              </a:rPr>
              <a:t>transitions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the </a:t>
            </a:r>
            <a:r>
              <a:rPr sz="1600" dirty="0">
                <a:latin typeface="Arial MT"/>
                <a:cs typeface="Arial MT"/>
              </a:rPr>
              <a:t>unintended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state space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2234" y="4747272"/>
            <a:ext cx="9963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Initial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state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20925" y="4747272"/>
            <a:ext cx="1485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Vulnerable</a:t>
            </a:r>
            <a:r>
              <a:rPr sz="1600" spc="-1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state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91297" y="461657"/>
            <a:ext cx="10750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Exploit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goal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00" y="4982062"/>
            <a:ext cx="21329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  <a:hlinkClick r:id="rId3"/>
              </a:rPr>
              <a:t>http://www.dullien.net/thomas/weird-machines-exploitability.pdf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Common</a:t>
            </a:r>
            <a:r>
              <a:rPr spc="-20" dirty="0"/>
              <a:t> </a:t>
            </a:r>
            <a:r>
              <a:rPr dirty="0"/>
              <a:t>categories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software</a:t>
            </a:r>
            <a:r>
              <a:rPr spc="-15" dirty="0"/>
              <a:t> </a:t>
            </a:r>
            <a:r>
              <a:rPr spc="-20" dirty="0"/>
              <a:t>bugs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Design</a:t>
            </a:r>
            <a:r>
              <a:rPr spc="-35" dirty="0"/>
              <a:t> </a:t>
            </a:r>
            <a:r>
              <a:rPr dirty="0"/>
              <a:t>issue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b="0" spc="-6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conceptual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state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machine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does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not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meet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intended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goals</a:t>
            </a:r>
          </a:p>
          <a:p>
            <a:pPr marL="469900">
              <a:lnSpc>
                <a:spcPct val="100000"/>
              </a:lnSpc>
              <a:spcBef>
                <a:spcPts val="1305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firewall’s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remote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interface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designed</a:t>
            </a:r>
            <a:r>
              <a:rPr b="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with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hardcoded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admin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password</a:t>
            </a:r>
          </a:p>
          <a:p>
            <a:pPr marL="12700" marR="804545">
              <a:lnSpc>
                <a:spcPct val="105000"/>
              </a:lnSpc>
              <a:spcBef>
                <a:spcPts val="1200"/>
              </a:spcBef>
            </a:pPr>
            <a:r>
              <a:rPr spc="-10" dirty="0">
                <a:solidFill>
                  <a:srgbClr val="37761C"/>
                </a:solidFill>
              </a:rPr>
              <a:t>Functionality</a:t>
            </a:r>
            <a:r>
              <a:rPr spc="-40" dirty="0">
                <a:solidFill>
                  <a:srgbClr val="37761C"/>
                </a:solidFill>
              </a:rPr>
              <a:t> </a:t>
            </a:r>
            <a:r>
              <a:rPr dirty="0">
                <a:solidFill>
                  <a:srgbClr val="37761C"/>
                </a:solidFill>
              </a:rPr>
              <a:t>bug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b="0" spc="-5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has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bad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transitions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but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only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between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validly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represented</a:t>
            </a:r>
            <a:r>
              <a:rPr b="0" spc="-5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</a:p>
          <a:p>
            <a:pPr marL="12700" indent="457200">
              <a:lnSpc>
                <a:spcPct val="100000"/>
              </a:lnSpc>
              <a:spcBef>
                <a:spcPts val="1310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save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button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broken,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no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transition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“saving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file”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state</a:t>
            </a:r>
          </a:p>
          <a:p>
            <a:pPr marL="12700" marR="851535">
              <a:lnSpc>
                <a:spcPct val="105000"/>
              </a:lnSpc>
              <a:spcBef>
                <a:spcPts val="1200"/>
              </a:spcBef>
            </a:pPr>
            <a:r>
              <a:rPr dirty="0">
                <a:solidFill>
                  <a:srgbClr val="990000"/>
                </a:solidFill>
              </a:rPr>
              <a:t>Implementation</a:t>
            </a:r>
            <a:r>
              <a:rPr spc="-25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bug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introduces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new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not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represented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the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conceptual</a:t>
            </a:r>
            <a:r>
              <a:rPr b="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state</a:t>
            </a:r>
            <a:r>
              <a:rPr b="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machine</a:t>
            </a:r>
          </a:p>
          <a:p>
            <a:pPr marL="469900">
              <a:lnSpc>
                <a:spcPct val="100000"/>
              </a:lnSpc>
              <a:spcBef>
                <a:spcPts val="1310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Lack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length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checks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introduces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new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“stack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corruption”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state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Other</a:t>
            </a:r>
            <a:r>
              <a:rPr spc="-15" dirty="0"/>
              <a:t> </a:t>
            </a:r>
            <a:r>
              <a:rPr dirty="0"/>
              <a:t>ways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reach</a:t>
            </a:r>
            <a:r>
              <a:rPr spc="-15" dirty="0"/>
              <a:t> </a:t>
            </a:r>
            <a:r>
              <a:rPr dirty="0"/>
              <a:t>unintended</a:t>
            </a:r>
            <a:r>
              <a:rPr spc="-10" dirty="0"/>
              <a:t> states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8146415" cy="2691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8950">
              <a:lnSpc>
                <a:spcPct val="114999"/>
              </a:lnSpc>
              <a:spcBef>
                <a:spcPts val="100"/>
              </a:spcBef>
            </a:pPr>
            <a:r>
              <a:rPr sz="1800" b="1" dirty="0">
                <a:solidFill>
                  <a:srgbClr val="B45F06"/>
                </a:solidFill>
                <a:latin typeface="Arial"/>
                <a:cs typeface="Arial"/>
              </a:rPr>
              <a:t>Hardware</a:t>
            </a:r>
            <a:r>
              <a:rPr sz="1800" b="1" spc="-30" dirty="0">
                <a:solidFill>
                  <a:srgbClr val="B45F0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45F06"/>
                </a:solidFill>
                <a:latin typeface="Arial"/>
                <a:cs typeface="Arial"/>
              </a:rPr>
              <a:t>fault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sz="1800" spc="-6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hardware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suffers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glitch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causes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transition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an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unintended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state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i="1" dirty="0">
                <a:solidFill>
                  <a:srgbClr val="595959"/>
                </a:solidFill>
                <a:latin typeface="Arial"/>
                <a:cs typeface="Arial"/>
              </a:rPr>
              <a:t>even</a:t>
            </a:r>
            <a:r>
              <a:rPr sz="1800" i="1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95959"/>
                </a:solidFill>
                <a:latin typeface="Arial"/>
                <a:cs typeface="Arial"/>
              </a:rPr>
              <a:t>if</a:t>
            </a:r>
            <a:r>
              <a:rPr sz="1800" i="1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800" i="1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95959"/>
                </a:solidFill>
                <a:latin typeface="Arial"/>
                <a:cs typeface="Arial"/>
              </a:rPr>
              <a:t>code</a:t>
            </a:r>
            <a:r>
              <a:rPr sz="1800" i="1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800" i="1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595959"/>
                </a:solidFill>
                <a:latin typeface="Arial"/>
                <a:cs typeface="Arial"/>
              </a:rPr>
              <a:t>perfect</a:t>
            </a:r>
            <a:endParaRPr sz="1800" dirty="0">
              <a:latin typeface="Arial"/>
              <a:cs typeface="Arial"/>
            </a:endParaRPr>
          </a:p>
          <a:p>
            <a:pPr marL="469900" marR="6985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cosmic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ray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causes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bit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flip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voting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machine’s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memory,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causing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state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where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one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candidate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impossible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number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votes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1800" b="1" spc="-10" dirty="0">
                <a:solidFill>
                  <a:srgbClr val="674EA7"/>
                </a:solidFill>
                <a:latin typeface="Arial"/>
                <a:cs typeface="Arial"/>
              </a:rPr>
              <a:t>Transmission</a:t>
            </a:r>
            <a:r>
              <a:rPr sz="1800" b="1" spc="-25" dirty="0">
                <a:solidFill>
                  <a:srgbClr val="674EA7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74EA7"/>
                </a:solidFill>
                <a:latin typeface="Arial"/>
                <a:cs typeface="Arial"/>
              </a:rPr>
              <a:t>error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correct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but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corrupted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in-flight</a:t>
            </a:r>
            <a:endParaRPr sz="1800" dirty="0">
              <a:latin typeface="Arial MT"/>
              <a:cs typeface="Arial MT"/>
            </a:endParaRPr>
          </a:p>
          <a:p>
            <a:pPr marL="469900" marR="5080">
              <a:lnSpc>
                <a:spcPct val="114999"/>
              </a:lnSpc>
              <a:spcBef>
                <a:spcPts val="120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program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downloaded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from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internet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suffers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packet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corruption,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so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the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program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run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different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state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machine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from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one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was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sent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5812" y="4982062"/>
            <a:ext cx="66573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 MT"/>
                <a:cs typeface="Arial MT"/>
              </a:rPr>
              <a:t>This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list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is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not</a:t>
            </a:r>
            <a:r>
              <a:rPr sz="600" spc="-10" dirty="0">
                <a:latin typeface="Arial MT"/>
                <a:cs typeface="Arial MT"/>
              </a:rPr>
              <a:t> intended </a:t>
            </a:r>
            <a:r>
              <a:rPr sz="600" dirty="0">
                <a:latin typeface="Arial MT"/>
                <a:cs typeface="Arial MT"/>
              </a:rPr>
              <a:t>to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be</a:t>
            </a:r>
            <a:r>
              <a:rPr sz="600" spc="-10" dirty="0">
                <a:latin typeface="Arial MT"/>
                <a:cs typeface="Arial MT"/>
              </a:rPr>
              <a:t> exhaustive; </a:t>
            </a:r>
            <a:r>
              <a:rPr sz="600" dirty="0">
                <a:latin typeface="Arial MT"/>
                <a:cs typeface="Arial MT"/>
              </a:rPr>
              <a:t>merely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to</a:t>
            </a:r>
            <a:r>
              <a:rPr sz="600" spc="-10" dirty="0">
                <a:latin typeface="Arial MT"/>
                <a:cs typeface="Arial MT"/>
              </a:rPr>
              <a:t> illustrate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10" dirty="0">
                <a:latin typeface="Arial MT"/>
                <a:cs typeface="Arial MT"/>
              </a:rPr>
              <a:t> myriad </a:t>
            </a:r>
            <a:r>
              <a:rPr sz="600" dirty="0">
                <a:latin typeface="Arial MT"/>
                <a:cs typeface="Arial MT"/>
              </a:rPr>
              <a:t>ways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that</a:t>
            </a:r>
            <a:r>
              <a:rPr sz="600" spc="-10" dirty="0">
                <a:latin typeface="Arial MT"/>
                <a:cs typeface="Arial MT"/>
              </a:rPr>
              <a:t> unintended </a:t>
            </a:r>
            <a:r>
              <a:rPr sz="600" dirty="0">
                <a:latin typeface="Arial MT"/>
                <a:cs typeface="Arial MT"/>
              </a:rPr>
              <a:t>states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may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enter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system;</a:t>
            </a:r>
            <a:r>
              <a:rPr sz="600" spc="-10" dirty="0">
                <a:latin typeface="Arial MT"/>
                <a:cs typeface="Arial MT"/>
              </a:rPr>
              <a:t> deciding which </a:t>
            </a:r>
            <a:r>
              <a:rPr sz="600" dirty="0">
                <a:latin typeface="Arial MT"/>
                <a:cs typeface="Arial MT"/>
              </a:rPr>
              <a:t>ones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to</a:t>
            </a:r>
            <a:r>
              <a:rPr sz="600" spc="-10" dirty="0">
                <a:latin typeface="Arial MT"/>
                <a:cs typeface="Arial MT"/>
              </a:rPr>
              <a:t> defend against </a:t>
            </a:r>
            <a:r>
              <a:rPr sz="600" dirty="0">
                <a:latin typeface="Arial MT"/>
                <a:cs typeface="Arial MT"/>
              </a:rPr>
              <a:t>is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one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step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proper</a:t>
            </a:r>
            <a:r>
              <a:rPr sz="600" spc="-10" dirty="0">
                <a:latin typeface="Arial MT"/>
                <a:cs typeface="Arial MT"/>
              </a:rPr>
              <a:t> threat modeling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Vulnerability</a:t>
            </a:r>
            <a:r>
              <a:rPr spc="35" dirty="0"/>
              <a:t> </a:t>
            </a:r>
            <a:r>
              <a:rPr spc="-10" dirty="0"/>
              <a:t>terminology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Vulnerability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b="0" spc="-1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1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bug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has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security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impact,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i.e.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useful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b="0" spc="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i="1" dirty="0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b="0" i="1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attacker</a:t>
            </a:r>
          </a:p>
          <a:p>
            <a:pPr marL="12700" marR="30480">
              <a:lnSpc>
                <a:spcPct val="170600"/>
              </a:lnSpc>
            </a:pPr>
            <a:r>
              <a:rPr dirty="0">
                <a:solidFill>
                  <a:srgbClr val="37761C"/>
                </a:solidFill>
              </a:rPr>
              <a:t>Invariant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b="0" spc="-1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11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property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wants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true;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if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can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false,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it’s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bug </a:t>
            </a:r>
            <a:r>
              <a:rPr dirty="0">
                <a:solidFill>
                  <a:srgbClr val="990000"/>
                </a:solidFill>
              </a:rPr>
              <a:t>Memory</a:t>
            </a:r>
            <a:r>
              <a:rPr spc="-25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safety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b="0" spc="-5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program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always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respects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rules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around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memory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ownership </a:t>
            </a:r>
            <a:r>
              <a:rPr dirty="0">
                <a:solidFill>
                  <a:srgbClr val="674EA7"/>
                </a:solidFill>
              </a:rPr>
              <a:t>Logic</a:t>
            </a:r>
            <a:r>
              <a:rPr spc="-25" dirty="0">
                <a:solidFill>
                  <a:srgbClr val="674EA7"/>
                </a:solidFill>
              </a:rPr>
              <a:t> </a:t>
            </a:r>
            <a:r>
              <a:rPr spc="-10" dirty="0">
                <a:solidFill>
                  <a:srgbClr val="674EA7"/>
                </a:solidFill>
              </a:rPr>
              <a:t>bug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b="0" spc="-1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11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vulnerability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not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memory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safety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(e.g.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not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UAF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or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OOB) </a:t>
            </a:r>
            <a:r>
              <a:rPr dirty="0">
                <a:solidFill>
                  <a:srgbClr val="B45F06"/>
                </a:solidFill>
              </a:rPr>
              <a:t>Design</a:t>
            </a:r>
            <a:r>
              <a:rPr spc="-25" dirty="0">
                <a:solidFill>
                  <a:srgbClr val="B45F06"/>
                </a:solidFill>
              </a:rPr>
              <a:t> </a:t>
            </a:r>
            <a:r>
              <a:rPr dirty="0">
                <a:solidFill>
                  <a:srgbClr val="B45F06"/>
                </a:solidFill>
              </a:rPr>
              <a:t>issue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b="0" spc="-1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1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logic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bug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that’s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part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fundamental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premise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system </a:t>
            </a:r>
            <a:r>
              <a:rPr dirty="0">
                <a:solidFill>
                  <a:srgbClr val="45818E"/>
                </a:solidFill>
              </a:rPr>
              <a:t>Safe</a:t>
            </a:r>
            <a:r>
              <a:rPr spc="-20" dirty="0">
                <a:solidFill>
                  <a:srgbClr val="45818E"/>
                </a:solidFill>
              </a:rPr>
              <a:t> </a:t>
            </a:r>
            <a:r>
              <a:rPr spc="-10" dirty="0">
                <a:solidFill>
                  <a:srgbClr val="45818E"/>
                </a:solidFill>
              </a:rPr>
              <a:t>language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b="0" spc="-10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10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language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b="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guarantees</a:t>
            </a:r>
            <a:r>
              <a:rPr b="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memory</a:t>
            </a:r>
            <a:r>
              <a:rPr b="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safety</a:t>
            </a:r>
            <a:r>
              <a:rPr sz="1800" b="0" spc="-15" baseline="30092" dirty="0">
                <a:solidFill>
                  <a:srgbClr val="595959"/>
                </a:solidFill>
                <a:latin typeface="Arial MT"/>
                <a:cs typeface="Arial MT"/>
              </a:rPr>
              <a:t>*</a:t>
            </a:r>
            <a:endParaRPr sz="1800" baseline="30092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1600" y="4982062"/>
            <a:ext cx="64128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 MT"/>
                <a:cs typeface="Arial MT"/>
              </a:rPr>
              <a:t>*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Most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safe</a:t>
            </a:r>
            <a:r>
              <a:rPr sz="600" spc="-10" dirty="0">
                <a:latin typeface="Arial MT"/>
                <a:cs typeface="Arial MT"/>
              </a:rPr>
              <a:t> languages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have</a:t>
            </a:r>
            <a:r>
              <a:rPr sz="600" spc="-10" dirty="0">
                <a:latin typeface="Arial MT"/>
                <a:cs typeface="Arial MT"/>
              </a:rPr>
              <a:t> escape hatches;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distinction </a:t>
            </a:r>
            <a:r>
              <a:rPr sz="600" dirty="0">
                <a:latin typeface="Arial MT"/>
                <a:cs typeface="Arial MT"/>
              </a:rPr>
              <a:t>is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that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C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(as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an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example)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requires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you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to</a:t>
            </a:r>
            <a:r>
              <a:rPr sz="600" spc="-10" dirty="0">
                <a:latin typeface="Arial MT"/>
                <a:cs typeface="Arial MT"/>
              </a:rPr>
              <a:t> manage memory-</a:t>
            </a:r>
            <a:r>
              <a:rPr sz="600" dirty="0">
                <a:latin typeface="Arial MT"/>
                <a:cs typeface="Arial MT"/>
              </a:rPr>
              <a:t>safety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invariants</a:t>
            </a:r>
            <a:r>
              <a:rPr sz="600" spc="-10" dirty="0">
                <a:latin typeface="Arial MT"/>
                <a:cs typeface="Arial MT"/>
              </a:rPr>
              <a:t> yourself, while </a:t>
            </a:r>
            <a:r>
              <a:rPr sz="600" dirty="0">
                <a:latin typeface="Arial MT"/>
                <a:cs typeface="Arial MT"/>
              </a:rPr>
              <a:t>Rust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manages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those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invariants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for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25" dirty="0">
                <a:latin typeface="Arial MT"/>
                <a:cs typeface="Arial MT"/>
              </a:rPr>
              <a:t>you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Exploitation</a:t>
            </a:r>
            <a:r>
              <a:rPr spc="-55" dirty="0"/>
              <a:t> </a:t>
            </a:r>
            <a:r>
              <a:rPr spc="-10" dirty="0"/>
              <a:t>terminology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990000"/>
                </a:solidFill>
              </a:rPr>
              <a:t>Exploit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Something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induces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vulnerable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system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do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something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“bad”</a:t>
            </a:r>
          </a:p>
          <a:p>
            <a:pPr marL="12700" marR="410845">
              <a:lnSpc>
                <a:spcPct val="160600"/>
              </a:lnSpc>
            </a:pPr>
            <a:r>
              <a:rPr dirty="0"/>
              <a:t>Threat</a:t>
            </a:r>
            <a:r>
              <a:rPr spc="-25" dirty="0"/>
              <a:t> </a:t>
            </a:r>
            <a:r>
              <a:rPr dirty="0"/>
              <a:t>model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b="0" spc="-5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powers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assume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an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attacker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has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against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system </a:t>
            </a:r>
            <a:r>
              <a:rPr dirty="0">
                <a:solidFill>
                  <a:srgbClr val="45818E"/>
                </a:solidFill>
              </a:rPr>
              <a:t>Security</a:t>
            </a:r>
            <a:r>
              <a:rPr spc="-30" dirty="0">
                <a:solidFill>
                  <a:srgbClr val="45818E"/>
                </a:solidFill>
              </a:rPr>
              <a:t> </a:t>
            </a:r>
            <a:r>
              <a:rPr dirty="0">
                <a:solidFill>
                  <a:srgbClr val="45818E"/>
                </a:solidFill>
              </a:rPr>
              <a:t>boundary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What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integrity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hope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system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hold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under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an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attack </a:t>
            </a:r>
            <a:r>
              <a:rPr dirty="0">
                <a:solidFill>
                  <a:srgbClr val="B45F06"/>
                </a:solidFill>
              </a:rPr>
              <a:t>Attack</a:t>
            </a:r>
            <a:r>
              <a:rPr spc="-30" dirty="0">
                <a:solidFill>
                  <a:srgbClr val="B45F06"/>
                </a:solidFill>
              </a:rPr>
              <a:t> </a:t>
            </a:r>
            <a:r>
              <a:rPr dirty="0">
                <a:solidFill>
                  <a:srgbClr val="B45F06"/>
                </a:solidFill>
              </a:rPr>
              <a:t>surface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What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parts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system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attackers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can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interact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with</a:t>
            </a:r>
          </a:p>
          <a:p>
            <a:pPr marL="469900" marR="233679" indent="-457200">
              <a:lnSpc>
                <a:spcPct val="105000"/>
              </a:lnSpc>
              <a:spcBef>
                <a:spcPts val="1200"/>
              </a:spcBef>
            </a:pPr>
            <a:r>
              <a:rPr dirty="0">
                <a:solidFill>
                  <a:srgbClr val="674EA7"/>
                </a:solidFill>
              </a:rPr>
              <a:t>Exploit</a:t>
            </a:r>
            <a:r>
              <a:rPr spc="-30" dirty="0">
                <a:solidFill>
                  <a:srgbClr val="674EA7"/>
                </a:solidFill>
              </a:rPr>
              <a:t> </a:t>
            </a:r>
            <a:r>
              <a:rPr dirty="0">
                <a:solidFill>
                  <a:srgbClr val="674EA7"/>
                </a:solidFill>
              </a:rPr>
              <a:t>primitive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Something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“useful”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an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attacker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can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make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system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do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that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breaks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security</a:t>
            </a:r>
            <a:r>
              <a:rPr b="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boundary</a:t>
            </a:r>
          </a:p>
          <a:p>
            <a:pPr marL="469900" marR="5080" indent="-457200">
              <a:lnSpc>
                <a:spcPct val="105000"/>
              </a:lnSpc>
              <a:spcBef>
                <a:spcPts val="1200"/>
              </a:spcBef>
            </a:pPr>
            <a:r>
              <a:rPr dirty="0">
                <a:solidFill>
                  <a:srgbClr val="37761C"/>
                </a:solidFill>
              </a:rPr>
              <a:t>Exploit</a:t>
            </a:r>
            <a:r>
              <a:rPr spc="-30" dirty="0">
                <a:solidFill>
                  <a:srgbClr val="37761C"/>
                </a:solidFill>
              </a:rPr>
              <a:t> </a:t>
            </a:r>
            <a:r>
              <a:rPr dirty="0">
                <a:solidFill>
                  <a:srgbClr val="37761C"/>
                </a:solidFill>
              </a:rPr>
              <a:t>technique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Something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an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attacker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can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do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transform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from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one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primitive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more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useful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one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(usually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not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itself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bug)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Defense</a:t>
            </a:r>
            <a:r>
              <a:rPr spc="-30" dirty="0"/>
              <a:t> </a:t>
            </a:r>
            <a:r>
              <a:rPr spc="-10" dirty="0"/>
              <a:t>terminology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066699"/>
            <a:ext cx="8153400" cy="332994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b="1" spc="-10" dirty="0">
                <a:solidFill>
                  <a:srgbClr val="37761C"/>
                </a:solidFill>
                <a:latin typeface="Arial"/>
                <a:cs typeface="Arial"/>
              </a:rPr>
              <a:t>Defense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sz="1800" spc="-1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Anything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makes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more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secure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harder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exploit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800" b="1" spc="-10" dirty="0">
                <a:solidFill>
                  <a:srgbClr val="1155CC"/>
                </a:solidFill>
                <a:latin typeface="Arial"/>
                <a:cs typeface="Arial"/>
              </a:rPr>
              <a:t>Mitigation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sz="1800" spc="-1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1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defense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improves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security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even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though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bugs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are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still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there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0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basic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taxonomy:</a:t>
            </a:r>
            <a:endParaRPr sz="1800" dirty="0">
              <a:latin typeface="Arial MT"/>
              <a:cs typeface="Arial MT"/>
            </a:endParaRPr>
          </a:p>
          <a:p>
            <a:pPr marL="469900" marR="2402840">
              <a:lnSpc>
                <a:spcPct val="150600"/>
              </a:lnSpc>
            </a:pP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Remove</a:t>
            </a:r>
            <a:r>
              <a:rPr sz="1800" b="1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vulnerabilities</a:t>
            </a:r>
            <a:r>
              <a:rPr sz="1800" b="1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-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rewrite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Rust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Make</a:t>
            </a:r>
            <a:r>
              <a:rPr sz="1800" b="1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vulnerabilities</a:t>
            </a:r>
            <a:r>
              <a:rPr sz="1800" b="1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harder</a:t>
            </a:r>
            <a:r>
              <a:rPr sz="1800" b="1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800" b="1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reach</a:t>
            </a:r>
            <a:r>
              <a:rPr sz="1800" b="1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-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sandboxing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Make</a:t>
            </a:r>
            <a:r>
              <a:rPr sz="1800" b="1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vulnerabilities</a:t>
            </a:r>
            <a:r>
              <a:rPr sz="1800" b="1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harder</a:t>
            </a:r>
            <a:r>
              <a:rPr sz="1800" b="1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800" b="1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exploit</a:t>
            </a:r>
            <a:r>
              <a:rPr sz="1800" b="1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-</a:t>
            </a:r>
            <a:r>
              <a:rPr sz="1800" spc="-1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ASLR</a:t>
            </a:r>
            <a:endParaRPr sz="1800" dirty="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095"/>
              </a:spcBef>
            </a:pP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Make</a:t>
            </a:r>
            <a:r>
              <a:rPr sz="1800" b="1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vulnerabilities</a:t>
            </a:r>
            <a:r>
              <a:rPr sz="1800" b="1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costlier</a:t>
            </a:r>
            <a:r>
              <a:rPr sz="1800" b="1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800" b="1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exploit</a:t>
            </a:r>
            <a:r>
              <a:rPr sz="1800" b="1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-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rapid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software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updates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24853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731B47"/>
                </a:solidFill>
              </a:rPr>
              <a:t>Bugs</a:t>
            </a:r>
            <a:r>
              <a:rPr spc="-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are</a:t>
            </a:r>
            <a:r>
              <a:rPr spc="-5" dirty="0">
                <a:solidFill>
                  <a:srgbClr val="731B47"/>
                </a:solidFill>
              </a:rPr>
              <a:t> </a:t>
            </a:r>
            <a:r>
              <a:rPr spc="-10" dirty="0">
                <a:solidFill>
                  <a:srgbClr val="731B47"/>
                </a:solidFill>
              </a:rPr>
              <a:t>subtle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68700" y="504359"/>
            <a:ext cx="1798955" cy="3898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04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#include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&lt;iostream&gt;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#include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&lt;cstdint&gt;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8700" y="1036425"/>
            <a:ext cx="5438775" cy="16313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2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[8]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=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0,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10,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20,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30,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40,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50,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60,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70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ourier New"/>
                <a:cs typeface="Courier New"/>
              </a:rPr>
              <a:t>};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420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secret[8]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=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ourier New"/>
                <a:cs typeface="Courier New"/>
              </a:rPr>
              <a:t>41414242</a:t>
            </a:r>
            <a:r>
              <a:rPr sz="1200" b="1" spc="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ourier New"/>
                <a:cs typeface="Courier New"/>
              </a:rPr>
              <a:t>};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Courier New"/>
              <a:cs typeface="Courier New"/>
            </a:endParaRPr>
          </a:p>
          <a:p>
            <a:pPr marL="469900" marR="5080" indent="-457200">
              <a:lnSpc>
                <a:spcPts val="1400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inline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latin typeface="Courier New"/>
                <a:cs typeface="Courier New"/>
              </a:rPr>
              <a:t>get_safe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(uint32_t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,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)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{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if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</a:t>
            </a:r>
            <a:r>
              <a:rPr sz="1200" b="1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20" dirty="0">
                <a:solidFill>
                  <a:srgbClr val="980000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&gt;=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8)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927100">
              <a:lnSpc>
                <a:spcPts val="1330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return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nullptr;</a:t>
            </a:r>
            <a:endParaRPr sz="1200">
              <a:latin typeface="Courier New"/>
              <a:cs typeface="Courier New"/>
            </a:endParaRPr>
          </a:p>
          <a:p>
            <a:pPr marL="469900">
              <a:lnSpc>
                <a:spcPts val="1395"/>
              </a:lnSpc>
            </a:pP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  <a:p>
            <a:pPr marL="469900">
              <a:lnSpc>
                <a:spcPts val="1395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return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&amp;</a:t>
            </a:r>
            <a:r>
              <a:rPr sz="1200" b="1" spc="-10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[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];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420"/>
              </a:lnSpc>
            </a:pP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8700" y="2809980"/>
            <a:ext cx="2162810" cy="5670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2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int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main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()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469900" marR="5080">
              <a:lnSpc>
                <a:spcPts val="1400"/>
              </a:lnSpc>
              <a:spcBef>
                <a:spcPts val="5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;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std::cin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&gt;&gt;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5900" y="3519402"/>
            <a:ext cx="4692650" cy="3898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04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solidFill>
                  <a:srgbClr val="B45F06"/>
                </a:solidFill>
                <a:latin typeface="Courier New"/>
                <a:cs typeface="Courier New"/>
              </a:rPr>
              <a:t>element</a:t>
            </a:r>
            <a:r>
              <a:rPr sz="1200" b="1" spc="30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=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get_safe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</a:t>
            </a:r>
            <a:r>
              <a:rPr sz="1200" b="1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,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);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std::cout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&lt;&lt;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7761C"/>
                </a:solidFill>
                <a:latin typeface="Courier New"/>
                <a:cs typeface="Courier New"/>
              </a:rPr>
              <a:t>"Element:</a:t>
            </a:r>
            <a:r>
              <a:rPr sz="1200" b="1" spc="2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7761C"/>
                </a:solidFill>
                <a:latin typeface="Courier New"/>
                <a:cs typeface="Courier New"/>
              </a:rPr>
              <a:t>"</a:t>
            </a:r>
            <a:r>
              <a:rPr sz="1200" b="1" spc="2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&lt;&lt;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solidFill>
                  <a:srgbClr val="B45F06"/>
                </a:solidFill>
                <a:latin typeface="Courier New"/>
                <a:cs typeface="Courier New"/>
              </a:rPr>
              <a:t>element</a:t>
            </a:r>
            <a:r>
              <a:rPr sz="1200" b="1" spc="2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&lt;&lt;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std::endl;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8700" y="4051468"/>
            <a:ext cx="1322705" cy="389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>
              <a:lnSpc>
                <a:spcPts val="1420"/>
              </a:lnSpc>
              <a:spcBef>
                <a:spcPts val="12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return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ourier New"/>
                <a:cs typeface="Courier New"/>
              </a:rPr>
              <a:t>0;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420"/>
              </a:lnSpc>
            </a:pP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400" y="4998212"/>
            <a:ext cx="179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https://x.com/ifsecure/status/1897235201287446996</a:t>
            </a:r>
            <a:endParaRPr sz="6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026" y="1298624"/>
            <a:ext cx="2356978" cy="117848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4725" y="2786795"/>
            <a:ext cx="2616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$</a:t>
            </a:r>
            <a:r>
              <a:rPr sz="1000" b="1" spc="-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clang++</a:t>
            </a:r>
            <a:r>
              <a:rPr sz="10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-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O1</a:t>
            </a:r>
            <a:r>
              <a:rPr sz="10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puzzle.cpp</a:t>
            </a:r>
            <a:r>
              <a:rPr sz="10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-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o</a:t>
            </a:r>
            <a:r>
              <a:rPr sz="1000" b="1" spc="-1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puzzle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725" y="3114455"/>
            <a:ext cx="86360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280">
              <a:lnSpc>
                <a:spcPct val="114999"/>
              </a:lnSpc>
              <a:spcBef>
                <a:spcPts val="10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$</a:t>
            </a:r>
            <a:r>
              <a:rPr sz="1000" b="1" spc="-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./puzzle </a:t>
            </a:r>
            <a:r>
              <a:rPr sz="1000" b="1" spc="-50" dirty="0">
                <a:latin typeface="Courier New"/>
                <a:cs typeface="Courier New"/>
              </a:rPr>
              <a:t>2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Element:</a:t>
            </a:r>
            <a:r>
              <a:rPr sz="1000" b="1" spc="-4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595959"/>
                </a:solidFill>
                <a:latin typeface="Courier New"/>
                <a:cs typeface="Courier New"/>
              </a:rPr>
              <a:t>20</a:t>
            </a:r>
            <a:endParaRPr sz="1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24853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731B47"/>
                </a:solidFill>
              </a:rPr>
              <a:t>Bugs</a:t>
            </a:r>
            <a:r>
              <a:rPr spc="-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are</a:t>
            </a:r>
            <a:r>
              <a:rPr spc="-5" dirty="0">
                <a:solidFill>
                  <a:srgbClr val="731B47"/>
                </a:solidFill>
              </a:rPr>
              <a:t> </a:t>
            </a:r>
            <a:r>
              <a:rPr spc="-10" dirty="0">
                <a:solidFill>
                  <a:srgbClr val="731B47"/>
                </a:solidFill>
              </a:rPr>
              <a:t>subtle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68700" y="504359"/>
            <a:ext cx="1798955" cy="3898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04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#include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&lt;iostream&gt;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#include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&lt;cstdint&gt;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8700" y="1036425"/>
            <a:ext cx="5438775" cy="16313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2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[8]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=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0,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10,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20,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30,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40,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50,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60,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70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ourier New"/>
                <a:cs typeface="Courier New"/>
              </a:rPr>
              <a:t>};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420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secret[8]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=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ourier New"/>
                <a:cs typeface="Courier New"/>
              </a:rPr>
              <a:t>41414242</a:t>
            </a:r>
            <a:r>
              <a:rPr sz="1200" b="1" spc="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ourier New"/>
                <a:cs typeface="Courier New"/>
              </a:rPr>
              <a:t>};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Courier New"/>
              <a:cs typeface="Courier New"/>
            </a:endParaRPr>
          </a:p>
          <a:p>
            <a:pPr marL="469900" marR="5080" indent="-457200">
              <a:lnSpc>
                <a:spcPts val="1400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inline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latin typeface="Courier New"/>
                <a:cs typeface="Courier New"/>
              </a:rPr>
              <a:t>get_safe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(uint32_t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,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)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{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if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</a:t>
            </a:r>
            <a:r>
              <a:rPr sz="1200" b="1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20" dirty="0">
                <a:solidFill>
                  <a:srgbClr val="980000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&gt;=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8)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927100">
              <a:lnSpc>
                <a:spcPts val="1330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return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nullptr;</a:t>
            </a:r>
            <a:endParaRPr sz="1200">
              <a:latin typeface="Courier New"/>
              <a:cs typeface="Courier New"/>
            </a:endParaRPr>
          </a:p>
          <a:p>
            <a:pPr marL="469900">
              <a:lnSpc>
                <a:spcPts val="1395"/>
              </a:lnSpc>
            </a:pP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  <a:p>
            <a:pPr marL="469900">
              <a:lnSpc>
                <a:spcPts val="1395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return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&amp;</a:t>
            </a:r>
            <a:r>
              <a:rPr sz="1200" b="1" spc="-10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[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];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420"/>
              </a:lnSpc>
            </a:pP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8700" y="2809980"/>
            <a:ext cx="2162810" cy="5670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2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int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main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()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469900" marR="5080">
              <a:lnSpc>
                <a:spcPts val="1400"/>
              </a:lnSpc>
              <a:spcBef>
                <a:spcPts val="5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;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std::cin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&gt;&gt;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5900" y="3519402"/>
            <a:ext cx="4692650" cy="3898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04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solidFill>
                  <a:srgbClr val="B45F06"/>
                </a:solidFill>
                <a:latin typeface="Courier New"/>
                <a:cs typeface="Courier New"/>
              </a:rPr>
              <a:t>element</a:t>
            </a:r>
            <a:r>
              <a:rPr sz="1200" b="1" spc="30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=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get_safe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</a:t>
            </a:r>
            <a:r>
              <a:rPr sz="1200" b="1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,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);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std::cout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&lt;&lt;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7761C"/>
                </a:solidFill>
                <a:latin typeface="Courier New"/>
                <a:cs typeface="Courier New"/>
              </a:rPr>
              <a:t>"Element:</a:t>
            </a:r>
            <a:r>
              <a:rPr sz="1200" b="1" spc="2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7761C"/>
                </a:solidFill>
                <a:latin typeface="Courier New"/>
                <a:cs typeface="Courier New"/>
              </a:rPr>
              <a:t>"</a:t>
            </a:r>
            <a:r>
              <a:rPr sz="1200" b="1" spc="2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&lt;&lt;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solidFill>
                  <a:srgbClr val="B45F06"/>
                </a:solidFill>
                <a:latin typeface="Courier New"/>
                <a:cs typeface="Courier New"/>
              </a:rPr>
              <a:t>element</a:t>
            </a:r>
            <a:r>
              <a:rPr sz="1200" b="1" spc="2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&lt;&lt;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std::endl;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8700" y="4051468"/>
            <a:ext cx="1322705" cy="389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>
              <a:lnSpc>
                <a:spcPts val="1420"/>
              </a:lnSpc>
              <a:spcBef>
                <a:spcPts val="12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return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ourier New"/>
                <a:cs typeface="Courier New"/>
              </a:rPr>
              <a:t>0;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420"/>
              </a:lnSpc>
            </a:pP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400" y="4998212"/>
            <a:ext cx="179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https://x.com/ifsecure/status/1897235201287446996</a:t>
            </a:r>
            <a:endParaRPr sz="6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026" y="1298624"/>
            <a:ext cx="2356978" cy="117848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84725" y="2786795"/>
            <a:ext cx="2616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$</a:t>
            </a:r>
            <a:r>
              <a:rPr sz="1000" b="1" spc="-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clang++</a:t>
            </a:r>
            <a:r>
              <a:rPr sz="10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-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O1</a:t>
            </a:r>
            <a:r>
              <a:rPr sz="10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puzzle.cpp</a:t>
            </a:r>
            <a:r>
              <a:rPr sz="10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-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o</a:t>
            </a:r>
            <a:r>
              <a:rPr sz="1000" b="1" spc="-1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puzzle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725" y="3114455"/>
            <a:ext cx="86360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280">
              <a:lnSpc>
                <a:spcPct val="114999"/>
              </a:lnSpc>
              <a:spcBef>
                <a:spcPts val="10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$</a:t>
            </a:r>
            <a:r>
              <a:rPr sz="1000" b="1" spc="-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./puzzle </a:t>
            </a:r>
            <a:r>
              <a:rPr sz="1000" b="1" spc="-50" dirty="0">
                <a:latin typeface="Courier New"/>
                <a:cs typeface="Courier New"/>
              </a:rPr>
              <a:t>2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Element:</a:t>
            </a:r>
            <a:r>
              <a:rPr sz="1000" b="1" spc="-4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595959"/>
                </a:solidFill>
                <a:latin typeface="Courier New"/>
                <a:cs typeface="Courier New"/>
              </a:rPr>
              <a:t>20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10150" y="1704150"/>
            <a:ext cx="2334895" cy="700405"/>
          </a:xfrm>
          <a:custGeom>
            <a:avLst/>
            <a:gdLst/>
            <a:ahLst/>
            <a:cxnLst/>
            <a:rect l="l" t="t" r="r" b="b"/>
            <a:pathLst>
              <a:path w="2334895" h="700405">
                <a:moveTo>
                  <a:pt x="0" y="350099"/>
                </a:moveTo>
                <a:lnTo>
                  <a:pt x="2130" y="328772"/>
                </a:lnTo>
                <a:lnTo>
                  <a:pt x="8441" y="307783"/>
                </a:lnTo>
                <a:lnTo>
                  <a:pt x="33112" y="266965"/>
                </a:lnTo>
                <a:lnTo>
                  <a:pt x="73038" y="227938"/>
                </a:lnTo>
                <a:lnTo>
                  <a:pt x="127241" y="190996"/>
                </a:lnTo>
                <a:lnTo>
                  <a:pt x="194743" y="156430"/>
                </a:lnTo>
                <a:lnTo>
                  <a:pt x="233177" y="140130"/>
                </a:lnTo>
                <a:lnTo>
                  <a:pt x="274569" y="124535"/>
                </a:lnTo>
                <a:lnTo>
                  <a:pt x="318798" y="109680"/>
                </a:lnTo>
                <a:lnTo>
                  <a:pt x="365741" y="95602"/>
                </a:lnTo>
                <a:lnTo>
                  <a:pt x="415276" y="82339"/>
                </a:lnTo>
                <a:lnTo>
                  <a:pt x="467282" y="69926"/>
                </a:lnTo>
                <a:lnTo>
                  <a:pt x="521635" y="58400"/>
                </a:lnTo>
                <a:lnTo>
                  <a:pt x="578215" y="47798"/>
                </a:lnTo>
                <a:lnTo>
                  <a:pt x="636898" y="38157"/>
                </a:lnTo>
                <a:lnTo>
                  <a:pt x="697564" y="29513"/>
                </a:lnTo>
                <a:lnTo>
                  <a:pt x="760088" y="21903"/>
                </a:lnTo>
                <a:lnTo>
                  <a:pt x="824350" y="15363"/>
                </a:lnTo>
                <a:lnTo>
                  <a:pt x="890228" y="9930"/>
                </a:lnTo>
                <a:lnTo>
                  <a:pt x="957599" y="5640"/>
                </a:lnTo>
                <a:lnTo>
                  <a:pt x="1026341" y="2531"/>
                </a:lnTo>
                <a:lnTo>
                  <a:pt x="1096332" y="638"/>
                </a:lnTo>
                <a:lnTo>
                  <a:pt x="1167449" y="0"/>
                </a:lnTo>
                <a:lnTo>
                  <a:pt x="1238567" y="638"/>
                </a:lnTo>
                <a:lnTo>
                  <a:pt x="1308558" y="2531"/>
                </a:lnTo>
                <a:lnTo>
                  <a:pt x="1377300" y="5640"/>
                </a:lnTo>
                <a:lnTo>
                  <a:pt x="1444671" y="9930"/>
                </a:lnTo>
                <a:lnTo>
                  <a:pt x="1510548" y="15363"/>
                </a:lnTo>
                <a:lnTo>
                  <a:pt x="1574811" y="21903"/>
                </a:lnTo>
                <a:lnTo>
                  <a:pt x="1637335" y="29513"/>
                </a:lnTo>
                <a:lnTo>
                  <a:pt x="1698001" y="38157"/>
                </a:lnTo>
                <a:lnTo>
                  <a:pt x="1756684" y="47798"/>
                </a:lnTo>
                <a:lnTo>
                  <a:pt x="1813264" y="58400"/>
                </a:lnTo>
                <a:lnTo>
                  <a:pt x="1867617" y="69926"/>
                </a:lnTo>
                <a:lnTo>
                  <a:pt x="1919623" y="82339"/>
                </a:lnTo>
                <a:lnTo>
                  <a:pt x="1969158" y="95602"/>
                </a:lnTo>
                <a:lnTo>
                  <a:pt x="2016101" y="109680"/>
                </a:lnTo>
                <a:lnTo>
                  <a:pt x="2060330" y="124535"/>
                </a:lnTo>
                <a:lnTo>
                  <a:pt x="2101722" y="140130"/>
                </a:lnTo>
                <a:lnTo>
                  <a:pt x="2140156" y="156430"/>
                </a:lnTo>
                <a:lnTo>
                  <a:pt x="2175508" y="173397"/>
                </a:lnTo>
                <a:lnTo>
                  <a:pt x="2236483" y="209188"/>
                </a:lnTo>
                <a:lnTo>
                  <a:pt x="2283669" y="247209"/>
                </a:lnTo>
                <a:lnTo>
                  <a:pt x="2316090" y="287169"/>
                </a:lnTo>
                <a:lnTo>
                  <a:pt x="2332769" y="328772"/>
                </a:lnTo>
                <a:lnTo>
                  <a:pt x="2334899" y="350099"/>
                </a:lnTo>
                <a:lnTo>
                  <a:pt x="2326458" y="392416"/>
                </a:lnTo>
                <a:lnTo>
                  <a:pt x="2301787" y="433234"/>
                </a:lnTo>
                <a:lnTo>
                  <a:pt x="2261861" y="472261"/>
                </a:lnTo>
                <a:lnTo>
                  <a:pt x="2207658" y="509203"/>
                </a:lnTo>
                <a:lnTo>
                  <a:pt x="2140156" y="543769"/>
                </a:lnTo>
                <a:lnTo>
                  <a:pt x="2101722" y="560069"/>
                </a:lnTo>
                <a:lnTo>
                  <a:pt x="2060330" y="575664"/>
                </a:lnTo>
                <a:lnTo>
                  <a:pt x="2016101" y="590519"/>
                </a:lnTo>
                <a:lnTo>
                  <a:pt x="1969158" y="604597"/>
                </a:lnTo>
                <a:lnTo>
                  <a:pt x="1919623" y="617860"/>
                </a:lnTo>
                <a:lnTo>
                  <a:pt x="1867617" y="630273"/>
                </a:lnTo>
                <a:lnTo>
                  <a:pt x="1813264" y="641799"/>
                </a:lnTo>
                <a:lnTo>
                  <a:pt x="1756684" y="652401"/>
                </a:lnTo>
                <a:lnTo>
                  <a:pt x="1698001" y="662042"/>
                </a:lnTo>
                <a:lnTo>
                  <a:pt x="1637335" y="670686"/>
                </a:lnTo>
                <a:lnTo>
                  <a:pt x="1574811" y="678296"/>
                </a:lnTo>
                <a:lnTo>
                  <a:pt x="1510548" y="684836"/>
                </a:lnTo>
                <a:lnTo>
                  <a:pt x="1444671" y="690269"/>
                </a:lnTo>
                <a:lnTo>
                  <a:pt x="1377300" y="694559"/>
                </a:lnTo>
                <a:lnTo>
                  <a:pt x="1308558" y="697668"/>
                </a:lnTo>
                <a:lnTo>
                  <a:pt x="1238567" y="699561"/>
                </a:lnTo>
                <a:lnTo>
                  <a:pt x="1167449" y="700199"/>
                </a:lnTo>
                <a:lnTo>
                  <a:pt x="1096332" y="699561"/>
                </a:lnTo>
                <a:lnTo>
                  <a:pt x="1026341" y="697668"/>
                </a:lnTo>
                <a:lnTo>
                  <a:pt x="957599" y="694559"/>
                </a:lnTo>
                <a:lnTo>
                  <a:pt x="890228" y="690269"/>
                </a:lnTo>
                <a:lnTo>
                  <a:pt x="824350" y="684836"/>
                </a:lnTo>
                <a:lnTo>
                  <a:pt x="760088" y="678296"/>
                </a:lnTo>
                <a:lnTo>
                  <a:pt x="697564" y="670686"/>
                </a:lnTo>
                <a:lnTo>
                  <a:pt x="636898" y="662042"/>
                </a:lnTo>
                <a:lnTo>
                  <a:pt x="578215" y="652401"/>
                </a:lnTo>
                <a:lnTo>
                  <a:pt x="521635" y="641799"/>
                </a:lnTo>
                <a:lnTo>
                  <a:pt x="467282" y="630273"/>
                </a:lnTo>
                <a:lnTo>
                  <a:pt x="415276" y="617860"/>
                </a:lnTo>
                <a:lnTo>
                  <a:pt x="365741" y="604597"/>
                </a:lnTo>
                <a:lnTo>
                  <a:pt x="318798" y="590519"/>
                </a:lnTo>
                <a:lnTo>
                  <a:pt x="274569" y="575664"/>
                </a:lnTo>
                <a:lnTo>
                  <a:pt x="233177" y="560069"/>
                </a:lnTo>
                <a:lnTo>
                  <a:pt x="194743" y="543769"/>
                </a:lnTo>
                <a:lnTo>
                  <a:pt x="159391" y="526802"/>
                </a:lnTo>
                <a:lnTo>
                  <a:pt x="98416" y="491011"/>
                </a:lnTo>
                <a:lnTo>
                  <a:pt x="51230" y="452989"/>
                </a:lnTo>
                <a:lnTo>
                  <a:pt x="18809" y="413030"/>
                </a:lnTo>
                <a:lnTo>
                  <a:pt x="2130" y="371427"/>
                </a:lnTo>
                <a:lnTo>
                  <a:pt x="0" y="350099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24853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731B47"/>
                </a:solidFill>
              </a:rPr>
              <a:t>Bugs</a:t>
            </a:r>
            <a:r>
              <a:rPr spc="-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are</a:t>
            </a:r>
            <a:r>
              <a:rPr spc="-5" dirty="0">
                <a:solidFill>
                  <a:srgbClr val="731B47"/>
                </a:solidFill>
              </a:rPr>
              <a:t> </a:t>
            </a:r>
            <a:r>
              <a:rPr spc="-10" dirty="0">
                <a:solidFill>
                  <a:srgbClr val="731B47"/>
                </a:solidFill>
              </a:rPr>
              <a:t>subtle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68700" y="504359"/>
            <a:ext cx="1798955" cy="3898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04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#include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&lt;iostream&gt;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#include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&lt;cstdint&gt;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8700" y="1036425"/>
            <a:ext cx="5438775" cy="16313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2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[8]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=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0,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10,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20,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30,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40,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50,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60,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70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ourier New"/>
                <a:cs typeface="Courier New"/>
              </a:rPr>
              <a:t>};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420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secret[8]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=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ourier New"/>
                <a:cs typeface="Courier New"/>
              </a:rPr>
              <a:t>41414242</a:t>
            </a:r>
            <a:r>
              <a:rPr sz="1200" b="1" spc="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ourier New"/>
                <a:cs typeface="Courier New"/>
              </a:rPr>
              <a:t>};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Courier New"/>
              <a:cs typeface="Courier New"/>
            </a:endParaRPr>
          </a:p>
          <a:p>
            <a:pPr marL="469900" marR="5080" indent="-457200">
              <a:lnSpc>
                <a:spcPts val="1400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inline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latin typeface="Courier New"/>
                <a:cs typeface="Courier New"/>
              </a:rPr>
              <a:t>get_safe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(uint32_t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,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)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{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if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</a:t>
            </a:r>
            <a:r>
              <a:rPr sz="1200" b="1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20" dirty="0">
                <a:solidFill>
                  <a:srgbClr val="980000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&gt;=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8)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927100">
              <a:lnSpc>
                <a:spcPts val="1330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return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nullptr;</a:t>
            </a:r>
            <a:endParaRPr sz="1200">
              <a:latin typeface="Courier New"/>
              <a:cs typeface="Courier New"/>
            </a:endParaRPr>
          </a:p>
          <a:p>
            <a:pPr marL="469900">
              <a:lnSpc>
                <a:spcPts val="1395"/>
              </a:lnSpc>
            </a:pP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  <a:p>
            <a:pPr marL="469900">
              <a:lnSpc>
                <a:spcPts val="1395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return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&amp;</a:t>
            </a:r>
            <a:r>
              <a:rPr sz="1200" b="1" spc="-10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[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];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420"/>
              </a:lnSpc>
            </a:pP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8700" y="2809980"/>
            <a:ext cx="2162810" cy="5670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2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int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main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()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endParaRPr sz="1200" dirty="0">
              <a:latin typeface="Courier New"/>
              <a:cs typeface="Courier New"/>
            </a:endParaRPr>
          </a:p>
          <a:p>
            <a:pPr marL="469900" marR="5080">
              <a:lnSpc>
                <a:spcPts val="1400"/>
              </a:lnSpc>
              <a:spcBef>
                <a:spcPts val="5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;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std::cin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&gt;&gt;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;</a:t>
            </a:r>
            <a:endParaRPr sz="120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5900" y="3519402"/>
            <a:ext cx="4692650" cy="3898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04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solidFill>
                  <a:srgbClr val="B45F06"/>
                </a:solidFill>
                <a:latin typeface="Courier New"/>
                <a:cs typeface="Courier New"/>
              </a:rPr>
              <a:t>element</a:t>
            </a:r>
            <a:r>
              <a:rPr sz="1200" b="1" spc="30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=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get_safe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</a:t>
            </a:r>
            <a:r>
              <a:rPr sz="1200" b="1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,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);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std::cout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&lt;&lt;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7761C"/>
                </a:solidFill>
                <a:latin typeface="Courier New"/>
                <a:cs typeface="Courier New"/>
              </a:rPr>
              <a:t>"Element:</a:t>
            </a:r>
            <a:r>
              <a:rPr sz="1200" b="1" spc="2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7761C"/>
                </a:solidFill>
                <a:latin typeface="Courier New"/>
                <a:cs typeface="Courier New"/>
              </a:rPr>
              <a:t>"</a:t>
            </a:r>
            <a:r>
              <a:rPr sz="1200" b="1" spc="2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&lt;&lt;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solidFill>
                  <a:srgbClr val="B45F06"/>
                </a:solidFill>
                <a:latin typeface="Courier New"/>
                <a:cs typeface="Courier New"/>
              </a:rPr>
              <a:t>element</a:t>
            </a:r>
            <a:r>
              <a:rPr sz="1200" b="1" spc="2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&lt;&lt;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std::endl;</a:t>
            </a:r>
            <a:endParaRPr sz="1200" dirty="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5900" y="4051468"/>
            <a:ext cx="86550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return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ourier New"/>
                <a:cs typeface="Courier New"/>
              </a:rPr>
              <a:t>0;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8700" y="4228824"/>
            <a:ext cx="11938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00" y="4998212"/>
            <a:ext cx="179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https://x.com/ifsecure/status/1897235201287446996</a:t>
            </a:r>
            <a:endParaRPr sz="6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026" y="1298624"/>
            <a:ext cx="2356978" cy="117848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4725" y="2786795"/>
            <a:ext cx="2616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$</a:t>
            </a:r>
            <a:r>
              <a:rPr sz="1000" b="1" spc="-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clang++</a:t>
            </a:r>
            <a:r>
              <a:rPr sz="10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-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O1</a:t>
            </a:r>
            <a:r>
              <a:rPr sz="10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puzzle.cpp</a:t>
            </a:r>
            <a:r>
              <a:rPr sz="10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-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o</a:t>
            </a:r>
            <a:r>
              <a:rPr sz="1000" b="1" spc="-1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puzzle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725" y="3114455"/>
            <a:ext cx="86360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280">
              <a:lnSpc>
                <a:spcPct val="114999"/>
              </a:lnSpc>
              <a:spcBef>
                <a:spcPts val="10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$</a:t>
            </a:r>
            <a:r>
              <a:rPr sz="1000" b="1" spc="-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./puzzle </a:t>
            </a:r>
            <a:r>
              <a:rPr sz="1000" b="1" spc="-50" dirty="0">
                <a:latin typeface="Courier New"/>
                <a:cs typeface="Courier New"/>
              </a:rPr>
              <a:t>2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Element:</a:t>
            </a:r>
            <a:r>
              <a:rPr sz="1000" b="1" spc="-4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595959"/>
                </a:solidFill>
                <a:latin typeface="Courier New"/>
                <a:cs typeface="Courier New"/>
              </a:rPr>
              <a:t>20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4725" y="3815495"/>
            <a:ext cx="132080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7845">
              <a:lnSpc>
                <a:spcPct val="114999"/>
              </a:lnSpc>
              <a:spcBef>
                <a:spcPts val="10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$</a:t>
            </a:r>
            <a:r>
              <a:rPr sz="1000" b="1" spc="-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./puzzle </a:t>
            </a:r>
            <a:r>
              <a:rPr sz="1000" b="1" spc="-50" dirty="0">
                <a:latin typeface="Courier New"/>
                <a:cs typeface="Courier New"/>
              </a:rPr>
              <a:t>8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Element:</a:t>
            </a:r>
            <a:r>
              <a:rPr sz="1000" b="1" spc="-4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Courier New"/>
                <a:cs typeface="Courier New"/>
              </a:rPr>
              <a:t>41414242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10150" y="1704150"/>
            <a:ext cx="2334895" cy="700405"/>
          </a:xfrm>
          <a:custGeom>
            <a:avLst/>
            <a:gdLst/>
            <a:ahLst/>
            <a:cxnLst/>
            <a:rect l="l" t="t" r="r" b="b"/>
            <a:pathLst>
              <a:path w="2334895" h="700405">
                <a:moveTo>
                  <a:pt x="0" y="350099"/>
                </a:moveTo>
                <a:lnTo>
                  <a:pt x="2130" y="328772"/>
                </a:lnTo>
                <a:lnTo>
                  <a:pt x="8441" y="307783"/>
                </a:lnTo>
                <a:lnTo>
                  <a:pt x="33112" y="266965"/>
                </a:lnTo>
                <a:lnTo>
                  <a:pt x="73038" y="227938"/>
                </a:lnTo>
                <a:lnTo>
                  <a:pt x="127241" y="190996"/>
                </a:lnTo>
                <a:lnTo>
                  <a:pt x="194743" y="156430"/>
                </a:lnTo>
                <a:lnTo>
                  <a:pt x="233177" y="140130"/>
                </a:lnTo>
                <a:lnTo>
                  <a:pt x="274569" y="124535"/>
                </a:lnTo>
                <a:lnTo>
                  <a:pt x="318798" y="109680"/>
                </a:lnTo>
                <a:lnTo>
                  <a:pt x="365741" y="95602"/>
                </a:lnTo>
                <a:lnTo>
                  <a:pt x="415276" y="82339"/>
                </a:lnTo>
                <a:lnTo>
                  <a:pt x="467282" y="69926"/>
                </a:lnTo>
                <a:lnTo>
                  <a:pt x="521635" y="58400"/>
                </a:lnTo>
                <a:lnTo>
                  <a:pt x="578215" y="47798"/>
                </a:lnTo>
                <a:lnTo>
                  <a:pt x="636898" y="38157"/>
                </a:lnTo>
                <a:lnTo>
                  <a:pt x="697564" y="29513"/>
                </a:lnTo>
                <a:lnTo>
                  <a:pt x="760088" y="21903"/>
                </a:lnTo>
                <a:lnTo>
                  <a:pt x="824350" y="15363"/>
                </a:lnTo>
                <a:lnTo>
                  <a:pt x="890228" y="9930"/>
                </a:lnTo>
                <a:lnTo>
                  <a:pt x="957599" y="5640"/>
                </a:lnTo>
                <a:lnTo>
                  <a:pt x="1026341" y="2531"/>
                </a:lnTo>
                <a:lnTo>
                  <a:pt x="1096332" y="638"/>
                </a:lnTo>
                <a:lnTo>
                  <a:pt x="1167449" y="0"/>
                </a:lnTo>
                <a:lnTo>
                  <a:pt x="1238567" y="638"/>
                </a:lnTo>
                <a:lnTo>
                  <a:pt x="1308558" y="2531"/>
                </a:lnTo>
                <a:lnTo>
                  <a:pt x="1377300" y="5640"/>
                </a:lnTo>
                <a:lnTo>
                  <a:pt x="1444671" y="9930"/>
                </a:lnTo>
                <a:lnTo>
                  <a:pt x="1510548" y="15363"/>
                </a:lnTo>
                <a:lnTo>
                  <a:pt x="1574811" y="21903"/>
                </a:lnTo>
                <a:lnTo>
                  <a:pt x="1637335" y="29513"/>
                </a:lnTo>
                <a:lnTo>
                  <a:pt x="1698001" y="38157"/>
                </a:lnTo>
                <a:lnTo>
                  <a:pt x="1756684" y="47798"/>
                </a:lnTo>
                <a:lnTo>
                  <a:pt x="1813264" y="58400"/>
                </a:lnTo>
                <a:lnTo>
                  <a:pt x="1867617" y="69926"/>
                </a:lnTo>
                <a:lnTo>
                  <a:pt x="1919623" y="82339"/>
                </a:lnTo>
                <a:lnTo>
                  <a:pt x="1969158" y="95602"/>
                </a:lnTo>
                <a:lnTo>
                  <a:pt x="2016101" y="109680"/>
                </a:lnTo>
                <a:lnTo>
                  <a:pt x="2060330" y="124535"/>
                </a:lnTo>
                <a:lnTo>
                  <a:pt x="2101722" y="140130"/>
                </a:lnTo>
                <a:lnTo>
                  <a:pt x="2140156" y="156430"/>
                </a:lnTo>
                <a:lnTo>
                  <a:pt x="2175508" y="173397"/>
                </a:lnTo>
                <a:lnTo>
                  <a:pt x="2236483" y="209188"/>
                </a:lnTo>
                <a:lnTo>
                  <a:pt x="2283669" y="247209"/>
                </a:lnTo>
                <a:lnTo>
                  <a:pt x="2316090" y="287169"/>
                </a:lnTo>
                <a:lnTo>
                  <a:pt x="2332769" y="328772"/>
                </a:lnTo>
                <a:lnTo>
                  <a:pt x="2334899" y="350099"/>
                </a:lnTo>
                <a:lnTo>
                  <a:pt x="2326458" y="392416"/>
                </a:lnTo>
                <a:lnTo>
                  <a:pt x="2301787" y="433234"/>
                </a:lnTo>
                <a:lnTo>
                  <a:pt x="2261861" y="472261"/>
                </a:lnTo>
                <a:lnTo>
                  <a:pt x="2207658" y="509203"/>
                </a:lnTo>
                <a:lnTo>
                  <a:pt x="2140156" y="543769"/>
                </a:lnTo>
                <a:lnTo>
                  <a:pt x="2101722" y="560069"/>
                </a:lnTo>
                <a:lnTo>
                  <a:pt x="2060330" y="575664"/>
                </a:lnTo>
                <a:lnTo>
                  <a:pt x="2016101" y="590519"/>
                </a:lnTo>
                <a:lnTo>
                  <a:pt x="1969158" y="604597"/>
                </a:lnTo>
                <a:lnTo>
                  <a:pt x="1919623" y="617860"/>
                </a:lnTo>
                <a:lnTo>
                  <a:pt x="1867617" y="630273"/>
                </a:lnTo>
                <a:lnTo>
                  <a:pt x="1813264" y="641799"/>
                </a:lnTo>
                <a:lnTo>
                  <a:pt x="1756684" y="652401"/>
                </a:lnTo>
                <a:lnTo>
                  <a:pt x="1698001" y="662042"/>
                </a:lnTo>
                <a:lnTo>
                  <a:pt x="1637335" y="670686"/>
                </a:lnTo>
                <a:lnTo>
                  <a:pt x="1574811" y="678296"/>
                </a:lnTo>
                <a:lnTo>
                  <a:pt x="1510548" y="684836"/>
                </a:lnTo>
                <a:lnTo>
                  <a:pt x="1444671" y="690269"/>
                </a:lnTo>
                <a:lnTo>
                  <a:pt x="1377300" y="694559"/>
                </a:lnTo>
                <a:lnTo>
                  <a:pt x="1308558" y="697668"/>
                </a:lnTo>
                <a:lnTo>
                  <a:pt x="1238567" y="699561"/>
                </a:lnTo>
                <a:lnTo>
                  <a:pt x="1167449" y="700199"/>
                </a:lnTo>
                <a:lnTo>
                  <a:pt x="1096332" y="699561"/>
                </a:lnTo>
                <a:lnTo>
                  <a:pt x="1026341" y="697668"/>
                </a:lnTo>
                <a:lnTo>
                  <a:pt x="957599" y="694559"/>
                </a:lnTo>
                <a:lnTo>
                  <a:pt x="890228" y="690269"/>
                </a:lnTo>
                <a:lnTo>
                  <a:pt x="824350" y="684836"/>
                </a:lnTo>
                <a:lnTo>
                  <a:pt x="760088" y="678296"/>
                </a:lnTo>
                <a:lnTo>
                  <a:pt x="697564" y="670686"/>
                </a:lnTo>
                <a:lnTo>
                  <a:pt x="636898" y="662042"/>
                </a:lnTo>
                <a:lnTo>
                  <a:pt x="578215" y="652401"/>
                </a:lnTo>
                <a:lnTo>
                  <a:pt x="521635" y="641799"/>
                </a:lnTo>
                <a:lnTo>
                  <a:pt x="467282" y="630273"/>
                </a:lnTo>
                <a:lnTo>
                  <a:pt x="415276" y="617860"/>
                </a:lnTo>
                <a:lnTo>
                  <a:pt x="365741" y="604597"/>
                </a:lnTo>
                <a:lnTo>
                  <a:pt x="318798" y="590519"/>
                </a:lnTo>
                <a:lnTo>
                  <a:pt x="274569" y="575664"/>
                </a:lnTo>
                <a:lnTo>
                  <a:pt x="233177" y="560069"/>
                </a:lnTo>
                <a:lnTo>
                  <a:pt x="194743" y="543769"/>
                </a:lnTo>
                <a:lnTo>
                  <a:pt x="159391" y="526802"/>
                </a:lnTo>
                <a:lnTo>
                  <a:pt x="98416" y="491011"/>
                </a:lnTo>
                <a:lnTo>
                  <a:pt x="51230" y="452989"/>
                </a:lnTo>
                <a:lnTo>
                  <a:pt x="18809" y="413030"/>
                </a:lnTo>
                <a:lnTo>
                  <a:pt x="2130" y="371427"/>
                </a:lnTo>
                <a:lnTo>
                  <a:pt x="0" y="350099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24853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731B47"/>
                </a:solidFill>
              </a:rPr>
              <a:t>Bugs</a:t>
            </a:r>
            <a:r>
              <a:rPr spc="-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are</a:t>
            </a:r>
            <a:r>
              <a:rPr spc="-5" dirty="0">
                <a:solidFill>
                  <a:srgbClr val="731B47"/>
                </a:solidFill>
              </a:rPr>
              <a:t> </a:t>
            </a:r>
            <a:r>
              <a:rPr spc="-10" dirty="0">
                <a:solidFill>
                  <a:srgbClr val="731B47"/>
                </a:solidFill>
              </a:rPr>
              <a:t>subtle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68700" y="504359"/>
            <a:ext cx="1798955" cy="3898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04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#include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&lt;iostream&gt;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#include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&lt;cstdint&gt;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8700" y="1036425"/>
            <a:ext cx="5438775" cy="16313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2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[8]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=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0,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10,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20,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30,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40,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50,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60,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70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ourier New"/>
                <a:cs typeface="Courier New"/>
              </a:rPr>
              <a:t>};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420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secret[8]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=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ourier New"/>
                <a:cs typeface="Courier New"/>
              </a:rPr>
              <a:t>41414242</a:t>
            </a:r>
            <a:r>
              <a:rPr sz="1200" b="1" spc="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ourier New"/>
                <a:cs typeface="Courier New"/>
              </a:rPr>
              <a:t>};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Courier New"/>
              <a:cs typeface="Courier New"/>
            </a:endParaRPr>
          </a:p>
          <a:p>
            <a:pPr marL="469900" marR="5080" indent="-457200">
              <a:lnSpc>
                <a:spcPts val="1400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inline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latin typeface="Courier New"/>
                <a:cs typeface="Courier New"/>
              </a:rPr>
              <a:t>get_safe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(uint32_t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,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)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{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if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</a:t>
            </a:r>
            <a:r>
              <a:rPr sz="1200" b="1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20" dirty="0">
                <a:solidFill>
                  <a:srgbClr val="980000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&gt;=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8)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927100">
              <a:lnSpc>
                <a:spcPts val="1330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return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nullptr;</a:t>
            </a:r>
            <a:endParaRPr sz="1200">
              <a:latin typeface="Courier New"/>
              <a:cs typeface="Courier New"/>
            </a:endParaRPr>
          </a:p>
          <a:p>
            <a:pPr marL="469900">
              <a:lnSpc>
                <a:spcPts val="1395"/>
              </a:lnSpc>
            </a:pP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  <a:p>
            <a:pPr marL="469900">
              <a:lnSpc>
                <a:spcPts val="1395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return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&amp;</a:t>
            </a:r>
            <a:r>
              <a:rPr sz="1200" b="1" spc="-10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[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];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420"/>
              </a:lnSpc>
            </a:pP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8700" y="2809980"/>
            <a:ext cx="2162810" cy="5670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2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int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main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()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469900" marR="5080">
              <a:lnSpc>
                <a:spcPts val="1400"/>
              </a:lnSpc>
              <a:spcBef>
                <a:spcPts val="5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;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std::cin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&gt;&gt;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5900" y="3519402"/>
            <a:ext cx="4692650" cy="3898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04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solidFill>
                  <a:srgbClr val="B45F06"/>
                </a:solidFill>
                <a:latin typeface="Courier New"/>
                <a:cs typeface="Courier New"/>
              </a:rPr>
              <a:t>element</a:t>
            </a:r>
            <a:r>
              <a:rPr sz="1200" b="1" spc="30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=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get_safe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</a:t>
            </a:r>
            <a:r>
              <a:rPr sz="1200" b="1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,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);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std::cout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&lt;&lt;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7761C"/>
                </a:solidFill>
                <a:latin typeface="Courier New"/>
                <a:cs typeface="Courier New"/>
              </a:rPr>
              <a:t>"Element:</a:t>
            </a:r>
            <a:r>
              <a:rPr sz="1200" b="1" spc="2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7761C"/>
                </a:solidFill>
                <a:latin typeface="Courier New"/>
                <a:cs typeface="Courier New"/>
              </a:rPr>
              <a:t>"</a:t>
            </a:r>
            <a:r>
              <a:rPr sz="1200" b="1" spc="2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&lt;&lt;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solidFill>
                  <a:srgbClr val="B45F06"/>
                </a:solidFill>
                <a:latin typeface="Courier New"/>
                <a:cs typeface="Courier New"/>
              </a:rPr>
              <a:t>element</a:t>
            </a:r>
            <a:r>
              <a:rPr sz="1200" b="1" spc="2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&lt;&lt;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std::endl;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5900" y="4051468"/>
            <a:ext cx="86550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return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ourier New"/>
                <a:cs typeface="Courier New"/>
              </a:rPr>
              <a:t>0;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8700" y="4228824"/>
            <a:ext cx="11938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00" y="4998212"/>
            <a:ext cx="179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https://x.com/ifsecure/status/1897235201287446996</a:t>
            </a:r>
            <a:endParaRPr sz="6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026" y="1298624"/>
            <a:ext cx="2356978" cy="117848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4725" y="2786795"/>
            <a:ext cx="2616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$</a:t>
            </a:r>
            <a:r>
              <a:rPr sz="1000" b="1" spc="-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clang++</a:t>
            </a:r>
            <a:r>
              <a:rPr sz="10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-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O1</a:t>
            </a:r>
            <a:r>
              <a:rPr sz="10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puzzle.cpp</a:t>
            </a:r>
            <a:r>
              <a:rPr sz="10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-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o</a:t>
            </a:r>
            <a:r>
              <a:rPr sz="1000" b="1" spc="-1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puzzle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725" y="3114455"/>
            <a:ext cx="86360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280">
              <a:lnSpc>
                <a:spcPct val="114999"/>
              </a:lnSpc>
              <a:spcBef>
                <a:spcPts val="10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$</a:t>
            </a:r>
            <a:r>
              <a:rPr sz="1000" b="1" spc="-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./puzzle </a:t>
            </a:r>
            <a:r>
              <a:rPr sz="1000" b="1" spc="-50" dirty="0">
                <a:latin typeface="Courier New"/>
                <a:cs typeface="Courier New"/>
              </a:rPr>
              <a:t>2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Element:</a:t>
            </a:r>
            <a:r>
              <a:rPr sz="1000" b="1" spc="-4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595959"/>
                </a:solidFill>
                <a:latin typeface="Courier New"/>
                <a:cs typeface="Courier New"/>
              </a:rPr>
              <a:t>20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4725" y="3815495"/>
            <a:ext cx="132080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7845">
              <a:lnSpc>
                <a:spcPct val="114999"/>
              </a:lnSpc>
              <a:spcBef>
                <a:spcPts val="10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$</a:t>
            </a:r>
            <a:r>
              <a:rPr sz="1000" b="1" spc="-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./puzzle </a:t>
            </a:r>
            <a:r>
              <a:rPr sz="1000" b="1" spc="-50" dirty="0">
                <a:latin typeface="Courier New"/>
                <a:cs typeface="Courier New"/>
              </a:rPr>
              <a:t>8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Element:</a:t>
            </a:r>
            <a:r>
              <a:rPr sz="1000" b="1" spc="-4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Courier New"/>
                <a:cs typeface="Courier New"/>
              </a:rPr>
              <a:t>41414242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36450" y="3672499"/>
            <a:ext cx="1410335" cy="639445"/>
          </a:xfrm>
          <a:custGeom>
            <a:avLst/>
            <a:gdLst/>
            <a:ahLst/>
            <a:cxnLst/>
            <a:rect l="l" t="t" r="r" b="b"/>
            <a:pathLst>
              <a:path w="1410334" h="639445">
                <a:moveTo>
                  <a:pt x="0" y="319499"/>
                </a:moveTo>
                <a:lnTo>
                  <a:pt x="2881" y="290418"/>
                </a:lnTo>
                <a:lnTo>
                  <a:pt x="11358" y="262069"/>
                </a:lnTo>
                <a:lnTo>
                  <a:pt x="44106" y="208016"/>
                </a:lnTo>
                <a:lnTo>
                  <a:pt x="96253" y="158242"/>
                </a:lnTo>
                <a:lnTo>
                  <a:pt x="128978" y="135242"/>
                </a:lnTo>
                <a:lnTo>
                  <a:pt x="165807" y="113650"/>
                </a:lnTo>
                <a:lnTo>
                  <a:pt x="206489" y="93579"/>
                </a:lnTo>
                <a:lnTo>
                  <a:pt x="250777" y="75142"/>
                </a:lnTo>
                <a:lnTo>
                  <a:pt x="298421" y="58452"/>
                </a:lnTo>
                <a:lnTo>
                  <a:pt x="349172" y="43621"/>
                </a:lnTo>
                <a:lnTo>
                  <a:pt x="402782" y="30762"/>
                </a:lnTo>
                <a:lnTo>
                  <a:pt x="459002" y="19988"/>
                </a:lnTo>
                <a:lnTo>
                  <a:pt x="517582" y="11412"/>
                </a:lnTo>
                <a:lnTo>
                  <a:pt x="578275" y="5147"/>
                </a:lnTo>
                <a:lnTo>
                  <a:pt x="640830" y="1305"/>
                </a:lnTo>
                <a:lnTo>
                  <a:pt x="704999" y="0"/>
                </a:lnTo>
                <a:lnTo>
                  <a:pt x="769169" y="1305"/>
                </a:lnTo>
                <a:lnTo>
                  <a:pt x="831724" y="5147"/>
                </a:lnTo>
                <a:lnTo>
                  <a:pt x="892417" y="11412"/>
                </a:lnTo>
                <a:lnTo>
                  <a:pt x="950997" y="19988"/>
                </a:lnTo>
                <a:lnTo>
                  <a:pt x="1007217" y="30762"/>
                </a:lnTo>
                <a:lnTo>
                  <a:pt x="1060827" y="43621"/>
                </a:lnTo>
                <a:lnTo>
                  <a:pt x="1111578" y="58452"/>
                </a:lnTo>
                <a:lnTo>
                  <a:pt x="1159222" y="75142"/>
                </a:lnTo>
                <a:lnTo>
                  <a:pt x="1203510" y="93579"/>
                </a:lnTo>
                <a:lnTo>
                  <a:pt x="1244192" y="113650"/>
                </a:lnTo>
                <a:lnTo>
                  <a:pt x="1281021" y="135242"/>
                </a:lnTo>
                <a:lnTo>
                  <a:pt x="1313746" y="158242"/>
                </a:lnTo>
                <a:lnTo>
                  <a:pt x="1365893" y="208016"/>
                </a:lnTo>
                <a:lnTo>
                  <a:pt x="1398641" y="262069"/>
                </a:lnTo>
                <a:lnTo>
                  <a:pt x="1409999" y="319499"/>
                </a:lnTo>
                <a:lnTo>
                  <a:pt x="1398641" y="376930"/>
                </a:lnTo>
                <a:lnTo>
                  <a:pt x="1365893" y="430983"/>
                </a:lnTo>
                <a:lnTo>
                  <a:pt x="1313746" y="480757"/>
                </a:lnTo>
                <a:lnTo>
                  <a:pt x="1281021" y="503757"/>
                </a:lnTo>
                <a:lnTo>
                  <a:pt x="1244192" y="525349"/>
                </a:lnTo>
                <a:lnTo>
                  <a:pt x="1203510" y="545420"/>
                </a:lnTo>
                <a:lnTo>
                  <a:pt x="1159222" y="563857"/>
                </a:lnTo>
                <a:lnTo>
                  <a:pt x="1111578" y="580547"/>
                </a:lnTo>
                <a:lnTo>
                  <a:pt x="1060827" y="595378"/>
                </a:lnTo>
                <a:lnTo>
                  <a:pt x="1007217" y="608237"/>
                </a:lnTo>
                <a:lnTo>
                  <a:pt x="950997" y="619011"/>
                </a:lnTo>
                <a:lnTo>
                  <a:pt x="892417" y="627587"/>
                </a:lnTo>
                <a:lnTo>
                  <a:pt x="831724" y="633852"/>
                </a:lnTo>
                <a:lnTo>
                  <a:pt x="769169" y="637694"/>
                </a:lnTo>
                <a:lnTo>
                  <a:pt x="704999" y="638999"/>
                </a:lnTo>
                <a:lnTo>
                  <a:pt x="640830" y="637694"/>
                </a:lnTo>
                <a:lnTo>
                  <a:pt x="578275" y="633852"/>
                </a:lnTo>
                <a:lnTo>
                  <a:pt x="517582" y="627587"/>
                </a:lnTo>
                <a:lnTo>
                  <a:pt x="459002" y="619011"/>
                </a:lnTo>
                <a:lnTo>
                  <a:pt x="402782" y="608237"/>
                </a:lnTo>
                <a:lnTo>
                  <a:pt x="349172" y="595378"/>
                </a:lnTo>
                <a:lnTo>
                  <a:pt x="298421" y="580547"/>
                </a:lnTo>
                <a:lnTo>
                  <a:pt x="250777" y="563857"/>
                </a:lnTo>
                <a:lnTo>
                  <a:pt x="206489" y="545420"/>
                </a:lnTo>
                <a:lnTo>
                  <a:pt x="165807" y="525349"/>
                </a:lnTo>
                <a:lnTo>
                  <a:pt x="128978" y="503757"/>
                </a:lnTo>
                <a:lnTo>
                  <a:pt x="96253" y="480757"/>
                </a:lnTo>
                <a:lnTo>
                  <a:pt x="44106" y="430983"/>
                </a:lnTo>
                <a:lnTo>
                  <a:pt x="11358" y="376930"/>
                </a:lnTo>
                <a:lnTo>
                  <a:pt x="2881" y="348581"/>
                </a:lnTo>
                <a:lnTo>
                  <a:pt x="0" y="319499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3495862" y="1689862"/>
            <a:ext cx="3024505" cy="1855470"/>
            <a:chOff x="3495862" y="1689862"/>
            <a:chExt cx="3024505" cy="1855470"/>
          </a:xfrm>
        </p:grpSpPr>
        <p:sp>
          <p:nvSpPr>
            <p:cNvPr id="16" name="object 16"/>
            <p:cNvSpPr/>
            <p:nvPr/>
          </p:nvSpPr>
          <p:spPr>
            <a:xfrm>
              <a:off x="5847423" y="2546841"/>
              <a:ext cx="658495" cy="984250"/>
            </a:xfrm>
            <a:custGeom>
              <a:avLst/>
              <a:gdLst/>
              <a:ahLst/>
              <a:cxnLst/>
              <a:rect l="l" t="t" r="r" b="b"/>
              <a:pathLst>
                <a:path w="658495" h="984250">
                  <a:moveTo>
                    <a:pt x="658251" y="983708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1019" y="2424780"/>
              <a:ext cx="139917" cy="1625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10150" y="1704150"/>
              <a:ext cx="2334895" cy="700405"/>
            </a:xfrm>
            <a:custGeom>
              <a:avLst/>
              <a:gdLst/>
              <a:ahLst/>
              <a:cxnLst/>
              <a:rect l="l" t="t" r="r" b="b"/>
              <a:pathLst>
                <a:path w="2334895" h="700405">
                  <a:moveTo>
                    <a:pt x="0" y="350099"/>
                  </a:moveTo>
                  <a:lnTo>
                    <a:pt x="2130" y="328772"/>
                  </a:lnTo>
                  <a:lnTo>
                    <a:pt x="8441" y="307783"/>
                  </a:lnTo>
                  <a:lnTo>
                    <a:pt x="33112" y="266965"/>
                  </a:lnTo>
                  <a:lnTo>
                    <a:pt x="73038" y="227938"/>
                  </a:lnTo>
                  <a:lnTo>
                    <a:pt x="127241" y="190996"/>
                  </a:lnTo>
                  <a:lnTo>
                    <a:pt x="194743" y="156430"/>
                  </a:lnTo>
                  <a:lnTo>
                    <a:pt x="233177" y="140130"/>
                  </a:lnTo>
                  <a:lnTo>
                    <a:pt x="274569" y="124535"/>
                  </a:lnTo>
                  <a:lnTo>
                    <a:pt x="318798" y="109680"/>
                  </a:lnTo>
                  <a:lnTo>
                    <a:pt x="365741" y="95602"/>
                  </a:lnTo>
                  <a:lnTo>
                    <a:pt x="415276" y="82339"/>
                  </a:lnTo>
                  <a:lnTo>
                    <a:pt x="467282" y="69926"/>
                  </a:lnTo>
                  <a:lnTo>
                    <a:pt x="521635" y="58400"/>
                  </a:lnTo>
                  <a:lnTo>
                    <a:pt x="578215" y="47798"/>
                  </a:lnTo>
                  <a:lnTo>
                    <a:pt x="636898" y="38157"/>
                  </a:lnTo>
                  <a:lnTo>
                    <a:pt x="697564" y="29513"/>
                  </a:lnTo>
                  <a:lnTo>
                    <a:pt x="760088" y="21903"/>
                  </a:lnTo>
                  <a:lnTo>
                    <a:pt x="824350" y="15363"/>
                  </a:lnTo>
                  <a:lnTo>
                    <a:pt x="890228" y="9930"/>
                  </a:lnTo>
                  <a:lnTo>
                    <a:pt x="957599" y="5640"/>
                  </a:lnTo>
                  <a:lnTo>
                    <a:pt x="1026341" y="2531"/>
                  </a:lnTo>
                  <a:lnTo>
                    <a:pt x="1096332" y="638"/>
                  </a:lnTo>
                  <a:lnTo>
                    <a:pt x="1167449" y="0"/>
                  </a:lnTo>
                  <a:lnTo>
                    <a:pt x="1238567" y="638"/>
                  </a:lnTo>
                  <a:lnTo>
                    <a:pt x="1308558" y="2531"/>
                  </a:lnTo>
                  <a:lnTo>
                    <a:pt x="1377300" y="5640"/>
                  </a:lnTo>
                  <a:lnTo>
                    <a:pt x="1444671" y="9930"/>
                  </a:lnTo>
                  <a:lnTo>
                    <a:pt x="1510548" y="15363"/>
                  </a:lnTo>
                  <a:lnTo>
                    <a:pt x="1574811" y="21903"/>
                  </a:lnTo>
                  <a:lnTo>
                    <a:pt x="1637335" y="29513"/>
                  </a:lnTo>
                  <a:lnTo>
                    <a:pt x="1698001" y="38157"/>
                  </a:lnTo>
                  <a:lnTo>
                    <a:pt x="1756684" y="47798"/>
                  </a:lnTo>
                  <a:lnTo>
                    <a:pt x="1813264" y="58400"/>
                  </a:lnTo>
                  <a:lnTo>
                    <a:pt x="1867617" y="69926"/>
                  </a:lnTo>
                  <a:lnTo>
                    <a:pt x="1919623" y="82339"/>
                  </a:lnTo>
                  <a:lnTo>
                    <a:pt x="1969158" y="95602"/>
                  </a:lnTo>
                  <a:lnTo>
                    <a:pt x="2016101" y="109680"/>
                  </a:lnTo>
                  <a:lnTo>
                    <a:pt x="2060330" y="124535"/>
                  </a:lnTo>
                  <a:lnTo>
                    <a:pt x="2101722" y="140130"/>
                  </a:lnTo>
                  <a:lnTo>
                    <a:pt x="2140156" y="156430"/>
                  </a:lnTo>
                  <a:lnTo>
                    <a:pt x="2175508" y="173397"/>
                  </a:lnTo>
                  <a:lnTo>
                    <a:pt x="2236483" y="209188"/>
                  </a:lnTo>
                  <a:lnTo>
                    <a:pt x="2283669" y="247209"/>
                  </a:lnTo>
                  <a:lnTo>
                    <a:pt x="2316090" y="287169"/>
                  </a:lnTo>
                  <a:lnTo>
                    <a:pt x="2332769" y="328772"/>
                  </a:lnTo>
                  <a:lnTo>
                    <a:pt x="2334899" y="350099"/>
                  </a:lnTo>
                  <a:lnTo>
                    <a:pt x="2326458" y="392416"/>
                  </a:lnTo>
                  <a:lnTo>
                    <a:pt x="2301787" y="433234"/>
                  </a:lnTo>
                  <a:lnTo>
                    <a:pt x="2261861" y="472261"/>
                  </a:lnTo>
                  <a:lnTo>
                    <a:pt x="2207658" y="509203"/>
                  </a:lnTo>
                  <a:lnTo>
                    <a:pt x="2140156" y="543769"/>
                  </a:lnTo>
                  <a:lnTo>
                    <a:pt x="2101722" y="560069"/>
                  </a:lnTo>
                  <a:lnTo>
                    <a:pt x="2060330" y="575664"/>
                  </a:lnTo>
                  <a:lnTo>
                    <a:pt x="2016101" y="590519"/>
                  </a:lnTo>
                  <a:lnTo>
                    <a:pt x="1969158" y="604597"/>
                  </a:lnTo>
                  <a:lnTo>
                    <a:pt x="1919623" y="617860"/>
                  </a:lnTo>
                  <a:lnTo>
                    <a:pt x="1867617" y="630273"/>
                  </a:lnTo>
                  <a:lnTo>
                    <a:pt x="1813264" y="641799"/>
                  </a:lnTo>
                  <a:lnTo>
                    <a:pt x="1756684" y="652401"/>
                  </a:lnTo>
                  <a:lnTo>
                    <a:pt x="1698001" y="662042"/>
                  </a:lnTo>
                  <a:lnTo>
                    <a:pt x="1637335" y="670686"/>
                  </a:lnTo>
                  <a:lnTo>
                    <a:pt x="1574811" y="678296"/>
                  </a:lnTo>
                  <a:lnTo>
                    <a:pt x="1510548" y="684836"/>
                  </a:lnTo>
                  <a:lnTo>
                    <a:pt x="1444671" y="690269"/>
                  </a:lnTo>
                  <a:lnTo>
                    <a:pt x="1377300" y="694559"/>
                  </a:lnTo>
                  <a:lnTo>
                    <a:pt x="1308558" y="697668"/>
                  </a:lnTo>
                  <a:lnTo>
                    <a:pt x="1238567" y="699561"/>
                  </a:lnTo>
                  <a:lnTo>
                    <a:pt x="1167449" y="700199"/>
                  </a:lnTo>
                  <a:lnTo>
                    <a:pt x="1096332" y="699561"/>
                  </a:lnTo>
                  <a:lnTo>
                    <a:pt x="1026341" y="697668"/>
                  </a:lnTo>
                  <a:lnTo>
                    <a:pt x="957599" y="694559"/>
                  </a:lnTo>
                  <a:lnTo>
                    <a:pt x="890228" y="690269"/>
                  </a:lnTo>
                  <a:lnTo>
                    <a:pt x="824350" y="684836"/>
                  </a:lnTo>
                  <a:lnTo>
                    <a:pt x="760088" y="678296"/>
                  </a:lnTo>
                  <a:lnTo>
                    <a:pt x="697564" y="670686"/>
                  </a:lnTo>
                  <a:lnTo>
                    <a:pt x="636898" y="662042"/>
                  </a:lnTo>
                  <a:lnTo>
                    <a:pt x="578215" y="652401"/>
                  </a:lnTo>
                  <a:lnTo>
                    <a:pt x="521635" y="641799"/>
                  </a:lnTo>
                  <a:lnTo>
                    <a:pt x="467282" y="630273"/>
                  </a:lnTo>
                  <a:lnTo>
                    <a:pt x="415276" y="617860"/>
                  </a:lnTo>
                  <a:lnTo>
                    <a:pt x="365741" y="604597"/>
                  </a:lnTo>
                  <a:lnTo>
                    <a:pt x="318798" y="590519"/>
                  </a:lnTo>
                  <a:lnTo>
                    <a:pt x="274569" y="575664"/>
                  </a:lnTo>
                  <a:lnTo>
                    <a:pt x="233177" y="560069"/>
                  </a:lnTo>
                  <a:lnTo>
                    <a:pt x="194743" y="543769"/>
                  </a:lnTo>
                  <a:lnTo>
                    <a:pt x="159391" y="526802"/>
                  </a:lnTo>
                  <a:lnTo>
                    <a:pt x="98416" y="491011"/>
                  </a:lnTo>
                  <a:lnTo>
                    <a:pt x="51230" y="452989"/>
                  </a:lnTo>
                  <a:lnTo>
                    <a:pt x="18809" y="413030"/>
                  </a:lnTo>
                  <a:lnTo>
                    <a:pt x="2130" y="371427"/>
                  </a:lnTo>
                  <a:lnTo>
                    <a:pt x="0" y="35009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CCCC">
              <a:alpha val="3407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7613" y="2295702"/>
            <a:ext cx="7868920" cy="519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200" dirty="0"/>
              <a:t>Conceptualizing</a:t>
            </a:r>
            <a:r>
              <a:rPr sz="3200" spc="135" dirty="0"/>
              <a:t> </a:t>
            </a:r>
            <a:r>
              <a:rPr sz="3200" dirty="0"/>
              <a:t>vulnerabilities</a:t>
            </a:r>
            <a:r>
              <a:rPr sz="3200" spc="135" dirty="0"/>
              <a:t> </a:t>
            </a:r>
            <a:r>
              <a:rPr sz="3200" dirty="0"/>
              <a:t>and</a:t>
            </a:r>
            <a:r>
              <a:rPr sz="3200" spc="135" dirty="0"/>
              <a:t> </a:t>
            </a:r>
            <a:r>
              <a:rPr sz="3200" spc="-10" dirty="0"/>
              <a:t>exploits</a:t>
            </a:r>
            <a:endParaRPr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24853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731B47"/>
                </a:solidFill>
              </a:rPr>
              <a:t>Bugs</a:t>
            </a:r>
            <a:r>
              <a:rPr spc="-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are</a:t>
            </a:r>
            <a:r>
              <a:rPr spc="-5" dirty="0">
                <a:solidFill>
                  <a:srgbClr val="731B47"/>
                </a:solidFill>
              </a:rPr>
              <a:t> </a:t>
            </a:r>
            <a:r>
              <a:rPr spc="-10" dirty="0">
                <a:solidFill>
                  <a:srgbClr val="731B47"/>
                </a:solidFill>
              </a:rPr>
              <a:t>subtle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68700" y="504359"/>
            <a:ext cx="1798955" cy="3898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04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#include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&lt;iostream&gt;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#include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&lt;cstdint&gt;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8700" y="1036425"/>
            <a:ext cx="5438775" cy="16313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2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[8]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=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0,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10,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20,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30,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40,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50,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60,</a:t>
            </a:r>
            <a:r>
              <a:rPr sz="1200" b="1" spc="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70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ourier New"/>
                <a:cs typeface="Courier New"/>
              </a:rPr>
              <a:t>};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420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secret[8]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=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ourier New"/>
                <a:cs typeface="Courier New"/>
              </a:rPr>
              <a:t>41414242</a:t>
            </a:r>
            <a:r>
              <a:rPr sz="1200" b="1" spc="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ourier New"/>
                <a:cs typeface="Courier New"/>
              </a:rPr>
              <a:t>};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>
              <a:latin typeface="Courier New"/>
              <a:cs typeface="Courier New"/>
            </a:endParaRPr>
          </a:p>
          <a:p>
            <a:pPr marL="469900" marR="5080" indent="-457200">
              <a:lnSpc>
                <a:spcPts val="1400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inline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latin typeface="Courier New"/>
                <a:cs typeface="Courier New"/>
              </a:rPr>
              <a:t>get_safe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(uint32_t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,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)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{ </a:t>
            </a:r>
            <a:r>
              <a:rPr sz="1200" b="1" dirty="0">
                <a:solidFill>
                  <a:srgbClr val="D9D9D9"/>
                </a:solidFill>
                <a:latin typeface="Courier New"/>
                <a:cs typeface="Courier New"/>
              </a:rPr>
              <a:t>if</a:t>
            </a:r>
            <a:r>
              <a:rPr sz="1200" b="1" spc="20" dirty="0">
                <a:solidFill>
                  <a:srgbClr val="D9D9D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D9D9D9"/>
                </a:solidFill>
                <a:latin typeface="Courier New"/>
                <a:cs typeface="Courier New"/>
              </a:rPr>
              <a:t>(index</a:t>
            </a:r>
            <a:r>
              <a:rPr sz="1200" b="1" spc="20" dirty="0">
                <a:solidFill>
                  <a:srgbClr val="D9D9D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D9D9D9"/>
                </a:solidFill>
                <a:latin typeface="Courier New"/>
                <a:cs typeface="Courier New"/>
              </a:rPr>
              <a:t>&gt;=</a:t>
            </a:r>
            <a:r>
              <a:rPr sz="1200" b="1" spc="25" dirty="0">
                <a:solidFill>
                  <a:srgbClr val="D9D9D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D9D9D9"/>
                </a:solidFill>
                <a:latin typeface="Courier New"/>
                <a:cs typeface="Courier New"/>
              </a:rPr>
              <a:t>8)</a:t>
            </a:r>
            <a:r>
              <a:rPr sz="1200" b="1" spc="20" dirty="0">
                <a:solidFill>
                  <a:srgbClr val="D9D9D9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D9D9D9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927100">
              <a:lnSpc>
                <a:spcPts val="1330"/>
              </a:lnSpc>
            </a:pPr>
            <a:r>
              <a:rPr sz="1200" b="1" dirty="0">
                <a:solidFill>
                  <a:srgbClr val="D9D9D9"/>
                </a:solidFill>
                <a:latin typeface="Courier New"/>
                <a:cs typeface="Courier New"/>
              </a:rPr>
              <a:t>return</a:t>
            </a:r>
            <a:r>
              <a:rPr sz="1200" b="1" spc="25" dirty="0">
                <a:solidFill>
                  <a:srgbClr val="D9D9D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D9D9D9"/>
                </a:solidFill>
                <a:latin typeface="Courier New"/>
                <a:cs typeface="Courier New"/>
              </a:rPr>
              <a:t>nullptr;</a:t>
            </a:r>
            <a:endParaRPr sz="1200">
              <a:latin typeface="Courier New"/>
              <a:cs typeface="Courier New"/>
            </a:endParaRPr>
          </a:p>
          <a:p>
            <a:pPr marL="469900">
              <a:lnSpc>
                <a:spcPts val="1395"/>
              </a:lnSpc>
            </a:pPr>
            <a:r>
              <a:rPr sz="1200" b="1" spc="-50" dirty="0">
                <a:solidFill>
                  <a:srgbClr val="D9D9D9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  <a:p>
            <a:pPr marL="469900">
              <a:lnSpc>
                <a:spcPts val="1395"/>
              </a:lnSpc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return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&amp;</a:t>
            </a:r>
            <a:r>
              <a:rPr sz="1200" b="1" spc="-10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[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];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ts val="1420"/>
              </a:lnSpc>
            </a:pP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8700" y="2809980"/>
            <a:ext cx="2162810" cy="5670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20"/>
              </a:lnSpc>
              <a:spcBef>
                <a:spcPts val="12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int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main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()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469900" marR="5080">
              <a:lnSpc>
                <a:spcPts val="1400"/>
              </a:lnSpc>
              <a:spcBef>
                <a:spcPts val="5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;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std::cin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&gt;&gt;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5900" y="3519402"/>
            <a:ext cx="4692650" cy="3898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04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uint32_t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solidFill>
                  <a:srgbClr val="B45F06"/>
                </a:solidFill>
                <a:latin typeface="Courier New"/>
                <a:cs typeface="Courier New"/>
              </a:rPr>
              <a:t>element</a:t>
            </a:r>
            <a:r>
              <a:rPr sz="1200" b="1" spc="30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=</a:t>
            </a:r>
            <a:r>
              <a:rPr sz="1200" b="1" spc="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get_safe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(</a:t>
            </a:r>
            <a:r>
              <a:rPr sz="1200" b="1" dirty="0">
                <a:solidFill>
                  <a:srgbClr val="1155CC"/>
                </a:solidFill>
                <a:latin typeface="Courier New"/>
                <a:cs typeface="Courier New"/>
              </a:rPr>
              <a:t>arr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,</a:t>
            </a:r>
            <a:r>
              <a:rPr sz="1200" b="1" spc="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980000"/>
                </a:solidFill>
                <a:latin typeface="Courier New"/>
                <a:cs typeface="Courier New"/>
              </a:rPr>
              <a:t>index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);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std::cout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&lt;&lt;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7761C"/>
                </a:solidFill>
                <a:latin typeface="Courier New"/>
                <a:cs typeface="Courier New"/>
              </a:rPr>
              <a:t>"Element:</a:t>
            </a:r>
            <a:r>
              <a:rPr sz="1200" b="1" spc="2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37761C"/>
                </a:solidFill>
                <a:latin typeface="Courier New"/>
                <a:cs typeface="Courier New"/>
              </a:rPr>
              <a:t>"</a:t>
            </a:r>
            <a:r>
              <a:rPr sz="1200" b="1" spc="2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&lt;&lt;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*</a:t>
            </a:r>
            <a:r>
              <a:rPr sz="1200" b="1" dirty="0">
                <a:solidFill>
                  <a:srgbClr val="B45F06"/>
                </a:solidFill>
                <a:latin typeface="Courier New"/>
                <a:cs typeface="Courier New"/>
              </a:rPr>
              <a:t>element</a:t>
            </a:r>
            <a:r>
              <a:rPr sz="1200" b="1" spc="2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&lt;&lt;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ourier New"/>
                <a:cs typeface="Courier New"/>
              </a:rPr>
              <a:t>std::endl;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5900" y="4051468"/>
            <a:ext cx="865505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dirty="0">
                <a:solidFill>
                  <a:srgbClr val="595959"/>
                </a:solidFill>
                <a:latin typeface="Courier New"/>
                <a:cs typeface="Courier New"/>
              </a:rPr>
              <a:t>return</a:t>
            </a:r>
            <a:r>
              <a:rPr sz="1200" b="1" spc="2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ourier New"/>
                <a:cs typeface="Courier New"/>
              </a:rPr>
              <a:t>0;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8700" y="4228824"/>
            <a:ext cx="119380" cy="212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spc="-50" dirty="0">
                <a:solidFill>
                  <a:srgbClr val="595959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00" y="4998212"/>
            <a:ext cx="17957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https://x.com/ifsecure/status/1897235201287446996</a:t>
            </a:r>
            <a:endParaRPr sz="6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026" y="1298624"/>
            <a:ext cx="2356978" cy="117848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84725" y="2786795"/>
            <a:ext cx="2616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$</a:t>
            </a:r>
            <a:r>
              <a:rPr sz="1000" b="1" spc="-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clang++</a:t>
            </a:r>
            <a:r>
              <a:rPr sz="10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-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O1</a:t>
            </a:r>
            <a:r>
              <a:rPr sz="10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puzzle.cpp</a:t>
            </a:r>
            <a:r>
              <a:rPr sz="10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-</a:t>
            </a: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o</a:t>
            </a:r>
            <a:r>
              <a:rPr sz="1000" b="1" spc="-1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puzzle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725" y="3114455"/>
            <a:ext cx="86360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280">
              <a:lnSpc>
                <a:spcPct val="114999"/>
              </a:lnSpc>
              <a:spcBef>
                <a:spcPts val="10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$</a:t>
            </a:r>
            <a:r>
              <a:rPr sz="1000" b="1" spc="-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./puzzle </a:t>
            </a:r>
            <a:r>
              <a:rPr sz="1000" b="1" spc="-50" dirty="0">
                <a:latin typeface="Courier New"/>
                <a:cs typeface="Courier New"/>
              </a:rPr>
              <a:t>2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Element:</a:t>
            </a:r>
            <a:r>
              <a:rPr sz="1000" b="1" spc="-4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595959"/>
                </a:solidFill>
                <a:latin typeface="Courier New"/>
                <a:cs typeface="Courier New"/>
              </a:rPr>
              <a:t>20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4725" y="3815495"/>
            <a:ext cx="1320800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7845">
              <a:lnSpc>
                <a:spcPct val="114999"/>
              </a:lnSpc>
              <a:spcBef>
                <a:spcPts val="10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$</a:t>
            </a:r>
            <a:r>
              <a:rPr sz="1000" b="1" spc="-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595959"/>
                </a:solidFill>
                <a:latin typeface="Courier New"/>
                <a:cs typeface="Courier New"/>
              </a:rPr>
              <a:t>./puzzle </a:t>
            </a:r>
            <a:r>
              <a:rPr sz="1000" b="1" spc="-50" dirty="0">
                <a:latin typeface="Courier New"/>
                <a:cs typeface="Courier New"/>
              </a:rPr>
              <a:t>8</a:t>
            </a:r>
            <a:endParaRPr sz="1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b="1" dirty="0">
                <a:solidFill>
                  <a:srgbClr val="595959"/>
                </a:solidFill>
                <a:latin typeface="Courier New"/>
                <a:cs typeface="Courier New"/>
              </a:rPr>
              <a:t>Element:</a:t>
            </a:r>
            <a:r>
              <a:rPr sz="1000" b="1" spc="-4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Courier New"/>
                <a:cs typeface="Courier New"/>
              </a:rPr>
              <a:t>41414242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36450" y="3672499"/>
            <a:ext cx="1410335" cy="639445"/>
          </a:xfrm>
          <a:custGeom>
            <a:avLst/>
            <a:gdLst/>
            <a:ahLst/>
            <a:cxnLst/>
            <a:rect l="l" t="t" r="r" b="b"/>
            <a:pathLst>
              <a:path w="1410334" h="639445">
                <a:moveTo>
                  <a:pt x="0" y="319499"/>
                </a:moveTo>
                <a:lnTo>
                  <a:pt x="2881" y="290418"/>
                </a:lnTo>
                <a:lnTo>
                  <a:pt x="11358" y="262069"/>
                </a:lnTo>
                <a:lnTo>
                  <a:pt x="44106" y="208016"/>
                </a:lnTo>
                <a:lnTo>
                  <a:pt x="96253" y="158242"/>
                </a:lnTo>
                <a:lnTo>
                  <a:pt x="128978" y="135242"/>
                </a:lnTo>
                <a:lnTo>
                  <a:pt x="165807" y="113650"/>
                </a:lnTo>
                <a:lnTo>
                  <a:pt x="206489" y="93579"/>
                </a:lnTo>
                <a:lnTo>
                  <a:pt x="250777" y="75142"/>
                </a:lnTo>
                <a:lnTo>
                  <a:pt x="298421" y="58452"/>
                </a:lnTo>
                <a:lnTo>
                  <a:pt x="349172" y="43621"/>
                </a:lnTo>
                <a:lnTo>
                  <a:pt x="402782" y="30762"/>
                </a:lnTo>
                <a:lnTo>
                  <a:pt x="459002" y="19988"/>
                </a:lnTo>
                <a:lnTo>
                  <a:pt x="517582" y="11412"/>
                </a:lnTo>
                <a:lnTo>
                  <a:pt x="578275" y="5147"/>
                </a:lnTo>
                <a:lnTo>
                  <a:pt x="640830" y="1305"/>
                </a:lnTo>
                <a:lnTo>
                  <a:pt x="704999" y="0"/>
                </a:lnTo>
                <a:lnTo>
                  <a:pt x="769169" y="1305"/>
                </a:lnTo>
                <a:lnTo>
                  <a:pt x="831724" y="5147"/>
                </a:lnTo>
                <a:lnTo>
                  <a:pt x="892417" y="11412"/>
                </a:lnTo>
                <a:lnTo>
                  <a:pt x="950997" y="19988"/>
                </a:lnTo>
                <a:lnTo>
                  <a:pt x="1007217" y="30762"/>
                </a:lnTo>
                <a:lnTo>
                  <a:pt x="1060827" y="43621"/>
                </a:lnTo>
                <a:lnTo>
                  <a:pt x="1111578" y="58452"/>
                </a:lnTo>
                <a:lnTo>
                  <a:pt x="1159222" y="75142"/>
                </a:lnTo>
                <a:lnTo>
                  <a:pt x="1203510" y="93579"/>
                </a:lnTo>
                <a:lnTo>
                  <a:pt x="1244192" y="113650"/>
                </a:lnTo>
                <a:lnTo>
                  <a:pt x="1281021" y="135242"/>
                </a:lnTo>
                <a:lnTo>
                  <a:pt x="1313746" y="158242"/>
                </a:lnTo>
                <a:lnTo>
                  <a:pt x="1365893" y="208016"/>
                </a:lnTo>
                <a:lnTo>
                  <a:pt x="1398641" y="262069"/>
                </a:lnTo>
                <a:lnTo>
                  <a:pt x="1409999" y="319499"/>
                </a:lnTo>
                <a:lnTo>
                  <a:pt x="1398641" y="376930"/>
                </a:lnTo>
                <a:lnTo>
                  <a:pt x="1365893" y="430983"/>
                </a:lnTo>
                <a:lnTo>
                  <a:pt x="1313746" y="480757"/>
                </a:lnTo>
                <a:lnTo>
                  <a:pt x="1281021" y="503757"/>
                </a:lnTo>
                <a:lnTo>
                  <a:pt x="1244192" y="525349"/>
                </a:lnTo>
                <a:lnTo>
                  <a:pt x="1203510" y="545420"/>
                </a:lnTo>
                <a:lnTo>
                  <a:pt x="1159222" y="563857"/>
                </a:lnTo>
                <a:lnTo>
                  <a:pt x="1111578" y="580547"/>
                </a:lnTo>
                <a:lnTo>
                  <a:pt x="1060827" y="595378"/>
                </a:lnTo>
                <a:lnTo>
                  <a:pt x="1007217" y="608237"/>
                </a:lnTo>
                <a:lnTo>
                  <a:pt x="950997" y="619011"/>
                </a:lnTo>
                <a:lnTo>
                  <a:pt x="892417" y="627587"/>
                </a:lnTo>
                <a:lnTo>
                  <a:pt x="831724" y="633852"/>
                </a:lnTo>
                <a:lnTo>
                  <a:pt x="769169" y="637694"/>
                </a:lnTo>
                <a:lnTo>
                  <a:pt x="704999" y="638999"/>
                </a:lnTo>
                <a:lnTo>
                  <a:pt x="640830" y="637694"/>
                </a:lnTo>
                <a:lnTo>
                  <a:pt x="578275" y="633852"/>
                </a:lnTo>
                <a:lnTo>
                  <a:pt x="517582" y="627587"/>
                </a:lnTo>
                <a:lnTo>
                  <a:pt x="459002" y="619011"/>
                </a:lnTo>
                <a:lnTo>
                  <a:pt x="402782" y="608237"/>
                </a:lnTo>
                <a:lnTo>
                  <a:pt x="349172" y="595378"/>
                </a:lnTo>
                <a:lnTo>
                  <a:pt x="298421" y="580547"/>
                </a:lnTo>
                <a:lnTo>
                  <a:pt x="250777" y="563857"/>
                </a:lnTo>
                <a:lnTo>
                  <a:pt x="206489" y="545420"/>
                </a:lnTo>
                <a:lnTo>
                  <a:pt x="165807" y="525349"/>
                </a:lnTo>
                <a:lnTo>
                  <a:pt x="128978" y="503757"/>
                </a:lnTo>
                <a:lnTo>
                  <a:pt x="96253" y="480757"/>
                </a:lnTo>
                <a:lnTo>
                  <a:pt x="44106" y="430983"/>
                </a:lnTo>
                <a:lnTo>
                  <a:pt x="11358" y="376930"/>
                </a:lnTo>
                <a:lnTo>
                  <a:pt x="2881" y="348581"/>
                </a:lnTo>
                <a:lnTo>
                  <a:pt x="0" y="319499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3495862" y="1689862"/>
            <a:ext cx="3024505" cy="1855470"/>
            <a:chOff x="3495862" y="1689862"/>
            <a:chExt cx="3024505" cy="1855470"/>
          </a:xfrm>
        </p:grpSpPr>
        <p:sp>
          <p:nvSpPr>
            <p:cNvPr id="16" name="object 16"/>
            <p:cNvSpPr/>
            <p:nvPr/>
          </p:nvSpPr>
          <p:spPr>
            <a:xfrm>
              <a:off x="5847423" y="2546841"/>
              <a:ext cx="658495" cy="984250"/>
            </a:xfrm>
            <a:custGeom>
              <a:avLst/>
              <a:gdLst/>
              <a:ahLst/>
              <a:cxnLst/>
              <a:rect l="l" t="t" r="r" b="b"/>
              <a:pathLst>
                <a:path w="658495" h="984250">
                  <a:moveTo>
                    <a:pt x="658251" y="983708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1019" y="2424780"/>
              <a:ext cx="139917" cy="1625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510150" y="1704150"/>
              <a:ext cx="2334895" cy="700405"/>
            </a:xfrm>
            <a:custGeom>
              <a:avLst/>
              <a:gdLst/>
              <a:ahLst/>
              <a:cxnLst/>
              <a:rect l="l" t="t" r="r" b="b"/>
              <a:pathLst>
                <a:path w="2334895" h="700405">
                  <a:moveTo>
                    <a:pt x="0" y="350099"/>
                  </a:moveTo>
                  <a:lnTo>
                    <a:pt x="2130" y="328772"/>
                  </a:lnTo>
                  <a:lnTo>
                    <a:pt x="8441" y="307783"/>
                  </a:lnTo>
                  <a:lnTo>
                    <a:pt x="33112" y="266965"/>
                  </a:lnTo>
                  <a:lnTo>
                    <a:pt x="73038" y="227938"/>
                  </a:lnTo>
                  <a:lnTo>
                    <a:pt x="127241" y="190996"/>
                  </a:lnTo>
                  <a:lnTo>
                    <a:pt x="194743" y="156430"/>
                  </a:lnTo>
                  <a:lnTo>
                    <a:pt x="233177" y="140130"/>
                  </a:lnTo>
                  <a:lnTo>
                    <a:pt x="274569" y="124535"/>
                  </a:lnTo>
                  <a:lnTo>
                    <a:pt x="318798" y="109680"/>
                  </a:lnTo>
                  <a:lnTo>
                    <a:pt x="365741" y="95602"/>
                  </a:lnTo>
                  <a:lnTo>
                    <a:pt x="415276" y="82339"/>
                  </a:lnTo>
                  <a:lnTo>
                    <a:pt x="467282" y="69926"/>
                  </a:lnTo>
                  <a:lnTo>
                    <a:pt x="521635" y="58400"/>
                  </a:lnTo>
                  <a:lnTo>
                    <a:pt x="578215" y="47798"/>
                  </a:lnTo>
                  <a:lnTo>
                    <a:pt x="636898" y="38157"/>
                  </a:lnTo>
                  <a:lnTo>
                    <a:pt x="697564" y="29513"/>
                  </a:lnTo>
                  <a:lnTo>
                    <a:pt x="760088" y="21903"/>
                  </a:lnTo>
                  <a:lnTo>
                    <a:pt x="824350" y="15363"/>
                  </a:lnTo>
                  <a:lnTo>
                    <a:pt x="890228" y="9930"/>
                  </a:lnTo>
                  <a:lnTo>
                    <a:pt x="957599" y="5640"/>
                  </a:lnTo>
                  <a:lnTo>
                    <a:pt x="1026341" y="2531"/>
                  </a:lnTo>
                  <a:lnTo>
                    <a:pt x="1096332" y="638"/>
                  </a:lnTo>
                  <a:lnTo>
                    <a:pt x="1167449" y="0"/>
                  </a:lnTo>
                  <a:lnTo>
                    <a:pt x="1238567" y="638"/>
                  </a:lnTo>
                  <a:lnTo>
                    <a:pt x="1308558" y="2531"/>
                  </a:lnTo>
                  <a:lnTo>
                    <a:pt x="1377300" y="5640"/>
                  </a:lnTo>
                  <a:lnTo>
                    <a:pt x="1444671" y="9930"/>
                  </a:lnTo>
                  <a:lnTo>
                    <a:pt x="1510548" y="15363"/>
                  </a:lnTo>
                  <a:lnTo>
                    <a:pt x="1574811" y="21903"/>
                  </a:lnTo>
                  <a:lnTo>
                    <a:pt x="1637335" y="29513"/>
                  </a:lnTo>
                  <a:lnTo>
                    <a:pt x="1698001" y="38157"/>
                  </a:lnTo>
                  <a:lnTo>
                    <a:pt x="1756684" y="47798"/>
                  </a:lnTo>
                  <a:lnTo>
                    <a:pt x="1813264" y="58400"/>
                  </a:lnTo>
                  <a:lnTo>
                    <a:pt x="1867617" y="69926"/>
                  </a:lnTo>
                  <a:lnTo>
                    <a:pt x="1919623" y="82339"/>
                  </a:lnTo>
                  <a:lnTo>
                    <a:pt x="1969158" y="95602"/>
                  </a:lnTo>
                  <a:lnTo>
                    <a:pt x="2016101" y="109680"/>
                  </a:lnTo>
                  <a:lnTo>
                    <a:pt x="2060330" y="124535"/>
                  </a:lnTo>
                  <a:lnTo>
                    <a:pt x="2101722" y="140130"/>
                  </a:lnTo>
                  <a:lnTo>
                    <a:pt x="2140156" y="156430"/>
                  </a:lnTo>
                  <a:lnTo>
                    <a:pt x="2175508" y="173397"/>
                  </a:lnTo>
                  <a:lnTo>
                    <a:pt x="2236483" y="209188"/>
                  </a:lnTo>
                  <a:lnTo>
                    <a:pt x="2283669" y="247209"/>
                  </a:lnTo>
                  <a:lnTo>
                    <a:pt x="2316090" y="287169"/>
                  </a:lnTo>
                  <a:lnTo>
                    <a:pt x="2332769" y="328772"/>
                  </a:lnTo>
                  <a:lnTo>
                    <a:pt x="2334899" y="350099"/>
                  </a:lnTo>
                  <a:lnTo>
                    <a:pt x="2326458" y="392416"/>
                  </a:lnTo>
                  <a:lnTo>
                    <a:pt x="2301787" y="433234"/>
                  </a:lnTo>
                  <a:lnTo>
                    <a:pt x="2261861" y="472261"/>
                  </a:lnTo>
                  <a:lnTo>
                    <a:pt x="2207658" y="509203"/>
                  </a:lnTo>
                  <a:lnTo>
                    <a:pt x="2140156" y="543769"/>
                  </a:lnTo>
                  <a:lnTo>
                    <a:pt x="2101722" y="560069"/>
                  </a:lnTo>
                  <a:lnTo>
                    <a:pt x="2060330" y="575664"/>
                  </a:lnTo>
                  <a:lnTo>
                    <a:pt x="2016101" y="590519"/>
                  </a:lnTo>
                  <a:lnTo>
                    <a:pt x="1969158" y="604597"/>
                  </a:lnTo>
                  <a:lnTo>
                    <a:pt x="1919623" y="617860"/>
                  </a:lnTo>
                  <a:lnTo>
                    <a:pt x="1867617" y="630273"/>
                  </a:lnTo>
                  <a:lnTo>
                    <a:pt x="1813264" y="641799"/>
                  </a:lnTo>
                  <a:lnTo>
                    <a:pt x="1756684" y="652401"/>
                  </a:lnTo>
                  <a:lnTo>
                    <a:pt x="1698001" y="662042"/>
                  </a:lnTo>
                  <a:lnTo>
                    <a:pt x="1637335" y="670686"/>
                  </a:lnTo>
                  <a:lnTo>
                    <a:pt x="1574811" y="678296"/>
                  </a:lnTo>
                  <a:lnTo>
                    <a:pt x="1510548" y="684836"/>
                  </a:lnTo>
                  <a:lnTo>
                    <a:pt x="1444671" y="690269"/>
                  </a:lnTo>
                  <a:lnTo>
                    <a:pt x="1377300" y="694559"/>
                  </a:lnTo>
                  <a:lnTo>
                    <a:pt x="1308558" y="697668"/>
                  </a:lnTo>
                  <a:lnTo>
                    <a:pt x="1238567" y="699561"/>
                  </a:lnTo>
                  <a:lnTo>
                    <a:pt x="1167449" y="700199"/>
                  </a:lnTo>
                  <a:lnTo>
                    <a:pt x="1096332" y="699561"/>
                  </a:lnTo>
                  <a:lnTo>
                    <a:pt x="1026341" y="697668"/>
                  </a:lnTo>
                  <a:lnTo>
                    <a:pt x="957599" y="694559"/>
                  </a:lnTo>
                  <a:lnTo>
                    <a:pt x="890228" y="690269"/>
                  </a:lnTo>
                  <a:lnTo>
                    <a:pt x="824350" y="684836"/>
                  </a:lnTo>
                  <a:lnTo>
                    <a:pt x="760088" y="678296"/>
                  </a:lnTo>
                  <a:lnTo>
                    <a:pt x="697564" y="670686"/>
                  </a:lnTo>
                  <a:lnTo>
                    <a:pt x="636898" y="662042"/>
                  </a:lnTo>
                  <a:lnTo>
                    <a:pt x="578215" y="652401"/>
                  </a:lnTo>
                  <a:lnTo>
                    <a:pt x="521635" y="641799"/>
                  </a:lnTo>
                  <a:lnTo>
                    <a:pt x="467282" y="630273"/>
                  </a:lnTo>
                  <a:lnTo>
                    <a:pt x="415276" y="617860"/>
                  </a:lnTo>
                  <a:lnTo>
                    <a:pt x="365741" y="604597"/>
                  </a:lnTo>
                  <a:lnTo>
                    <a:pt x="318798" y="590519"/>
                  </a:lnTo>
                  <a:lnTo>
                    <a:pt x="274569" y="575664"/>
                  </a:lnTo>
                  <a:lnTo>
                    <a:pt x="233177" y="560069"/>
                  </a:lnTo>
                  <a:lnTo>
                    <a:pt x="194743" y="543769"/>
                  </a:lnTo>
                  <a:lnTo>
                    <a:pt x="159391" y="526802"/>
                  </a:lnTo>
                  <a:lnTo>
                    <a:pt x="98416" y="491011"/>
                  </a:lnTo>
                  <a:lnTo>
                    <a:pt x="51230" y="452989"/>
                  </a:lnTo>
                  <a:lnTo>
                    <a:pt x="18809" y="413030"/>
                  </a:lnTo>
                  <a:lnTo>
                    <a:pt x="2130" y="371427"/>
                  </a:lnTo>
                  <a:lnTo>
                    <a:pt x="0" y="35009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8865" y="2266442"/>
            <a:ext cx="1626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Fuzzing</a:t>
            </a:r>
            <a:endParaRPr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Fuzzing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Find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bugs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program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by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feeding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it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random,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corrupted,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or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unexpected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data</a:t>
            </a:r>
          </a:p>
          <a:p>
            <a:pPr marL="469900">
              <a:lnSpc>
                <a:spcPct val="100000"/>
              </a:lnSpc>
              <a:spcBef>
                <a:spcPts val="1525"/>
              </a:spcBef>
            </a:pP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cat</a:t>
            </a:r>
            <a:r>
              <a:rPr spc="-35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/dev/random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|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head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pc="-10" dirty="0">
                <a:solidFill>
                  <a:srgbClr val="000000"/>
                </a:solidFill>
                <a:latin typeface="Courier New"/>
                <a:cs typeface="Courier New"/>
              </a:rPr>
              <a:t>-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c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512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rand.jpeg;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pc="-10" dirty="0">
                <a:solidFill>
                  <a:srgbClr val="000000"/>
                </a:solidFill>
                <a:latin typeface="Courier New"/>
                <a:cs typeface="Courier New"/>
              </a:rPr>
              <a:t>rand.jpeg</a:t>
            </a:r>
          </a:p>
          <a:p>
            <a:pPr>
              <a:lnSpc>
                <a:spcPct val="100000"/>
              </a:lnSpc>
            </a:pPr>
            <a:endParaRPr spc="-1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pc="-1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Idea: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Random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inputs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explore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“large”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part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state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space</a:t>
            </a:r>
          </a:p>
          <a:p>
            <a:pPr marL="469900" marR="349250">
              <a:lnSpc>
                <a:spcPct val="170600"/>
              </a:lnSpc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Some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unintended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are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observable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as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crashes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(</a:t>
            </a:r>
            <a:r>
              <a:rPr dirty="0">
                <a:solidFill>
                  <a:srgbClr val="595959"/>
                </a:solidFill>
                <a:latin typeface="Courier New"/>
                <a:cs typeface="Courier New"/>
              </a:rPr>
              <a:t>SIGSEGV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,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595959"/>
                </a:solidFill>
                <a:latin typeface="Courier New"/>
                <a:cs typeface="Courier New"/>
              </a:rPr>
              <a:t>abort()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)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distribution</a:t>
            </a:r>
            <a:r>
              <a:rPr b="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will</a:t>
            </a:r>
            <a:r>
              <a:rPr b="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be</a:t>
            </a:r>
            <a:r>
              <a:rPr b="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different</a:t>
            </a:r>
            <a:r>
              <a:rPr b="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than</a:t>
            </a:r>
            <a:r>
              <a:rPr b="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manual</a:t>
            </a:r>
            <a:r>
              <a:rPr b="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analysis</a:t>
            </a: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Works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best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on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programs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parse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files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or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process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complex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input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data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Smarter</a:t>
            </a:r>
            <a:r>
              <a:rPr spc="-5" dirty="0"/>
              <a:t> </a:t>
            </a:r>
            <a:r>
              <a:rPr dirty="0"/>
              <a:t>than</a:t>
            </a:r>
            <a:r>
              <a:rPr spc="-5" dirty="0"/>
              <a:t> </a:t>
            </a:r>
            <a:r>
              <a:rPr dirty="0"/>
              <a:t>random</a:t>
            </a:r>
            <a:r>
              <a:rPr spc="-5" dirty="0"/>
              <a:t> </a:t>
            </a:r>
            <a:r>
              <a:rPr spc="-10" dirty="0"/>
              <a:t>fuzzing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cat</a:t>
            </a:r>
            <a:r>
              <a:rPr spc="-35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/dev/random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|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head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pc="-10" dirty="0">
                <a:solidFill>
                  <a:srgbClr val="000000"/>
                </a:solidFill>
                <a:latin typeface="Courier New"/>
                <a:cs typeface="Courier New"/>
              </a:rPr>
              <a:t>-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c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512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rand.jpeg;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spc="-2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spc="-10" dirty="0">
                <a:solidFill>
                  <a:srgbClr val="000000"/>
                </a:solidFill>
                <a:latin typeface="Courier New"/>
                <a:cs typeface="Courier New"/>
              </a:rPr>
              <a:t>rand.jpeg</a:t>
            </a:r>
          </a:p>
          <a:p>
            <a:pPr>
              <a:lnSpc>
                <a:spcPct val="100000"/>
              </a:lnSpc>
            </a:pPr>
            <a:endParaRPr spc="-1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spc="-1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How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could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do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better?</a:t>
            </a:r>
          </a:p>
          <a:p>
            <a:pPr marL="469900">
              <a:lnSpc>
                <a:spcPct val="100000"/>
              </a:lnSpc>
              <a:spcBef>
                <a:spcPts val="1520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Randomly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corrupt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real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JPEG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files</a:t>
            </a:r>
          </a:p>
          <a:p>
            <a:pPr marL="469900" marR="508000">
              <a:lnSpc>
                <a:spcPct val="170600"/>
              </a:lnSpc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Reference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JPEG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spec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so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generate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only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“JPEG-looking”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data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Look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JPEG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parser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see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how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deep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we’re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getting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Common</a:t>
            </a:r>
            <a:r>
              <a:rPr spc="-30" dirty="0"/>
              <a:t> </a:t>
            </a:r>
            <a:r>
              <a:rPr dirty="0"/>
              <a:t>fuzzing</a:t>
            </a:r>
            <a:r>
              <a:rPr spc="-25" dirty="0"/>
              <a:t> </a:t>
            </a:r>
            <a:r>
              <a:rPr spc="-10" dirty="0"/>
              <a:t>strategies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Mutation-</a:t>
            </a:r>
            <a:r>
              <a:rPr dirty="0"/>
              <a:t>based</a:t>
            </a:r>
            <a:r>
              <a:rPr spc="-30" dirty="0"/>
              <a:t> </a:t>
            </a:r>
            <a:r>
              <a:rPr spc="-10" dirty="0"/>
              <a:t>fuzzing</a:t>
            </a:r>
          </a:p>
          <a:p>
            <a:pPr marL="469900">
              <a:lnSpc>
                <a:spcPct val="100000"/>
              </a:lnSpc>
              <a:spcBef>
                <a:spcPts val="1525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Randomly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mutate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test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cases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from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some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corpus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input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files</a:t>
            </a: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pc="-10" dirty="0">
                <a:solidFill>
                  <a:srgbClr val="37761C"/>
                </a:solidFill>
              </a:rPr>
              <a:t>Generation-</a:t>
            </a:r>
            <a:r>
              <a:rPr dirty="0">
                <a:solidFill>
                  <a:srgbClr val="37761C"/>
                </a:solidFill>
              </a:rPr>
              <a:t>based</a:t>
            </a:r>
            <a:r>
              <a:rPr spc="20" dirty="0">
                <a:solidFill>
                  <a:srgbClr val="37761C"/>
                </a:solidFill>
              </a:rPr>
              <a:t> </a:t>
            </a:r>
            <a:r>
              <a:rPr spc="-10" dirty="0">
                <a:solidFill>
                  <a:srgbClr val="37761C"/>
                </a:solidFill>
              </a:rPr>
              <a:t>fuzzing</a:t>
            </a:r>
          </a:p>
          <a:p>
            <a:pPr marL="469900">
              <a:lnSpc>
                <a:spcPct val="100000"/>
              </a:lnSpc>
              <a:spcBef>
                <a:spcPts val="1525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Generate</a:t>
            </a:r>
            <a:r>
              <a:rPr b="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test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cases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based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on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specification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input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format</a:t>
            </a: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>
                <a:solidFill>
                  <a:srgbClr val="731B47"/>
                </a:solidFill>
              </a:rPr>
              <a:t>Coverage</a:t>
            </a:r>
            <a:r>
              <a:rPr spc="-6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guided</a:t>
            </a:r>
            <a:r>
              <a:rPr spc="-65" dirty="0">
                <a:solidFill>
                  <a:srgbClr val="731B47"/>
                </a:solidFill>
              </a:rPr>
              <a:t> </a:t>
            </a:r>
            <a:r>
              <a:rPr spc="-10" dirty="0">
                <a:solidFill>
                  <a:srgbClr val="731B47"/>
                </a:solidFill>
              </a:rPr>
              <a:t>fuzzing</a:t>
            </a:r>
          </a:p>
          <a:p>
            <a:pPr marL="469900" marR="5080">
              <a:lnSpc>
                <a:spcPct val="114999"/>
              </a:lnSpc>
              <a:spcBef>
                <a:spcPts val="1200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Measure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coverage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test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cases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guide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fuzzing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towards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new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(unexplored)</a:t>
            </a:r>
            <a:r>
              <a:rPr b="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program</a:t>
            </a:r>
            <a:r>
              <a:rPr b="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20866" y="4982062"/>
            <a:ext cx="3195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 MT"/>
                <a:cs typeface="Arial MT"/>
              </a:rPr>
              <a:t>This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is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neither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an</a:t>
            </a:r>
            <a:r>
              <a:rPr sz="600" spc="-10" dirty="0">
                <a:latin typeface="Arial MT"/>
                <a:cs typeface="Arial MT"/>
              </a:rPr>
              <a:t> exhaustive </a:t>
            </a:r>
            <a:r>
              <a:rPr sz="600" dirty="0">
                <a:latin typeface="Arial MT"/>
                <a:cs typeface="Arial MT"/>
              </a:rPr>
              <a:t>list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nor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</a:t>
            </a:r>
            <a:r>
              <a:rPr sz="600" spc="-10" dirty="0">
                <a:latin typeface="Arial MT"/>
                <a:cs typeface="Arial MT"/>
              </a:rPr>
              <a:t> rigid taxonomy: </a:t>
            </a:r>
            <a:r>
              <a:rPr sz="600" dirty="0">
                <a:latin typeface="Arial MT"/>
                <a:cs typeface="Arial MT"/>
              </a:rPr>
              <a:t>fuzzers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often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employ</a:t>
            </a:r>
            <a:r>
              <a:rPr sz="600" spc="-10" dirty="0">
                <a:latin typeface="Arial MT"/>
                <a:cs typeface="Arial MT"/>
              </a:rPr>
              <a:t> multiple strategies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solidFill>
                  <a:srgbClr val="1155CC"/>
                </a:solidFill>
              </a:rPr>
              <a:t>Mutation-</a:t>
            </a:r>
            <a:r>
              <a:rPr dirty="0">
                <a:solidFill>
                  <a:srgbClr val="1155CC"/>
                </a:solidFill>
              </a:rPr>
              <a:t>based</a:t>
            </a:r>
            <a:r>
              <a:rPr spc="25" dirty="0">
                <a:solidFill>
                  <a:srgbClr val="1155CC"/>
                </a:solidFill>
              </a:rPr>
              <a:t> </a:t>
            </a:r>
            <a:r>
              <a:rPr spc="-10" dirty="0">
                <a:solidFill>
                  <a:srgbClr val="1155CC"/>
                </a:solidFill>
              </a:rPr>
              <a:t>fuzzing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7479030" cy="310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Randomly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mutate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test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cases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from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some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corpus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input</a:t>
            </a:r>
            <a:r>
              <a:rPr sz="1800" spc="-10" dirty="0">
                <a:latin typeface="Arial MT"/>
                <a:cs typeface="Arial MT"/>
              </a:rPr>
              <a:t> files</a:t>
            </a:r>
            <a:endParaRPr sz="1800">
              <a:latin typeface="Arial MT"/>
              <a:cs typeface="Arial MT"/>
            </a:endParaRPr>
          </a:p>
          <a:p>
            <a:pPr marL="722630" indent="-252729">
              <a:lnSpc>
                <a:spcPct val="100000"/>
              </a:lnSpc>
              <a:spcBef>
                <a:spcPts val="1525"/>
              </a:spcBef>
              <a:buAutoNum type="arabicPeriod"/>
              <a:tabLst>
                <a:tab pos="722630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Collect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corpus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inputs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explores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many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as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possible</a:t>
            </a:r>
            <a:endParaRPr sz="1800">
              <a:latin typeface="Arial MT"/>
              <a:cs typeface="Arial MT"/>
            </a:endParaRPr>
          </a:p>
          <a:p>
            <a:pPr marL="722630" marR="1301750" indent="-252729">
              <a:lnSpc>
                <a:spcPct val="170600"/>
              </a:lnSpc>
              <a:buAutoNum type="arabicPeriod"/>
              <a:tabLst>
                <a:tab pos="927100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Perturb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inputs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randomly,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possibly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guided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by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heuristics 	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Modify: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bit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flips,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integer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increments</a:t>
            </a:r>
            <a:endParaRPr sz="18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152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Substitute:</a:t>
            </a:r>
            <a:r>
              <a:rPr sz="180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small</a:t>
            </a:r>
            <a:r>
              <a:rPr sz="180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integers,</a:t>
            </a:r>
            <a:r>
              <a:rPr sz="180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large</a:t>
            </a:r>
            <a:r>
              <a:rPr sz="180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integers,</a:t>
            </a:r>
            <a:r>
              <a:rPr sz="180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negative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integers</a:t>
            </a:r>
            <a:endParaRPr sz="1800">
              <a:latin typeface="Arial MT"/>
              <a:cs typeface="Arial MT"/>
            </a:endParaRPr>
          </a:p>
          <a:p>
            <a:pPr marL="722630" indent="-252729">
              <a:lnSpc>
                <a:spcPct val="100000"/>
              </a:lnSpc>
              <a:spcBef>
                <a:spcPts val="1525"/>
              </a:spcBef>
              <a:buAutoNum type="arabicPeriod" startAt="3"/>
              <a:tabLst>
                <a:tab pos="722630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Run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program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on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inputs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and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check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crashes</a:t>
            </a:r>
            <a:endParaRPr sz="1800">
              <a:latin typeface="Arial MT"/>
              <a:cs typeface="Arial MT"/>
            </a:endParaRPr>
          </a:p>
          <a:p>
            <a:pPr marL="722630" indent="-252729">
              <a:lnSpc>
                <a:spcPct val="100000"/>
              </a:lnSpc>
              <a:spcBef>
                <a:spcPts val="1525"/>
              </a:spcBef>
              <a:buAutoNum type="arabicPeriod" startAt="3"/>
              <a:tabLst>
                <a:tab pos="722630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Go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back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step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1155CC"/>
                </a:solidFill>
              </a:rPr>
              <a:t>Isn’t</a:t>
            </a:r>
            <a:r>
              <a:rPr spc="-15" dirty="0">
                <a:solidFill>
                  <a:srgbClr val="1155CC"/>
                </a:solidFill>
              </a:rPr>
              <a:t> </a:t>
            </a:r>
            <a:r>
              <a:rPr dirty="0">
                <a:solidFill>
                  <a:srgbClr val="1155CC"/>
                </a:solidFill>
              </a:rPr>
              <a:t>that</a:t>
            </a:r>
            <a:r>
              <a:rPr spc="-10" dirty="0">
                <a:solidFill>
                  <a:srgbClr val="1155CC"/>
                </a:solidFill>
              </a:rPr>
              <a:t> </a:t>
            </a:r>
            <a:r>
              <a:rPr dirty="0">
                <a:solidFill>
                  <a:srgbClr val="1155CC"/>
                </a:solidFill>
              </a:rPr>
              <a:t>too</a:t>
            </a:r>
            <a:r>
              <a:rPr spc="-15" dirty="0">
                <a:solidFill>
                  <a:srgbClr val="1155CC"/>
                </a:solidFill>
              </a:rPr>
              <a:t> </a:t>
            </a:r>
            <a:r>
              <a:rPr dirty="0">
                <a:solidFill>
                  <a:srgbClr val="1155CC"/>
                </a:solidFill>
              </a:rPr>
              <a:t>simple</a:t>
            </a:r>
            <a:r>
              <a:rPr spc="-10" dirty="0">
                <a:solidFill>
                  <a:srgbClr val="1155CC"/>
                </a:solidFill>
              </a:rPr>
              <a:t> </a:t>
            </a:r>
            <a:r>
              <a:rPr dirty="0">
                <a:solidFill>
                  <a:srgbClr val="1155CC"/>
                </a:solidFill>
              </a:rPr>
              <a:t>to</a:t>
            </a:r>
            <a:r>
              <a:rPr spc="-15" dirty="0">
                <a:solidFill>
                  <a:srgbClr val="1155CC"/>
                </a:solidFill>
              </a:rPr>
              <a:t> </a:t>
            </a:r>
            <a:r>
              <a:rPr dirty="0">
                <a:solidFill>
                  <a:srgbClr val="1155CC"/>
                </a:solidFill>
              </a:rPr>
              <a:t>actually</a:t>
            </a:r>
            <a:r>
              <a:rPr spc="-10" dirty="0">
                <a:solidFill>
                  <a:srgbClr val="1155CC"/>
                </a:solidFill>
              </a:rPr>
              <a:t> work?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7047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This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“I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need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fuzzer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running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10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minutes”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2025: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925" y="1657046"/>
            <a:ext cx="4582160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 marR="103505" indent="-198120">
              <a:lnSpc>
                <a:spcPct val="114999"/>
              </a:lnSpc>
              <a:spcBef>
                <a:spcPts val="100"/>
              </a:spcBef>
            </a:pP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void</a:t>
            </a:r>
            <a:r>
              <a:rPr sz="1300" b="1" spc="-3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havoc(const</a:t>
            </a:r>
            <a:r>
              <a:rPr sz="1300" b="1" spc="-3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uint8_t</a:t>
            </a:r>
            <a:r>
              <a:rPr sz="1300" b="1" spc="-3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*buf,</a:t>
            </a:r>
            <a:r>
              <a:rPr sz="1300" b="1" spc="-3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size_t</a:t>
            </a:r>
            <a:r>
              <a:rPr sz="1300" b="1" spc="-3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size)</a:t>
            </a:r>
            <a:r>
              <a:rPr sz="1300" b="1" spc="-3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spc="-50" dirty="0">
                <a:solidFill>
                  <a:srgbClr val="1155CC"/>
                </a:solidFill>
                <a:latin typeface="Courier New"/>
                <a:cs typeface="Courier New"/>
              </a:rPr>
              <a:t>{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switch</a:t>
            </a:r>
            <a:r>
              <a:rPr sz="1300" b="1" spc="-4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(rnd(0,4))</a:t>
            </a:r>
            <a:r>
              <a:rPr sz="1300" b="1" spc="-4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spc="-50" dirty="0">
                <a:solidFill>
                  <a:srgbClr val="1155CC"/>
                </a:solidFill>
                <a:latin typeface="Courier New"/>
                <a:cs typeface="Courier New"/>
              </a:rPr>
              <a:t>{</a:t>
            </a:r>
            <a:endParaRPr sz="1300">
              <a:latin typeface="Courier New"/>
              <a:cs typeface="Courier New"/>
            </a:endParaRPr>
          </a:p>
          <a:p>
            <a:pPr marL="408940" marR="5080">
              <a:lnSpc>
                <a:spcPct val="114999"/>
              </a:lnSpc>
            </a:pP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case</a:t>
            </a:r>
            <a:r>
              <a:rPr sz="1300" b="1" spc="-2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0:</a:t>
            </a:r>
            <a:r>
              <a:rPr sz="13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buf[rnd(0,size)]</a:t>
            </a:r>
            <a:r>
              <a:rPr sz="1300" b="1" spc="-2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^=</a:t>
            </a:r>
            <a:r>
              <a:rPr sz="13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1</a:t>
            </a:r>
            <a:r>
              <a:rPr sz="1300" b="1" spc="-2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&lt;&lt;</a:t>
            </a:r>
            <a:r>
              <a:rPr sz="13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spc="-10" dirty="0">
                <a:solidFill>
                  <a:srgbClr val="1155CC"/>
                </a:solidFill>
                <a:latin typeface="Courier New"/>
                <a:cs typeface="Courier New"/>
              </a:rPr>
              <a:t>rnd(0,8);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case</a:t>
            </a:r>
            <a:r>
              <a:rPr sz="1300" b="1" spc="-3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1:</a:t>
            </a:r>
            <a:r>
              <a:rPr sz="1300" b="1" spc="-3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buf[rnd(0,size)]</a:t>
            </a:r>
            <a:r>
              <a:rPr sz="1300" b="1" spc="-3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=</a:t>
            </a:r>
            <a:r>
              <a:rPr sz="1300" b="1" spc="-2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spc="-10" dirty="0">
                <a:solidFill>
                  <a:srgbClr val="1155CC"/>
                </a:solidFill>
                <a:latin typeface="Courier New"/>
                <a:cs typeface="Courier New"/>
              </a:rPr>
              <a:t>rnd(0,0x100);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77065" y="2112722"/>
            <a:ext cx="619760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300" b="1" spc="-10" dirty="0">
                <a:solidFill>
                  <a:srgbClr val="1155CC"/>
                </a:solidFill>
                <a:latin typeface="Courier New"/>
                <a:cs typeface="Courier New"/>
              </a:rPr>
              <a:t>break; break;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25" y="2568398"/>
            <a:ext cx="7912100" cy="161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6140" marR="5080">
              <a:lnSpc>
                <a:spcPct val="114999"/>
              </a:lnSpc>
              <a:spcBef>
                <a:spcPts val="100"/>
              </a:spcBef>
            </a:pP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case</a:t>
            </a:r>
            <a:r>
              <a:rPr sz="1300" b="1" spc="-3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2:</a:t>
            </a:r>
            <a:r>
              <a:rPr sz="13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*(uint32_t</a:t>
            </a:r>
            <a:r>
              <a:rPr sz="13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spc="-10" dirty="0">
                <a:solidFill>
                  <a:srgbClr val="1155CC"/>
                </a:solidFill>
                <a:latin typeface="Courier New"/>
                <a:cs typeface="Courier New"/>
              </a:rPr>
              <a:t>*)&amp;buf[rnd(0,size-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3)]</a:t>
            </a:r>
            <a:r>
              <a:rPr sz="13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+=</a:t>
            </a:r>
            <a:r>
              <a:rPr sz="13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rnd_small(0,0xffff);</a:t>
            </a:r>
            <a:r>
              <a:rPr sz="1300" b="1" spc="-1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spc="-10" dirty="0">
                <a:solidFill>
                  <a:srgbClr val="1155CC"/>
                </a:solidFill>
                <a:latin typeface="Courier New"/>
                <a:cs typeface="Courier New"/>
              </a:rPr>
              <a:t>break;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case</a:t>
            </a:r>
            <a:r>
              <a:rPr sz="1300" b="1" spc="-3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3:</a:t>
            </a:r>
            <a:r>
              <a:rPr sz="1300" b="1" spc="-1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*(uint32_t</a:t>
            </a:r>
            <a:r>
              <a:rPr sz="13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spc="-10" dirty="0">
                <a:solidFill>
                  <a:srgbClr val="1155CC"/>
                </a:solidFill>
                <a:latin typeface="Courier New"/>
                <a:cs typeface="Courier New"/>
              </a:rPr>
              <a:t>*)&amp;buf[rnd(0,size-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3)]</a:t>
            </a:r>
            <a:r>
              <a:rPr sz="1300" b="1" spc="-1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spc="-10" dirty="0">
                <a:solidFill>
                  <a:srgbClr val="1155CC"/>
                </a:solidFill>
                <a:latin typeface="Courier New"/>
                <a:cs typeface="Courier New"/>
              </a:rPr>
              <a:t>-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=</a:t>
            </a:r>
            <a:r>
              <a:rPr sz="13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rnd_small(0,0xffff);</a:t>
            </a:r>
            <a:r>
              <a:rPr sz="1300" b="1" spc="-1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spc="-10" dirty="0">
                <a:solidFill>
                  <a:srgbClr val="1155CC"/>
                </a:solidFill>
                <a:latin typeface="Courier New"/>
                <a:cs typeface="Courier New"/>
              </a:rPr>
              <a:t>break;</a:t>
            </a:r>
            <a:endParaRPr sz="1300" dirty="0">
              <a:latin typeface="Courier New"/>
              <a:cs typeface="Courier New"/>
            </a:endParaRPr>
          </a:p>
          <a:p>
            <a:pPr marL="668020">
              <a:lnSpc>
                <a:spcPct val="100000"/>
              </a:lnSpc>
              <a:spcBef>
                <a:spcPts val="234"/>
              </a:spcBef>
            </a:pPr>
            <a:r>
              <a:rPr sz="1300" b="1" spc="-50" dirty="0">
                <a:solidFill>
                  <a:srgbClr val="1155CC"/>
                </a:solidFill>
                <a:latin typeface="Courier New"/>
                <a:cs typeface="Courier New"/>
              </a:rPr>
              <a:t>}</a:t>
            </a:r>
            <a:endParaRPr sz="1300" dirty="0">
              <a:latin typeface="Courier New"/>
              <a:cs typeface="Courier New"/>
            </a:endParaRPr>
          </a:p>
          <a:p>
            <a:pPr marL="668020">
              <a:lnSpc>
                <a:spcPct val="100000"/>
              </a:lnSpc>
              <a:spcBef>
                <a:spcPts val="229"/>
              </a:spcBef>
            </a:pP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if</a:t>
            </a:r>
            <a:r>
              <a:rPr sz="1300" b="1" spc="-2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(rnd(0,4)</a:t>
            </a:r>
            <a:r>
              <a:rPr sz="1300" b="1" spc="-2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!=</a:t>
            </a:r>
            <a:r>
              <a:rPr sz="1300" b="1" spc="-2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0)</a:t>
            </a:r>
            <a:r>
              <a:rPr sz="1300" b="1" spc="-2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dirty="0">
                <a:solidFill>
                  <a:srgbClr val="1155CC"/>
                </a:solidFill>
                <a:latin typeface="Courier New"/>
                <a:cs typeface="Courier New"/>
              </a:rPr>
              <a:t>havoc(buf,</a:t>
            </a:r>
            <a:r>
              <a:rPr sz="1300" b="1" spc="-2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1300" b="1" spc="-10" dirty="0">
                <a:solidFill>
                  <a:srgbClr val="1155CC"/>
                </a:solidFill>
                <a:latin typeface="Courier New"/>
                <a:cs typeface="Courier New"/>
              </a:rPr>
              <a:t>size);</a:t>
            </a:r>
            <a:endParaRPr sz="1300" dirty="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235"/>
              </a:spcBef>
            </a:pPr>
            <a:r>
              <a:rPr sz="1300" b="1" spc="-50" dirty="0">
                <a:solidFill>
                  <a:srgbClr val="1155CC"/>
                </a:solidFill>
                <a:latin typeface="Courier New"/>
                <a:cs typeface="Courier New"/>
              </a:rPr>
              <a:t>}</a:t>
            </a:r>
            <a:endParaRPr sz="130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memory-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unsafe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codebases,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often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finds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bug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within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minutes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solidFill>
                  <a:srgbClr val="1155CC"/>
                </a:solidFill>
              </a:rPr>
              <a:t>Mutation-</a:t>
            </a:r>
            <a:r>
              <a:rPr dirty="0">
                <a:solidFill>
                  <a:srgbClr val="1155CC"/>
                </a:solidFill>
              </a:rPr>
              <a:t>based</a:t>
            </a:r>
            <a:r>
              <a:rPr spc="25" dirty="0">
                <a:solidFill>
                  <a:srgbClr val="1155CC"/>
                </a:solidFill>
              </a:rPr>
              <a:t> </a:t>
            </a:r>
            <a:r>
              <a:rPr spc="-10" dirty="0">
                <a:solidFill>
                  <a:srgbClr val="1155CC"/>
                </a:solidFill>
              </a:rPr>
              <a:t>fuzzing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066699"/>
            <a:ext cx="7898765" cy="2886431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800" b="1" spc="-10" dirty="0">
                <a:solidFill>
                  <a:srgbClr val="37761C"/>
                </a:solidFill>
                <a:latin typeface="Arial"/>
                <a:cs typeface="Arial"/>
              </a:rPr>
              <a:t>Advantages</a:t>
            </a:r>
            <a:endParaRPr sz="1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9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Very</a:t>
            </a:r>
            <a:r>
              <a:rPr sz="180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simple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and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fast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set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up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and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run</a:t>
            </a:r>
            <a:endParaRPr sz="1800" dirty="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109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Just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need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some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example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inputs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and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harness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run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target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b="1" spc="-10" dirty="0">
                <a:solidFill>
                  <a:srgbClr val="990000"/>
                </a:solidFill>
                <a:latin typeface="Arial"/>
                <a:cs typeface="Arial"/>
              </a:rPr>
              <a:t>Limitations</a:t>
            </a:r>
            <a:endParaRPr sz="1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9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Works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best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against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never-been-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fuzzed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targets</a:t>
            </a:r>
            <a:endParaRPr sz="1800" dirty="0">
              <a:latin typeface="Arial MT"/>
              <a:cs typeface="Arial MT"/>
            </a:endParaRPr>
          </a:p>
          <a:p>
            <a:pPr marL="469900" marR="778510">
              <a:lnSpc>
                <a:spcPct val="150600"/>
              </a:lnSpc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Results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depend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strongly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quality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initial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corpus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Coverage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will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shallow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formats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with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checksums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validation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solidFill>
                  <a:srgbClr val="37761C"/>
                </a:solidFill>
              </a:rPr>
              <a:t>Generation-</a:t>
            </a:r>
            <a:r>
              <a:rPr dirty="0">
                <a:solidFill>
                  <a:srgbClr val="37761C"/>
                </a:solidFill>
              </a:rPr>
              <a:t>based</a:t>
            </a:r>
            <a:r>
              <a:rPr spc="25" dirty="0">
                <a:solidFill>
                  <a:srgbClr val="37761C"/>
                </a:solidFill>
              </a:rPr>
              <a:t> </a:t>
            </a:r>
            <a:r>
              <a:rPr spc="-10" dirty="0">
                <a:solidFill>
                  <a:srgbClr val="37761C"/>
                </a:solidFill>
              </a:rPr>
              <a:t>fuzzing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7882255" cy="2802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Generate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test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cases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based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specification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input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format</a:t>
            </a:r>
            <a:endParaRPr sz="1800">
              <a:latin typeface="Arial MT"/>
              <a:cs typeface="Arial MT"/>
            </a:endParaRPr>
          </a:p>
          <a:p>
            <a:pPr marL="722630" marR="5080" indent="-252729">
              <a:lnSpc>
                <a:spcPct val="114999"/>
              </a:lnSpc>
              <a:spcBef>
                <a:spcPts val="1200"/>
              </a:spcBef>
              <a:buAutoNum type="arabicPeriod"/>
              <a:tabLst>
                <a:tab pos="755650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Convert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specification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input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format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(RFC,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etc.)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into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generative 	procedure</a:t>
            </a:r>
            <a:endParaRPr sz="1800">
              <a:latin typeface="Arial MT"/>
              <a:cs typeface="Arial MT"/>
            </a:endParaRPr>
          </a:p>
          <a:p>
            <a:pPr marL="722630" marR="38100" indent="-252729">
              <a:lnSpc>
                <a:spcPct val="114999"/>
              </a:lnSpc>
              <a:spcBef>
                <a:spcPts val="1200"/>
              </a:spcBef>
              <a:buAutoNum type="arabicPeriod"/>
              <a:tabLst>
                <a:tab pos="755650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Generate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test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cases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according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procedure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and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introduce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random 	perturbations</a:t>
            </a:r>
            <a:endParaRPr sz="1800">
              <a:latin typeface="Arial MT"/>
              <a:cs typeface="Arial MT"/>
            </a:endParaRPr>
          </a:p>
          <a:p>
            <a:pPr marL="722630" indent="-252729">
              <a:lnSpc>
                <a:spcPct val="100000"/>
              </a:lnSpc>
              <a:spcBef>
                <a:spcPts val="1525"/>
              </a:spcBef>
              <a:buAutoNum type="arabicPeriod"/>
              <a:tabLst>
                <a:tab pos="722630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Run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program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on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inputs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and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check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crashes</a:t>
            </a:r>
            <a:endParaRPr sz="1800">
              <a:latin typeface="Arial MT"/>
              <a:cs typeface="Arial MT"/>
            </a:endParaRPr>
          </a:p>
          <a:p>
            <a:pPr marL="722630" indent="-252729">
              <a:lnSpc>
                <a:spcPct val="100000"/>
              </a:lnSpc>
              <a:spcBef>
                <a:spcPts val="1520"/>
              </a:spcBef>
              <a:buAutoNum type="arabicPeriod"/>
              <a:tabLst>
                <a:tab pos="722630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Go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back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step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solidFill>
                  <a:srgbClr val="37761C"/>
                </a:solidFill>
              </a:rPr>
              <a:t>Syzkaller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3784600" cy="300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215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kernel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system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call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fuzzer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uses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test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case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generation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and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coverage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Test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cases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are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sequences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syscalls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generated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from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syscall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descriptions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Runs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test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case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program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VM</a:t>
            </a:r>
            <a:endParaRPr sz="1800">
              <a:latin typeface="Arial MT"/>
              <a:cs typeface="Arial MT"/>
            </a:endParaRPr>
          </a:p>
          <a:p>
            <a:pPr marL="12700" marR="233045">
              <a:lnSpc>
                <a:spcPct val="114999"/>
              </a:lnSpc>
              <a:spcBef>
                <a:spcPts val="120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Kernel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crashes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VM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indicate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potential</a:t>
            </a:r>
            <a:r>
              <a:rPr sz="180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Local</a:t>
            </a:r>
            <a:r>
              <a:rPr sz="180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Privilege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Escalation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(LPE)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vulnerabilities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6868" y="4982062"/>
            <a:ext cx="26212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https://github.com/google/syzkaller/blob/master/docs/syscall_descriptions.md</a:t>
            </a:r>
            <a:endParaRPr sz="6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445025"/>
            <a:ext cx="4320148" cy="44305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Computer</a:t>
            </a:r>
            <a:r>
              <a:rPr spc="-25" dirty="0"/>
              <a:t> </a:t>
            </a:r>
            <a:r>
              <a:rPr dirty="0"/>
              <a:t>programs:</a:t>
            </a:r>
            <a:r>
              <a:rPr spc="-20" dirty="0"/>
              <a:t> </a:t>
            </a:r>
            <a:r>
              <a:rPr dirty="0"/>
              <a:t>finite</a:t>
            </a:r>
            <a:r>
              <a:rPr spc="-20" dirty="0"/>
              <a:t> </a:t>
            </a:r>
            <a:r>
              <a:rPr dirty="0"/>
              <a:t>state</a:t>
            </a:r>
            <a:r>
              <a:rPr spc="-20" dirty="0"/>
              <a:t> </a:t>
            </a:r>
            <a:r>
              <a:rPr spc="-10" dirty="0"/>
              <a:t>machines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775" y="1179325"/>
            <a:ext cx="7313599" cy="193654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solidFill>
                  <a:srgbClr val="37761C"/>
                </a:solidFill>
              </a:rPr>
              <a:t>Generation-</a:t>
            </a:r>
            <a:r>
              <a:rPr dirty="0">
                <a:solidFill>
                  <a:srgbClr val="37761C"/>
                </a:solidFill>
              </a:rPr>
              <a:t>based</a:t>
            </a:r>
            <a:r>
              <a:rPr spc="25" dirty="0">
                <a:solidFill>
                  <a:srgbClr val="37761C"/>
                </a:solidFill>
              </a:rPr>
              <a:t> </a:t>
            </a:r>
            <a:r>
              <a:rPr spc="-10" dirty="0">
                <a:solidFill>
                  <a:srgbClr val="37761C"/>
                </a:solidFill>
              </a:rPr>
              <a:t>fuzzing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37761C"/>
                </a:solidFill>
              </a:rPr>
              <a:t>Advantages</a:t>
            </a:r>
          </a:p>
          <a:p>
            <a:pPr marL="469900" marR="5080">
              <a:lnSpc>
                <a:spcPct val="170600"/>
              </a:lnSpc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Can</a:t>
            </a:r>
            <a:r>
              <a:rPr b="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get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deeper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coverage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faster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by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leveraging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knowledge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input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format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Input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format/protocol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complexity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not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limit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on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coverage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depth</a:t>
            </a: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pc="-10" dirty="0">
                <a:solidFill>
                  <a:srgbClr val="990000"/>
                </a:solidFill>
              </a:rPr>
              <a:t>Limitations</a:t>
            </a:r>
          </a:p>
          <a:p>
            <a:pPr marL="469900">
              <a:lnSpc>
                <a:spcPct val="100000"/>
              </a:lnSpc>
              <a:spcBef>
                <a:spcPts val="1525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Requires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lot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effort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set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up</a:t>
            </a:r>
          </a:p>
          <a:p>
            <a:pPr marL="469900">
              <a:lnSpc>
                <a:spcPct val="100000"/>
              </a:lnSpc>
              <a:spcBef>
                <a:spcPts val="1525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Successful</a:t>
            </a:r>
            <a:r>
              <a:rPr b="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fuzzers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are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often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domain-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specific</a:t>
            </a:r>
          </a:p>
          <a:p>
            <a:pPr marL="469900">
              <a:lnSpc>
                <a:spcPct val="100000"/>
              </a:lnSpc>
              <a:spcBef>
                <a:spcPts val="1525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Coverage</a:t>
            </a:r>
            <a:r>
              <a:rPr b="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limited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by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accuracy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spec;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implementation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may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diverge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731B47"/>
                </a:solidFill>
              </a:rPr>
              <a:t>Coverage</a:t>
            </a:r>
            <a:r>
              <a:rPr spc="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guided</a:t>
            </a:r>
            <a:r>
              <a:rPr spc="5" dirty="0">
                <a:solidFill>
                  <a:srgbClr val="731B47"/>
                </a:solidFill>
              </a:rPr>
              <a:t> </a:t>
            </a:r>
            <a:r>
              <a:rPr spc="-10" dirty="0">
                <a:solidFill>
                  <a:srgbClr val="731B47"/>
                </a:solidFill>
              </a:rPr>
              <a:t>fuzzing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4687570" cy="3159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455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Key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insight: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coverage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useful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metric, </a:t>
            </a:r>
            <a:r>
              <a:rPr sz="1800" dirty="0">
                <a:latin typeface="Arial MT"/>
                <a:cs typeface="Arial MT"/>
              </a:rPr>
              <a:t>why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use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 </a:t>
            </a:r>
            <a:r>
              <a:rPr sz="1800" b="1" dirty="0">
                <a:latin typeface="Arial"/>
                <a:cs typeface="Arial"/>
              </a:rPr>
              <a:t>feedback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guide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fuzzing?</a:t>
            </a:r>
            <a:endParaRPr sz="18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Prefer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test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cases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reach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new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states</a:t>
            </a:r>
            <a:endParaRPr sz="1800">
              <a:latin typeface="Arial MT"/>
              <a:cs typeface="Arial MT"/>
            </a:endParaRPr>
          </a:p>
          <a:p>
            <a:pPr marL="12700" marR="182245">
              <a:lnSpc>
                <a:spcPct val="114999"/>
              </a:lnSpc>
              <a:spcBef>
                <a:spcPts val="1200"/>
              </a:spcBef>
            </a:pPr>
            <a:r>
              <a:rPr sz="1800" b="1" dirty="0">
                <a:solidFill>
                  <a:srgbClr val="37761C"/>
                </a:solidFill>
                <a:latin typeface="Arial"/>
                <a:cs typeface="Arial"/>
              </a:rPr>
              <a:t>Basic</a:t>
            </a:r>
            <a:r>
              <a:rPr sz="1800" b="1" spc="-2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761C"/>
                </a:solidFill>
                <a:latin typeface="Arial"/>
                <a:cs typeface="Arial"/>
              </a:rPr>
              <a:t>block</a:t>
            </a:r>
            <a:r>
              <a:rPr sz="1800" b="1" spc="-15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761C"/>
                </a:solidFill>
                <a:latin typeface="Arial"/>
                <a:cs typeface="Arial"/>
              </a:rPr>
              <a:t>coverage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this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basic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block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CFG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been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run?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1800" b="1" dirty="0">
                <a:solidFill>
                  <a:srgbClr val="1155CC"/>
                </a:solidFill>
                <a:latin typeface="Arial"/>
                <a:cs typeface="Arial"/>
              </a:rPr>
              <a:t>Edge</a:t>
            </a:r>
            <a:r>
              <a:rPr sz="1800" b="1" spc="-30" dirty="0">
                <a:solidFill>
                  <a:srgbClr val="1155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155CC"/>
                </a:solidFill>
                <a:latin typeface="Arial"/>
                <a:cs typeface="Arial"/>
              </a:rPr>
              <a:t>coverage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this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branch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been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taken?</a:t>
            </a:r>
            <a:endParaRPr sz="1800">
              <a:latin typeface="Arial MT"/>
              <a:cs typeface="Arial MT"/>
            </a:endParaRPr>
          </a:p>
          <a:p>
            <a:pPr marL="12700" marR="640080">
              <a:lnSpc>
                <a:spcPct val="114999"/>
              </a:lnSpc>
              <a:spcBef>
                <a:spcPts val="1200"/>
              </a:spcBef>
            </a:pP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Path</a:t>
            </a:r>
            <a:r>
              <a:rPr sz="1800" b="1" spc="-1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coverage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this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particular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path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through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program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been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taken?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2375" y="1058100"/>
            <a:ext cx="3649924" cy="30272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33243" y="4982062"/>
            <a:ext cx="32810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https://googleprojectzero.blogspot.com/2020/07/mms-exploit-part-2-effective-fuzzing-qmage.html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731B47"/>
                </a:solidFill>
              </a:rPr>
              <a:t>american</a:t>
            </a:r>
            <a:r>
              <a:rPr spc="-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fuzzy</a:t>
            </a:r>
            <a:r>
              <a:rPr spc="-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lop</a:t>
            </a:r>
            <a:r>
              <a:rPr spc="-5" dirty="0">
                <a:solidFill>
                  <a:srgbClr val="731B47"/>
                </a:solidFill>
              </a:rPr>
              <a:t> </a:t>
            </a:r>
            <a:r>
              <a:rPr spc="-10" dirty="0">
                <a:solidFill>
                  <a:srgbClr val="731B47"/>
                </a:solidFill>
              </a:rPr>
              <a:t>(AFL)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7619365" cy="32137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65430" marR="4544060" indent="-252729">
              <a:lnSpc>
                <a:spcPts val="2270"/>
              </a:lnSpc>
              <a:spcBef>
                <a:spcPts val="85"/>
              </a:spcBef>
              <a:buAutoNum type="arabicPeriod"/>
              <a:tabLst>
                <a:tab pos="298450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Compile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program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with 	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instrumentation</a:t>
            </a:r>
            <a:r>
              <a:rPr sz="1800" spc="-4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measure 	coverage</a:t>
            </a:r>
            <a:endParaRPr sz="1800">
              <a:latin typeface="Arial MT"/>
              <a:cs typeface="Arial MT"/>
            </a:endParaRPr>
          </a:p>
          <a:p>
            <a:pPr marL="260985" indent="-248285">
              <a:lnSpc>
                <a:spcPct val="100000"/>
              </a:lnSpc>
              <a:spcBef>
                <a:spcPts val="1210"/>
              </a:spcBef>
              <a:buAutoNum type="arabicPeriod"/>
              <a:tabLst>
                <a:tab pos="260985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Trim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test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cases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queue</a:t>
            </a:r>
            <a:endParaRPr sz="1800">
              <a:latin typeface="Arial MT"/>
              <a:cs typeface="Arial MT"/>
            </a:endParaRPr>
          </a:p>
          <a:p>
            <a:pPr marL="29845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smallest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size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doesn’t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change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program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behavior</a:t>
            </a:r>
            <a:endParaRPr sz="1800">
              <a:latin typeface="Arial MT"/>
              <a:cs typeface="Arial MT"/>
            </a:endParaRPr>
          </a:p>
          <a:p>
            <a:pPr marL="265430" marR="5080" indent="-252729">
              <a:lnSpc>
                <a:spcPct val="105000"/>
              </a:lnSpc>
              <a:spcBef>
                <a:spcPts val="1200"/>
              </a:spcBef>
              <a:buAutoNum type="arabicPeriod" startAt="3"/>
              <a:tabLst>
                <a:tab pos="298450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Create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new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test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cases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by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mutating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files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queue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using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traditional 	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fuzzing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strategies</a:t>
            </a:r>
            <a:endParaRPr sz="1800">
              <a:latin typeface="Arial MT"/>
              <a:cs typeface="Arial MT"/>
            </a:endParaRPr>
          </a:p>
          <a:p>
            <a:pPr marL="265430" indent="-252729">
              <a:lnSpc>
                <a:spcPct val="100000"/>
              </a:lnSpc>
              <a:spcBef>
                <a:spcPts val="1310"/>
              </a:spcBef>
              <a:buAutoNum type="arabicPeriod" startAt="3"/>
              <a:tabLst>
                <a:tab pos="265430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If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new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coverage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found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mutated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file,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add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into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queue</a:t>
            </a:r>
            <a:endParaRPr sz="1800">
              <a:latin typeface="Arial MT"/>
              <a:cs typeface="Arial MT"/>
            </a:endParaRPr>
          </a:p>
          <a:p>
            <a:pPr marL="265430" indent="-252729">
              <a:lnSpc>
                <a:spcPct val="100000"/>
              </a:lnSpc>
              <a:spcBef>
                <a:spcPts val="1305"/>
              </a:spcBef>
              <a:buAutoNum type="arabicPeriod" startAt="3"/>
              <a:tabLst>
                <a:tab pos="265430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Go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back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step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0957" y="4982062"/>
            <a:ext cx="15049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https://lcamtuf.coredump.cx/afl/README.txt</a:t>
            </a:r>
            <a:endParaRPr sz="6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0849" y="216425"/>
            <a:ext cx="4367350" cy="21836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731B47"/>
                </a:solidFill>
              </a:rPr>
              <a:t>Coverage</a:t>
            </a:r>
            <a:r>
              <a:rPr spc="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guided</a:t>
            </a:r>
            <a:r>
              <a:rPr spc="5" dirty="0">
                <a:solidFill>
                  <a:srgbClr val="731B47"/>
                </a:solidFill>
              </a:rPr>
              <a:t> </a:t>
            </a:r>
            <a:r>
              <a:rPr spc="-10" dirty="0">
                <a:solidFill>
                  <a:srgbClr val="731B47"/>
                </a:solidFill>
              </a:rPr>
              <a:t>fuzzing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37761C"/>
                </a:solidFill>
              </a:rPr>
              <a:t>Advantages</a:t>
            </a:r>
          </a:p>
          <a:p>
            <a:pPr marL="469900" marR="5080">
              <a:lnSpc>
                <a:spcPct val="170600"/>
              </a:lnSpc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Very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good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at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finding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new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program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states,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even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if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initial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corpus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limited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Combines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well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with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other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fuzzing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strategies</a:t>
            </a:r>
          </a:p>
          <a:p>
            <a:pPr marL="469900">
              <a:lnSpc>
                <a:spcPct val="100000"/>
              </a:lnSpc>
              <a:spcBef>
                <a:spcPts val="1520"/>
              </a:spcBef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Wildly</a:t>
            </a:r>
            <a:r>
              <a:rPr b="0" spc="-4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successful</a:t>
            </a:r>
            <a:r>
              <a:rPr b="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track</a:t>
            </a:r>
            <a:r>
              <a:rPr b="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record</a:t>
            </a: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pc="-10" dirty="0">
                <a:solidFill>
                  <a:srgbClr val="990000"/>
                </a:solidFill>
              </a:rPr>
              <a:t>Limitations</a:t>
            </a:r>
          </a:p>
          <a:p>
            <a:pPr marL="469900" marR="1971675">
              <a:lnSpc>
                <a:spcPct val="170600"/>
              </a:lnSpc>
            </a:pP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Not</a:t>
            </a:r>
            <a:r>
              <a:rPr b="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panacea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bypass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checksums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or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input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 validation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Still</a:t>
            </a:r>
            <a:r>
              <a:rPr b="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doesn’t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find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all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types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bugs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(e.g.</a:t>
            </a:r>
            <a:r>
              <a:rPr b="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dirty="0">
                <a:solidFill>
                  <a:srgbClr val="595959"/>
                </a:solidFill>
                <a:latin typeface="Arial MT"/>
                <a:cs typeface="Arial MT"/>
              </a:rPr>
              <a:t>race</a:t>
            </a:r>
            <a:r>
              <a:rPr b="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b="0" spc="-10" dirty="0">
                <a:solidFill>
                  <a:srgbClr val="595959"/>
                </a:solidFill>
                <a:latin typeface="Arial MT"/>
                <a:cs typeface="Arial MT"/>
              </a:rPr>
              <a:t>conditions)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731B47"/>
                </a:solidFill>
              </a:rPr>
              <a:t>Real</a:t>
            </a:r>
            <a:r>
              <a:rPr spc="-20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world</a:t>
            </a:r>
            <a:r>
              <a:rPr spc="-1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example:</a:t>
            </a:r>
            <a:r>
              <a:rPr spc="-1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Fuzzing</a:t>
            </a:r>
            <a:r>
              <a:rPr spc="-1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the</a:t>
            </a:r>
            <a:r>
              <a:rPr spc="-1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Samsung</a:t>
            </a:r>
            <a:r>
              <a:rPr spc="-1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Qmage</a:t>
            </a:r>
            <a:r>
              <a:rPr spc="-15" dirty="0">
                <a:solidFill>
                  <a:srgbClr val="731B47"/>
                </a:solidFill>
              </a:rPr>
              <a:t> </a:t>
            </a:r>
            <a:r>
              <a:rPr spc="-10" dirty="0">
                <a:solidFill>
                  <a:srgbClr val="731B47"/>
                </a:solidFill>
              </a:rPr>
              <a:t>codec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8350" y="1175208"/>
            <a:ext cx="5410200" cy="2843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6245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2019,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Mateusz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Jurczyk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discovered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Qmage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image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codec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included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on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Samsung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smartphones</a:t>
            </a:r>
            <a:endParaRPr sz="1800" dirty="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Reachable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via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zero-click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MMS</a:t>
            </a:r>
            <a:endParaRPr sz="1800" dirty="0">
              <a:latin typeface="Arial MT"/>
              <a:cs typeface="Arial MT"/>
            </a:endParaRPr>
          </a:p>
          <a:p>
            <a:pPr marL="469900" marR="5080" indent="-457200">
              <a:lnSpc>
                <a:spcPct val="170600"/>
              </a:lnSpc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looks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fragile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but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library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closed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source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Very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few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examples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Qmage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files</a:t>
            </a:r>
            <a:endParaRPr sz="1800" dirty="0">
              <a:latin typeface="Arial MT"/>
              <a:cs typeface="Arial MT"/>
            </a:endParaRPr>
          </a:p>
          <a:p>
            <a:pPr marL="12700" marR="155575">
              <a:lnSpc>
                <a:spcPct val="114999"/>
              </a:lnSpc>
              <a:spcBef>
                <a:spcPts val="119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Mateusz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developed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harness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enable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large-scale coverage-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guided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fuzzing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Qmage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codec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017724"/>
            <a:ext cx="3016249" cy="41257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33243" y="4982062"/>
            <a:ext cx="32810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https://googleprojectzero.blogspot.com/2020/07/mms-exploit-part-2-effective-fuzzing-qmage.html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731B47"/>
                </a:solidFill>
              </a:rPr>
              <a:t>Fuzzing</a:t>
            </a:r>
            <a:r>
              <a:rPr spc="-2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the</a:t>
            </a:r>
            <a:r>
              <a:rPr spc="-20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Samsung</a:t>
            </a:r>
            <a:r>
              <a:rPr spc="-2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Qmage</a:t>
            </a:r>
            <a:r>
              <a:rPr spc="-20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image</a:t>
            </a:r>
            <a:r>
              <a:rPr spc="-2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codec:</a:t>
            </a:r>
            <a:r>
              <a:rPr spc="-20" dirty="0">
                <a:solidFill>
                  <a:srgbClr val="731B47"/>
                </a:solidFill>
              </a:rPr>
              <a:t> </a:t>
            </a:r>
            <a:r>
              <a:rPr spc="-10" dirty="0">
                <a:solidFill>
                  <a:srgbClr val="731B47"/>
                </a:solidFill>
              </a:rPr>
              <a:t>harness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346773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b="1" dirty="0">
                <a:solidFill>
                  <a:srgbClr val="1155CC"/>
                </a:solidFill>
                <a:latin typeface="Arial"/>
                <a:cs typeface="Arial"/>
              </a:rPr>
              <a:t>fuzzing</a:t>
            </a:r>
            <a:r>
              <a:rPr sz="1800" b="1" spc="-40" dirty="0">
                <a:solidFill>
                  <a:srgbClr val="1155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155CC"/>
                </a:solidFill>
                <a:latin typeface="Arial"/>
                <a:cs typeface="Arial"/>
              </a:rPr>
              <a:t>harness</a:t>
            </a:r>
            <a:r>
              <a:rPr sz="1800" b="1" spc="-20" dirty="0">
                <a:solidFill>
                  <a:srgbClr val="1155C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was</a:t>
            </a:r>
            <a:r>
              <a:rPr sz="180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written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to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call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interesting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functions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the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library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and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supply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test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case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input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from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fuzzer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5" y="2630627"/>
            <a:ext cx="8149675" cy="1551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Found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bugs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fuzzing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on-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device,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but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Mateusz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wanted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fuzz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at-scale</a:t>
            </a:r>
            <a:endParaRPr sz="1800" dirty="0">
              <a:latin typeface="Arial MT"/>
              <a:cs typeface="Arial MT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emulator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(qemu-aarch64)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was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used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run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harness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and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Qmage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library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on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a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Linux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machine</a:t>
            </a:r>
            <a:endParaRPr sz="1800" dirty="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Easier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get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1000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Linux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cores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1000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Samsung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Galaxy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phones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9200" y="1201550"/>
            <a:ext cx="4523105" cy="12941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85725" marR="108585">
              <a:lnSpc>
                <a:spcPct val="100000"/>
              </a:lnSpc>
              <a:spcBef>
                <a:spcPts val="640"/>
              </a:spcBef>
            </a:pPr>
            <a:r>
              <a:rPr sz="900" dirty="0">
                <a:latin typeface="Courier New"/>
                <a:cs typeface="Courier New"/>
              </a:rPr>
              <a:t>d2s:/data/local/tmp</a:t>
            </a:r>
            <a:r>
              <a:rPr sz="900" spc="-50" dirty="0"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$</a:t>
            </a:r>
            <a:r>
              <a:rPr sz="900" spc="-4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./loader</a:t>
            </a:r>
            <a:r>
              <a:rPr sz="900" b="1" spc="-45" dirty="0">
                <a:latin typeface="Courier New"/>
                <a:cs typeface="Courier New"/>
              </a:rPr>
              <a:t> </a:t>
            </a:r>
            <a:r>
              <a:rPr sz="900" b="1" spc="-10" dirty="0">
                <a:latin typeface="Courier New"/>
                <a:cs typeface="Courier New"/>
              </a:rPr>
              <a:t>accessibility_light_easy_off.qmg </a:t>
            </a: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[+]</a:t>
            </a:r>
            <a:r>
              <a:rPr sz="900" b="1" spc="-3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Detected</a:t>
            </a:r>
            <a:r>
              <a:rPr sz="900" b="1" spc="-2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image</a:t>
            </a:r>
            <a:r>
              <a:rPr sz="900" b="1" spc="-2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spc="-10" dirty="0">
                <a:solidFill>
                  <a:srgbClr val="1155CC"/>
                </a:solidFill>
                <a:latin typeface="Courier New"/>
                <a:cs typeface="Courier New"/>
              </a:rPr>
              <a:t>characteristics:</a:t>
            </a:r>
            <a:endParaRPr sz="900">
              <a:latin typeface="Courier New"/>
              <a:cs typeface="Courier New"/>
            </a:endParaRPr>
          </a:p>
          <a:p>
            <a:pPr marL="85725">
              <a:lnSpc>
                <a:spcPct val="100000"/>
              </a:lnSpc>
              <a:tabLst>
                <a:tab pos="1525270" algn="l"/>
              </a:tabLst>
            </a:pP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[+]</a:t>
            </a:r>
            <a:r>
              <a:rPr sz="900" b="1" spc="-1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spc="-10" dirty="0">
                <a:solidFill>
                  <a:srgbClr val="1155CC"/>
                </a:solidFill>
                <a:latin typeface="Courier New"/>
                <a:cs typeface="Courier New"/>
              </a:rPr>
              <a:t>Dimensions:</a:t>
            </a: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	344</a:t>
            </a:r>
            <a:r>
              <a:rPr sz="9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x</a:t>
            </a:r>
            <a:r>
              <a:rPr sz="900" b="1" spc="-1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spc="-25" dirty="0">
                <a:solidFill>
                  <a:srgbClr val="1155CC"/>
                </a:solidFill>
                <a:latin typeface="Courier New"/>
                <a:cs typeface="Courier New"/>
              </a:rPr>
              <a:t>344</a:t>
            </a:r>
            <a:endParaRPr sz="900">
              <a:latin typeface="Courier New"/>
              <a:cs typeface="Courier New"/>
            </a:endParaRPr>
          </a:p>
          <a:p>
            <a:pPr marL="85725">
              <a:lnSpc>
                <a:spcPct val="100000"/>
              </a:lnSpc>
              <a:tabLst>
                <a:tab pos="1525270" algn="l"/>
              </a:tabLst>
            </a:pP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[+]</a:t>
            </a:r>
            <a:r>
              <a:rPr sz="9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Color</a:t>
            </a:r>
            <a:r>
              <a:rPr sz="9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spc="-10" dirty="0">
                <a:solidFill>
                  <a:srgbClr val="1155CC"/>
                </a:solidFill>
                <a:latin typeface="Courier New"/>
                <a:cs typeface="Courier New"/>
              </a:rPr>
              <a:t>type:</a:t>
            </a: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	</a:t>
            </a:r>
            <a:r>
              <a:rPr sz="900" b="1" spc="-50" dirty="0">
                <a:solidFill>
                  <a:srgbClr val="1155CC"/>
                </a:solidFill>
                <a:latin typeface="Courier New"/>
                <a:cs typeface="Courier New"/>
              </a:rPr>
              <a:t>4</a:t>
            </a:r>
            <a:endParaRPr sz="900">
              <a:latin typeface="Courier New"/>
              <a:cs typeface="Courier New"/>
            </a:endParaRPr>
          </a:p>
          <a:p>
            <a:pPr marL="85725" marR="2920365">
              <a:lnSpc>
                <a:spcPct val="100000"/>
              </a:lnSpc>
              <a:tabLst>
                <a:tab pos="1525270" algn="l"/>
              </a:tabLst>
            </a:pP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[+]</a:t>
            </a:r>
            <a:r>
              <a:rPr sz="9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Alpha</a:t>
            </a:r>
            <a:r>
              <a:rPr sz="9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spc="-10" dirty="0">
                <a:solidFill>
                  <a:srgbClr val="1155CC"/>
                </a:solidFill>
                <a:latin typeface="Courier New"/>
                <a:cs typeface="Courier New"/>
              </a:rPr>
              <a:t>type:</a:t>
            </a: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	</a:t>
            </a:r>
            <a:r>
              <a:rPr sz="900" b="1" spc="-50" dirty="0">
                <a:solidFill>
                  <a:srgbClr val="1155CC"/>
                </a:solidFill>
                <a:latin typeface="Courier New"/>
                <a:cs typeface="Courier New"/>
              </a:rPr>
              <a:t>3 </a:t>
            </a: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[+]</a:t>
            </a:r>
            <a:r>
              <a:rPr sz="900" b="1" spc="-2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Bytes</a:t>
            </a:r>
            <a:r>
              <a:rPr sz="9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per</a:t>
            </a:r>
            <a:r>
              <a:rPr sz="9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pixel:</a:t>
            </a:r>
            <a:r>
              <a:rPr sz="900" b="1" spc="-2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spc="-50" dirty="0">
                <a:solidFill>
                  <a:srgbClr val="1155CC"/>
                </a:solidFill>
                <a:latin typeface="Courier New"/>
                <a:cs typeface="Courier New"/>
              </a:rPr>
              <a:t>4</a:t>
            </a:r>
            <a:endParaRPr sz="900">
              <a:latin typeface="Courier New"/>
              <a:cs typeface="Courier New"/>
            </a:endParaRPr>
          </a:p>
          <a:p>
            <a:pPr marL="85725">
              <a:lnSpc>
                <a:spcPct val="100000"/>
              </a:lnSpc>
            </a:pP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[+]</a:t>
            </a:r>
            <a:r>
              <a:rPr sz="900" b="1" spc="-45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spc="-10" dirty="0">
                <a:solidFill>
                  <a:srgbClr val="1155CC"/>
                </a:solidFill>
                <a:latin typeface="Courier New"/>
                <a:cs typeface="Courier New"/>
              </a:rPr>
              <a:t>codec-</a:t>
            </a: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&gt;GetAndroidPixels()</a:t>
            </a:r>
            <a:r>
              <a:rPr sz="900" b="1" spc="-4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dirty="0">
                <a:solidFill>
                  <a:srgbClr val="1155CC"/>
                </a:solidFill>
                <a:latin typeface="Courier New"/>
                <a:cs typeface="Courier New"/>
              </a:rPr>
              <a:t>completed</a:t>
            </a:r>
            <a:r>
              <a:rPr sz="900" b="1" spc="-40" dirty="0">
                <a:solidFill>
                  <a:srgbClr val="1155CC"/>
                </a:solidFill>
                <a:latin typeface="Courier New"/>
                <a:cs typeface="Courier New"/>
              </a:rPr>
              <a:t> </a:t>
            </a:r>
            <a:r>
              <a:rPr sz="900" b="1" spc="-10" dirty="0">
                <a:solidFill>
                  <a:srgbClr val="1155CC"/>
                </a:solidFill>
                <a:latin typeface="Courier New"/>
                <a:cs typeface="Courier New"/>
              </a:rPr>
              <a:t>successfully</a:t>
            </a:r>
            <a:endParaRPr sz="900">
              <a:latin typeface="Courier New"/>
              <a:cs typeface="Courier New"/>
            </a:endParaRPr>
          </a:p>
          <a:p>
            <a:pPr marL="85725">
              <a:lnSpc>
                <a:spcPct val="100000"/>
              </a:lnSpc>
            </a:pPr>
            <a:r>
              <a:rPr sz="900" dirty="0">
                <a:latin typeface="Courier New"/>
                <a:cs typeface="Courier New"/>
              </a:rPr>
              <a:t>d2s:/data/local/tmp</a:t>
            </a:r>
            <a:r>
              <a:rPr sz="900" spc="-95" dirty="0">
                <a:latin typeface="Courier New"/>
                <a:cs typeface="Courier New"/>
              </a:rPr>
              <a:t> </a:t>
            </a:r>
            <a:r>
              <a:rPr sz="900" spc="-50" dirty="0">
                <a:latin typeface="Courier New"/>
                <a:cs typeface="Courier New"/>
              </a:rPr>
              <a:t>$</a:t>
            </a:r>
            <a:endParaRPr sz="9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731B47"/>
                </a:solidFill>
              </a:rPr>
              <a:t>Fuzzing</a:t>
            </a:r>
            <a:r>
              <a:rPr spc="-2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the</a:t>
            </a:r>
            <a:r>
              <a:rPr spc="-20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Samsung</a:t>
            </a:r>
            <a:r>
              <a:rPr spc="-2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Qmage</a:t>
            </a:r>
            <a:r>
              <a:rPr spc="-20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image</a:t>
            </a:r>
            <a:r>
              <a:rPr spc="-2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codec:</a:t>
            </a:r>
            <a:r>
              <a:rPr spc="-20" dirty="0">
                <a:solidFill>
                  <a:srgbClr val="731B47"/>
                </a:solidFill>
              </a:rPr>
              <a:t> </a:t>
            </a:r>
            <a:r>
              <a:rPr spc="-10" dirty="0">
                <a:solidFill>
                  <a:srgbClr val="731B47"/>
                </a:solidFill>
              </a:rPr>
              <a:t>coverage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3442970" cy="207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915" algn="just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coverage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was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collected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by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modifying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qemu-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aarch64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trace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executed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PC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addresses</a:t>
            </a:r>
            <a:endParaRPr sz="1800">
              <a:latin typeface="Arial MT"/>
              <a:cs typeface="Arial MT"/>
            </a:endParaRPr>
          </a:p>
          <a:p>
            <a:pPr marL="12700" marR="5080" algn="just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Coverage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feedback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compensated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small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number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initial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test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cases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2893" y="1152472"/>
            <a:ext cx="4799405" cy="341639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731B47"/>
                </a:solidFill>
              </a:rPr>
              <a:t>Fuzzing</a:t>
            </a:r>
            <a:r>
              <a:rPr spc="-2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the</a:t>
            </a:r>
            <a:r>
              <a:rPr spc="-20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Samsung</a:t>
            </a:r>
            <a:r>
              <a:rPr spc="-2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Qmage</a:t>
            </a:r>
            <a:r>
              <a:rPr spc="-20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image</a:t>
            </a:r>
            <a:r>
              <a:rPr spc="-25" dirty="0">
                <a:solidFill>
                  <a:srgbClr val="731B47"/>
                </a:solidFill>
              </a:rPr>
              <a:t> </a:t>
            </a:r>
            <a:r>
              <a:rPr dirty="0">
                <a:solidFill>
                  <a:srgbClr val="731B47"/>
                </a:solidFill>
              </a:rPr>
              <a:t>codec:</a:t>
            </a:r>
            <a:r>
              <a:rPr spc="-20" dirty="0">
                <a:solidFill>
                  <a:srgbClr val="731B47"/>
                </a:solidFill>
              </a:rPr>
              <a:t> </a:t>
            </a:r>
            <a:r>
              <a:rPr spc="-10" dirty="0">
                <a:solidFill>
                  <a:srgbClr val="731B47"/>
                </a:solidFill>
              </a:rPr>
              <a:t>results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66575" y="1216355"/>
            <a:ext cx="3124835" cy="1551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4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weeks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fuzzing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at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scale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87.3%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coverage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Qmage codec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5218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unique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crashes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700" y="1202821"/>
            <a:ext cx="4990750" cy="273784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6" cy="5143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76395" y="4405288"/>
            <a:ext cx="3864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https://www.youtube.com/watch?v=nke8Z3G4jnc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Another cool fuzzer: </a:t>
            </a:r>
            <a:r>
              <a:rPr spc="-10" dirty="0"/>
              <a:t>Fuzzilli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3540125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Very</a:t>
            </a:r>
            <a:r>
              <a:rPr sz="1800" spc="-7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successful</a:t>
            </a:r>
            <a:r>
              <a:rPr sz="1800" spc="-7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JavaScript</a:t>
            </a:r>
            <a:r>
              <a:rPr sz="1800" spc="-7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fuzzer</a:t>
            </a:r>
            <a:endParaRPr sz="1800" dirty="0">
              <a:latin typeface="Arial MT"/>
              <a:cs typeface="Arial MT"/>
            </a:endParaRPr>
          </a:p>
          <a:p>
            <a:pPr marL="12700" marR="5080" algn="just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Principle:</a:t>
            </a:r>
            <a:r>
              <a:rPr sz="1800" spc="-9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Translate</a:t>
            </a:r>
            <a:r>
              <a:rPr sz="1800" spc="-6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JavaScript</a:t>
            </a:r>
            <a:r>
              <a:rPr sz="1800" spc="-6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6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a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dense</a:t>
            </a:r>
            <a:r>
              <a:rPr sz="1800" spc="-4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Intermediate</a:t>
            </a:r>
            <a:r>
              <a:rPr sz="180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Language</a:t>
            </a:r>
            <a:r>
              <a:rPr sz="180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(IL),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and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fuzz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IL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4172" y="4998212"/>
            <a:ext cx="14820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https://github.com/googleprojectzero/fuzzilli</a:t>
            </a:r>
            <a:endParaRPr sz="6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1950" y="423224"/>
            <a:ext cx="4321499" cy="47202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Computer</a:t>
            </a:r>
            <a:r>
              <a:rPr spc="-25" dirty="0"/>
              <a:t> </a:t>
            </a:r>
            <a:r>
              <a:rPr dirty="0"/>
              <a:t>programs:</a:t>
            </a:r>
            <a:r>
              <a:rPr spc="-20" dirty="0"/>
              <a:t> </a:t>
            </a:r>
            <a:r>
              <a:rPr dirty="0"/>
              <a:t>finite</a:t>
            </a:r>
            <a:r>
              <a:rPr spc="-20" dirty="0"/>
              <a:t> </a:t>
            </a:r>
            <a:r>
              <a:rPr dirty="0"/>
              <a:t>state</a:t>
            </a:r>
            <a:r>
              <a:rPr spc="-20" dirty="0"/>
              <a:t> </a:t>
            </a:r>
            <a:r>
              <a:rPr spc="-10" dirty="0"/>
              <a:t>machines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775" y="1179325"/>
            <a:ext cx="7313599" cy="19365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80750" y="3320281"/>
            <a:ext cx="4636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This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conceptual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state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machine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describing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intended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operation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program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Fuzzing</a:t>
            </a:r>
            <a:r>
              <a:rPr spc="-30" dirty="0"/>
              <a:t> </a:t>
            </a:r>
            <a:r>
              <a:rPr spc="-10" dirty="0"/>
              <a:t>summary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630">
              <a:lnSpc>
                <a:spcPct val="114999"/>
              </a:lnSpc>
              <a:spcBef>
                <a:spcPts val="100"/>
              </a:spcBef>
            </a:pPr>
            <a:r>
              <a:rPr spc="-20" dirty="0"/>
              <a:t>Off-</a:t>
            </a:r>
            <a:r>
              <a:rPr spc="-10" dirty="0"/>
              <a:t>the-</a:t>
            </a:r>
            <a:r>
              <a:rPr dirty="0"/>
              <a:t>shelf</a:t>
            </a:r>
            <a:r>
              <a:rPr spc="-10" dirty="0"/>
              <a:t> </a:t>
            </a:r>
            <a:r>
              <a:rPr dirty="0"/>
              <a:t>fuzzers</a:t>
            </a:r>
            <a:r>
              <a:rPr spc="-1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excellent</a:t>
            </a:r>
            <a:r>
              <a:rPr spc="-10" dirty="0"/>
              <a:t> </a:t>
            </a:r>
            <a:r>
              <a:rPr spc="-25" dirty="0"/>
              <a:t>at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bugs</a:t>
            </a:r>
          </a:p>
          <a:p>
            <a:pPr marL="12700" marR="68580">
              <a:lnSpc>
                <a:spcPct val="114999"/>
              </a:lnSpc>
              <a:spcBef>
                <a:spcPts val="1200"/>
              </a:spcBef>
            </a:pPr>
            <a:r>
              <a:rPr dirty="0"/>
              <a:t>Custom</a:t>
            </a:r>
            <a:r>
              <a:rPr spc="-30" dirty="0"/>
              <a:t> </a:t>
            </a:r>
            <a:r>
              <a:rPr dirty="0"/>
              <a:t>fuzzers</a:t>
            </a:r>
            <a:r>
              <a:rPr spc="-20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also</a:t>
            </a:r>
            <a:r>
              <a:rPr spc="-20" dirty="0"/>
              <a:t> </a:t>
            </a:r>
            <a:r>
              <a:rPr dirty="0"/>
              <a:t>excellent</a:t>
            </a:r>
            <a:r>
              <a:rPr spc="-15" dirty="0"/>
              <a:t> </a:t>
            </a:r>
            <a:r>
              <a:rPr spc="-25" dirty="0"/>
              <a:t>at </a:t>
            </a:r>
            <a:r>
              <a:rPr dirty="0"/>
              <a:t>finding</a:t>
            </a:r>
            <a:r>
              <a:rPr spc="-35" dirty="0"/>
              <a:t> </a:t>
            </a:r>
            <a:r>
              <a:rPr spc="-20" dirty="0"/>
              <a:t>bugs</a:t>
            </a:r>
          </a:p>
          <a:p>
            <a:pPr marL="12700" marR="205104">
              <a:lnSpc>
                <a:spcPct val="114999"/>
              </a:lnSpc>
              <a:spcBef>
                <a:spcPts val="1200"/>
              </a:spcBef>
            </a:pPr>
            <a:r>
              <a:rPr dirty="0"/>
              <a:t>Different</a:t>
            </a:r>
            <a:r>
              <a:rPr spc="-40" dirty="0"/>
              <a:t> </a:t>
            </a:r>
            <a:r>
              <a:rPr dirty="0"/>
              <a:t>fuzzers</a:t>
            </a:r>
            <a:r>
              <a:rPr spc="-35" dirty="0"/>
              <a:t> </a:t>
            </a:r>
            <a:r>
              <a:rPr dirty="0"/>
              <a:t>often</a:t>
            </a:r>
            <a:r>
              <a:rPr spc="-40" dirty="0"/>
              <a:t> </a:t>
            </a:r>
            <a:r>
              <a:rPr dirty="0"/>
              <a:t>find</a:t>
            </a:r>
            <a:r>
              <a:rPr spc="-35" dirty="0"/>
              <a:t> </a:t>
            </a:r>
            <a:r>
              <a:rPr spc="-10" dirty="0"/>
              <a:t>different </a:t>
            </a:r>
            <a:r>
              <a:rPr spc="-20" dirty="0"/>
              <a:t>bugs</a:t>
            </a: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get</a:t>
            </a:r>
            <a:r>
              <a:rPr spc="-10" dirty="0"/>
              <a:t> started</a:t>
            </a: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/>
              <a:t>Fuzzing</a:t>
            </a:r>
            <a:r>
              <a:rPr spc="-30" dirty="0"/>
              <a:t> </a:t>
            </a:r>
            <a:r>
              <a:rPr dirty="0"/>
              <a:t>doesn’t</a:t>
            </a:r>
            <a:r>
              <a:rPr spc="-20" dirty="0"/>
              <a:t> </a:t>
            </a:r>
            <a:r>
              <a:rPr dirty="0"/>
              <a:t>find</a:t>
            </a:r>
            <a:r>
              <a:rPr spc="-20" dirty="0"/>
              <a:t> </a:t>
            </a:r>
            <a:r>
              <a:rPr dirty="0"/>
              <a:t>all</a:t>
            </a:r>
            <a:r>
              <a:rPr spc="-20" dirty="0"/>
              <a:t> </a:t>
            </a:r>
            <a:r>
              <a:rPr dirty="0"/>
              <a:t>types</a:t>
            </a:r>
            <a:r>
              <a:rPr spc="-20" dirty="0"/>
              <a:t> </a:t>
            </a:r>
            <a:r>
              <a:rPr dirty="0"/>
              <a:t>of</a:t>
            </a:r>
            <a:r>
              <a:rPr spc="-20" dirty="0"/>
              <a:t> bugs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763799" y="2186750"/>
            <a:ext cx="1499870" cy="1499870"/>
            <a:chOff x="4763799" y="2186750"/>
            <a:chExt cx="1499870" cy="1499870"/>
          </a:xfrm>
        </p:grpSpPr>
        <p:sp>
          <p:nvSpPr>
            <p:cNvPr id="5" name="object 5"/>
            <p:cNvSpPr/>
            <p:nvPr/>
          </p:nvSpPr>
          <p:spPr>
            <a:xfrm>
              <a:off x="4773324" y="2196275"/>
              <a:ext cx="1480820" cy="1480820"/>
            </a:xfrm>
            <a:custGeom>
              <a:avLst/>
              <a:gdLst/>
              <a:ahLst/>
              <a:cxnLst/>
              <a:rect l="l" t="t" r="r" b="b"/>
              <a:pathLst>
                <a:path w="1480820" h="1480820">
                  <a:moveTo>
                    <a:pt x="740249" y="1480499"/>
                  </a:moveTo>
                  <a:lnTo>
                    <a:pt x="691578" y="1478925"/>
                  </a:lnTo>
                  <a:lnTo>
                    <a:pt x="643747" y="1474266"/>
                  </a:lnTo>
                  <a:lnTo>
                    <a:pt x="596854" y="1466621"/>
                  </a:lnTo>
                  <a:lnTo>
                    <a:pt x="550997" y="1456087"/>
                  </a:lnTo>
                  <a:lnTo>
                    <a:pt x="506273" y="1442761"/>
                  </a:lnTo>
                  <a:lnTo>
                    <a:pt x="462780" y="1426741"/>
                  </a:lnTo>
                  <a:lnTo>
                    <a:pt x="420616" y="1408125"/>
                  </a:lnTo>
                  <a:lnTo>
                    <a:pt x="379877" y="1387010"/>
                  </a:lnTo>
                  <a:lnTo>
                    <a:pt x="340662" y="1363494"/>
                  </a:lnTo>
                  <a:lnTo>
                    <a:pt x="303067" y="1337674"/>
                  </a:lnTo>
                  <a:lnTo>
                    <a:pt x="267192" y="1309648"/>
                  </a:lnTo>
                  <a:lnTo>
                    <a:pt x="233132" y="1279513"/>
                  </a:lnTo>
                  <a:lnTo>
                    <a:pt x="200986" y="1247367"/>
                  </a:lnTo>
                  <a:lnTo>
                    <a:pt x="170851" y="1213307"/>
                  </a:lnTo>
                  <a:lnTo>
                    <a:pt x="142825" y="1177432"/>
                  </a:lnTo>
                  <a:lnTo>
                    <a:pt x="117005" y="1139837"/>
                  </a:lnTo>
                  <a:lnTo>
                    <a:pt x="93489" y="1100622"/>
                  </a:lnTo>
                  <a:lnTo>
                    <a:pt x="72374" y="1059883"/>
                  </a:lnTo>
                  <a:lnTo>
                    <a:pt x="53758" y="1017719"/>
                  </a:lnTo>
                  <a:lnTo>
                    <a:pt x="37738" y="974226"/>
                  </a:lnTo>
                  <a:lnTo>
                    <a:pt x="24412" y="929502"/>
                  </a:lnTo>
                  <a:lnTo>
                    <a:pt x="13878" y="883645"/>
                  </a:lnTo>
                  <a:lnTo>
                    <a:pt x="6233" y="836752"/>
                  </a:lnTo>
                  <a:lnTo>
                    <a:pt x="1574" y="788921"/>
                  </a:lnTo>
                  <a:lnTo>
                    <a:pt x="0" y="740249"/>
                  </a:lnTo>
                  <a:lnTo>
                    <a:pt x="1574" y="691578"/>
                  </a:lnTo>
                  <a:lnTo>
                    <a:pt x="6233" y="643747"/>
                  </a:lnTo>
                  <a:lnTo>
                    <a:pt x="13878" y="596854"/>
                  </a:lnTo>
                  <a:lnTo>
                    <a:pt x="24412" y="550997"/>
                  </a:lnTo>
                  <a:lnTo>
                    <a:pt x="37738" y="506273"/>
                  </a:lnTo>
                  <a:lnTo>
                    <a:pt x="53758" y="462780"/>
                  </a:lnTo>
                  <a:lnTo>
                    <a:pt x="72374" y="420616"/>
                  </a:lnTo>
                  <a:lnTo>
                    <a:pt x="93489" y="379877"/>
                  </a:lnTo>
                  <a:lnTo>
                    <a:pt x="117005" y="340662"/>
                  </a:lnTo>
                  <a:lnTo>
                    <a:pt x="142825" y="303067"/>
                  </a:lnTo>
                  <a:lnTo>
                    <a:pt x="170851" y="267192"/>
                  </a:lnTo>
                  <a:lnTo>
                    <a:pt x="200986" y="233132"/>
                  </a:lnTo>
                  <a:lnTo>
                    <a:pt x="233132" y="200986"/>
                  </a:lnTo>
                  <a:lnTo>
                    <a:pt x="267192" y="170851"/>
                  </a:lnTo>
                  <a:lnTo>
                    <a:pt x="303067" y="142825"/>
                  </a:lnTo>
                  <a:lnTo>
                    <a:pt x="340662" y="117005"/>
                  </a:lnTo>
                  <a:lnTo>
                    <a:pt x="379877" y="93489"/>
                  </a:lnTo>
                  <a:lnTo>
                    <a:pt x="420616" y="72374"/>
                  </a:lnTo>
                  <a:lnTo>
                    <a:pt x="462780" y="53758"/>
                  </a:lnTo>
                  <a:lnTo>
                    <a:pt x="506273" y="37738"/>
                  </a:lnTo>
                  <a:lnTo>
                    <a:pt x="550997" y="24412"/>
                  </a:lnTo>
                  <a:lnTo>
                    <a:pt x="596854" y="13878"/>
                  </a:lnTo>
                  <a:lnTo>
                    <a:pt x="643747" y="6233"/>
                  </a:lnTo>
                  <a:lnTo>
                    <a:pt x="691578" y="1574"/>
                  </a:lnTo>
                  <a:lnTo>
                    <a:pt x="740249" y="0"/>
                  </a:lnTo>
                  <a:lnTo>
                    <a:pt x="787919" y="1574"/>
                  </a:lnTo>
                  <a:lnTo>
                    <a:pt x="788733" y="1574"/>
                  </a:lnTo>
                  <a:lnTo>
                    <a:pt x="837551" y="6419"/>
                  </a:lnTo>
                  <a:lnTo>
                    <a:pt x="885339" y="14355"/>
                  </a:lnTo>
                  <a:lnTo>
                    <a:pt x="932361" y="25361"/>
                  </a:lnTo>
                  <a:lnTo>
                    <a:pt x="978473" y="39378"/>
                  </a:lnTo>
                  <a:lnTo>
                    <a:pt x="1023531" y="56348"/>
                  </a:lnTo>
                  <a:lnTo>
                    <a:pt x="1067390" y="76209"/>
                  </a:lnTo>
                  <a:lnTo>
                    <a:pt x="1109908" y="98903"/>
                  </a:lnTo>
                  <a:lnTo>
                    <a:pt x="1150940" y="124370"/>
                  </a:lnTo>
                  <a:lnTo>
                    <a:pt x="1190343" y="152551"/>
                  </a:lnTo>
                  <a:lnTo>
                    <a:pt x="1227973" y="183385"/>
                  </a:lnTo>
                  <a:lnTo>
                    <a:pt x="1263685" y="216814"/>
                  </a:lnTo>
                  <a:lnTo>
                    <a:pt x="1297114" y="252526"/>
                  </a:lnTo>
                  <a:lnTo>
                    <a:pt x="1327948" y="290156"/>
                  </a:lnTo>
                  <a:lnTo>
                    <a:pt x="1356129" y="329558"/>
                  </a:lnTo>
                  <a:lnTo>
                    <a:pt x="1381596" y="370591"/>
                  </a:lnTo>
                  <a:lnTo>
                    <a:pt x="1404290" y="413108"/>
                  </a:lnTo>
                  <a:lnTo>
                    <a:pt x="1424151" y="456968"/>
                  </a:lnTo>
                  <a:lnTo>
                    <a:pt x="1441120" y="502026"/>
                  </a:lnTo>
                  <a:lnTo>
                    <a:pt x="1455138" y="548137"/>
                  </a:lnTo>
                  <a:lnTo>
                    <a:pt x="1466144" y="595160"/>
                  </a:lnTo>
                  <a:lnTo>
                    <a:pt x="1474080" y="642948"/>
                  </a:lnTo>
                  <a:lnTo>
                    <a:pt x="1478885" y="691359"/>
                  </a:lnTo>
                  <a:lnTo>
                    <a:pt x="1480499" y="740249"/>
                  </a:lnTo>
                  <a:lnTo>
                    <a:pt x="1478925" y="788921"/>
                  </a:lnTo>
                  <a:lnTo>
                    <a:pt x="1474266" y="836752"/>
                  </a:lnTo>
                  <a:lnTo>
                    <a:pt x="1466621" y="883645"/>
                  </a:lnTo>
                  <a:lnTo>
                    <a:pt x="1456087" y="929502"/>
                  </a:lnTo>
                  <a:lnTo>
                    <a:pt x="1442761" y="974226"/>
                  </a:lnTo>
                  <a:lnTo>
                    <a:pt x="1426741" y="1017719"/>
                  </a:lnTo>
                  <a:lnTo>
                    <a:pt x="1408125" y="1059883"/>
                  </a:lnTo>
                  <a:lnTo>
                    <a:pt x="1387010" y="1100622"/>
                  </a:lnTo>
                  <a:lnTo>
                    <a:pt x="1363494" y="1139837"/>
                  </a:lnTo>
                  <a:lnTo>
                    <a:pt x="1337674" y="1177432"/>
                  </a:lnTo>
                  <a:lnTo>
                    <a:pt x="1309648" y="1213307"/>
                  </a:lnTo>
                  <a:lnTo>
                    <a:pt x="1279513" y="1247367"/>
                  </a:lnTo>
                  <a:lnTo>
                    <a:pt x="1247367" y="1279513"/>
                  </a:lnTo>
                  <a:lnTo>
                    <a:pt x="1213307" y="1309648"/>
                  </a:lnTo>
                  <a:lnTo>
                    <a:pt x="1177431" y="1337674"/>
                  </a:lnTo>
                  <a:lnTo>
                    <a:pt x="1139837" y="1363494"/>
                  </a:lnTo>
                  <a:lnTo>
                    <a:pt x="1100622" y="1387010"/>
                  </a:lnTo>
                  <a:lnTo>
                    <a:pt x="1059883" y="1408125"/>
                  </a:lnTo>
                  <a:lnTo>
                    <a:pt x="1017719" y="1426741"/>
                  </a:lnTo>
                  <a:lnTo>
                    <a:pt x="974226" y="1442761"/>
                  </a:lnTo>
                  <a:lnTo>
                    <a:pt x="929502" y="1456087"/>
                  </a:lnTo>
                  <a:lnTo>
                    <a:pt x="883645" y="1466621"/>
                  </a:lnTo>
                  <a:lnTo>
                    <a:pt x="836752" y="1474266"/>
                  </a:lnTo>
                  <a:lnTo>
                    <a:pt x="788921" y="1478925"/>
                  </a:lnTo>
                  <a:lnTo>
                    <a:pt x="740249" y="14804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73324" y="2196275"/>
              <a:ext cx="1480820" cy="1480820"/>
            </a:xfrm>
            <a:custGeom>
              <a:avLst/>
              <a:gdLst/>
              <a:ahLst/>
              <a:cxnLst/>
              <a:rect l="l" t="t" r="r" b="b"/>
              <a:pathLst>
                <a:path w="1480820" h="1480820">
                  <a:moveTo>
                    <a:pt x="0" y="740249"/>
                  </a:moveTo>
                  <a:lnTo>
                    <a:pt x="1574" y="691578"/>
                  </a:lnTo>
                  <a:lnTo>
                    <a:pt x="6233" y="643747"/>
                  </a:lnTo>
                  <a:lnTo>
                    <a:pt x="13878" y="596854"/>
                  </a:lnTo>
                  <a:lnTo>
                    <a:pt x="24412" y="550997"/>
                  </a:lnTo>
                  <a:lnTo>
                    <a:pt x="37738" y="506273"/>
                  </a:lnTo>
                  <a:lnTo>
                    <a:pt x="53758" y="462780"/>
                  </a:lnTo>
                  <a:lnTo>
                    <a:pt x="72374" y="420616"/>
                  </a:lnTo>
                  <a:lnTo>
                    <a:pt x="93489" y="379877"/>
                  </a:lnTo>
                  <a:lnTo>
                    <a:pt x="117005" y="340662"/>
                  </a:lnTo>
                  <a:lnTo>
                    <a:pt x="142825" y="303067"/>
                  </a:lnTo>
                  <a:lnTo>
                    <a:pt x="170851" y="267192"/>
                  </a:lnTo>
                  <a:lnTo>
                    <a:pt x="200986" y="233132"/>
                  </a:lnTo>
                  <a:lnTo>
                    <a:pt x="233132" y="200986"/>
                  </a:lnTo>
                  <a:lnTo>
                    <a:pt x="267192" y="170851"/>
                  </a:lnTo>
                  <a:lnTo>
                    <a:pt x="303067" y="142825"/>
                  </a:lnTo>
                  <a:lnTo>
                    <a:pt x="340662" y="117005"/>
                  </a:lnTo>
                  <a:lnTo>
                    <a:pt x="379877" y="93489"/>
                  </a:lnTo>
                  <a:lnTo>
                    <a:pt x="420616" y="72374"/>
                  </a:lnTo>
                  <a:lnTo>
                    <a:pt x="462780" y="53758"/>
                  </a:lnTo>
                  <a:lnTo>
                    <a:pt x="506273" y="37738"/>
                  </a:lnTo>
                  <a:lnTo>
                    <a:pt x="550997" y="24412"/>
                  </a:lnTo>
                  <a:lnTo>
                    <a:pt x="596854" y="13878"/>
                  </a:lnTo>
                  <a:lnTo>
                    <a:pt x="643747" y="6233"/>
                  </a:lnTo>
                  <a:lnTo>
                    <a:pt x="691578" y="1574"/>
                  </a:lnTo>
                  <a:lnTo>
                    <a:pt x="740249" y="0"/>
                  </a:lnTo>
                  <a:lnTo>
                    <a:pt x="789140" y="1614"/>
                  </a:lnTo>
                  <a:lnTo>
                    <a:pt x="837551" y="6419"/>
                  </a:lnTo>
                  <a:lnTo>
                    <a:pt x="885339" y="14355"/>
                  </a:lnTo>
                  <a:lnTo>
                    <a:pt x="932361" y="25361"/>
                  </a:lnTo>
                  <a:lnTo>
                    <a:pt x="978473" y="39378"/>
                  </a:lnTo>
                  <a:lnTo>
                    <a:pt x="1023531" y="56348"/>
                  </a:lnTo>
                  <a:lnTo>
                    <a:pt x="1067390" y="76209"/>
                  </a:lnTo>
                  <a:lnTo>
                    <a:pt x="1109908" y="98903"/>
                  </a:lnTo>
                  <a:lnTo>
                    <a:pt x="1150940" y="124370"/>
                  </a:lnTo>
                  <a:lnTo>
                    <a:pt x="1190343" y="152551"/>
                  </a:lnTo>
                  <a:lnTo>
                    <a:pt x="1227973" y="183385"/>
                  </a:lnTo>
                  <a:lnTo>
                    <a:pt x="1263685" y="216814"/>
                  </a:lnTo>
                  <a:lnTo>
                    <a:pt x="1297114" y="252526"/>
                  </a:lnTo>
                  <a:lnTo>
                    <a:pt x="1327948" y="290156"/>
                  </a:lnTo>
                  <a:lnTo>
                    <a:pt x="1356129" y="329558"/>
                  </a:lnTo>
                  <a:lnTo>
                    <a:pt x="1381596" y="370591"/>
                  </a:lnTo>
                  <a:lnTo>
                    <a:pt x="1404290" y="413108"/>
                  </a:lnTo>
                  <a:lnTo>
                    <a:pt x="1424151" y="456968"/>
                  </a:lnTo>
                  <a:lnTo>
                    <a:pt x="1441120" y="502026"/>
                  </a:lnTo>
                  <a:lnTo>
                    <a:pt x="1455138" y="548137"/>
                  </a:lnTo>
                  <a:lnTo>
                    <a:pt x="1466144" y="595160"/>
                  </a:lnTo>
                  <a:lnTo>
                    <a:pt x="1474080" y="642948"/>
                  </a:lnTo>
                  <a:lnTo>
                    <a:pt x="1478885" y="691359"/>
                  </a:lnTo>
                  <a:lnTo>
                    <a:pt x="1480499" y="740249"/>
                  </a:lnTo>
                  <a:lnTo>
                    <a:pt x="1478925" y="788921"/>
                  </a:lnTo>
                  <a:lnTo>
                    <a:pt x="1474266" y="836752"/>
                  </a:lnTo>
                  <a:lnTo>
                    <a:pt x="1466621" y="883645"/>
                  </a:lnTo>
                  <a:lnTo>
                    <a:pt x="1456087" y="929502"/>
                  </a:lnTo>
                  <a:lnTo>
                    <a:pt x="1442761" y="974226"/>
                  </a:lnTo>
                  <a:lnTo>
                    <a:pt x="1426741" y="1017719"/>
                  </a:lnTo>
                  <a:lnTo>
                    <a:pt x="1408125" y="1059883"/>
                  </a:lnTo>
                  <a:lnTo>
                    <a:pt x="1387010" y="1100622"/>
                  </a:lnTo>
                  <a:lnTo>
                    <a:pt x="1363494" y="1139837"/>
                  </a:lnTo>
                  <a:lnTo>
                    <a:pt x="1337674" y="1177432"/>
                  </a:lnTo>
                  <a:lnTo>
                    <a:pt x="1309648" y="1213307"/>
                  </a:lnTo>
                  <a:lnTo>
                    <a:pt x="1279513" y="1247367"/>
                  </a:lnTo>
                  <a:lnTo>
                    <a:pt x="1247367" y="1279513"/>
                  </a:lnTo>
                  <a:lnTo>
                    <a:pt x="1213307" y="1309648"/>
                  </a:lnTo>
                  <a:lnTo>
                    <a:pt x="1177431" y="1337674"/>
                  </a:lnTo>
                  <a:lnTo>
                    <a:pt x="1139837" y="1363494"/>
                  </a:lnTo>
                  <a:lnTo>
                    <a:pt x="1100622" y="1387010"/>
                  </a:lnTo>
                  <a:lnTo>
                    <a:pt x="1059883" y="1408125"/>
                  </a:lnTo>
                  <a:lnTo>
                    <a:pt x="1017719" y="1426741"/>
                  </a:lnTo>
                  <a:lnTo>
                    <a:pt x="974226" y="1442761"/>
                  </a:lnTo>
                  <a:lnTo>
                    <a:pt x="929502" y="1456087"/>
                  </a:lnTo>
                  <a:lnTo>
                    <a:pt x="883645" y="1466621"/>
                  </a:lnTo>
                  <a:lnTo>
                    <a:pt x="836752" y="1474266"/>
                  </a:lnTo>
                  <a:lnTo>
                    <a:pt x="788921" y="1478925"/>
                  </a:lnTo>
                  <a:lnTo>
                    <a:pt x="740249" y="1480499"/>
                  </a:lnTo>
                  <a:lnTo>
                    <a:pt x="691578" y="1478925"/>
                  </a:lnTo>
                  <a:lnTo>
                    <a:pt x="643747" y="1474266"/>
                  </a:lnTo>
                  <a:lnTo>
                    <a:pt x="596854" y="1466621"/>
                  </a:lnTo>
                  <a:lnTo>
                    <a:pt x="550997" y="1456087"/>
                  </a:lnTo>
                  <a:lnTo>
                    <a:pt x="506273" y="1442761"/>
                  </a:lnTo>
                  <a:lnTo>
                    <a:pt x="462780" y="1426741"/>
                  </a:lnTo>
                  <a:lnTo>
                    <a:pt x="420616" y="1408125"/>
                  </a:lnTo>
                  <a:lnTo>
                    <a:pt x="379877" y="1387010"/>
                  </a:lnTo>
                  <a:lnTo>
                    <a:pt x="340662" y="1363494"/>
                  </a:lnTo>
                  <a:lnTo>
                    <a:pt x="303067" y="1337674"/>
                  </a:lnTo>
                  <a:lnTo>
                    <a:pt x="267192" y="1309648"/>
                  </a:lnTo>
                  <a:lnTo>
                    <a:pt x="233132" y="1279513"/>
                  </a:lnTo>
                  <a:lnTo>
                    <a:pt x="200986" y="1247367"/>
                  </a:lnTo>
                  <a:lnTo>
                    <a:pt x="170851" y="1213307"/>
                  </a:lnTo>
                  <a:lnTo>
                    <a:pt x="142825" y="1177432"/>
                  </a:lnTo>
                  <a:lnTo>
                    <a:pt x="117005" y="1139837"/>
                  </a:lnTo>
                  <a:lnTo>
                    <a:pt x="93489" y="1100622"/>
                  </a:lnTo>
                  <a:lnTo>
                    <a:pt x="72374" y="1059883"/>
                  </a:lnTo>
                  <a:lnTo>
                    <a:pt x="53758" y="1017719"/>
                  </a:lnTo>
                  <a:lnTo>
                    <a:pt x="37738" y="974226"/>
                  </a:lnTo>
                  <a:lnTo>
                    <a:pt x="24412" y="929502"/>
                  </a:lnTo>
                  <a:lnTo>
                    <a:pt x="13878" y="883645"/>
                  </a:lnTo>
                  <a:lnTo>
                    <a:pt x="6233" y="836752"/>
                  </a:lnTo>
                  <a:lnTo>
                    <a:pt x="1574" y="788921"/>
                  </a:lnTo>
                  <a:lnTo>
                    <a:pt x="0" y="740249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81458" y="2500343"/>
            <a:ext cx="864235" cy="8521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699"/>
              </a:lnSpc>
              <a:spcBef>
                <a:spcPts val="85"/>
              </a:spcBef>
            </a:pPr>
            <a:r>
              <a:rPr sz="1800" dirty="0">
                <a:latin typeface="Arial MT"/>
                <a:cs typeface="Arial MT"/>
              </a:rPr>
              <a:t>Should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I </a:t>
            </a:r>
            <a:r>
              <a:rPr sz="1800" dirty="0">
                <a:latin typeface="Arial MT"/>
                <a:cs typeface="Arial MT"/>
              </a:rPr>
              <a:t>write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a </a:t>
            </a:r>
            <a:r>
              <a:rPr sz="1800" spc="-10" dirty="0">
                <a:latin typeface="Arial MT"/>
                <a:cs typeface="Arial MT"/>
              </a:rPr>
              <a:t>fuzzer?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342274" y="2186750"/>
            <a:ext cx="1499870" cy="1499870"/>
            <a:chOff x="7342274" y="2186750"/>
            <a:chExt cx="1499870" cy="1499870"/>
          </a:xfrm>
        </p:grpSpPr>
        <p:sp>
          <p:nvSpPr>
            <p:cNvPr id="9" name="object 9"/>
            <p:cNvSpPr/>
            <p:nvPr/>
          </p:nvSpPr>
          <p:spPr>
            <a:xfrm>
              <a:off x="7351799" y="2196275"/>
              <a:ext cx="1480820" cy="1480820"/>
            </a:xfrm>
            <a:custGeom>
              <a:avLst/>
              <a:gdLst/>
              <a:ahLst/>
              <a:cxnLst/>
              <a:rect l="l" t="t" r="r" b="b"/>
              <a:pathLst>
                <a:path w="1480820" h="1480820">
                  <a:moveTo>
                    <a:pt x="740249" y="1480499"/>
                  </a:moveTo>
                  <a:lnTo>
                    <a:pt x="691578" y="1478925"/>
                  </a:lnTo>
                  <a:lnTo>
                    <a:pt x="643747" y="1474266"/>
                  </a:lnTo>
                  <a:lnTo>
                    <a:pt x="596854" y="1466621"/>
                  </a:lnTo>
                  <a:lnTo>
                    <a:pt x="550997" y="1456087"/>
                  </a:lnTo>
                  <a:lnTo>
                    <a:pt x="506273" y="1442761"/>
                  </a:lnTo>
                  <a:lnTo>
                    <a:pt x="462780" y="1426741"/>
                  </a:lnTo>
                  <a:lnTo>
                    <a:pt x="420615" y="1408125"/>
                  </a:lnTo>
                  <a:lnTo>
                    <a:pt x="379877" y="1387010"/>
                  </a:lnTo>
                  <a:lnTo>
                    <a:pt x="340662" y="1363494"/>
                  </a:lnTo>
                  <a:lnTo>
                    <a:pt x="303067" y="1337674"/>
                  </a:lnTo>
                  <a:lnTo>
                    <a:pt x="267192" y="1309648"/>
                  </a:lnTo>
                  <a:lnTo>
                    <a:pt x="233132" y="1279513"/>
                  </a:lnTo>
                  <a:lnTo>
                    <a:pt x="200986" y="1247367"/>
                  </a:lnTo>
                  <a:lnTo>
                    <a:pt x="170851" y="1213307"/>
                  </a:lnTo>
                  <a:lnTo>
                    <a:pt x="142825" y="1177432"/>
                  </a:lnTo>
                  <a:lnTo>
                    <a:pt x="117005" y="1139837"/>
                  </a:lnTo>
                  <a:lnTo>
                    <a:pt x="93488" y="1100622"/>
                  </a:lnTo>
                  <a:lnTo>
                    <a:pt x="72374" y="1059883"/>
                  </a:lnTo>
                  <a:lnTo>
                    <a:pt x="53758" y="1017719"/>
                  </a:lnTo>
                  <a:lnTo>
                    <a:pt x="37738" y="974226"/>
                  </a:lnTo>
                  <a:lnTo>
                    <a:pt x="24412" y="929502"/>
                  </a:lnTo>
                  <a:lnTo>
                    <a:pt x="13878" y="883645"/>
                  </a:lnTo>
                  <a:lnTo>
                    <a:pt x="6233" y="836752"/>
                  </a:lnTo>
                  <a:lnTo>
                    <a:pt x="1574" y="788921"/>
                  </a:lnTo>
                  <a:lnTo>
                    <a:pt x="0" y="740249"/>
                  </a:lnTo>
                  <a:lnTo>
                    <a:pt x="1574" y="691578"/>
                  </a:lnTo>
                  <a:lnTo>
                    <a:pt x="6233" y="643747"/>
                  </a:lnTo>
                  <a:lnTo>
                    <a:pt x="13878" y="596854"/>
                  </a:lnTo>
                  <a:lnTo>
                    <a:pt x="24412" y="550997"/>
                  </a:lnTo>
                  <a:lnTo>
                    <a:pt x="37738" y="506273"/>
                  </a:lnTo>
                  <a:lnTo>
                    <a:pt x="53758" y="462780"/>
                  </a:lnTo>
                  <a:lnTo>
                    <a:pt x="72374" y="420616"/>
                  </a:lnTo>
                  <a:lnTo>
                    <a:pt x="93488" y="379877"/>
                  </a:lnTo>
                  <a:lnTo>
                    <a:pt x="117005" y="340662"/>
                  </a:lnTo>
                  <a:lnTo>
                    <a:pt x="142825" y="303067"/>
                  </a:lnTo>
                  <a:lnTo>
                    <a:pt x="170851" y="267192"/>
                  </a:lnTo>
                  <a:lnTo>
                    <a:pt x="200986" y="233132"/>
                  </a:lnTo>
                  <a:lnTo>
                    <a:pt x="233132" y="200986"/>
                  </a:lnTo>
                  <a:lnTo>
                    <a:pt x="267192" y="170851"/>
                  </a:lnTo>
                  <a:lnTo>
                    <a:pt x="303067" y="142825"/>
                  </a:lnTo>
                  <a:lnTo>
                    <a:pt x="340662" y="117005"/>
                  </a:lnTo>
                  <a:lnTo>
                    <a:pt x="379877" y="93489"/>
                  </a:lnTo>
                  <a:lnTo>
                    <a:pt x="420615" y="72374"/>
                  </a:lnTo>
                  <a:lnTo>
                    <a:pt x="462780" y="53758"/>
                  </a:lnTo>
                  <a:lnTo>
                    <a:pt x="506273" y="37738"/>
                  </a:lnTo>
                  <a:lnTo>
                    <a:pt x="550997" y="24412"/>
                  </a:lnTo>
                  <a:lnTo>
                    <a:pt x="596854" y="13878"/>
                  </a:lnTo>
                  <a:lnTo>
                    <a:pt x="643747" y="6233"/>
                  </a:lnTo>
                  <a:lnTo>
                    <a:pt x="691578" y="1574"/>
                  </a:lnTo>
                  <a:lnTo>
                    <a:pt x="740249" y="0"/>
                  </a:lnTo>
                  <a:lnTo>
                    <a:pt x="787919" y="1574"/>
                  </a:lnTo>
                  <a:lnTo>
                    <a:pt x="788733" y="1574"/>
                  </a:lnTo>
                  <a:lnTo>
                    <a:pt x="837551" y="6419"/>
                  </a:lnTo>
                  <a:lnTo>
                    <a:pt x="885339" y="14355"/>
                  </a:lnTo>
                  <a:lnTo>
                    <a:pt x="932361" y="25361"/>
                  </a:lnTo>
                  <a:lnTo>
                    <a:pt x="978473" y="39378"/>
                  </a:lnTo>
                  <a:lnTo>
                    <a:pt x="1023530" y="56348"/>
                  </a:lnTo>
                  <a:lnTo>
                    <a:pt x="1067390" y="76209"/>
                  </a:lnTo>
                  <a:lnTo>
                    <a:pt x="1109908" y="98903"/>
                  </a:lnTo>
                  <a:lnTo>
                    <a:pt x="1150940" y="124370"/>
                  </a:lnTo>
                  <a:lnTo>
                    <a:pt x="1190343" y="152551"/>
                  </a:lnTo>
                  <a:lnTo>
                    <a:pt x="1227972" y="183385"/>
                  </a:lnTo>
                  <a:lnTo>
                    <a:pt x="1263685" y="216814"/>
                  </a:lnTo>
                  <a:lnTo>
                    <a:pt x="1297113" y="252526"/>
                  </a:lnTo>
                  <a:lnTo>
                    <a:pt x="1327948" y="290156"/>
                  </a:lnTo>
                  <a:lnTo>
                    <a:pt x="1356128" y="329558"/>
                  </a:lnTo>
                  <a:lnTo>
                    <a:pt x="1381596" y="370591"/>
                  </a:lnTo>
                  <a:lnTo>
                    <a:pt x="1404290" y="413108"/>
                  </a:lnTo>
                  <a:lnTo>
                    <a:pt x="1424151" y="456968"/>
                  </a:lnTo>
                  <a:lnTo>
                    <a:pt x="1441120" y="502026"/>
                  </a:lnTo>
                  <a:lnTo>
                    <a:pt x="1455138" y="548137"/>
                  </a:lnTo>
                  <a:lnTo>
                    <a:pt x="1466144" y="595160"/>
                  </a:lnTo>
                  <a:lnTo>
                    <a:pt x="1474080" y="642948"/>
                  </a:lnTo>
                  <a:lnTo>
                    <a:pt x="1478885" y="691359"/>
                  </a:lnTo>
                  <a:lnTo>
                    <a:pt x="1480499" y="740249"/>
                  </a:lnTo>
                  <a:lnTo>
                    <a:pt x="1478925" y="788921"/>
                  </a:lnTo>
                  <a:lnTo>
                    <a:pt x="1474266" y="836752"/>
                  </a:lnTo>
                  <a:lnTo>
                    <a:pt x="1466621" y="883645"/>
                  </a:lnTo>
                  <a:lnTo>
                    <a:pt x="1456087" y="929502"/>
                  </a:lnTo>
                  <a:lnTo>
                    <a:pt x="1442761" y="974226"/>
                  </a:lnTo>
                  <a:lnTo>
                    <a:pt x="1426741" y="1017719"/>
                  </a:lnTo>
                  <a:lnTo>
                    <a:pt x="1408125" y="1059883"/>
                  </a:lnTo>
                  <a:lnTo>
                    <a:pt x="1387010" y="1100622"/>
                  </a:lnTo>
                  <a:lnTo>
                    <a:pt x="1363494" y="1139837"/>
                  </a:lnTo>
                  <a:lnTo>
                    <a:pt x="1337674" y="1177432"/>
                  </a:lnTo>
                  <a:lnTo>
                    <a:pt x="1309648" y="1213307"/>
                  </a:lnTo>
                  <a:lnTo>
                    <a:pt x="1279513" y="1247367"/>
                  </a:lnTo>
                  <a:lnTo>
                    <a:pt x="1247367" y="1279513"/>
                  </a:lnTo>
                  <a:lnTo>
                    <a:pt x="1213307" y="1309648"/>
                  </a:lnTo>
                  <a:lnTo>
                    <a:pt x="1177431" y="1337674"/>
                  </a:lnTo>
                  <a:lnTo>
                    <a:pt x="1139837" y="1363494"/>
                  </a:lnTo>
                  <a:lnTo>
                    <a:pt x="1100622" y="1387010"/>
                  </a:lnTo>
                  <a:lnTo>
                    <a:pt x="1059883" y="1408125"/>
                  </a:lnTo>
                  <a:lnTo>
                    <a:pt x="1017718" y="1426741"/>
                  </a:lnTo>
                  <a:lnTo>
                    <a:pt x="974226" y="1442761"/>
                  </a:lnTo>
                  <a:lnTo>
                    <a:pt x="929502" y="1456087"/>
                  </a:lnTo>
                  <a:lnTo>
                    <a:pt x="883645" y="1466621"/>
                  </a:lnTo>
                  <a:lnTo>
                    <a:pt x="836752" y="1474266"/>
                  </a:lnTo>
                  <a:lnTo>
                    <a:pt x="788921" y="1478925"/>
                  </a:lnTo>
                  <a:lnTo>
                    <a:pt x="740249" y="14804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51799" y="2196275"/>
              <a:ext cx="1480820" cy="1480820"/>
            </a:xfrm>
            <a:custGeom>
              <a:avLst/>
              <a:gdLst/>
              <a:ahLst/>
              <a:cxnLst/>
              <a:rect l="l" t="t" r="r" b="b"/>
              <a:pathLst>
                <a:path w="1480820" h="1480820">
                  <a:moveTo>
                    <a:pt x="0" y="740249"/>
                  </a:moveTo>
                  <a:lnTo>
                    <a:pt x="1574" y="691578"/>
                  </a:lnTo>
                  <a:lnTo>
                    <a:pt x="6233" y="643747"/>
                  </a:lnTo>
                  <a:lnTo>
                    <a:pt x="13878" y="596854"/>
                  </a:lnTo>
                  <a:lnTo>
                    <a:pt x="24412" y="550997"/>
                  </a:lnTo>
                  <a:lnTo>
                    <a:pt x="37738" y="506273"/>
                  </a:lnTo>
                  <a:lnTo>
                    <a:pt x="53758" y="462780"/>
                  </a:lnTo>
                  <a:lnTo>
                    <a:pt x="72374" y="420616"/>
                  </a:lnTo>
                  <a:lnTo>
                    <a:pt x="93488" y="379877"/>
                  </a:lnTo>
                  <a:lnTo>
                    <a:pt x="117005" y="340662"/>
                  </a:lnTo>
                  <a:lnTo>
                    <a:pt x="142825" y="303067"/>
                  </a:lnTo>
                  <a:lnTo>
                    <a:pt x="170851" y="267192"/>
                  </a:lnTo>
                  <a:lnTo>
                    <a:pt x="200986" y="233132"/>
                  </a:lnTo>
                  <a:lnTo>
                    <a:pt x="233132" y="200986"/>
                  </a:lnTo>
                  <a:lnTo>
                    <a:pt x="267192" y="170851"/>
                  </a:lnTo>
                  <a:lnTo>
                    <a:pt x="303067" y="142825"/>
                  </a:lnTo>
                  <a:lnTo>
                    <a:pt x="340662" y="117005"/>
                  </a:lnTo>
                  <a:lnTo>
                    <a:pt x="379877" y="93489"/>
                  </a:lnTo>
                  <a:lnTo>
                    <a:pt x="420615" y="72374"/>
                  </a:lnTo>
                  <a:lnTo>
                    <a:pt x="462780" y="53758"/>
                  </a:lnTo>
                  <a:lnTo>
                    <a:pt x="506273" y="37738"/>
                  </a:lnTo>
                  <a:lnTo>
                    <a:pt x="550997" y="24412"/>
                  </a:lnTo>
                  <a:lnTo>
                    <a:pt x="596854" y="13878"/>
                  </a:lnTo>
                  <a:lnTo>
                    <a:pt x="643747" y="6233"/>
                  </a:lnTo>
                  <a:lnTo>
                    <a:pt x="691578" y="1574"/>
                  </a:lnTo>
                  <a:lnTo>
                    <a:pt x="740249" y="0"/>
                  </a:lnTo>
                  <a:lnTo>
                    <a:pt x="789139" y="1614"/>
                  </a:lnTo>
                  <a:lnTo>
                    <a:pt x="837551" y="6419"/>
                  </a:lnTo>
                  <a:lnTo>
                    <a:pt x="885339" y="14355"/>
                  </a:lnTo>
                  <a:lnTo>
                    <a:pt x="932361" y="25361"/>
                  </a:lnTo>
                  <a:lnTo>
                    <a:pt x="978473" y="39378"/>
                  </a:lnTo>
                  <a:lnTo>
                    <a:pt x="1023530" y="56348"/>
                  </a:lnTo>
                  <a:lnTo>
                    <a:pt x="1067390" y="76209"/>
                  </a:lnTo>
                  <a:lnTo>
                    <a:pt x="1109908" y="98903"/>
                  </a:lnTo>
                  <a:lnTo>
                    <a:pt x="1150940" y="124370"/>
                  </a:lnTo>
                  <a:lnTo>
                    <a:pt x="1190343" y="152551"/>
                  </a:lnTo>
                  <a:lnTo>
                    <a:pt x="1227972" y="183385"/>
                  </a:lnTo>
                  <a:lnTo>
                    <a:pt x="1263685" y="216814"/>
                  </a:lnTo>
                  <a:lnTo>
                    <a:pt x="1297113" y="252526"/>
                  </a:lnTo>
                  <a:lnTo>
                    <a:pt x="1327948" y="290156"/>
                  </a:lnTo>
                  <a:lnTo>
                    <a:pt x="1356128" y="329558"/>
                  </a:lnTo>
                  <a:lnTo>
                    <a:pt x="1381596" y="370591"/>
                  </a:lnTo>
                  <a:lnTo>
                    <a:pt x="1404290" y="413108"/>
                  </a:lnTo>
                  <a:lnTo>
                    <a:pt x="1424151" y="456968"/>
                  </a:lnTo>
                  <a:lnTo>
                    <a:pt x="1441120" y="502026"/>
                  </a:lnTo>
                  <a:lnTo>
                    <a:pt x="1455138" y="548137"/>
                  </a:lnTo>
                  <a:lnTo>
                    <a:pt x="1466144" y="595160"/>
                  </a:lnTo>
                  <a:lnTo>
                    <a:pt x="1474080" y="642948"/>
                  </a:lnTo>
                  <a:lnTo>
                    <a:pt x="1478885" y="691359"/>
                  </a:lnTo>
                  <a:lnTo>
                    <a:pt x="1480499" y="740249"/>
                  </a:lnTo>
                  <a:lnTo>
                    <a:pt x="1478925" y="788921"/>
                  </a:lnTo>
                  <a:lnTo>
                    <a:pt x="1474266" y="836752"/>
                  </a:lnTo>
                  <a:lnTo>
                    <a:pt x="1466621" y="883645"/>
                  </a:lnTo>
                  <a:lnTo>
                    <a:pt x="1456087" y="929502"/>
                  </a:lnTo>
                  <a:lnTo>
                    <a:pt x="1442761" y="974226"/>
                  </a:lnTo>
                  <a:lnTo>
                    <a:pt x="1426741" y="1017719"/>
                  </a:lnTo>
                  <a:lnTo>
                    <a:pt x="1408125" y="1059883"/>
                  </a:lnTo>
                  <a:lnTo>
                    <a:pt x="1387010" y="1100622"/>
                  </a:lnTo>
                  <a:lnTo>
                    <a:pt x="1363494" y="1139837"/>
                  </a:lnTo>
                  <a:lnTo>
                    <a:pt x="1337674" y="1177432"/>
                  </a:lnTo>
                  <a:lnTo>
                    <a:pt x="1309648" y="1213307"/>
                  </a:lnTo>
                  <a:lnTo>
                    <a:pt x="1279513" y="1247367"/>
                  </a:lnTo>
                  <a:lnTo>
                    <a:pt x="1247367" y="1279513"/>
                  </a:lnTo>
                  <a:lnTo>
                    <a:pt x="1213307" y="1309648"/>
                  </a:lnTo>
                  <a:lnTo>
                    <a:pt x="1177431" y="1337674"/>
                  </a:lnTo>
                  <a:lnTo>
                    <a:pt x="1139837" y="1363494"/>
                  </a:lnTo>
                  <a:lnTo>
                    <a:pt x="1100622" y="1387010"/>
                  </a:lnTo>
                  <a:lnTo>
                    <a:pt x="1059883" y="1408125"/>
                  </a:lnTo>
                  <a:lnTo>
                    <a:pt x="1017718" y="1426741"/>
                  </a:lnTo>
                  <a:lnTo>
                    <a:pt x="974226" y="1442761"/>
                  </a:lnTo>
                  <a:lnTo>
                    <a:pt x="929502" y="1456087"/>
                  </a:lnTo>
                  <a:lnTo>
                    <a:pt x="883645" y="1466621"/>
                  </a:lnTo>
                  <a:lnTo>
                    <a:pt x="836752" y="1474266"/>
                  </a:lnTo>
                  <a:lnTo>
                    <a:pt x="788921" y="1478925"/>
                  </a:lnTo>
                  <a:lnTo>
                    <a:pt x="740249" y="1480499"/>
                  </a:lnTo>
                  <a:lnTo>
                    <a:pt x="691578" y="1478925"/>
                  </a:lnTo>
                  <a:lnTo>
                    <a:pt x="643747" y="1474266"/>
                  </a:lnTo>
                  <a:lnTo>
                    <a:pt x="596854" y="1466621"/>
                  </a:lnTo>
                  <a:lnTo>
                    <a:pt x="550997" y="1456087"/>
                  </a:lnTo>
                  <a:lnTo>
                    <a:pt x="506273" y="1442761"/>
                  </a:lnTo>
                  <a:lnTo>
                    <a:pt x="462780" y="1426741"/>
                  </a:lnTo>
                  <a:lnTo>
                    <a:pt x="420615" y="1408125"/>
                  </a:lnTo>
                  <a:lnTo>
                    <a:pt x="379877" y="1387010"/>
                  </a:lnTo>
                  <a:lnTo>
                    <a:pt x="340662" y="1363494"/>
                  </a:lnTo>
                  <a:lnTo>
                    <a:pt x="303067" y="1337674"/>
                  </a:lnTo>
                  <a:lnTo>
                    <a:pt x="267192" y="1309648"/>
                  </a:lnTo>
                  <a:lnTo>
                    <a:pt x="233132" y="1279513"/>
                  </a:lnTo>
                  <a:lnTo>
                    <a:pt x="200986" y="1247367"/>
                  </a:lnTo>
                  <a:lnTo>
                    <a:pt x="170851" y="1213307"/>
                  </a:lnTo>
                  <a:lnTo>
                    <a:pt x="142825" y="1177432"/>
                  </a:lnTo>
                  <a:lnTo>
                    <a:pt x="117005" y="1139837"/>
                  </a:lnTo>
                  <a:lnTo>
                    <a:pt x="93488" y="1100622"/>
                  </a:lnTo>
                  <a:lnTo>
                    <a:pt x="72374" y="1059883"/>
                  </a:lnTo>
                  <a:lnTo>
                    <a:pt x="53758" y="1017719"/>
                  </a:lnTo>
                  <a:lnTo>
                    <a:pt x="37738" y="974226"/>
                  </a:lnTo>
                  <a:lnTo>
                    <a:pt x="24412" y="929502"/>
                  </a:lnTo>
                  <a:lnTo>
                    <a:pt x="13878" y="883645"/>
                  </a:lnTo>
                  <a:lnTo>
                    <a:pt x="6233" y="836752"/>
                  </a:lnTo>
                  <a:lnTo>
                    <a:pt x="1574" y="788921"/>
                  </a:lnTo>
                  <a:lnTo>
                    <a:pt x="0" y="740249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872253" y="2761265"/>
            <a:ext cx="4400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latin typeface="Arial MT"/>
                <a:cs typeface="Arial MT"/>
              </a:rPr>
              <a:t>Yes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53824" y="2854543"/>
            <a:ext cx="1061720" cy="164465"/>
            <a:chOff x="6253824" y="2854543"/>
            <a:chExt cx="1061720" cy="164465"/>
          </a:xfrm>
        </p:grpSpPr>
        <p:sp>
          <p:nvSpPr>
            <p:cNvPr id="13" name="object 13"/>
            <p:cNvSpPr/>
            <p:nvPr/>
          </p:nvSpPr>
          <p:spPr>
            <a:xfrm>
              <a:off x="6253824" y="2936524"/>
              <a:ext cx="869950" cy="0"/>
            </a:xfrm>
            <a:custGeom>
              <a:avLst/>
              <a:gdLst/>
              <a:ahLst/>
              <a:cxnLst/>
              <a:rect l="l" t="t" r="r" b="b"/>
              <a:pathLst>
                <a:path w="869950">
                  <a:moveTo>
                    <a:pt x="0" y="0"/>
                  </a:moveTo>
                  <a:lnTo>
                    <a:pt x="869399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4174" y="2854543"/>
              <a:ext cx="211001" cy="16396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976495" y="1499765"/>
            <a:ext cx="36531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This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code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parses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untrusted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data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0729" y="2266442"/>
            <a:ext cx="3582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Dynamic</a:t>
            </a:r>
            <a:r>
              <a:rPr sz="3600" spc="-5" dirty="0"/>
              <a:t> </a:t>
            </a:r>
            <a:r>
              <a:rPr sz="3600" spc="-10" dirty="0"/>
              <a:t>analysis</a:t>
            </a:r>
            <a:endParaRPr sz="36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Dynamic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5013325" cy="3159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Analyze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program’s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behavior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by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actually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running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its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  <a:endParaRPr sz="1800">
              <a:latin typeface="Arial MT"/>
              <a:cs typeface="Arial MT"/>
            </a:endParaRPr>
          </a:p>
          <a:p>
            <a:pPr marL="469900" marR="509270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Sometimes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combined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with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compile-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time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modifications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like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instrumentation</a:t>
            </a:r>
            <a:endParaRPr sz="1800">
              <a:latin typeface="Arial MT"/>
              <a:cs typeface="Arial MT"/>
            </a:endParaRPr>
          </a:p>
          <a:p>
            <a:pPr marL="469900" marR="982980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Can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modify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program’s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behavior dynamically</a:t>
            </a:r>
            <a:endParaRPr sz="1800">
              <a:latin typeface="Arial MT"/>
              <a:cs typeface="Arial MT"/>
            </a:endParaRPr>
          </a:p>
          <a:p>
            <a:pPr marL="12700" marR="839469" indent="914400">
              <a:lnSpc>
                <a:spcPct val="170600"/>
              </a:lnSpc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Useful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rapid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experimentation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Often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complements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fuzzing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very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well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0939" y="950200"/>
            <a:ext cx="3251360" cy="39002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51625" y="4982062"/>
            <a:ext cx="206628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https://web.stanford.edu/class/cs107/resources/valgrind.html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1155CC"/>
                </a:solidFill>
              </a:rPr>
              <a:t>AddressSanitizer </a:t>
            </a:r>
            <a:r>
              <a:rPr spc="-10" dirty="0">
                <a:solidFill>
                  <a:srgbClr val="1155CC"/>
                </a:solidFill>
              </a:rPr>
              <a:t>(ASan)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784352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Fast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memory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error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detector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C/C++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using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compiler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instrumentation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and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a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runtime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library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replaces </a:t>
            </a:r>
            <a:r>
              <a:rPr sz="1800" b="1" spc="-10" dirty="0">
                <a:solidFill>
                  <a:srgbClr val="595959"/>
                </a:solidFill>
                <a:latin typeface="Courier New"/>
                <a:cs typeface="Courier New"/>
              </a:rPr>
              <a:t>malloc()</a:t>
            </a:r>
            <a:r>
              <a:rPr sz="1800" b="1" spc="-58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surround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allocations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with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redzones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925" y="1958544"/>
            <a:ext cx="251460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875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Out-of-bounds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accesses Use-after-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free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Double-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free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/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invalid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free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25" y="3098496"/>
            <a:ext cx="2273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Typically</a:t>
            </a:r>
            <a:r>
              <a:rPr sz="1800" spc="-6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2x</a:t>
            </a:r>
            <a:r>
              <a:rPr sz="1800" spc="-6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slowdown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25" y="3566364"/>
            <a:ext cx="4214495" cy="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95959"/>
                </a:solidFill>
                <a:latin typeface="Courier New"/>
                <a:cs typeface="Courier New"/>
              </a:rPr>
              <a:t>-fsanitize=address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Not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hardened!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Don’t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turn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production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49225" y="2523741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4905" y="2889501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9225" y="3072381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74905" y="3255260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49225" y="3438140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20500" y="1979787"/>
            <a:ext cx="5012055" cy="166243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marL="85725" marR="665480">
              <a:lnSpc>
                <a:spcPct val="100000"/>
              </a:lnSpc>
              <a:spcBef>
                <a:spcPts val="650"/>
              </a:spcBef>
            </a:pPr>
            <a:r>
              <a:rPr sz="600" spc="-10" dirty="0">
                <a:latin typeface="Courier New"/>
                <a:cs typeface="Courier New"/>
              </a:rPr>
              <a:t>==9901==ERROR: AddressSanitizer:</a:t>
            </a:r>
            <a:r>
              <a:rPr sz="600" spc="-5" dirty="0">
                <a:latin typeface="Courier New"/>
                <a:cs typeface="Courier New"/>
              </a:rPr>
              <a:t> </a:t>
            </a:r>
            <a:r>
              <a:rPr sz="600" b="1" spc="-10" dirty="0">
                <a:latin typeface="Courier New"/>
                <a:cs typeface="Courier New"/>
              </a:rPr>
              <a:t>heap-use-after-</a:t>
            </a:r>
            <a:r>
              <a:rPr sz="600" b="1" dirty="0">
                <a:latin typeface="Courier New"/>
                <a:cs typeface="Courier New"/>
              </a:rPr>
              <a:t>free </a:t>
            </a:r>
            <a:r>
              <a:rPr sz="600" dirty="0">
                <a:latin typeface="Courier New"/>
                <a:cs typeface="Courier New"/>
              </a:rPr>
              <a:t>on</a:t>
            </a:r>
            <a:r>
              <a:rPr sz="600" spc="-1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address</a:t>
            </a:r>
            <a:r>
              <a:rPr sz="600" spc="-10" dirty="0">
                <a:latin typeface="Courier New"/>
                <a:cs typeface="Courier New"/>
              </a:rPr>
              <a:t> 0x60700000dfb5</a:t>
            </a:r>
            <a:r>
              <a:rPr sz="600" spc="-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at</a:t>
            </a:r>
            <a:r>
              <a:rPr sz="600" spc="-1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pc</a:t>
            </a:r>
            <a:r>
              <a:rPr sz="600" spc="-5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0x45917b </a:t>
            </a:r>
            <a:r>
              <a:rPr sz="600" dirty="0">
                <a:latin typeface="Courier New"/>
                <a:cs typeface="Courier New"/>
              </a:rPr>
              <a:t>bp</a:t>
            </a:r>
            <a:r>
              <a:rPr sz="600" spc="-10" dirty="0">
                <a:latin typeface="Courier New"/>
                <a:cs typeface="Courier New"/>
              </a:rPr>
              <a:t> 0x7fff4490c700</a:t>
            </a:r>
            <a:r>
              <a:rPr sz="600" spc="-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sp</a:t>
            </a:r>
            <a:r>
              <a:rPr sz="600" spc="-5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0x7fff4490c6f8</a:t>
            </a:r>
            <a:endParaRPr sz="600">
              <a:latin typeface="Courier New"/>
              <a:cs typeface="Courier New"/>
            </a:endParaRPr>
          </a:p>
          <a:p>
            <a:pPr marL="85725">
              <a:lnSpc>
                <a:spcPct val="100000"/>
              </a:lnSpc>
            </a:pPr>
            <a:r>
              <a:rPr sz="600" b="1" dirty="0">
                <a:latin typeface="Courier New"/>
                <a:cs typeface="Courier New"/>
              </a:rPr>
              <a:t>READ</a:t>
            </a:r>
            <a:r>
              <a:rPr sz="600" b="1" spc="-25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of</a:t>
            </a:r>
            <a:r>
              <a:rPr sz="600" b="1" spc="-2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size</a:t>
            </a:r>
            <a:r>
              <a:rPr sz="600" b="1" spc="-2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1</a:t>
            </a:r>
            <a:r>
              <a:rPr sz="600" b="1" spc="-2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at</a:t>
            </a:r>
            <a:r>
              <a:rPr sz="600" b="1" spc="-20" dirty="0">
                <a:latin typeface="Courier New"/>
                <a:cs typeface="Courier New"/>
              </a:rPr>
              <a:t> </a:t>
            </a:r>
            <a:r>
              <a:rPr sz="600" b="1" spc="-10" dirty="0">
                <a:latin typeface="Courier New"/>
                <a:cs typeface="Courier New"/>
              </a:rPr>
              <a:t>0x60700000dfb5</a:t>
            </a:r>
            <a:r>
              <a:rPr sz="600" b="1" spc="-2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thread</a:t>
            </a:r>
            <a:r>
              <a:rPr sz="600" b="1" spc="-20" dirty="0">
                <a:latin typeface="Courier New"/>
                <a:cs typeface="Courier New"/>
              </a:rPr>
              <a:t> </a:t>
            </a:r>
            <a:r>
              <a:rPr sz="600" b="1" spc="-25" dirty="0">
                <a:latin typeface="Courier New"/>
                <a:cs typeface="Courier New"/>
              </a:rPr>
              <a:t>T0</a:t>
            </a:r>
            <a:endParaRPr sz="600">
              <a:latin typeface="Courier New"/>
              <a:cs typeface="Courier New"/>
            </a:endParaRPr>
          </a:p>
          <a:p>
            <a:pPr marL="268605">
              <a:lnSpc>
                <a:spcPct val="100000"/>
              </a:lnSpc>
            </a:pPr>
            <a:r>
              <a:rPr sz="600" dirty="0">
                <a:latin typeface="Courier New"/>
                <a:cs typeface="Courier New"/>
              </a:rPr>
              <a:t>#0</a:t>
            </a:r>
            <a:r>
              <a:rPr sz="600" spc="-3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0x45917a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in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main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use-after-free.c:5</a:t>
            </a:r>
            <a:endParaRPr sz="600">
              <a:latin typeface="Courier New"/>
              <a:cs typeface="Courier New"/>
            </a:endParaRPr>
          </a:p>
          <a:p>
            <a:pPr marL="268605" marR="848994">
              <a:lnSpc>
                <a:spcPct val="100000"/>
              </a:lnSpc>
              <a:tabLst>
                <a:tab pos="1319530" algn="l"/>
              </a:tabLst>
            </a:pPr>
            <a:r>
              <a:rPr sz="600" dirty="0">
                <a:latin typeface="Courier New"/>
                <a:cs typeface="Courier New"/>
              </a:rPr>
              <a:t>#1 </a:t>
            </a:r>
            <a:r>
              <a:rPr sz="600" spc="-10" dirty="0">
                <a:latin typeface="Courier New"/>
                <a:cs typeface="Courier New"/>
              </a:rPr>
              <a:t>0x7fce9f25e76c</a:t>
            </a:r>
            <a:r>
              <a:rPr sz="600" dirty="0">
                <a:latin typeface="Courier New"/>
                <a:cs typeface="Courier New"/>
              </a:rPr>
              <a:t> </a:t>
            </a:r>
            <a:r>
              <a:rPr sz="600" spc="-25" dirty="0">
                <a:latin typeface="Courier New"/>
                <a:cs typeface="Courier New"/>
              </a:rPr>
              <a:t>in</a:t>
            </a:r>
            <a:r>
              <a:rPr sz="600" dirty="0">
                <a:latin typeface="Courier New"/>
                <a:cs typeface="Courier New"/>
              </a:rPr>
              <a:t>	</a:t>
            </a:r>
            <a:r>
              <a:rPr sz="600" spc="-10" dirty="0">
                <a:latin typeface="Courier New"/>
                <a:cs typeface="Courier New"/>
              </a:rPr>
              <a:t>libc_start_main</a:t>
            </a:r>
            <a:r>
              <a:rPr sz="600" spc="65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/build/buildd/eglibc-2.15/csu/libc-start.c:226 </a:t>
            </a:r>
            <a:r>
              <a:rPr sz="600" dirty="0">
                <a:latin typeface="Courier New"/>
                <a:cs typeface="Courier New"/>
              </a:rPr>
              <a:t>#2</a:t>
            </a:r>
            <a:r>
              <a:rPr sz="600" spc="-4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0x459074</a:t>
            </a:r>
            <a:r>
              <a:rPr sz="600" spc="-4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in</a:t>
            </a:r>
            <a:r>
              <a:rPr sz="600" spc="-4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_start</a:t>
            </a:r>
            <a:r>
              <a:rPr sz="600" spc="-4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(a.out+0x459074)</a:t>
            </a:r>
            <a:endParaRPr sz="600">
              <a:latin typeface="Courier New"/>
              <a:cs typeface="Courier New"/>
            </a:endParaRPr>
          </a:p>
          <a:p>
            <a:pPr marL="85725">
              <a:lnSpc>
                <a:spcPct val="100000"/>
              </a:lnSpc>
            </a:pPr>
            <a:r>
              <a:rPr sz="600" spc="-10" dirty="0">
                <a:latin typeface="Courier New"/>
                <a:cs typeface="Courier New"/>
              </a:rPr>
              <a:t>0x60700000dfb5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is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located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5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bytes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inside</a:t>
            </a:r>
            <a:r>
              <a:rPr sz="600" spc="-2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of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80-</a:t>
            </a:r>
            <a:r>
              <a:rPr sz="600" dirty="0">
                <a:latin typeface="Courier New"/>
                <a:cs typeface="Courier New"/>
              </a:rPr>
              <a:t>byte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region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[0x60700000dfb0,0x60700000e000)</a:t>
            </a:r>
            <a:endParaRPr sz="600">
              <a:latin typeface="Courier New"/>
              <a:cs typeface="Courier New"/>
            </a:endParaRPr>
          </a:p>
          <a:p>
            <a:pPr marL="85725">
              <a:lnSpc>
                <a:spcPct val="100000"/>
              </a:lnSpc>
            </a:pPr>
            <a:r>
              <a:rPr sz="600" b="1" dirty="0">
                <a:latin typeface="Courier New"/>
                <a:cs typeface="Courier New"/>
              </a:rPr>
              <a:t>freed</a:t>
            </a:r>
            <a:r>
              <a:rPr sz="600" b="1" spc="-35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by</a:t>
            </a:r>
            <a:r>
              <a:rPr sz="600" b="1" spc="-3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thread</a:t>
            </a:r>
            <a:r>
              <a:rPr sz="600" b="1" spc="-35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T0</a:t>
            </a:r>
            <a:r>
              <a:rPr sz="600" b="1" spc="-30" dirty="0">
                <a:latin typeface="Courier New"/>
                <a:cs typeface="Courier New"/>
              </a:rPr>
              <a:t> </a:t>
            </a:r>
            <a:r>
              <a:rPr sz="600" b="1" spc="-20" dirty="0">
                <a:latin typeface="Courier New"/>
                <a:cs typeface="Courier New"/>
              </a:rPr>
              <a:t>here</a:t>
            </a:r>
            <a:r>
              <a:rPr sz="600" spc="-20" dirty="0">
                <a:latin typeface="Courier New"/>
                <a:cs typeface="Courier New"/>
              </a:rPr>
              <a:t>:</a:t>
            </a:r>
            <a:endParaRPr sz="600">
              <a:latin typeface="Courier New"/>
              <a:cs typeface="Courier New"/>
            </a:endParaRPr>
          </a:p>
          <a:p>
            <a:pPr marL="268605" marR="757555">
              <a:lnSpc>
                <a:spcPct val="100000"/>
              </a:lnSpc>
              <a:tabLst>
                <a:tab pos="1045210" algn="l"/>
              </a:tabLst>
            </a:pPr>
            <a:r>
              <a:rPr sz="600" dirty="0">
                <a:latin typeface="Courier New"/>
                <a:cs typeface="Courier New"/>
              </a:rPr>
              <a:t>#0</a:t>
            </a:r>
            <a:r>
              <a:rPr sz="600" spc="-4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0x4441ee</a:t>
            </a:r>
            <a:r>
              <a:rPr sz="600" spc="-45" dirty="0">
                <a:latin typeface="Courier New"/>
                <a:cs typeface="Courier New"/>
              </a:rPr>
              <a:t> </a:t>
            </a:r>
            <a:r>
              <a:rPr sz="600" spc="-25" dirty="0">
                <a:latin typeface="Courier New"/>
                <a:cs typeface="Courier New"/>
              </a:rPr>
              <a:t>in</a:t>
            </a:r>
            <a:r>
              <a:rPr sz="600" dirty="0">
                <a:latin typeface="Courier New"/>
                <a:cs typeface="Courier New"/>
              </a:rPr>
              <a:t>	</a:t>
            </a:r>
            <a:r>
              <a:rPr sz="600" spc="-10" dirty="0">
                <a:latin typeface="Courier New"/>
                <a:cs typeface="Courier New"/>
              </a:rPr>
              <a:t>interceptor_free</a:t>
            </a:r>
            <a:r>
              <a:rPr sz="600" spc="45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projects/compiler-rt/lib/asan/asan_malloc_linux.cc:64 </a:t>
            </a:r>
            <a:r>
              <a:rPr sz="600" dirty="0">
                <a:latin typeface="Courier New"/>
                <a:cs typeface="Courier New"/>
              </a:rPr>
              <a:t>#1</a:t>
            </a:r>
            <a:r>
              <a:rPr sz="600" spc="-3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0x45914a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in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main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use-after-free.c:4</a:t>
            </a:r>
            <a:endParaRPr sz="600">
              <a:latin typeface="Courier New"/>
              <a:cs typeface="Courier New"/>
            </a:endParaRPr>
          </a:p>
          <a:p>
            <a:pPr marL="268605">
              <a:lnSpc>
                <a:spcPct val="100000"/>
              </a:lnSpc>
              <a:tabLst>
                <a:tab pos="1319530" algn="l"/>
              </a:tabLst>
            </a:pPr>
            <a:r>
              <a:rPr sz="600" dirty="0">
                <a:latin typeface="Courier New"/>
                <a:cs typeface="Courier New"/>
              </a:rPr>
              <a:t>#2 </a:t>
            </a:r>
            <a:r>
              <a:rPr sz="600" spc="-10" dirty="0">
                <a:latin typeface="Courier New"/>
                <a:cs typeface="Courier New"/>
              </a:rPr>
              <a:t>0x7fce9f25e76c</a:t>
            </a:r>
            <a:r>
              <a:rPr sz="600" dirty="0">
                <a:latin typeface="Courier New"/>
                <a:cs typeface="Courier New"/>
              </a:rPr>
              <a:t> </a:t>
            </a:r>
            <a:r>
              <a:rPr sz="600" spc="-25" dirty="0">
                <a:latin typeface="Courier New"/>
                <a:cs typeface="Courier New"/>
              </a:rPr>
              <a:t>in</a:t>
            </a:r>
            <a:r>
              <a:rPr sz="600" dirty="0">
                <a:latin typeface="Courier New"/>
                <a:cs typeface="Courier New"/>
              </a:rPr>
              <a:t>	</a:t>
            </a:r>
            <a:r>
              <a:rPr sz="600" spc="-10" dirty="0">
                <a:latin typeface="Courier New"/>
                <a:cs typeface="Courier New"/>
              </a:rPr>
              <a:t>libc_start_main</a:t>
            </a:r>
            <a:r>
              <a:rPr sz="600" spc="65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/build/buildd/eglibc-2.15/csu/libc-start.c:226</a:t>
            </a:r>
            <a:endParaRPr sz="600">
              <a:latin typeface="Courier New"/>
              <a:cs typeface="Courier New"/>
            </a:endParaRPr>
          </a:p>
          <a:p>
            <a:pPr marL="85725">
              <a:lnSpc>
                <a:spcPct val="100000"/>
              </a:lnSpc>
            </a:pPr>
            <a:r>
              <a:rPr sz="600" b="1" dirty="0">
                <a:latin typeface="Courier New"/>
                <a:cs typeface="Courier New"/>
              </a:rPr>
              <a:t>previously</a:t>
            </a:r>
            <a:r>
              <a:rPr sz="600" b="1" spc="-5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allocated</a:t>
            </a:r>
            <a:r>
              <a:rPr sz="600" b="1" spc="-5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by</a:t>
            </a:r>
            <a:r>
              <a:rPr sz="600" b="1" spc="-55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thread</a:t>
            </a:r>
            <a:r>
              <a:rPr sz="600" b="1" spc="-5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T0</a:t>
            </a:r>
            <a:r>
              <a:rPr sz="600" b="1" spc="-50" dirty="0">
                <a:latin typeface="Courier New"/>
                <a:cs typeface="Courier New"/>
              </a:rPr>
              <a:t> </a:t>
            </a:r>
            <a:r>
              <a:rPr sz="600" b="1" spc="-20" dirty="0">
                <a:latin typeface="Courier New"/>
                <a:cs typeface="Courier New"/>
              </a:rPr>
              <a:t>here</a:t>
            </a:r>
            <a:r>
              <a:rPr sz="600" spc="-20" dirty="0">
                <a:latin typeface="Courier New"/>
                <a:cs typeface="Courier New"/>
              </a:rPr>
              <a:t>:</a:t>
            </a:r>
            <a:endParaRPr sz="600">
              <a:latin typeface="Courier New"/>
              <a:cs typeface="Courier New"/>
            </a:endParaRPr>
          </a:p>
          <a:p>
            <a:pPr marL="268605" marR="666115">
              <a:lnSpc>
                <a:spcPct val="100000"/>
              </a:lnSpc>
              <a:tabLst>
                <a:tab pos="1045210" algn="l"/>
              </a:tabLst>
            </a:pPr>
            <a:r>
              <a:rPr sz="600" dirty="0">
                <a:latin typeface="Courier New"/>
                <a:cs typeface="Courier New"/>
              </a:rPr>
              <a:t>#0</a:t>
            </a:r>
            <a:r>
              <a:rPr sz="600" spc="-4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0x44436e</a:t>
            </a:r>
            <a:r>
              <a:rPr sz="600" spc="-45" dirty="0">
                <a:latin typeface="Courier New"/>
                <a:cs typeface="Courier New"/>
              </a:rPr>
              <a:t> </a:t>
            </a:r>
            <a:r>
              <a:rPr sz="600" spc="-25" dirty="0">
                <a:latin typeface="Courier New"/>
                <a:cs typeface="Courier New"/>
              </a:rPr>
              <a:t>in</a:t>
            </a:r>
            <a:r>
              <a:rPr sz="600" dirty="0">
                <a:latin typeface="Courier New"/>
                <a:cs typeface="Courier New"/>
              </a:rPr>
              <a:t>	</a:t>
            </a:r>
            <a:r>
              <a:rPr sz="600" spc="-10" dirty="0">
                <a:latin typeface="Courier New"/>
                <a:cs typeface="Courier New"/>
              </a:rPr>
              <a:t>interceptor_malloc</a:t>
            </a:r>
            <a:r>
              <a:rPr sz="600" spc="45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projects/compiler-rt/lib/asan/asan_malloc_linux.cc:74 </a:t>
            </a:r>
            <a:r>
              <a:rPr sz="600" dirty="0">
                <a:latin typeface="Courier New"/>
                <a:cs typeface="Courier New"/>
              </a:rPr>
              <a:t>#1</a:t>
            </a:r>
            <a:r>
              <a:rPr sz="600" spc="-3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0x45913f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in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main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use-after-free.c:3</a:t>
            </a:r>
            <a:endParaRPr sz="600">
              <a:latin typeface="Courier New"/>
              <a:cs typeface="Courier New"/>
            </a:endParaRPr>
          </a:p>
          <a:p>
            <a:pPr marL="85725" marR="848994" indent="182880">
              <a:lnSpc>
                <a:spcPct val="100000"/>
              </a:lnSpc>
              <a:tabLst>
                <a:tab pos="1319530" algn="l"/>
              </a:tabLst>
            </a:pPr>
            <a:r>
              <a:rPr sz="600" dirty="0">
                <a:latin typeface="Courier New"/>
                <a:cs typeface="Courier New"/>
              </a:rPr>
              <a:t>#2 </a:t>
            </a:r>
            <a:r>
              <a:rPr sz="600" spc="-10" dirty="0">
                <a:latin typeface="Courier New"/>
                <a:cs typeface="Courier New"/>
              </a:rPr>
              <a:t>0x7fce9f25e76c</a:t>
            </a:r>
            <a:r>
              <a:rPr sz="600" dirty="0">
                <a:latin typeface="Courier New"/>
                <a:cs typeface="Courier New"/>
              </a:rPr>
              <a:t> </a:t>
            </a:r>
            <a:r>
              <a:rPr sz="600" spc="-25" dirty="0">
                <a:latin typeface="Courier New"/>
                <a:cs typeface="Courier New"/>
              </a:rPr>
              <a:t>in</a:t>
            </a:r>
            <a:r>
              <a:rPr sz="600" dirty="0">
                <a:latin typeface="Courier New"/>
                <a:cs typeface="Courier New"/>
              </a:rPr>
              <a:t>	</a:t>
            </a:r>
            <a:r>
              <a:rPr sz="600" spc="-10" dirty="0">
                <a:latin typeface="Courier New"/>
                <a:cs typeface="Courier New"/>
              </a:rPr>
              <a:t>libc_start_main</a:t>
            </a:r>
            <a:r>
              <a:rPr sz="600" spc="65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/build/buildd/eglibc-2.15/csu/libc-start.c:226 </a:t>
            </a:r>
            <a:r>
              <a:rPr sz="600" dirty="0">
                <a:solidFill>
                  <a:srgbClr val="FF0000"/>
                </a:solidFill>
                <a:latin typeface="Courier New"/>
                <a:cs typeface="Courier New"/>
              </a:rPr>
              <a:t>SUMMARY:</a:t>
            </a:r>
            <a:r>
              <a:rPr sz="600" spc="-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600" spc="-10" dirty="0">
                <a:solidFill>
                  <a:srgbClr val="FF0000"/>
                </a:solidFill>
                <a:latin typeface="Courier New"/>
                <a:cs typeface="Courier New"/>
              </a:rPr>
              <a:t>AddressSanitizer:</a:t>
            </a:r>
            <a:r>
              <a:rPr sz="600" spc="-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600" spc="-10" dirty="0">
                <a:solidFill>
                  <a:srgbClr val="FF0000"/>
                </a:solidFill>
                <a:latin typeface="Courier New"/>
                <a:cs typeface="Courier New"/>
              </a:rPr>
              <a:t>heap-use-after-</a:t>
            </a:r>
            <a:r>
              <a:rPr sz="600" dirty="0">
                <a:solidFill>
                  <a:srgbClr val="FF0000"/>
                </a:solidFill>
                <a:latin typeface="Courier New"/>
                <a:cs typeface="Courier New"/>
              </a:rPr>
              <a:t>free</a:t>
            </a:r>
            <a:r>
              <a:rPr sz="600" spc="-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600" spc="-10" dirty="0">
                <a:solidFill>
                  <a:srgbClr val="FF0000"/>
                </a:solidFill>
                <a:latin typeface="Courier New"/>
                <a:cs typeface="Courier New"/>
              </a:rPr>
              <a:t>use-after-</a:t>
            </a:r>
            <a:r>
              <a:rPr sz="600" dirty="0">
                <a:solidFill>
                  <a:srgbClr val="FF0000"/>
                </a:solidFill>
                <a:latin typeface="Courier New"/>
                <a:cs typeface="Courier New"/>
              </a:rPr>
              <a:t>free.c:5</a:t>
            </a:r>
            <a:r>
              <a:rPr sz="600" spc="-2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600" spc="-20" dirty="0">
                <a:solidFill>
                  <a:srgbClr val="FF0000"/>
                </a:solidFill>
                <a:latin typeface="Courier New"/>
                <a:cs typeface="Courier New"/>
              </a:rPr>
              <a:t>main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53311" y="4982062"/>
            <a:ext cx="19653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https://github.com/google/sanitizers/wiki/AddressSanitizer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1155CC"/>
                </a:solidFill>
              </a:rPr>
              <a:t>AddressSanitizer </a:t>
            </a:r>
            <a:r>
              <a:rPr spc="-10" dirty="0">
                <a:solidFill>
                  <a:srgbClr val="1155CC"/>
                </a:solidFill>
              </a:rPr>
              <a:t>(ASan)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7644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Fast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memory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error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detector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C/C++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using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compiler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instrumentation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and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1512" y="1531823"/>
            <a:ext cx="1156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redzones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25" y="1531823"/>
            <a:ext cx="1600200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runtime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library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t</a:t>
            </a:r>
            <a:endParaRPr sz="1800">
              <a:latin typeface="Arial MT"/>
              <a:cs typeface="Arial MT"/>
            </a:endParaRPr>
          </a:p>
          <a:p>
            <a:pPr marL="469900" marR="29209" algn="just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Out-of-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bou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Use-after-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f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Double-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fre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25" y="3098496"/>
            <a:ext cx="1562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Typically</a:t>
            </a:r>
            <a:r>
              <a:rPr sz="1800" spc="-6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2x</a:t>
            </a:r>
            <a:r>
              <a:rPr sz="1800" spc="-6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slo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725" y="3566364"/>
            <a:ext cx="4214495" cy="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95959"/>
                </a:solidFill>
                <a:latin typeface="Courier New"/>
                <a:cs typeface="Courier New"/>
              </a:rPr>
              <a:t>-fsanitize=address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Not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hardened!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Don’t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turn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production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20500" y="1979787"/>
            <a:ext cx="5012055" cy="1662430"/>
          </a:xfrm>
          <a:custGeom>
            <a:avLst/>
            <a:gdLst/>
            <a:ahLst/>
            <a:cxnLst/>
            <a:rect l="l" t="t" r="r" b="b"/>
            <a:pathLst>
              <a:path w="5012055" h="1662429">
                <a:moveTo>
                  <a:pt x="0" y="0"/>
                </a:moveTo>
                <a:lnTo>
                  <a:pt x="5011799" y="0"/>
                </a:lnTo>
                <a:lnTo>
                  <a:pt x="5011799" y="1662299"/>
                </a:lnTo>
                <a:lnTo>
                  <a:pt x="0" y="16622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94311" y="2049764"/>
            <a:ext cx="10769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urier New"/>
                <a:cs typeface="Courier New"/>
              </a:rPr>
              <a:t>0000dfb5</a:t>
            </a:r>
            <a:r>
              <a:rPr sz="600" spc="-3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at</a:t>
            </a:r>
            <a:r>
              <a:rPr sz="600" spc="-3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pc</a:t>
            </a:r>
            <a:r>
              <a:rPr sz="600" spc="-35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0x45917b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93925" y="2415524"/>
            <a:ext cx="894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ourier New"/>
                <a:cs typeface="Courier New"/>
              </a:rPr>
              <a:t>su/libc-start.c:226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93925" y="2598404"/>
            <a:ext cx="939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ourier New"/>
                <a:cs typeface="Courier New"/>
              </a:rPr>
              <a:t>dfb0,0x60700000e000)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3925" y="2781284"/>
            <a:ext cx="98551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ourier New"/>
                <a:cs typeface="Courier New"/>
              </a:rPr>
              <a:t>an_malloc_linux.cc:64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3925" y="2964164"/>
            <a:ext cx="894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ourier New"/>
                <a:cs typeface="Courier New"/>
              </a:rPr>
              <a:t>su/libc-start.c:226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93925" y="3147044"/>
            <a:ext cx="10769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Courier New"/>
                <a:cs typeface="Courier New"/>
              </a:rPr>
              <a:t>asan_malloc_linux.cc:74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21597" y="1566178"/>
            <a:ext cx="5185410" cy="182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989"/>
              </a:lnSpc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hat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replaces</a:t>
            </a:r>
            <a:r>
              <a:rPr sz="1800" spc="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b="1" spc="-10" dirty="0">
                <a:solidFill>
                  <a:srgbClr val="595959"/>
                </a:solidFill>
                <a:latin typeface="Courier New"/>
                <a:cs typeface="Courier New"/>
              </a:rPr>
              <a:t>malloc()</a:t>
            </a:r>
            <a:r>
              <a:rPr sz="1800" b="1" spc="-58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surround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allocations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wit</a:t>
            </a:r>
            <a:endParaRPr sz="1800">
              <a:latin typeface="Arial MT"/>
              <a:cs typeface="Arial MT"/>
            </a:endParaRPr>
          </a:p>
          <a:p>
            <a:pPr marL="25400">
              <a:lnSpc>
                <a:spcPts val="2039"/>
              </a:lnSpc>
              <a:spcBef>
                <a:spcPts val="715"/>
              </a:spcBef>
              <a:tabLst>
                <a:tab pos="1984375" algn="l"/>
              </a:tabLst>
            </a:pPr>
            <a:r>
              <a:rPr sz="2700" baseline="-24691" dirty="0">
                <a:solidFill>
                  <a:srgbClr val="595959"/>
                </a:solidFill>
                <a:latin typeface="Arial MT"/>
                <a:cs typeface="Arial MT"/>
              </a:rPr>
              <a:t>nds</a:t>
            </a:r>
            <a:r>
              <a:rPr sz="2700" spc="-7" baseline="-24691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2700" spc="-15" baseline="-24691" dirty="0">
                <a:solidFill>
                  <a:srgbClr val="595959"/>
                </a:solidFill>
                <a:latin typeface="Arial MT"/>
                <a:cs typeface="Arial MT"/>
              </a:rPr>
              <a:t>accesses</a:t>
            </a:r>
            <a:r>
              <a:rPr sz="2700" baseline="-24691" dirty="0">
                <a:solidFill>
                  <a:srgbClr val="595959"/>
                </a:solidFill>
                <a:latin typeface="Arial MT"/>
                <a:cs typeface="Arial MT"/>
              </a:rPr>
              <a:t>	</a:t>
            </a:r>
            <a:r>
              <a:rPr sz="600" spc="-10" dirty="0">
                <a:latin typeface="Courier New"/>
                <a:cs typeface="Courier New"/>
              </a:rPr>
              <a:t>==9901==ERROR: AddressSanitizer:</a:t>
            </a:r>
            <a:r>
              <a:rPr sz="600" spc="-5" dirty="0">
                <a:latin typeface="Courier New"/>
                <a:cs typeface="Courier New"/>
              </a:rPr>
              <a:t> </a:t>
            </a:r>
            <a:r>
              <a:rPr sz="600" b="1" spc="-10" dirty="0">
                <a:latin typeface="Courier New"/>
                <a:cs typeface="Courier New"/>
              </a:rPr>
              <a:t>heap-use-after-</a:t>
            </a:r>
            <a:r>
              <a:rPr sz="600" b="1" dirty="0">
                <a:latin typeface="Courier New"/>
                <a:cs typeface="Courier New"/>
              </a:rPr>
              <a:t>free</a:t>
            </a:r>
            <a:r>
              <a:rPr sz="600" b="1" spc="-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on</a:t>
            </a:r>
            <a:r>
              <a:rPr sz="600" spc="-1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address</a:t>
            </a:r>
            <a:r>
              <a:rPr sz="600" spc="-10" dirty="0">
                <a:latin typeface="Courier New"/>
                <a:cs typeface="Courier New"/>
              </a:rPr>
              <a:t> 0x6070</a:t>
            </a:r>
            <a:endParaRPr sz="600">
              <a:latin typeface="Courier New"/>
              <a:cs typeface="Courier New"/>
            </a:endParaRPr>
          </a:p>
          <a:p>
            <a:pPr marL="1984375">
              <a:lnSpc>
                <a:spcPts val="600"/>
              </a:lnSpc>
            </a:pPr>
            <a:r>
              <a:rPr sz="600" dirty="0">
                <a:latin typeface="Courier New"/>
                <a:cs typeface="Courier New"/>
              </a:rPr>
              <a:t>bp</a:t>
            </a:r>
            <a:r>
              <a:rPr sz="600" spc="-10" dirty="0">
                <a:latin typeface="Courier New"/>
                <a:cs typeface="Courier New"/>
              </a:rPr>
              <a:t> 0x7fff4490c700</a:t>
            </a:r>
            <a:r>
              <a:rPr sz="600" spc="-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sp</a:t>
            </a:r>
            <a:r>
              <a:rPr sz="600" spc="-5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0x7fff4490c6f8</a:t>
            </a:r>
            <a:endParaRPr sz="600">
              <a:latin typeface="Courier New"/>
              <a:cs typeface="Courier New"/>
            </a:endParaRPr>
          </a:p>
          <a:p>
            <a:pPr marL="1984375">
              <a:lnSpc>
                <a:spcPts val="120"/>
              </a:lnSpc>
            </a:pPr>
            <a:r>
              <a:rPr sz="600" b="1" dirty="0">
                <a:latin typeface="Courier New"/>
                <a:cs typeface="Courier New"/>
              </a:rPr>
              <a:t>READ</a:t>
            </a:r>
            <a:r>
              <a:rPr sz="600" b="1" spc="-25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of</a:t>
            </a:r>
            <a:r>
              <a:rPr sz="600" b="1" spc="-2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size</a:t>
            </a:r>
            <a:r>
              <a:rPr sz="600" b="1" spc="-2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1</a:t>
            </a:r>
            <a:r>
              <a:rPr sz="600" b="1" spc="-2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at</a:t>
            </a:r>
            <a:r>
              <a:rPr sz="600" b="1" spc="-20" dirty="0">
                <a:latin typeface="Courier New"/>
                <a:cs typeface="Courier New"/>
              </a:rPr>
              <a:t> </a:t>
            </a:r>
            <a:r>
              <a:rPr sz="600" b="1" spc="-10" dirty="0">
                <a:latin typeface="Courier New"/>
                <a:cs typeface="Courier New"/>
              </a:rPr>
              <a:t>0x60700000dfb5</a:t>
            </a:r>
            <a:r>
              <a:rPr sz="600" b="1" spc="-2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thread</a:t>
            </a:r>
            <a:r>
              <a:rPr sz="600" b="1" spc="-20" dirty="0">
                <a:latin typeface="Courier New"/>
                <a:cs typeface="Courier New"/>
              </a:rPr>
              <a:t> </a:t>
            </a:r>
            <a:r>
              <a:rPr sz="600" b="1" spc="-25" dirty="0">
                <a:latin typeface="Courier New"/>
                <a:cs typeface="Courier New"/>
              </a:rPr>
              <a:t>T0</a:t>
            </a:r>
            <a:endParaRPr sz="600">
              <a:latin typeface="Courier New"/>
              <a:cs typeface="Courier New"/>
            </a:endParaRPr>
          </a:p>
          <a:p>
            <a:pPr marL="12065">
              <a:lnSpc>
                <a:spcPts val="1440"/>
              </a:lnSpc>
              <a:tabLst>
                <a:tab pos="2167255" algn="l"/>
              </a:tabLst>
            </a:pPr>
            <a:r>
              <a:rPr sz="2700" spc="-37" baseline="-35493" dirty="0">
                <a:solidFill>
                  <a:srgbClr val="595959"/>
                </a:solidFill>
                <a:latin typeface="Arial MT"/>
                <a:cs typeface="Arial MT"/>
              </a:rPr>
              <a:t>ree</a:t>
            </a:r>
            <a:r>
              <a:rPr sz="2700" baseline="-35493" dirty="0">
                <a:solidFill>
                  <a:srgbClr val="595959"/>
                </a:solidFill>
                <a:latin typeface="Arial MT"/>
                <a:cs typeface="Arial MT"/>
              </a:rPr>
              <a:t>	</a:t>
            </a:r>
            <a:r>
              <a:rPr sz="600" dirty="0">
                <a:latin typeface="Courier New"/>
                <a:cs typeface="Courier New"/>
              </a:rPr>
              <a:t>#0</a:t>
            </a:r>
            <a:r>
              <a:rPr sz="600" spc="-3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0x45917a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in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main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use-after-free.c:5</a:t>
            </a:r>
            <a:endParaRPr sz="600">
              <a:latin typeface="Courier New"/>
              <a:cs typeface="Courier New"/>
            </a:endParaRPr>
          </a:p>
          <a:p>
            <a:pPr marL="2167255">
              <a:lnSpc>
                <a:spcPts val="600"/>
              </a:lnSpc>
            </a:pPr>
            <a:r>
              <a:rPr sz="600" dirty="0">
                <a:latin typeface="Courier New"/>
                <a:cs typeface="Courier New"/>
              </a:rPr>
              <a:t>#1</a:t>
            </a:r>
            <a:r>
              <a:rPr sz="600" spc="5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0x7fce9f25e76c</a:t>
            </a:r>
            <a:r>
              <a:rPr sz="600" spc="1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in</a:t>
            </a:r>
            <a:r>
              <a:rPr sz="600" spc="1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__libc_start_main</a:t>
            </a:r>
            <a:r>
              <a:rPr sz="600" spc="1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/build/buildd/eglibc-2.15/c</a:t>
            </a:r>
            <a:endParaRPr sz="600">
              <a:latin typeface="Courier New"/>
              <a:cs typeface="Courier New"/>
            </a:endParaRPr>
          </a:p>
          <a:p>
            <a:pPr marL="2167255">
              <a:lnSpc>
                <a:spcPct val="100000"/>
              </a:lnSpc>
            </a:pPr>
            <a:r>
              <a:rPr sz="600" dirty="0">
                <a:latin typeface="Courier New"/>
                <a:cs typeface="Courier New"/>
              </a:rPr>
              <a:t>#2</a:t>
            </a:r>
            <a:r>
              <a:rPr sz="600" spc="-4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0x459074</a:t>
            </a:r>
            <a:r>
              <a:rPr sz="600" spc="-4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in</a:t>
            </a:r>
            <a:r>
              <a:rPr sz="600" spc="-4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_start</a:t>
            </a:r>
            <a:r>
              <a:rPr sz="600" spc="-4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(a.out+0x459074)</a:t>
            </a:r>
            <a:endParaRPr sz="600">
              <a:latin typeface="Courier New"/>
              <a:cs typeface="Courier New"/>
            </a:endParaRPr>
          </a:p>
          <a:p>
            <a:pPr marL="1984375">
              <a:lnSpc>
                <a:spcPts val="120"/>
              </a:lnSpc>
            </a:pPr>
            <a:r>
              <a:rPr sz="600" spc="-10" dirty="0">
                <a:latin typeface="Courier New"/>
                <a:cs typeface="Courier New"/>
              </a:rPr>
              <a:t>0x60700000dfb5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is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located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5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bytes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inside</a:t>
            </a:r>
            <a:r>
              <a:rPr sz="600" spc="-2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of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80-</a:t>
            </a:r>
            <a:r>
              <a:rPr sz="600" dirty="0">
                <a:latin typeface="Courier New"/>
                <a:cs typeface="Courier New"/>
              </a:rPr>
              <a:t>byte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region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[0x60700000</a:t>
            </a:r>
            <a:endParaRPr sz="600">
              <a:latin typeface="Courier New"/>
              <a:cs typeface="Courier New"/>
            </a:endParaRPr>
          </a:p>
          <a:p>
            <a:pPr>
              <a:lnSpc>
                <a:spcPts val="1440"/>
              </a:lnSpc>
              <a:tabLst>
                <a:tab pos="1984375" algn="l"/>
              </a:tabLst>
            </a:pPr>
            <a:r>
              <a:rPr sz="2700" baseline="-23148" dirty="0">
                <a:solidFill>
                  <a:srgbClr val="595959"/>
                </a:solidFill>
                <a:latin typeface="Arial MT"/>
                <a:cs typeface="Arial MT"/>
              </a:rPr>
              <a:t>e</a:t>
            </a:r>
            <a:r>
              <a:rPr sz="2700" spc="-22" baseline="-2314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2700" baseline="-23148" dirty="0">
                <a:solidFill>
                  <a:srgbClr val="595959"/>
                </a:solidFill>
                <a:latin typeface="Arial MT"/>
                <a:cs typeface="Arial MT"/>
              </a:rPr>
              <a:t>/</a:t>
            </a:r>
            <a:r>
              <a:rPr sz="2700" spc="-22" baseline="-2314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2700" baseline="-23148" dirty="0">
                <a:solidFill>
                  <a:srgbClr val="595959"/>
                </a:solidFill>
                <a:latin typeface="Arial MT"/>
                <a:cs typeface="Arial MT"/>
              </a:rPr>
              <a:t>invalid</a:t>
            </a:r>
            <a:r>
              <a:rPr sz="2700" spc="-22" baseline="-23148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2700" spc="-30" baseline="-23148" dirty="0">
                <a:solidFill>
                  <a:srgbClr val="595959"/>
                </a:solidFill>
                <a:latin typeface="Arial MT"/>
                <a:cs typeface="Arial MT"/>
              </a:rPr>
              <a:t>free</a:t>
            </a:r>
            <a:r>
              <a:rPr sz="2700" baseline="-23148" dirty="0">
                <a:solidFill>
                  <a:srgbClr val="595959"/>
                </a:solidFill>
                <a:latin typeface="Arial MT"/>
                <a:cs typeface="Arial MT"/>
              </a:rPr>
              <a:t>	</a:t>
            </a:r>
            <a:r>
              <a:rPr sz="600" b="1" dirty="0">
                <a:latin typeface="Courier New"/>
                <a:cs typeface="Courier New"/>
              </a:rPr>
              <a:t>freed</a:t>
            </a:r>
            <a:r>
              <a:rPr sz="600" b="1" spc="-35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by</a:t>
            </a:r>
            <a:r>
              <a:rPr sz="600" b="1" spc="-3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thread</a:t>
            </a:r>
            <a:r>
              <a:rPr sz="600" b="1" spc="-35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T0</a:t>
            </a:r>
            <a:r>
              <a:rPr sz="600" b="1" spc="-30" dirty="0">
                <a:latin typeface="Courier New"/>
                <a:cs typeface="Courier New"/>
              </a:rPr>
              <a:t> </a:t>
            </a:r>
            <a:r>
              <a:rPr sz="600" b="1" spc="-10" dirty="0">
                <a:latin typeface="Courier New"/>
                <a:cs typeface="Courier New"/>
              </a:rPr>
              <a:t>here</a:t>
            </a:r>
            <a:r>
              <a:rPr sz="600" spc="-10" dirty="0">
                <a:latin typeface="Courier New"/>
                <a:cs typeface="Courier New"/>
              </a:rPr>
              <a:t>:</a:t>
            </a:r>
            <a:endParaRPr sz="600">
              <a:latin typeface="Courier New"/>
              <a:cs typeface="Courier New"/>
            </a:endParaRPr>
          </a:p>
          <a:p>
            <a:pPr marL="2167255">
              <a:lnSpc>
                <a:spcPts val="600"/>
              </a:lnSpc>
            </a:pPr>
            <a:r>
              <a:rPr sz="600" dirty="0">
                <a:latin typeface="Courier New"/>
                <a:cs typeface="Courier New"/>
              </a:rPr>
              <a:t>#0</a:t>
            </a:r>
            <a:r>
              <a:rPr sz="600" spc="-1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0x4441ee</a:t>
            </a:r>
            <a:r>
              <a:rPr sz="600" spc="-1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in</a:t>
            </a:r>
            <a:r>
              <a:rPr sz="600" spc="-15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__interceptor_free projects/compiler-rt/lib/asan/as</a:t>
            </a:r>
            <a:endParaRPr sz="600">
              <a:latin typeface="Courier New"/>
              <a:cs typeface="Courier New"/>
            </a:endParaRPr>
          </a:p>
          <a:p>
            <a:pPr marL="2167255">
              <a:lnSpc>
                <a:spcPct val="100000"/>
              </a:lnSpc>
            </a:pPr>
            <a:r>
              <a:rPr sz="600" dirty="0">
                <a:latin typeface="Courier New"/>
                <a:cs typeface="Courier New"/>
              </a:rPr>
              <a:t>#1</a:t>
            </a:r>
            <a:r>
              <a:rPr sz="600" spc="-3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0x45914a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in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main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use-after-free.c:4</a:t>
            </a:r>
            <a:endParaRPr sz="600">
              <a:latin typeface="Courier New"/>
              <a:cs typeface="Courier New"/>
            </a:endParaRPr>
          </a:p>
          <a:p>
            <a:pPr marL="2167255">
              <a:lnSpc>
                <a:spcPct val="100000"/>
              </a:lnSpc>
            </a:pPr>
            <a:r>
              <a:rPr sz="600" dirty="0">
                <a:latin typeface="Courier New"/>
                <a:cs typeface="Courier New"/>
              </a:rPr>
              <a:t>#2</a:t>
            </a:r>
            <a:r>
              <a:rPr sz="600" spc="5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0x7fce9f25e76c</a:t>
            </a:r>
            <a:r>
              <a:rPr sz="600" spc="1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in</a:t>
            </a:r>
            <a:r>
              <a:rPr sz="600" spc="1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__libc_start_main</a:t>
            </a:r>
            <a:r>
              <a:rPr sz="600" spc="1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/build/buildd/eglibc-2.15/c</a:t>
            </a:r>
            <a:endParaRPr sz="600">
              <a:latin typeface="Courier New"/>
              <a:cs typeface="Courier New"/>
            </a:endParaRPr>
          </a:p>
          <a:p>
            <a:pPr marL="1984375">
              <a:lnSpc>
                <a:spcPts val="120"/>
              </a:lnSpc>
            </a:pPr>
            <a:r>
              <a:rPr sz="600" b="1" dirty="0">
                <a:latin typeface="Courier New"/>
                <a:cs typeface="Courier New"/>
              </a:rPr>
              <a:t>previously</a:t>
            </a:r>
            <a:r>
              <a:rPr sz="600" b="1" spc="-5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allocated</a:t>
            </a:r>
            <a:r>
              <a:rPr sz="600" b="1" spc="-5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by</a:t>
            </a:r>
            <a:r>
              <a:rPr sz="600" b="1" spc="-55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thread</a:t>
            </a:r>
            <a:r>
              <a:rPr sz="600" b="1" spc="-50" dirty="0">
                <a:latin typeface="Courier New"/>
                <a:cs typeface="Courier New"/>
              </a:rPr>
              <a:t> </a:t>
            </a:r>
            <a:r>
              <a:rPr sz="600" b="1" dirty="0">
                <a:latin typeface="Courier New"/>
                <a:cs typeface="Courier New"/>
              </a:rPr>
              <a:t>T0</a:t>
            </a:r>
            <a:r>
              <a:rPr sz="600" b="1" spc="-50" dirty="0">
                <a:latin typeface="Courier New"/>
                <a:cs typeface="Courier New"/>
              </a:rPr>
              <a:t> </a:t>
            </a:r>
            <a:r>
              <a:rPr sz="600" b="1" spc="-20" dirty="0">
                <a:latin typeface="Courier New"/>
                <a:cs typeface="Courier New"/>
              </a:rPr>
              <a:t>here</a:t>
            </a:r>
            <a:r>
              <a:rPr sz="600" spc="-20" dirty="0">
                <a:latin typeface="Courier New"/>
                <a:cs typeface="Courier New"/>
              </a:rPr>
              <a:t>:</a:t>
            </a:r>
            <a:endParaRPr sz="600">
              <a:latin typeface="Courier New"/>
              <a:cs typeface="Courier New"/>
            </a:endParaRPr>
          </a:p>
          <a:p>
            <a:pPr marL="12065">
              <a:lnSpc>
                <a:spcPts val="1440"/>
              </a:lnSpc>
              <a:tabLst>
                <a:tab pos="2167255" algn="l"/>
              </a:tabLst>
            </a:pPr>
            <a:r>
              <a:rPr sz="2700" spc="-15" baseline="-24691" dirty="0">
                <a:solidFill>
                  <a:srgbClr val="595959"/>
                </a:solidFill>
                <a:latin typeface="Arial MT"/>
                <a:cs typeface="Arial MT"/>
              </a:rPr>
              <a:t>wdown</a:t>
            </a:r>
            <a:r>
              <a:rPr sz="2700" baseline="-24691" dirty="0">
                <a:solidFill>
                  <a:srgbClr val="595959"/>
                </a:solidFill>
                <a:latin typeface="Arial MT"/>
                <a:cs typeface="Arial MT"/>
              </a:rPr>
              <a:t>	</a:t>
            </a:r>
            <a:r>
              <a:rPr sz="600" dirty="0">
                <a:latin typeface="Courier New"/>
                <a:cs typeface="Courier New"/>
              </a:rPr>
              <a:t>#0</a:t>
            </a:r>
            <a:r>
              <a:rPr sz="600" spc="-1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0x44436e</a:t>
            </a:r>
            <a:r>
              <a:rPr sz="600" spc="-1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in</a:t>
            </a:r>
            <a:r>
              <a:rPr sz="600" spc="-10" dirty="0">
                <a:latin typeface="Courier New"/>
                <a:cs typeface="Courier New"/>
              </a:rPr>
              <a:t> __interceptor_malloc</a:t>
            </a:r>
            <a:r>
              <a:rPr sz="600" spc="-15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projects/compiler-rt/lib/asan/</a:t>
            </a:r>
            <a:endParaRPr sz="600">
              <a:latin typeface="Courier New"/>
              <a:cs typeface="Courier New"/>
            </a:endParaRPr>
          </a:p>
          <a:p>
            <a:pPr marL="2167255">
              <a:lnSpc>
                <a:spcPts val="600"/>
              </a:lnSpc>
            </a:pPr>
            <a:r>
              <a:rPr sz="600" dirty="0">
                <a:latin typeface="Courier New"/>
                <a:cs typeface="Courier New"/>
              </a:rPr>
              <a:t>#1</a:t>
            </a:r>
            <a:r>
              <a:rPr sz="600" spc="-35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0x45913f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in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dirty="0">
                <a:latin typeface="Courier New"/>
                <a:cs typeface="Courier New"/>
              </a:rPr>
              <a:t>main</a:t>
            </a:r>
            <a:r>
              <a:rPr sz="600" spc="-30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use-after-free.c:3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49225" y="3438140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25262" y="3329924"/>
            <a:ext cx="5002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marR="844550" indent="182880">
              <a:lnSpc>
                <a:spcPct val="100000"/>
              </a:lnSpc>
              <a:spcBef>
                <a:spcPts val="100"/>
              </a:spcBef>
              <a:tabLst>
                <a:tab pos="1315085" algn="l"/>
              </a:tabLst>
            </a:pPr>
            <a:r>
              <a:rPr sz="600" dirty="0">
                <a:latin typeface="Courier New"/>
                <a:cs typeface="Courier New"/>
              </a:rPr>
              <a:t>#2 </a:t>
            </a:r>
            <a:r>
              <a:rPr sz="600" spc="-10" dirty="0">
                <a:latin typeface="Courier New"/>
                <a:cs typeface="Courier New"/>
              </a:rPr>
              <a:t>0x7fce9f25e76c</a:t>
            </a:r>
            <a:r>
              <a:rPr sz="600" dirty="0">
                <a:latin typeface="Courier New"/>
                <a:cs typeface="Courier New"/>
              </a:rPr>
              <a:t> </a:t>
            </a:r>
            <a:r>
              <a:rPr sz="600" spc="-25" dirty="0">
                <a:latin typeface="Courier New"/>
                <a:cs typeface="Courier New"/>
              </a:rPr>
              <a:t>in</a:t>
            </a:r>
            <a:r>
              <a:rPr sz="600" dirty="0">
                <a:latin typeface="Courier New"/>
                <a:cs typeface="Courier New"/>
              </a:rPr>
              <a:t>	</a:t>
            </a:r>
            <a:r>
              <a:rPr sz="600" spc="-10" dirty="0">
                <a:latin typeface="Courier New"/>
                <a:cs typeface="Courier New"/>
              </a:rPr>
              <a:t>libc_start_main</a:t>
            </a:r>
            <a:r>
              <a:rPr sz="600" spc="65" dirty="0">
                <a:latin typeface="Courier New"/>
                <a:cs typeface="Courier New"/>
              </a:rPr>
              <a:t> </a:t>
            </a:r>
            <a:r>
              <a:rPr sz="600" spc="-10" dirty="0">
                <a:latin typeface="Courier New"/>
                <a:cs typeface="Courier New"/>
              </a:rPr>
              <a:t>/build/buildd/eglibc-2.15/csu/libc-start.c:226 </a:t>
            </a:r>
            <a:r>
              <a:rPr sz="600" dirty="0">
                <a:solidFill>
                  <a:srgbClr val="FF0000"/>
                </a:solidFill>
                <a:latin typeface="Courier New"/>
                <a:cs typeface="Courier New"/>
              </a:rPr>
              <a:t>SUMMARY:</a:t>
            </a:r>
            <a:r>
              <a:rPr sz="600" spc="-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600" spc="-10" dirty="0">
                <a:solidFill>
                  <a:srgbClr val="FF0000"/>
                </a:solidFill>
                <a:latin typeface="Courier New"/>
                <a:cs typeface="Courier New"/>
              </a:rPr>
              <a:t>AddressSanitizer:</a:t>
            </a:r>
            <a:r>
              <a:rPr sz="600" spc="-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600" spc="-10" dirty="0">
                <a:solidFill>
                  <a:srgbClr val="FF0000"/>
                </a:solidFill>
                <a:latin typeface="Courier New"/>
                <a:cs typeface="Courier New"/>
              </a:rPr>
              <a:t>heap-use-after-</a:t>
            </a:r>
            <a:r>
              <a:rPr sz="600" dirty="0">
                <a:solidFill>
                  <a:srgbClr val="FF0000"/>
                </a:solidFill>
                <a:latin typeface="Courier New"/>
                <a:cs typeface="Courier New"/>
              </a:rPr>
              <a:t>free</a:t>
            </a:r>
            <a:r>
              <a:rPr sz="600" spc="-30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600" spc="-10" dirty="0">
                <a:solidFill>
                  <a:srgbClr val="FF0000"/>
                </a:solidFill>
                <a:latin typeface="Courier New"/>
                <a:cs typeface="Courier New"/>
              </a:rPr>
              <a:t>use-after-</a:t>
            </a:r>
            <a:r>
              <a:rPr sz="600" dirty="0">
                <a:solidFill>
                  <a:srgbClr val="FF0000"/>
                </a:solidFill>
                <a:latin typeface="Courier New"/>
                <a:cs typeface="Courier New"/>
              </a:rPr>
              <a:t>free.c:5</a:t>
            </a:r>
            <a:r>
              <a:rPr sz="600" spc="-2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600" spc="-20" dirty="0">
                <a:solidFill>
                  <a:srgbClr val="FF0000"/>
                </a:solidFill>
                <a:latin typeface="Courier New"/>
                <a:cs typeface="Courier New"/>
              </a:rPr>
              <a:t>main</a:t>
            </a:r>
            <a:endParaRPr sz="6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53311" y="4982062"/>
            <a:ext cx="19653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https://github.com/google/sanitizers/wiki/AddressSanitizer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952587" y="1552762"/>
            <a:ext cx="5239385" cy="1878964"/>
            <a:chOff x="1952587" y="1552762"/>
            <a:chExt cx="5239385" cy="1878964"/>
          </a:xfrm>
        </p:grpSpPr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2587" y="1552762"/>
              <a:ext cx="5238825" cy="187852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14500" y="1595625"/>
              <a:ext cx="5115560" cy="1755139"/>
            </a:xfrm>
            <a:custGeom>
              <a:avLst/>
              <a:gdLst/>
              <a:ahLst/>
              <a:cxnLst/>
              <a:rect l="l" t="t" r="r" b="b"/>
              <a:pathLst>
                <a:path w="5115559" h="1755139">
                  <a:moveTo>
                    <a:pt x="5114999" y="1754699"/>
                  </a:moveTo>
                  <a:lnTo>
                    <a:pt x="0" y="1754699"/>
                  </a:lnTo>
                  <a:lnTo>
                    <a:pt x="0" y="0"/>
                  </a:lnTo>
                  <a:lnTo>
                    <a:pt x="5114999" y="0"/>
                  </a:lnTo>
                  <a:lnTo>
                    <a:pt x="5114999" y="1754699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14500" y="1595625"/>
              <a:ext cx="5115560" cy="1755139"/>
            </a:xfrm>
            <a:custGeom>
              <a:avLst/>
              <a:gdLst/>
              <a:ahLst/>
              <a:cxnLst/>
              <a:rect l="l" t="t" r="r" b="b"/>
              <a:pathLst>
                <a:path w="5115559" h="1755139">
                  <a:moveTo>
                    <a:pt x="0" y="0"/>
                  </a:moveTo>
                  <a:lnTo>
                    <a:pt x="5114999" y="0"/>
                  </a:lnTo>
                  <a:lnTo>
                    <a:pt x="5114999" y="1754699"/>
                  </a:lnTo>
                  <a:lnTo>
                    <a:pt x="0" y="17546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459000" y="2030981"/>
            <a:ext cx="42164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Pro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tip: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Once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coverage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guided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fuzzing </a:t>
            </a:r>
            <a:r>
              <a:rPr sz="1800" dirty="0">
                <a:latin typeface="Arial MT"/>
                <a:cs typeface="Arial MT"/>
              </a:rPr>
              <a:t>plateaus,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run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generated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corpus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under </a:t>
            </a:r>
            <a:r>
              <a:rPr sz="1800" dirty="0">
                <a:latin typeface="Arial MT"/>
                <a:cs typeface="Arial MT"/>
              </a:rPr>
              <a:t>ASan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find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bugs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fuzzer</a:t>
            </a:r>
            <a:r>
              <a:rPr sz="1800" spc="-10" dirty="0">
                <a:latin typeface="Arial MT"/>
                <a:cs typeface="Arial MT"/>
              </a:rPr>
              <a:t> missed!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37761C"/>
                </a:solidFill>
              </a:rPr>
              <a:t>ThreadSanitizer </a:t>
            </a:r>
            <a:r>
              <a:rPr spc="-10" dirty="0">
                <a:solidFill>
                  <a:srgbClr val="37761C"/>
                </a:solidFill>
              </a:rPr>
              <a:t>(TSan)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6680834" cy="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Data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race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detector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C/C++</a:t>
            </a:r>
            <a:endParaRPr sz="18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Similar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principle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1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AddressSanitizer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but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race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conditions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5" y="2152092"/>
            <a:ext cx="2121535" cy="123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High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overhead</a:t>
            </a:r>
            <a:endParaRPr sz="1800">
              <a:latin typeface="Arial MT"/>
              <a:cs typeface="Arial MT"/>
            </a:endParaRPr>
          </a:p>
          <a:p>
            <a:pPr marL="469900" marR="5080">
              <a:lnSpc>
                <a:spcPct val="170600"/>
              </a:lnSpc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5-10x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memory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5-15x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slowdown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25" y="3555695"/>
            <a:ext cx="2357120" cy="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95959"/>
                </a:solidFill>
                <a:latin typeface="Courier New"/>
                <a:cs typeface="Courier New"/>
              </a:rPr>
              <a:t>-fsanitize=thread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Also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not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hardened!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0400" y="2332149"/>
            <a:ext cx="5182235" cy="157035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40"/>
              </a:spcBef>
            </a:pPr>
            <a:r>
              <a:rPr sz="900" dirty="0">
                <a:latin typeface="Courier New"/>
                <a:cs typeface="Courier New"/>
              </a:rPr>
              <a:t>WARNING:</a:t>
            </a:r>
            <a:r>
              <a:rPr sz="900" spc="-40" dirty="0"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ThreadSanitizer:</a:t>
            </a:r>
            <a:r>
              <a:rPr sz="900" spc="-3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data</a:t>
            </a:r>
            <a:r>
              <a:rPr sz="900" b="1" spc="-4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race</a:t>
            </a:r>
            <a:r>
              <a:rPr sz="900" b="1" spc="-35" dirty="0">
                <a:latin typeface="Courier New"/>
                <a:cs typeface="Courier New"/>
              </a:rPr>
              <a:t> </a:t>
            </a:r>
            <a:r>
              <a:rPr sz="900" spc="-10" dirty="0">
                <a:latin typeface="Courier New"/>
                <a:cs typeface="Courier New"/>
              </a:rPr>
              <a:t>(pid=19219)</a:t>
            </a:r>
            <a:endParaRPr sz="900">
              <a:latin typeface="Courier New"/>
              <a:cs typeface="Courier New"/>
            </a:endParaRPr>
          </a:p>
          <a:p>
            <a:pPr marL="360045" marR="1727200" indent="-137160">
              <a:lnSpc>
                <a:spcPct val="100000"/>
              </a:lnSpc>
            </a:pPr>
            <a:r>
              <a:rPr sz="900" b="1" dirty="0">
                <a:latin typeface="Courier New"/>
                <a:cs typeface="Courier New"/>
              </a:rPr>
              <a:t>Write</a:t>
            </a:r>
            <a:r>
              <a:rPr sz="900" b="1" spc="-3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of</a:t>
            </a:r>
            <a:r>
              <a:rPr sz="900" b="1" spc="-2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size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4</a:t>
            </a:r>
            <a:r>
              <a:rPr sz="900" b="1" spc="-2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at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0x7fcf47b21bc0</a:t>
            </a:r>
            <a:r>
              <a:rPr sz="900" b="1" spc="-2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by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thread</a:t>
            </a:r>
            <a:r>
              <a:rPr sz="900" b="1" spc="-20" dirty="0">
                <a:latin typeface="Courier New"/>
                <a:cs typeface="Courier New"/>
              </a:rPr>
              <a:t> </a:t>
            </a:r>
            <a:r>
              <a:rPr sz="900" b="1" spc="-25" dirty="0">
                <a:latin typeface="Courier New"/>
                <a:cs typeface="Courier New"/>
              </a:rPr>
              <a:t>T1</a:t>
            </a:r>
            <a:r>
              <a:rPr sz="900" spc="-25" dirty="0">
                <a:latin typeface="Courier New"/>
                <a:cs typeface="Courier New"/>
              </a:rPr>
              <a:t>: </a:t>
            </a:r>
            <a:r>
              <a:rPr sz="900" dirty="0">
                <a:latin typeface="Courier New"/>
                <a:cs typeface="Courier New"/>
              </a:rPr>
              <a:t>#0</a:t>
            </a:r>
            <a:r>
              <a:rPr sz="900" spc="-40" dirty="0"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Thread1</a:t>
            </a:r>
            <a:r>
              <a:rPr sz="900" spc="-35" dirty="0"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tiny_race.c:4</a:t>
            </a:r>
            <a:r>
              <a:rPr sz="900" spc="-35" dirty="0">
                <a:latin typeface="Courier New"/>
                <a:cs typeface="Courier New"/>
              </a:rPr>
              <a:t> </a:t>
            </a:r>
            <a:r>
              <a:rPr sz="900" spc="-10" dirty="0">
                <a:latin typeface="Courier New"/>
                <a:cs typeface="Courier New"/>
              </a:rPr>
              <a:t>(exe+0x00000000a360)</a:t>
            </a:r>
            <a:endParaRPr sz="9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Courier New"/>
              <a:cs typeface="Courier New"/>
            </a:endParaRPr>
          </a:p>
          <a:p>
            <a:pPr marL="360045" marR="972819" indent="-137160">
              <a:lnSpc>
                <a:spcPct val="100000"/>
              </a:lnSpc>
              <a:spcBef>
                <a:spcPts val="5"/>
              </a:spcBef>
            </a:pPr>
            <a:r>
              <a:rPr sz="900" b="1" dirty="0">
                <a:latin typeface="Courier New"/>
                <a:cs typeface="Courier New"/>
              </a:rPr>
              <a:t>Previous</a:t>
            </a:r>
            <a:r>
              <a:rPr sz="900" b="1" spc="-3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write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of</a:t>
            </a:r>
            <a:r>
              <a:rPr sz="900" b="1" spc="-2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size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4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at</a:t>
            </a:r>
            <a:r>
              <a:rPr sz="900" b="1" spc="-20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0x7fcf47b21bc0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by</a:t>
            </a:r>
            <a:r>
              <a:rPr sz="900" b="1" spc="-25" dirty="0">
                <a:latin typeface="Courier New"/>
                <a:cs typeface="Courier New"/>
              </a:rPr>
              <a:t> </a:t>
            </a:r>
            <a:r>
              <a:rPr sz="900" b="1" dirty="0">
                <a:latin typeface="Courier New"/>
                <a:cs typeface="Courier New"/>
              </a:rPr>
              <a:t>main</a:t>
            </a:r>
            <a:r>
              <a:rPr sz="900" b="1" spc="-20" dirty="0">
                <a:latin typeface="Courier New"/>
                <a:cs typeface="Courier New"/>
              </a:rPr>
              <a:t> </a:t>
            </a:r>
            <a:r>
              <a:rPr sz="900" b="1" spc="-10" dirty="0">
                <a:latin typeface="Courier New"/>
                <a:cs typeface="Courier New"/>
              </a:rPr>
              <a:t>thread</a:t>
            </a:r>
            <a:r>
              <a:rPr sz="900" spc="-10" dirty="0">
                <a:latin typeface="Courier New"/>
                <a:cs typeface="Courier New"/>
              </a:rPr>
              <a:t>: </a:t>
            </a:r>
            <a:r>
              <a:rPr sz="900" dirty="0">
                <a:latin typeface="Courier New"/>
                <a:cs typeface="Courier New"/>
              </a:rPr>
              <a:t>#0</a:t>
            </a:r>
            <a:r>
              <a:rPr sz="900" spc="-35" dirty="0"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main</a:t>
            </a:r>
            <a:r>
              <a:rPr sz="900" spc="-35" dirty="0"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tiny_race.c:10</a:t>
            </a:r>
            <a:r>
              <a:rPr sz="900" spc="-30" dirty="0">
                <a:latin typeface="Courier New"/>
                <a:cs typeface="Courier New"/>
              </a:rPr>
              <a:t> </a:t>
            </a:r>
            <a:r>
              <a:rPr sz="900" spc="-10" dirty="0">
                <a:latin typeface="Courier New"/>
                <a:cs typeface="Courier New"/>
              </a:rPr>
              <a:t>(exe+0x00000000a3b4)</a:t>
            </a:r>
            <a:endParaRPr sz="9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Courier New"/>
              <a:cs typeface="Courier New"/>
            </a:endParaRPr>
          </a:p>
          <a:p>
            <a:pPr marL="222885">
              <a:lnSpc>
                <a:spcPct val="100000"/>
              </a:lnSpc>
              <a:spcBef>
                <a:spcPts val="5"/>
              </a:spcBef>
            </a:pPr>
            <a:r>
              <a:rPr sz="900" dirty="0">
                <a:latin typeface="Courier New"/>
                <a:cs typeface="Courier New"/>
              </a:rPr>
              <a:t>Thread</a:t>
            </a:r>
            <a:r>
              <a:rPr sz="900" spc="-30" dirty="0"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T1</a:t>
            </a:r>
            <a:r>
              <a:rPr sz="900" spc="-30" dirty="0"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(running)</a:t>
            </a:r>
            <a:r>
              <a:rPr sz="900" spc="-30" dirty="0"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created</a:t>
            </a:r>
            <a:r>
              <a:rPr sz="900" spc="-30" dirty="0">
                <a:latin typeface="Courier New"/>
                <a:cs typeface="Courier New"/>
              </a:rPr>
              <a:t> </a:t>
            </a:r>
            <a:r>
              <a:rPr sz="900" spc="-25" dirty="0">
                <a:latin typeface="Courier New"/>
                <a:cs typeface="Courier New"/>
              </a:rPr>
              <a:t>at:</a:t>
            </a:r>
            <a:endParaRPr sz="900">
              <a:latin typeface="Courier New"/>
              <a:cs typeface="Courier New"/>
            </a:endParaRPr>
          </a:p>
          <a:p>
            <a:pPr marL="360045" marR="493395">
              <a:lnSpc>
                <a:spcPct val="100000"/>
              </a:lnSpc>
            </a:pPr>
            <a:r>
              <a:rPr sz="900" dirty="0">
                <a:latin typeface="Courier New"/>
                <a:cs typeface="Courier New"/>
              </a:rPr>
              <a:t>#0</a:t>
            </a:r>
            <a:r>
              <a:rPr sz="900" spc="-70" dirty="0"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pthread_create</a:t>
            </a:r>
            <a:r>
              <a:rPr sz="900" spc="-65" dirty="0"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tsan_interceptors.cc:705</a:t>
            </a:r>
            <a:r>
              <a:rPr sz="900" spc="-65" dirty="0">
                <a:latin typeface="Courier New"/>
                <a:cs typeface="Courier New"/>
              </a:rPr>
              <a:t> </a:t>
            </a:r>
            <a:r>
              <a:rPr sz="900" spc="-10" dirty="0">
                <a:latin typeface="Courier New"/>
                <a:cs typeface="Courier New"/>
              </a:rPr>
              <a:t>(exe+0x00000000c790) </a:t>
            </a:r>
            <a:r>
              <a:rPr sz="900" dirty="0">
                <a:latin typeface="Courier New"/>
                <a:cs typeface="Courier New"/>
              </a:rPr>
              <a:t>#1</a:t>
            </a:r>
            <a:r>
              <a:rPr sz="900" spc="-35" dirty="0"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main</a:t>
            </a:r>
            <a:r>
              <a:rPr sz="900" spc="-30" dirty="0">
                <a:latin typeface="Courier New"/>
                <a:cs typeface="Courier New"/>
              </a:rPr>
              <a:t> </a:t>
            </a:r>
            <a:r>
              <a:rPr sz="900" dirty="0">
                <a:latin typeface="Courier New"/>
                <a:cs typeface="Courier New"/>
              </a:rPr>
              <a:t>tiny_race.c:9</a:t>
            </a:r>
            <a:r>
              <a:rPr sz="900" spc="-30" dirty="0">
                <a:latin typeface="Courier New"/>
                <a:cs typeface="Courier New"/>
              </a:rPr>
              <a:t> </a:t>
            </a:r>
            <a:r>
              <a:rPr sz="900" spc="-10" dirty="0">
                <a:latin typeface="Courier New"/>
                <a:cs typeface="Courier New"/>
              </a:rPr>
              <a:t>(exe+0x00000000a3a4)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2193" y="4982062"/>
            <a:ext cx="16262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https://clang.llvm.org/docs/ThreadSanitizer.html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solidFill>
                  <a:srgbClr val="990000"/>
                </a:solidFill>
              </a:rPr>
              <a:t>Frida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3280">
              <a:lnSpc>
                <a:spcPct val="114999"/>
              </a:lnSpc>
              <a:spcBef>
                <a:spcPts val="100"/>
              </a:spcBef>
            </a:pPr>
            <a:r>
              <a:rPr dirty="0"/>
              <a:t>Dynamic</a:t>
            </a:r>
            <a:r>
              <a:rPr spc="-40" dirty="0"/>
              <a:t> </a:t>
            </a:r>
            <a:r>
              <a:rPr dirty="0"/>
              <a:t>instrumentation</a:t>
            </a:r>
            <a:r>
              <a:rPr spc="-40" dirty="0"/>
              <a:t> </a:t>
            </a:r>
            <a:r>
              <a:rPr spc="-25" dirty="0"/>
              <a:t>for </a:t>
            </a:r>
            <a:r>
              <a:rPr spc="-10" dirty="0"/>
              <a:t>closed-</a:t>
            </a:r>
            <a:r>
              <a:rPr dirty="0"/>
              <a:t>source</a:t>
            </a:r>
            <a:r>
              <a:rPr spc="5" dirty="0"/>
              <a:t> </a:t>
            </a:r>
            <a:r>
              <a:rPr spc="-10" dirty="0"/>
              <a:t>binaries</a:t>
            </a:r>
          </a:p>
          <a:p>
            <a:pPr marL="469900" marR="1109345">
              <a:lnSpc>
                <a:spcPct val="170600"/>
              </a:lnSpc>
            </a:pPr>
            <a:r>
              <a:rPr dirty="0"/>
              <a:t>Add</a:t>
            </a:r>
            <a:r>
              <a:rPr spc="20" dirty="0"/>
              <a:t> </a:t>
            </a:r>
            <a:r>
              <a:rPr spc="-10" dirty="0"/>
              <a:t>printf-debugging </a:t>
            </a:r>
            <a:r>
              <a:rPr dirty="0"/>
              <a:t>Modify</a:t>
            </a:r>
            <a:r>
              <a:rPr spc="-5" dirty="0"/>
              <a:t> </a:t>
            </a:r>
            <a:r>
              <a:rPr spc="-10" dirty="0"/>
              <a:t>behavior</a:t>
            </a:r>
          </a:p>
          <a:p>
            <a:pPr marL="469900" marR="5080">
              <a:lnSpc>
                <a:spcPct val="114999"/>
              </a:lnSpc>
              <a:spcBef>
                <a:spcPts val="1200"/>
              </a:spcBef>
            </a:pPr>
            <a:r>
              <a:rPr dirty="0"/>
              <a:t>Call</a:t>
            </a:r>
            <a:r>
              <a:rPr spc="-20" dirty="0"/>
              <a:t> </a:t>
            </a:r>
            <a:r>
              <a:rPr dirty="0"/>
              <a:t>internal</a:t>
            </a:r>
            <a:r>
              <a:rPr spc="-15" dirty="0"/>
              <a:t> </a:t>
            </a:r>
            <a:r>
              <a:rPr dirty="0"/>
              <a:t>functions</a:t>
            </a:r>
            <a:r>
              <a:rPr spc="-20" dirty="0"/>
              <a:t> </a:t>
            </a:r>
            <a:r>
              <a:rPr dirty="0"/>
              <a:t>directly</a:t>
            </a:r>
            <a:r>
              <a:rPr spc="-15" dirty="0"/>
              <a:t> </a:t>
            </a:r>
            <a:r>
              <a:rPr spc="-25" dirty="0"/>
              <a:t>to </a:t>
            </a:r>
            <a:r>
              <a:rPr dirty="0"/>
              <a:t>observe</a:t>
            </a:r>
            <a:r>
              <a:rPr spc="-45" dirty="0"/>
              <a:t> </a:t>
            </a:r>
            <a:r>
              <a:rPr spc="-10" dirty="0"/>
              <a:t>behavior</a:t>
            </a: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/>
              <a:t>Great</a:t>
            </a:r>
            <a:r>
              <a:rPr spc="-25" dirty="0"/>
              <a:t> </a:t>
            </a:r>
            <a:r>
              <a:rPr dirty="0"/>
              <a:t>way</a:t>
            </a:r>
            <a:r>
              <a:rPr spc="-1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write</a:t>
            </a:r>
            <a:r>
              <a:rPr spc="-1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fuzz</a:t>
            </a:r>
            <a:r>
              <a:rPr spc="-10" dirty="0"/>
              <a:t> harness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76679" y="4982062"/>
            <a:ext cx="10401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https://frida.re/docs/quickstart/</a:t>
            </a:r>
            <a:endParaRPr sz="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1699" y="1123974"/>
            <a:ext cx="4544060" cy="3473450"/>
          </a:xfrm>
          <a:prstGeom prst="rect">
            <a:avLst/>
          </a:prstGeom>
          <a:solidFill>
            <a:srgbClr val="595959"/>
          </a:solidFill>
        </p:spPr>
        <p:txBody>
          <a:bodyPr vert="horz" wrap="square" lIns="0" tIns="55880" rIns="0" bIns="0" rtlCol="0">
            <a:spAutoFit/>
          </a:bodyPr>
          <a:lstStyle/>
          <a:p>
            <a:pPr marL="85725">
              <a:lnSpc>
                <a:spcPts val="1080"/>
              </a:lnSpc>
              <a:spcBef>
                <a:spcPts val="440"/>
              </a:spcBef>
            </a:pPr>
            <a:r>
              <a:rPr sz="1000" b="1" dirty="0">
                <a:solidFill>
                  <a:srgbClr val="78909B"/>
                </a:solidFill>
                <a:latin typeface="Courier New"/>
                <a:cs typeface="Courier New"/>
              </a:rPr>
              <a:t>/*</a:t>
            </a:r>
            <a:r>
              <a:rPr sz="1000" b="1" spc="-35" dirty="0">
                <a:solidFill>
                  <a:srgbClr val="78909B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78909B"/>
                </a:solidFill>
                <a:latin typeface="Courier New"/>
                <a:cs typeface="Courier New"/>
              </a:rPr>
              <a:t>recvfrom.js</a:t>
            </a:r>
            <a:r>
              <a:rPr sz="1000" b="1" spc="-30" dirty="0">
                <a:solidFill>
                  <a:srgbClr val="78909B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78909B"/>
                </a:solidFill>
                <a:latin typeface="Courier New"/>
                <a:cs typeface="Courier New"/>
              </a:rPr>
              <a:t>*/</a:t>
            </a:r>
            <a:endParaRPr sz="1000">
              <a:latin typeface="Courier New"/>
              <a:cs typeface="Courier New"/>
            </a:endParaRPr>
          </a:p>
          <a:p>
            <a:pPr marL="85725">
              <a:lnSpc>
                <a:spcPts val="960"/>
              </a:lnSpc>
            </a:pPr>
            <a:r>
              <a:rPr sz="1000" b="1" spc="-50" dirty="0">
                <a:solidFill>
                  <a:srgbClr val="EEEEEE"/>
                </a:solidFill>
                <a:latin typeface="Courier New"/>
                <a:cs typeface="Courier New"/>
              </a:rPr>
              <a:t>{</a:t>
            </a:r>
            <a:endParaRPr sz="1000">
              <a:latin typeface="Courier New"/>
              <a:cs typeface="Courier New"/>
            </a:endParaRPr>
          </a:p>
          <a:p>
            <a:pPr marL="390525" marR="944880" indent="-152400">
              <a:lnSpc>
                <a:spcPts val="960"/>
              </a:lnSpc>
              <a:spcBef>
                <a:spcPts val="115"/>
              </a:spcBef>
            </a:pP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onEnter(log,</a:t>
            </a:r>
            <a:r>
              <a:rPr sz="1000" b="1" spc="-40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args,</a:t>
            </a:r>
            <a:r>
              <a:rPr sz="1000" b="1" spc="-40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state)</a:t>
            </a:r>
            <a:r>
              <a:rPr sz="1000" b="1" spc="-35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spc="-50" dirty="0">
                <a:solidFill>
                  <a:srgbClr val="EEEEEE"/>
                </a:solidFill>
                <a:latin typeface="Courier New"/>
                <a:cs typeface="Courier New"/>
              </a:rPr>
              <a:t>{ </a:t>
            </a: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log(</a:t>
            </a:r>
            <a:r>
              <a:rPr sz="1000" b="1" dirty="0">
                <a:solidFill>
                  <a:srgbClr val="B6D7A8"/>
                </a:solidFill>
                <a:latin typeface="Courier New"/>
                <a:cs typeface="Courier New"/>
              </a:rPr>
              <a:t>"recvfrom(socket="</a:t>
            </a:r>
            <a:r>
              <a:rPr sz="1000" b="1" spc="-60" dirty="0">
                <a:solidFill>
                  <a:srgbClr val="B6D7A8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+</a:t>
            </a:r>
            <a:r>
              <a:rPr sz="1000" b="1" spc="-55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args[0].toInt32()</a:t>
            </a:r>
            <a:endParaRPr sz="1000">
              <a:latin typeface="Courier New"/>
              <a:cs typeface="Courier New"/>
            </a:endParaRPr>
          </a:p>
          <a:p>
            <a:pPr marL="542925">
              <a:lnSpc>
                <a:spcPts val="1080"/>
              </a:lnSpc>
            </a:pP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+</a:t>
            </a:r>
            <a:r>
              <a:rPr sz="1000" b="1" spc="-15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B6D7A8"/>
                </a:solidFill>
                <a:latin typeface="Courier New"/>
                <a:cs typeface="Courier New"/>
              </a:rPr>
              <a:t>",</a:t>
            </a:r>
            <a:r>
              <a:rPr sz="1000" b="1" spc="-15" dirty="0">
                <a:solidFill>
                  <a:srgbClr val="B6D7A8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B6D7A8"/>
                </a:solidFill>
                <a:latin typeface="Courier New"/>
                <a:cs typeface="Courier New"/>
              </a:rPr>
              <a:t>buffer="</a:t>
            </a:r>
            <a:r>
              <a:rPr sz="1000" b="1" spc="-15" dirty="0">
                <a:solidFill>
                  <a:srgbClr val="B6D7A8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+</a:t>
            </a:r>
            <a:r>
              <a:rPr sz="1000" b="1" spc="-15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args[1]</a:t>
            </a:r>
            <a:endParaRPr sz="1000">
              <a:latin typeface="Courier New"/>
              <a:cs typeface="Courier New"/>
            </a:endParaRPr>
          </a:p>
          <a:p>
            <a:pPr marL="542925">
              <a:lnSpc>
                <a:spcPts val="1140"/>
              </a:lnSpc>
            </a:pP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+</a:t>
            </a:r>
            <a:r>
              <a:rPr sz="1000" b="1" spc="-15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B6D7A8"/>
                </a:solidFill>
                <a:latin typeface="Courier New"/>
                <a:cs typeface="Courier New"/>
              </a:rPr>
              <a:t>",</a:t>
            </a:r>
            <a:r>
              <a:rPr sz="1000" b="1" spc="-15" dirty="0">
                <a:solidFill>
                  <a:srgbClr val="B6D7A8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B6D7A8"/>
                </a:solidFill>
                <a:latin typeface="Courier New"/>
                <a:cs typeface="Courier New"/>
              </a:rPr>
              <a:t>length="</a:t>
            </a:r>
            <a:r>
              <a:rPr sz="1000" b="1" spc="-15" dirty="0">
                <a:solidFill>
                  <a:srgbClr val="B6D7A8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+</a:t>
            </a:r>
            <a:r>
              <a:rPr sz="1000" b="1" spc="-15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args[2].toInt32()</a:t>
            </a:r>
            <a:endParaRPr sz="1000">
              <a:latin typeface="Courier New"/>
              <a:cs typeface="Courier New"/>
            </a:endParaRPr>
          </a:p>
          <a:p>
            <a:pPr marL="542925">
              <a:lnSpc>
                <a:spcPts val="1140"/>
              </a:lnSpc>
            </a:pP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+</a:t>
            </a:r>
            <a:r>
              <a:rPr sz="1000" b="1" spc="-15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B6D7A8"/>
                </a:solidFill>
                <a:latin typeface="Courier New"/>
                <a:cs typeface="Courier New"/>
              </a:rPr>
              <a:t>",</a:t>
            </a:r>
            <a:r>
              <a:rPr sz="1000" b="1" spc="-15" dirty="0">
                <a:solidFill>
                  <a:srgbClr val="B6D7A8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B6D7A8"/>
                </a:solidFill>
                <a:latin typeface="Courier New"/>
                <a:cs typeface="Courier New"/>
              </a:rPr>
              <a:t>flags="</a:t>
            </a:r>
            <a:r>
              <a:rPr sz="1000" b="1" spc="-15" dirty="0">
                <a:solidFill>
                  <a:srgbClr val="B6D7A8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+</a:t>
            </a: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 args[3]</a:t>
            </a:r>
            <a:endParaRPr sz="1000">
              <a:latin typeface="Courier New"/>
              <a:cs typeface="Courier New"/>
            </a:endParaRPr>
          </a:p>
          <a:p>
            <a:pPr marL="542925">
              <a:lnSpc>
                <a:spcPts val="1140"/>
              </a:lnSpc>
            </a:pP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+</a:t>
            </a:r>
            <a:r>
              <a:rPr sz="1000" b="1" spc="-20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B6D7A8"/>
                </a:solidFill>
                <a:latin typeface="Courier New"/>
                <a:cs typeface="Courier New"/>
              </a:rPr>
              <a:t>",</a:t>
            </a:r>
            <a:r>
              <a:rPr sz="1000" b="1" spc="-15" dirty="0">
                <a:solidFill>
                  <a:srgbClr val="B6D7A8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B6D7A8"/>
                </a:solidFill>
                <a:latin typeface="Courier New"/>
                <a:cs typeface="Courier New"/>
              </a:rPr>
              <a:t>address="</a:t>
            </a:r>
            <a:r>
              <a:rPr sz="1000" b="1" spc="-15" dirty="0">
                <a:solidFill>
                  <a:srgbClr val="B6D7A8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+</a:t>
            </a:r>
            <a:r>
              <a:rPr sz="1000" b="1" spc="-15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args[4]</a:t>
            </a:r>
            <a:endParaRPr sz="1000">
              <a:latin typeface="Courier New"/>
              <a:cs typeface="Courier New"/>
            </a:endParaRPr>
          </a:p>
          <a:p>
            <a:pPr marL="542925">
              <a:lnSpc>
                <a:spcPts val="1140"/>
              </a:lnSpc>
            </a:pP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+</a:t>
            </a:r>
            <a:r>
              <a:rPr sz="1000" b="1" spc="-30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B6D7A8"/>
                </a:solidFill>
                <a:latin typeface="Courier New"/>
                <a:cs typeface="Courier New"/>
              </a:rPr>
              <a:t>",</a:t>
            </a:r>
            <a:r>
              <a:rPr sz="1000" b="1" spc="-25" dirty="0">
                <a:solidFill>
                  <a:srgbClr val="B6D7A8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B6D7A8"/>
                </a:solidFill>
                <a:latin typeface="Courier New"/>
                <a:cs typeface="Courier New"/>
              </a:rPr>
              <a:t>address_len="</a:t>
            </a:r>
            <a:r>
              <a:rPr sz="1000" b="1" spc="-25" dirty="0">
                <a:solidFill>
                  <a:srgbClr val="B6D7A8"/>
                </a:solidFill>
                <a:latin typeface="Courier New"/>
                <a:cs typeface="Courier New"/>
              </a:rPr>
              <a:t> </a:t>
            </a:r>
            <a:r>
              <a:rPr sz="1000" b="1" spc="-50" dirty="0">
                <a:solidFill>
                  <a:srgbClr val="EEEEEE"/>
                </a:solidFill>
                <a:latin typeface="Courier New"/>
                <a:cs typeface="Courier New"/>
              </a:rPr>
              <a:t>+</a:t>
            </a:r>
            <a:endParaRPr sz="1000">
              <a:latin typeface="Courier New"/>
              <a:cs typeface="Courier New"/>
            </a:endParaRPr>
          </a:p>
          <a:p>
            <a:pPr marL="1076325">
              <a:lnSpc>
                <a:spcPts val="1140"/>
              </a:lnSpc>
            </a:pP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args[5].readPointer().toInt32()</a:t>
            </a:r>
            <a:endParaRPr sz="1000">
              <a:latin typeface="Courier New"/>
              <a:cs typeface="Courier New"/>
            </a:endParaRPr>
          </a:p>
          <a:p>
            <a:pPr marL="542925">
              <a:lnSpc>
                <a:spcPts val="1140"/>
              </a:lnSpc>
            </a:pP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+</a:t>
            </a:r>
            <a:r>
              <a:rPr sz="1000" b="1" spc="-5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B6D7A8"/>
                </a:solidFill>
                <a:latin typeface="Courier New"/>
                <a:cs typeface="Courier New"/>
              </a:rPr>
              <a:t>")"</a:t>
            </a: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);</a:t>
            </a:r>
            <a:endParaRPr sz="1000">
              <a:latin typeface="Courier New"/>
              <a:cs typeface="Courier New"/>
            </a:endParaRPr>
          </a:p>
          <a:p>
            <a:pPr marL="238125">
              <a:lnSpc>
                <a:spcPts val="1140"/>
              </a:lnSpc>
            </a:pPr>
            <a:r>
              <a:rPr sz="1000" b="1" spc="-25" dirty="0">
                <a:solidFill>
                  <a:srgbClr val="EEEEEE"/>
                </a:solidFill>
                <a:latin typeface="Courier New"/>
                <a:cs typeface="Courier New"/>
              </a:rPr>
              <a:t>},</a:t>
            </a:r>
            <a:endParaRPr sz="1000">
              <a:latin typeface="Courier New"/>
              <a:cs typeface="Courier New"/>
            </a:endParaRPr>
          </a:p>
          <a:p>
            <a:pPr marL="85725">
              <a:lnSpc>
                <a:spcPts val="1170"/>
              </a:lnSpc>
            </a:pPr>
            <a:r>
              <a:rPr sz="1000" b="1" spc="-50" dirty="0">
                <a:solidFill>
                  <a:srgbClr val="EEEEEE"/>
                </a:solidFill>
                <a:latin typeface="Courier New"/>
                <a:cs typeface="Courier New"/>
              </a:rPr>
              <a:t>}</a:t>
            </a:r>
            <a:endParaRPr sz="10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000">
              <a:latin typeface="Courier New"/>
              <a:cs typeface="Courier New"/>
            </a:endParaRPr>
          </a:p>
          <a:p>
            <a:pPr marL="85725">
              <a:lnSpc>
                <a:spcPct val="100000"/>
              </a:lnSpc>
            </a:pP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$</a:t>
            </a: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 frida-</a:t>
            </a: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trace</a:t>
            </a: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 -</a:t>
            </a: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i</a:t>
            </a: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"recv*"</a:t>
            </a:r>
            <a:r>
              <a:rPr sz="1000" b="1" spc="-5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twitter</a:t>
            </a:r>
            <a:endParaRPr sz="1000">
              <a:latin typeface="Courier New"/>
              <a:cs typeface="Courier New"/>
            </a:endParaRPr>
          </a:p>
          <a:p>
            <a:pPr marL="237490">
              <a:lnSpc>
                <a:spcPts val="1170"/>
              </a:lnSpc>
              <a:spcBef>
                <a:spcPts val="1080"/>
              </a:spcBef>
            </a:pPr>
            <a:r>
              <a:rPr sz="1000" b="1" spc="-25" dirty="0">
                <a:solidFill>
                  <a:srgbClr val="78909B"/>
                </a:solidFill>
                <a:latin typeface="Courier New"/>
                <a:cs typeface="Courier New"/>
              </a:rPr>
              <a:t>...</a:t>
            </a:r>
            <a:endParaRPr sz="1000">
              <a:latin typeface="Courier New"/>
              <a:cs typeface="Courier New"/>
            </a:endParaRPr>
          </a:p>
          <a:p>
            <a:pPr marL="238125">
              <a:lnSpc>
                <a:spcPts val="1140"/>
              </a:lnSpc>
              <a:tabLst>
                <a:tab pos="999490" algn="l"/>
              </a:tabLst>
            </a:pP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8098</a:t>
            </a:r>
            <a:r>
              <a:rPr sz="1000" b="1" spc="-20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spc="-25" dirty="0">
                <a:solidFill>
                  <a:srgbClr val="EEEEEE"/>
                </a:solidFill>
                <a:latin typeface="Courier New"/>
                <a:cs typeface="Courier New"/>
              </a:rPr>
              <a:t>ms</a:t>
            </a: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	</a:t>
            </a: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recvfrom(</a:t>
            </a:r>
            <a:r>
              <a:rPr sz="1000" b="1" spc="-10" dirty="0">
                <a:solidFill>
                  <a:srgbClr val="A4C1F4"/>
                </a:solidFill>
                <a:latin typeface="Courier New"/>
                <a:cs typeface="Courier New"/>
              </a:rPr>
              <a:t>socket</a:t>
            </a: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=70,</a:t>
            </a:r>
            <a:endParaRPr sz="1000">
              <a:latin typeface="Courier New"/>
              <a:cs typeface="Courier New"/>
            </a:endParaRPr>
          </a:p>
          <a:p>
            <a:pPr marL="1685289" marR="488315">
              <a:lnSpc>
                <a:spcPts val="1140"/>
              </a:lnSpc>
              <a:spcBef>
                <a:spcPts val="60"/>
              </a:spcBef>
            </a:pPr>
            <a:r>
              <a:rPr sz="1000" b="1" dirty="0">
                <a:solidFill>
                  <a:srgbClr val="A4C1F4"/>
                </a:solidFill>
                <a:latin typeface="Courier New"/>
                <a:cs typeface="Courier New"/>
              </a:rPr>
              <a:t>buffer</a:t>
            </a: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=0x32cc018,</a:t>
            </a:r>
            <a:r>
              <a:rPr sz="1000" b="1" spc="-85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A4C1F4"/>
                </a:solidFill>
                <a:latin typeface="Courier New"/>
                <a:cs typeface="Courier New"/>
              </a:rPr>
              <a:t>length</a:t>
            </a: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=65536, </a:t>
            </a:r>
            <a:r>
              <a:rPr sz="1000" b="1" spc="-10" dirty="0">
                <a:solidFill>
                  <a:srgbClr val="A4C1F4"/>
                </a:solidFill>
                <a:latin typeface="Courier New"/>
                <a:cs typeface="Courier New"/>
              </a:rPr>
              <a:t>flags</a:t>
            </a: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=0x0,</a:t>
            </a:r>
            <a:endParaRPr sz="1000">
              <a:latin typeface="Courier New"/>
              <a:cs typeface="Courier New"/>
            </a:endParaRPr>
          </a:p>
          <a:p>
            <a:pPr marL="1685289">
              <a:lnSpc>
                <a:spcPts val="1110"/>
              </a:lnSpc>
            </a:pPr>
            <a:r>
              <a:rPr sz="1000" b="1" dirty="0">
                <a:solidFill>
                  <a:srgbClr val="A4C1F4"/>
                </a:solidFill>
                <a:latin typeface="Courier New"/>
                <a:cs typeface="Courier New"/>
              </a:rPr>
              <a:t>address</a:t>
            </a:r>
            <a:r>
              <a:rPr sz="1000" b="1" dirty="0">
                <a:solidFill>
                  <a:srgbClr val="EEEEEE"/>
                </a:solidFill>
                <a:latin typeface="Courier New"/>
                <a:cs typeface="Courier New"/>
              </a:rPr>
              <a:t>=0xb0420bd8,</a:t>
            </a:r>
            <a:r>
              <a:rPr sz="1000" b="1" spc="-95" dirty="0">
                <a:solidFill>
                  <a:srgbClr val="EEEEEE"/>
                </a:solidFill>
                <a:latin typeface="Courier New"/>
                <a:cs typeface="Courier New"/>
              </a:rPr>
              <a:t> </a:t>
            </a:r>
            <a:r>
              <a:rPr sz="1000" b="1" spc="-10" dirty="0">
                <a:solidFill>
                  <a:srgbClr val="A4C1F4"/>
                </a:solidFill>
                <a:latin typeface="Courier New"/>
                <a:cs typeface="Courier New"/>
              </a:rPr>
              <a:t>address_len</a:t>
            </a:r>
            <a:r>
              <a:rPr sz="1000" b="1" spc="-10" dirty="0">
                <a:solidFill>
                  <a:srgbClr val="EEEEEE"/>
                </a:solidFill>
                <a:latin typeface="Courier New"/>
                <a:cs typeface="Courier New"/>
              </a:rPr>
              <a:t>=16)</a:t>
            </a:r>
            <a:endParaRPr sz="1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D9EA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98180" y="2266442"/>
            <a:ext cx="2947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Static</a:t>
            </a:r>
            <a:r>
              <a:rPr sz="3600" spc="-5" dirty="0"/>
              <a:t> </a:t>
            </a:r>
            <a:r>
              <a:rPr sz="3600" spc="-10" dirty="0"/>
              <a:t>analysis</a:t>
            </a:r>
            <a:endParaRPr sz="36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Static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7594600" cy="263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Using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tool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analyze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program’s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behavior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without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actually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running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it</a:t>
            </a:r>
            <a:endParaRPr sz="1800">
              <a:latin typeface="Arial MT"/>
              <a:cs typeface="Arial MT"/>
            </a:endParaRPr>
          </a:p>
          <a:p>
            <a:pPr marL="12700" marR="5080" indent="457200">
              <a:lnSpc>
                <a:spcPct val="170600"/>
              </a:lnSpc>
            </a:pP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Test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whether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certain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property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holds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find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places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where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violated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Static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analysis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can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i="1" dirty="0">
                <a:solidFill>
                  <a:srgbClr val="595959"/>
                </a:solidFill>
                <a:latin typeface="Arial"/>
                <a:cs typeface="Arial"/>
              </a:rPr>
              <a:t>prove</a:t>
            </a:r>
            <a:r>
              <a:rPr sz="1800" i="1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properties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about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program</a:t>
            </a:r>
            <a:endParaRPr sz="18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52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E.g.,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prove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program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free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NULL</a:t>
            </a:r>
            <a:r>
              <a:rPr sz="1800" spc="-8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pointer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dereferences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Despite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lots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work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this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area,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there’s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huge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scope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improvements!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Undecidability</a:t>
            </a:r>
            <a:r>
              <a:rPr spc="50" dirty="0"/>
              <a:t> </a:t>
            </a:r>
            <a:r>
              <a:rPr dirty="0"/>
              <a:t>of</a:t>
            </a:r>
            <a:r>
              <a:rPr spc="50" dirty="0"/>
              <a:t> </a:t>
            </a:r>
            <a:r>
              <a:rPr dirty="0"/>
              <a:t>static</a:t>
            </a:r>
            <a:r>
              <a:rPr spc="50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6870700" cy="296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Goal: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Determine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whether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given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program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satisfies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given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property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This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theoretically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undecidable: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reduces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halting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problem!</a:t>
            </a:r>
            <a:endParaRPr sz="1800" dirty="0">
              <a:latin typeface="Arial MT"/>
              <a:cs typeface="Arial MT"/>
            </a:endParaRPr>
          </a:p>
          <a:p>
            <a:pPr marL="1018540" marR="2003425" indent="-548640">
              <a:lnSpc>
                <a:spcPct val="114999"/>
              </a:lnSpc>
              <a:spcBef>
                <a:spcPts val="1200"/>
              </a:spcBef>
            </a:pPr>
            <a:r>
              <a:rPr sz="1800" b="1" dirty="0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sz="1800" b="1" spc="-80" dirty="0">
                <a:solidFill>
                  <a:srgbClr val="990000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990000"/>
                </a:solidFill>
                <a:latin typeface="Courier New"/>
                <a:cs typeface="Courier New"/>
              </a:rPr>
              <a:t>solve_halting_problem(P,</a:t>
            </a:r>
            <a:r>
              <a:rPr sz="1800" b="1" spc="-65" dirty="0">
                <a:solidFill>
                  <a:srgbClr val="990000"/>
                </a:solidFill>
                <a:latin typeface="Courier New"/>
                <a:cs typeface="Courier New"/>
              </a:rPr>
              <a:t> </a:t>
            </a:r>
            <a:r>
              <a:rPr sz="1800" b="1" spc="-25" dirty="0">
                <a:solidFill>
                  <a:srgbClr val="990000"/>
                </a:solidFill>
                <a:latin typeface="Courier New"/>
                <a:cs typeface="Courier New"/>
              </a:rPr>
              <a:t>a): </a:t>
            </a:r>
            <a:r>
              <a:rPr sz="1800" b="1" dirty="0">
                <a:solidFill>
                  <a:srgbClr val="990000"/>
                </a:solidFill>
                <a:latin typeface="Courier New"/>
                <a:cs typeface="Courier New"/>
              </a:rPr>
              <a:t>def</a:t>
            </a:r>
            <a:r>
              <a:rPr sz="1800" b="1" spc="-15" dirty="0">
                <a:solidFill>
                  <a:srgbClr val="990000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990000"/>
                </a:solidFill>
                <a:latin typeface="Courier New"/>
                <a:cs typeface="Courier New"/>
              </a:rPr>
              <a:t>new_P():</a:t>
            </a:r>
            <a:endParaRPr sz="1800" dirty="0">
              <a:latin typeface="Courier New"/>
              <a:cs typeface="Courier New"/>
            </a:endParaRPr>
          </a:p>
          <a:p>
            <a:pPr marL="1567180">
              <a:lnSpc>
                <a:spcPct val="100000"/>
              </a:lnSpc>
              <a:spcBef>
                <a:spcPts val="325"/>
              </a:spcBef>
            </a:pPr>
            <a:r>
              <a:rPr sz="1800" b="1" spc="-20" dirty="0">
                <a:solidFill>
                  <a:srgbClr val="990000"/>
                </a:solidFill>
                <a:latin typeface="Courier New"/>
                <a:cs typeface="Courier New"/>
              </a:rPr>
              <a:t>P(a)</a:t>
            </a:r>
            <a:endParaRPr sz="1800" dirty="0">
              <a:latin typeface="Courier New"/>
              <a:cs typeface="Courier New"/>
            </a:endParaRPr>
          </a:p>
          <a:p>
            <a:pPr marL="1567180">
              <a:lnSpc>
                <a:spcPct val="100000"/>
              </a:lnSpc>
              <a:spcBef>
                <a:spcPts val="325"/>
              </a:spcBef>
            </a:pPr>
            <a:r>
              <a:rPr sz="1800" b="1" spc="-10" dirty="0">
                <a:solidFill>
                  <a:srgbClr val="990000"/>
                </a:solidFill>
                <a:latin typeface="Courier New"/>
                <a:cs typeface="Courier New"/>
              </a:rPr>
              <a:t>bug()</a:t>
            </a:r>
            <a:endParaRPr sz="1800" dirty="0">
              <a:latin typeface="Courier New"/>
              <a:cs typeface="Courier New"/>
            </a:endParaRPr>
          </a:p>
          <a:p>
            <a:pPr marL="101854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990000"/>
                </a:solidFill>
                <a:latin typeface="Courier New"/>
                <a:cs typeface="Courier New"/>
              </a:rPr>
              <a:t>return</a:t>
            </a:r>
            <a:r>
              <a:rPr sz="1800" b="1" spc="-30" dirty="0">
                <a:solidFill>
                  <a:srgbClr val="990000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990000"/>
                </a:solidFill>
                <a:latin typeface="Courier New"/>
                <a:cs typeface="Courier New"/>
              </a:rPr>
              <a:t>static_analyzer_for_bug(new_P)</a:t>
            </a:r>
            <a:endParaRPr sz="1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Computer</a:t>
            </a:r>
            <a:r>
              <a:rPr spc="-25" dirty="0"/>
              <a:t> </a:t>
            </a:r>
            <a:r>
              <a:rPr dirty="0"/>
              <a:t>programs:</a:t>
            </a:r>
            <a:r>
              <a:rPr spc="-20" dirty="0"/>
              <a:t> </a:t>
            </a:r>
            <a:r>
              <a:rPr dirty="0"/>
              <a:t>finite</a:t>
            </a:r>
            <a:r>
              <a:rPr spc="-20" dirty="0"/>
              <a:t> </a:t>
            </a:r>
            <a:r>
              <a:rPr dirty="0"/>
              <a:t>state</a:t>
            </a:r>
            <a:r>
              <a:rPr spc="-20" dirty="0"/>
              <a:t> </a:t>
            </a:r>
            <a:r>
              <a:rPr spc="-10" dirty="0"/>
              <a:t>machines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775" y="1179325"/>
            <a:ext cx="7313599" cy="19365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79469" y="3320281"/>
            <a:ext cx="7138034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3965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This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conceptual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state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machine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describing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intended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operation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program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70"/>
              </a:spcBef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physical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CPU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cannot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directly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execute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this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abstract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state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machine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Soundness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spc="-10" dirty="0"/>
              <a:t>completeness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625" y="1216355"/>
            <a:ext cx="6756400" cy="263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best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static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analyzer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can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only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satisfy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one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following:</a:t>
            </a:r>
            <a:r>
              <a:rPr sz="1800" spc="-15" baseline="30092" dirty="0">
                <a:solidFill>
                  <a:srgbClr val="595959"/>
                </a:solidFill>
                <a:latin typeface="Arial MT"/>
                <a:cs typeface="Arial MT"/>
              </a:rPr>
              <a:t>*</a:t>
            </a:r>
            <a:endParaRPr sz="1800" baseline="30092">
              <a:latin typeface="Arial MT"/>
              <a:cs typeface="Arial MT"/>
            </a:endParaRPr>
          </a:p>
          <a:p>
            <a:pPr marL="965200" marR="43180" indent="-457200">
              <a:lnSpc>
                <a:spcPct val="170600"/>
              </a:lnSpc>
            </a:pPr>
            <a:r>
              <a:rPr sz="1800" b="1" dirty="0">
                <a:solidFill>
                  <a:srgbClr val="1155CC"/>
                </a:solidFill>
                <a:latin typeface="Arial"/>
                <a:cs typeface="Arial"/>
              </a:rPr>
              <a:t>Soundness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Everything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static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analyzer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finds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bug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But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some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bugs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may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missed!</a:t>
            </a:r>
            <a:endParaRPr sz="1800">
              <a:latin typeface="Arial MT"/>
              <a:cs typeface="Arial MT"/>
            </a:endParaRPr>
          </a:p>
          <a:p>
            <a:pPr marL="965200" marR="1023619" indent="-457200">
              <a:lnSpc>
                <a:spcPct val="170600"/>
              </a:lnSpc>
            </a:pPr>
            <a:r>
              <a:rPr sz="1800" b="1" dirty="0">
                <a:solidFill>
                  <a:srgbClr val="37761C"/>
                </a:solidFill>
                <a:latin typeface="Arial"/>
                <a:cs typeface="Arial"/>
              </a:rPr>
              <a:t>Completeness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sz="1800" spc="-6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static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analyzer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finds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every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bug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But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there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may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false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positives!</a:t>
            </a:r>
            <a:endParaRPr sz="18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152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Most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static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analyzers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are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neither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sound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nor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complete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13799" y="4982062"/>
            <a:ext cx="8045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 MT"/>
                <a:cs typeface="Arial MT"/>
              </a:rPr>
              <a:t>*</a:t>
            </a:r>
            <a:r>
              <a:rPr sz="600" spc="-3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Assuming</a:t>
            </a:r>
            <a:r>
              <a:rPr sz="60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termination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60413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Data</a:t>
            </a:r>
            <a:r>
              <a:rPr spc="-15" dirty="0"/>
              <a:t> </a:t>
            </a:r>
            <a:r>
              <a:rPr dirty="0"/>
              <a:t>flow</a:t>
            </a:r>
            <a:r>
              <a:rPr spc="-15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4572000" cy="1907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Determine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possible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values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variables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at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points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control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flow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graph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Approximations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are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usually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needed</a:t>
            </a:r>
            <a:endParaRPr sz="1800">
              <a:latin typeface="Arial MT"/>
              <a:cs typeface="Arial MT"/>
            </a:endParaRPr>
          </a:p>
          <a:p>
            <a:pPr marL="469900" marR="259715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Expressing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precise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set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possible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values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may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arbitrarily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complex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61450" y="709624"/>
            <a:ext cx="859155" cy="308610"/>
          </a:xfrm>
          <a:prstGeom prst="rect">
            <a:avLst/>
          </a:prstGeom>
          <a:solidFill>
            <a:srgbClr val="EEEEEE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X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1450" y="1293300"/>
            <a:ext cx="859155" cy="308610"/>
          </a:xfrm>
          <a:prstGeom prst="rect">
            <a:avLst/>
          </a:prstGeom>
          <a:solidFill>
            <a:srgbClr val="EEEEEE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60" dirty="0">
                <a:latin typeface="Arial MT"/>
                <a:cs typeface="Arial MT"/>
              </a:rPr>
              <a:t>A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356687" y="1872212"/>
            <a:ext cx="868680" cy="318135"/>
            <a:chOff x="6356687" y="1872212"/>
            <a:chExt cx="868680" cy="318135"/>
          </a:xfrm>
        </p:grpSpPr>
        <p:sp>
          <p:nvSpPr>
            <p:cNvPr id="7" name="object 7"/>
            <p:cNvSpPr/>
            <p:nvPr/>
          </p:nvSpPr>
          <p:spPr>
            <a:xfrm>
              <a:off x="6361450" y="1876974"/>
              <a:ext cx="859155" cy="308610"/>
            </a:xfrm>
            <a:custGeom>
              <a:avLst/>
              <a:gdLst/>
              <a:ahLst/>
              <a:cxnLst/>
              <a:rect l="l" t="t" r="r" b="b"/>
              <a:pathLst>
                <a:path w="859154" h="308610">
                  <a:moveTo>
                    <a:pt x="858899" y="308099"/>
                  </a:moveTo>
                  <a:lnTo>
                    <a:pt x="0" y="308099"/>
                  </a:lnTo>
                  <a:lnTo>
                    <a:pt x="0" y="0"/>
                  </a:lnTo>
                  <a:lnTo>
                    <a:pt x="858899" y="0"/>
                  </a:lnTo>
                  <a:lnTo>
                    <a:pt x="858899" y="3080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61450" y="1876974"/>
              <a:ext cx="859155" cy="308610"/>
            </a:xfrm>
            <a:custGeom>
              <a:avLst/>
              <a:gdLst/>
              <a:ahLst/>
              <a:cxnLst/>
              <a:rect l="l" t="t" r="r" b="b"/>
              <a:pathLst>
                <a:path w="859154" h="308610">
                  <a:moveTo>
                    <a:pt x="0" y="0"/>
                  </a:moveTo>
                  <a:lnTo>
                    <a:pt x="858899" y="0"/>
                  </a:lnTo>
                  <a:lnTo>
                    <a:pt x="858899" y="308099"/>
                  </a:lnTo>
                  <a:lnTo>
                    <a:pt x="0" y="308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508136" y="1906438"/>
            <a:ext cx="565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X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==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61837" y="2460649"/>
            <a:ext cx="859155" cy="308610"/>
          </a:xfrm>
          <a:prstGeom prst="rect">
            <a:avLst/>
          </a:prstGeom>
          <a:solidFill>
            <a:srgbClr val="EEEEEE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Z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Z+1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61062" y="2460649"/>
            <a:ext cx="859155" cy="308610"/>
          </a:xfrm>
          <a:prstGeom prst="rect">
            <a:avLst/>
          </a:prstGeom>
          <a:solidFill>
            <a:srgbClr val="EEEEEE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X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X+1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1062" y="3044325"/>
            <a:ext cx="859155" cy="308610"/>
          </a:xfrm>
          <a:prstGeom prst="rect">
            <a:avLst/>
          </a:prstGeom>
          <a:solidFill>
            <a:srgbClr val="EEEEEE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Z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9909" y="1017724"/>
            <a:ext cx="81980" cy="25737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6206978" y="1601400"/>
            <a:ext cx="1865630" cy="1929130"/>
            <a:chOff x="6206978" y="1601400"/>
            <a:chExt cx="1865630" cy="192913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9909" y="1601400"/>
              <a:ext cx="81980" cy="2573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95051" y="2185075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4" h="227964">
                  <a:moveTo>
                    <a:pt x="495848" y="0"/>
                  </a:moveTo>
                  <a:lnTo>
                    <a:pt x="0" y="227956"/>
                  </a:lnTo>
                </a:path>
              </a:pathLst>
            </a:custGeom>
            <a:ln w="19049">
              <a:solidFill>
                <a:srgbClr val="6AA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6978" y="2374917"/>
              <a:ext cx="110740" cy="837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790899" y="2185075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4" h="227964">
                  <a:moveTo>
                    <a:pt x="0" y="0"/>
                  </a:moveTo>
                  <a:lnTo>
                    <a:pt x="495849" y="227956"/>
                  </a:lnTo>
                </a:path>
              </a:pathLst>
            </a:custGeom>
            <a:ln w="190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4080" y="2374917"/>
              <a:ext cx="110741" cy="837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9522" y="2768749"/>
              <a:ext cx="81980" cy="25737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790812" y="1664479"/>
              <a:ext cx="1267460" cy="1851660"/>
            </a:xfrm>
            <a:custGeom>
              <a:avLst/>
              <a:gdLst/>
              <a:ahLst/>
              <a:cxnLst/>
              <a:rect l="l" t="t" r="r" b="b"/>
              <a:pathLst>
                <a:path w="1267459" h="1851660">
                  <a:moveTo>
                    <a:pt x="599699" y="1687945"/>
                  </a:moveTo>
                  <a:lnTo>
                    <a:pt x="599699" y="1851169"/>
                  </a:lnTo>
                  <a:lnTo>
                    <a:pt x="1267274" y="1851169"/>
                  </a:lnTo>
                  <a:lnTo>
                    <a:pt x="1267274" y="0"/>
                  </a:lnTo>
                  <a:lnTo>
                    <a:pt x="0" y="0"/>
                  </a:lnTo>
                  <a:lnTo>
                    <a:pt x="0" y="41095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9326" y="1691287"/>
              <a:ext cx="122971" cy="15825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761849" y="3044325"/>
            <a:ext cx="859155" cy="308610"/>
          </a:xfrm>
          <a:prstGeom prst="rect">
            <a:avLst/>
          </a:prstGeom>
          <a:solidFill>
            <a:srgbClr val="CEE1F3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X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==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62224" y="3627999"/>
            <a:ext cx="859155" cy="308610"/>
          </a:xfrm>
          <a:prstGeom prst="rect">
            <a:avLst/>
          </a:prstGeom>
          <a:solidFill>
            <a:srgbClr val="CEE1F3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Z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==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60" dirty="0"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61450" y="3627999"/>
            <a:ext cx="859155" cy="308610"/>
          </a:xfrm>
          <a:prstGeom prst="rect">
            <a:avLst/>
          </a:prstGeom>
          <a:solidFill>
            <a:srgbClr val="F4CCCC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330"/>
              </a:spcBef>
            </a:pPr>
            <a:r>
              <a:rPr sz="1400" spc="-10" dirty="0">
                <a:latin typeface="Arial MT"/>
                <a:cs typeface="Arial MT"/>
              </a:rPr>
              <a:t>crash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607378" y="2768749"/>
            <a:ext cx="1168400" cy="857885"/>
            <a:chOff x="5607378" y="2768749"/>
            <a:chExt cx="1168400" cy="857885"/>
          </a:xfrm>
        </p:grpSpPr>
        <p:sp>
          <p:nvSpPr>
            <p:cNvPr id="27" name="object 27"/>
            <p:cNvSpPr/>
            <p:nvPr/>
          </p:nvSpPr>
          <p:spPr>
            <a:xfrm>
              <a:off x="5695451" y="3352424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5" h="227964">
                  <a:moveTo>
                    <a:pt x="495848" y="0"/>
                  </a:moveTo>
                  <a:lnTo>
                    <a:pt x="0" y="227956"/>
                  </a:lnTo>
                </a:path>
              </a:pathLst>
            </a:custGeom>
            <a:ln w="19049">
              <a:solidFill>
                <a:srgbClr val="6AA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7378" y="3542267"/>
              <a:ext cx="110740" cy="8374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91300" y="3352424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4" h="227964">
                  <a:moveTo>
                    <a:pt x="0" y="0"/>
                  </a:moveTo>
                  <a:lnTo>
                    <a:pt x="495849" y="227956"/>
                  </a:lnTo>
                </a:path>
              </a:pathLst>
            </a:custGeom>
            <a:ln w="190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4480" y="3542267"/>
              <a:ext cx="110741" cy="8374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0297" y="2768749"/>
              <a:ext cx="81980" cy="25737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562612" y="4211675"/>
            <a:ext cx="859155" cy="308610"/>
          </a:xfrm>
          <a:prstGeom prst="rect">
            <a:avLst/>
          </a:prstGeom>
          <a:solidFill>
            <a:srgbClr val="EEEEEE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400" spc="-25" dirty="0">
                <a:latin typeface="Arial MT"/>
                <a:cs typeface="Arial MT"/>
              </a:rPr>
              <a:t>...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61837" y="4211675"/>
            <a:ext cx="859155" cy="308610"/>
          </a:xfrm>
          <a:prstGeom prst="rect">
            <a:avLst/>
          </a:prstGeom>
          <a:solidFill>
            <a:srgbClr val="F4CCCC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330"/>
              </a:spcBef>
            </a:pPr>
            <a:r>
              <a:rPr sz="1400" spc="-10" dirty="0">
                <a:latin typeface="Arial MT"/>
                <a:cs typeface="Arial MT"/>
              </a:rPr>
              <a:t>crash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007753" y="3926575"/>
            <a:ext cx="1168400" cy="283210"/>
            <a:chOff x="5007753" y="3926575"/>
            <a:chExt cx="1168400" cy="283210"/>
          </a:xfrm>
        </p:grpSpPr>
        <p:sp>
          <p:nvSpPr>
            <p:cNvPr id="35" name="object 35"/>
            <p:cNvSpPr/>
            <p:nvPr/>
          </p:nvSpPr>
          <p:spPr>
            <a:xfrm>
              <a:off x="5095826" y="3936100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5" h="227964">
                  <a:moveTo>
                    <a:pt x="495848" y="0"/>
                  </a:moveTo>
                  <a:lnTo>
                    <a:pt x="0" y="227956"/>
                  </a:lnTo>
                </a:path>
              </a:pathLst>
            </a:custGeom>
            <a:ln w="19049">
              <a:solidFill>
                <a:srgbClr val="6AA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7753" y="4125942"/>
              <a:ext cx="110740" cy="8374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91675" y="3936100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5" h="227964">
                  <a:moveTo>
                    <a:pt x="0" y="0"/>
                  </a:moveTo>
                  <a:lnTo>
                    <a:pt x="495848" y="227956"/>
                  </a:lnTo>
                </a:path>
              </a:pathLst>
            </a:custGeom>
            <a:ln w="190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4855" y="4125942"/>
              <a:ext cx="110740" cy="837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60413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Data</a:t>
            </a:r>
            <a:r>
              <a:rPr spc="-15" dirty="0"/>
              <a:t> </a:t>
            </a:r>
            <a:r>
              <a:rPr dirty="0"/>
              <a:t>flow</a:t>
            </a:r>
            <a:r>
              <a:rPr spc="-15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4572000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Determine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possible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values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variables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at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points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control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flow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graph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Approximations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are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usually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needed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925" y="2426412"/>
            <a:ext cx="386016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Expressing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precise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set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possible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values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may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arbitrarily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complex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1450" y="709624"/>
            <a:ext cx="859155" cy="308610"/>
          </a:xfrm>
          <a:prstGeom prst="rect">
            <a:avLst/>
          </a:prstGeom>
          <a:solidFill>
            <a:srgbClr val="EEEEEE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X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1450" y="1293300"/>
            <a:ext cx="859155" cy="308610"/>
          </a:xfrm>
          <a:prstGeom prst="rect">
            <a:avLst/>
          </a:prstGeom>
          <a:solidFill>
            <a:srgbClr val="EEEEEE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60" dirty="0">
                <a:latin typeface="Arial MT"/>
                <a:cs typeface="Arial MT"/>
              </a:rPr>
              <a:t>A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56687" y="1872212"/>
            <a:ext cx="868680" cy="318135"/>
            <a:chOff x="6356687" y="1872212"/>
            <a:chExt cx="868680" cy="318135"/>
          </a:xfrm>
        </p:grpSpPr>
        <p:sp>
          <p:nvSpPr>
            <p:cNvPr id="8" name="object 8"/>
            <p:cNvSpPr/>
            <p:nvPr/>
          </p:nvSpPr>
          <p:spPr>
            <a:xfrm>
              <a:off x="6361450" y="1876974"/>
              <a:ext cx="859155" cy="308610"/>
            </a:xfrm>
            <a:custGeom>
              <a:avLst/>
              <a:gdLst/>
              <a:ahLst/>
              <a:cxnLst/>
              <a:rect l="l" t="t" r="r" b="b"/>
              <a:pathLst>
                <a:path w="859154" h="308610">
                  <a:moveTo>
                    <a:pt x="858899" y="308099"/>
                  </a:moveTo>
                  <a:lnTo>
                    <a:pt x="0" y="308099"/>
                  </a:lnTo>
                  <a:lnTo>
                    <a:pt x="0" y="0"/>
                  </a:lnTo>
                  <a:lnTo>
                    <a:pt x="858899" y="0"/>
                  </a:lnTo>
                  <a:lnTo>
                    <a:pt x="858899" y="3080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61450" y="1876974"/>
              <a:ext cx="859155" cy="308610"/>
            </a:xfrm>
            <a:custGeom>
              <a:avLst/>
              <a:gdLst/>
              <a:ahLst/>
              <a:cxnLst/>
              <a:rect l="l" t="t" r="r" b="b"/>
              <a:pathLst>
                <a:path w="859154" h="308610">
                  <a:moveTo>
                    <a:pt x="0" y="0"/>
                  </a:moveTo>
                  <a:lnTo>
                    <a:pt x="858899" y="0"/>
                  </a:lnTo>
                  <a:lnTo>
                    <a:pt x="858899" y="308099"/>
                  </a:lnTo>
                  <a:lnTo>
                    <a:pt x="0" y="308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08136" y="1906438"/>
            <a:ext cx="565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X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==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61837" y="2460649"/>
            <a:ext cx="859155" cy="308610"/>
          </a:xfrm>
          <a:prstGeom prst="rect">
            <a:avLst/>
          </a:prstGeom>
          <a:solidFill>
            <a:srgbClr val="EEEEEE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Z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Z+1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1062" y="2460649"/>
            <a:ext cx="859155" cy="308610"/>
          </a:xfrm>
          <a:prstGeom prst="rect">
            <a:avLst/>
          </a:prstGeom>
          <a:solidFill>
            <a:srgbClr val="EEEEEE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X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X+1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61062" y="3044325"/>
            <a:ext cx="859155" cy="308610"/>
          </a:xfrm>
          <a:prstGeom prst="rect">
            <a:avLst/>
          </a:prstGeom>
          <a:solidFill>
            <a:srgbClr val="EEEEEE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Z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9909" y="1017724"/>
            <a:ext cx="81980" cy="257375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6206978" y="1601400"/>
            <a:ext cx="1865630" cy="1929130"/>
            <a:chOff x="6206978" y="1601400"/>
            <a:chExt cx="1865630" cy="192913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9909" y="1601400"/>
              <a:ext cx="81980" cy="2573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295051" y="2185075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4" h="227964">
                  <a:moveTo>
                    <a:pt x="495848" y="0"/>
                  </a:moveTo>
                  <a:lnTo>
                    <a:pt x="0" y="227956"/>
                  </a:lnTo>
                </a:path>
              </a:pathLst>
            </a:custGeom>
            <a:ln w="19049">
              <a:solidFill>
                <a:srgbClr val="6AA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6978" y="2374917"/>
              <a:ext cx="110740" cy="8374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90899" y="2185075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4" h="227964">
                  <a:moveTo>
                    <a:pt x="0" y="0"/>
                  </a:moveTo>
                  <a:lnTo>
                    <a:pt x="495849" y="227956"/>
                  </a:lnTo>
                </a:path>
              </a:pathLst>
            </a:custGeom>
            <a:ln w="190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4080" y="2374917"/>
              <a:ext cx="110741" cy="837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9522" y="2768749"/>
              <a:ext cx="81980" cy="25737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790812" y="1664479"/>
              <a:ext cx="1267460" cy="1851660"/>
            </a:xfrm>
            <a:custGeom>
              <a:avLst/>
              <a:gdLst/>
              <a:ahLst/>
              <a:cxnLst/>
              <a:rect l="l" t="t" r="r" b="b"/>
              <a:pathLst>
                <a:path w="1267459" h="1851660">
                  <a:moveTo>
                    <a:pt x="599699" y="1687945"/>
                  </a:moveTo>
                  <a:lnTo>
                    <a:pt x="599699" y="1851169"/>
                  </a:lnTo>
                  <a:lnTo>
                    <a:pt x="1267274" y="1851169"/>
                  </a:lnTo>
                  <a:lnTo>
                    <a:pt x="1267274" y="0"/>
                  </a:lnTo>
                  <a:lnTo>
                    <a:pt x="0" y="0"/>
                  </a:lnTo>
                  <a:lnTo>
                    <a:pt x="0" y="41095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9326" y="1691287"/>
              <a:ext cx="122971" cy="15825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761849" y="3044325"/>
            <a:ext cx="859155" cy="308610"/>
          </a:xfrm>
          <a:prstGeom prst="rect">
            <a:avLst/>
          </a:prstGeom>
          <a:solidFill>
            <a:srgbClr val="CEE1F3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X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==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62224" y="3627999"/>
            <a:ext cx="859155" cy="308610"/>
          </a:xfrm>
          <a:prstGeom prst="rect">
            <a:avLst/>
          </a:prstGeom>
          <a:solidFill>
            <a:srgbClr val="CEE1F3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Z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==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60" dirty="0"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61450" y="3627999"/>
            <a:ext cx="859155" cy="308610"/>
          </a:xfrm>
          <a:prstGeom prst="rect">
            <a:avLst/>
          </a:prstGeom>
          <a:solidFill>
            <a:srgbClr val="F4CCCC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330"/>
              </a:spcBef>
            </a:pPr>
            <a:r>
              <a:rPr sz="1400" spc="-10" dirty="0">
                <a:latin typeface="Arial MT"/>
                <a:cs typeface="Arial MT"/>
              </a:rPr>
              <a:t>crash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607378" y="2768749"/>
            <a:ext cx="1168400" cy="857885"/>
            <a:chOff x="5607378" y="2768749"/>
            <a:chExt cx="1168400" cy="857885"/>
          </a:xfrm>
        </p:grpSpPr>
        <p:sp>
          <p:nvSpPr>
            <p:cNvPr id="28" name="object 28"/>
            <p:cNvSpPr/>
            <p:nvPr/>
          </p:nvSpPr>
          <p:spPr>
            <a:xfrm>
              <a:off x="5695451" y="3352424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5" h="227964">
                  <a:moveTo>
                    <a:pt x="495848" y="0"/>
                  </a:moveTo>
                  <a:lnTo>
                    <a:pt x="0" y="227956"/>
                  </a:lnTo>
                </a:path>
              </a:pathLst>
            </a:custGeom>
            <a:ln w="19049">
              <a:solidFill>
                <a:srgbClr val="6AA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7378" y="3542267"/>
              <a:ext cx="110740" cy="8374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191300" y="3352424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4" h="227964">
                  <a:moveTo>
                    <a:pt x="0" y="0"/>
                  </a:moveTo>
                  <a:lnTo>
                    <a:pt x="495849" y="227956"/>
                  </a:lnTo>
                </a:path>
              </a:pathLst>
            </a:custGeom>
            <a:ln w="190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4480" y="3542267"/>
              <a:ext cx="110741" cy="8374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0297" y="2768749"/>
              <a:ext cx="81980" cy="257375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089500" y="1137186"/>
            <a:ext cx="2736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X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{0}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72672" y="1730661"/>
            <a:ext cx="8001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X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MS PGothic"/>
                <a:cs typeface="MS PGothic"/>
              </a:rPr>
              <a:t>⊤</a:t>
            </a:r>
            <a:r>
              <a:rPr sz="800" dirty="0">
                <a:latin typeface="Arial MT"/>
                <a:cs typeface="Arial MT"/>
              </a:rPr>
              <a:t>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Y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10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Z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50" dirty="0">
                <a:latin typeface="MS PGothic"/>
                <a:cs typeface="MS PGothic"/>
              </a:rPr>
              <a:t>⊤</a:t>
            </a:r>
            <a:endParaRPr sz="800">
              <a:latin typeface="MS PGothic"/>
              <a:cs typeface="MS P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89960" y="2314211"/>
            <a:ext cx="8832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X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Y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Z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60" dirty="0">
                <a:latin typeface="MS PGothic"/>
                <a:cs typeface="MS PGothic"/>
              </a:rPr>
              <a:t>⊤</a:t>
            </a:r>
            <a:endParaRPr sz="800">
              <a:latin typeface="MS PGothic"/>
              <a:cs typeface="MS P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89960" y="2897761"/>
            <a:ext cx="8832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X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Y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Z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60" dirty="0">
                <a:latin typeface="MS PGothic"/>
                <a:cs typeface="MS PGothic"/>
              </a:rPr>
              <a:t>⊤</a:t>
            </a:r>
            <a:endParaRPr sz="800">
              <a:latin typeface="MS PGothic"/>
              <a:cs typeface="MS P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62612" y="4211675"/>
            <a:ext cx="859155" cy="308610"/>
          </a:xfrm>
          <a:prstGeom prst="rect">
            <a:avLst/>
          </a:prstGeom>
          <a:solidFill>
            <a:srgbClr val="EEEEEE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400" spc="-25" dirty="0">
                <a:latin typeface="Arial MT"/>
                <a:cs typeface="Arial MT"/>
              </a:rPr>
              <a:t>...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61837" y="4211675"/>
            <a:ext cx="859155" cy="308610"/>
          </a:xfrm>
          <a:prstGeom prst="rect">
            <a:avLst/>
          </a:prstGeom>
          <a:solidFill>
            <a:srgbClr val="F4CCCC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330"/>
              </a:spcBef>
            </a:pPr>
            <a:r>
              <a:rPr sz="1400" spc="-10" dirty="0">
                <a:latin typeface="Arial MT"/>
                <a:cs typeface="Arial MT"/>
              </a:rPr>
              <a:t>crash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007753" y="3926575"/>
            <a:ext cx="1168400" cy="283210"/>
            <a:chOff x="5007753" y="3926575"/>
            <a:chExt cx="1168400" cy="283210"/>
          </a:xfrm>
        </p:grpSpPr>
        <p:sp>
          <p:nvSpPr>
            <p:cNvPr id="40" name="object 40"/>
            <p:cNvSpPr/>
            <p:nvPr/>
          </p:nvSpPr>
          <p:spPr>
            <a:xfrm>
              <a:off x="5095826" y="3936100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5" h="227964">
                  <a:moveTo>
                    <a:pt x="495848" y="0"/>
                  </a:moveTo>
                  <a:lnTo>
                    <a:pt x="0" y="227956"/>
                  </a:lnTo>
                </a:path>
              </a:pathLst>
            </a:custGeom>
            <a:ln w="19049">
              <a:solidFill>
                <a:srgbClr val="6AA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7753" y="4125942"/>
              <a:ext cx="110740" cy="8374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591675" y="3936100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5" h="227964">
                  <a:moveTo>
                    <a:pt x="0" y="0"/>
                  </a:moveTo>
                  <a:lnTo>
                    <a:pt x="495848" y="227956"/>
                  </a:lnTo>
                </a:path>
              </a:pathLst>
            </a:custGeom>
            <a:ln w="190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4855" y="4125942"/>
              <a:ext cx="110740" cy="8374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4290335" y="3481311"/>
            <a:ext cx="8832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X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Y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Z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60" dirty="0">
                <a:latin typeface="MS PGothic"/>
                <a:cs typeface="MS PGothic"/>
              </a:rPr>
              <a:t>⊤</a:t>
            </a:r>
            <a:endParaRPr sz="800">
              <a:latin typeface="MS PGothic"/>
              <a:cs typeface="MS P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09075" y="2314211"/>
            <a:ext cx="8001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X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MS PGothic"/>
                <a:cs typeface="MS PGothic"/>
              </a:rPr>
              <a:t>⊤</a:t>
            </a:r>
            <a:r>
              <a:rPr sz="800" dirty="0">
                <a:latin typeface="Arial MT"/>
                <a:cs typeface="Arial MT"/>
              </a:rPr>
              <a:t>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Y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10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Z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50" dirty="0">
                <a:latin typeface="MS PGothic"/>
                <a:cs typeface="MS PGothic"/>
              </a:rPr>
              <a:t>⊤</a:t>
            </a:r>
            <a:endParaRPr sz="800">
              <a:latin typeface="MS PGothic"/>
              <a:cs typeface="MS P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109075" y="2897761"/>
            <a:ext cx="8001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X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MS PGothic"/>
                <a:cs typeface="MS PGothic"/>
              </a:rPr>
              <a:t>⊤</a:t>
            </a:r>
            <a:r>
              <a:rPr sz="800" dirty="0">
                <a:latin typeface="Arial MT"/>
                <a:cs typeface="Arial MT"/>
              </a:rPr>
              <a:t>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Y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10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Z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50" dirty="0">
                <a:latin typeface="MS PGothic"/>
                <a:cs typeface="MS PGothic"/>
              </a:rPr>
              <a:t>⊤</a:t>
            </a:r>
            <a:endParaRPr sz="800">
              <a:latin typeface="MS PGothic"/>
              <a:cs typeface="MS P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260413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Data</a:t>
            </a:r>
            <a:r>
              <a:rPr spc="-15" dirty="0"/>
              <a:t> </a:t>
            </a:r>
            <a:r>
              <a:rPr dirty="0"/>
              <a:t>flow</a:t>
            </a:r>
            <a:r>
              <a:rPr spc="-15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4572000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Determine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possible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values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variables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at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points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control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flow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graph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Approximations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are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usually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needed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925" y="2426412"/>
            <a:ext cx="386016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Expressing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precise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set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possible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values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may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arbitrarily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complex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1450" y="709624"/>
            <a:ext cx="859155" cy="308610"/>
          </a:xfrm>
          <a:prstGeom prst="rect">
            <a:avLst/>
          </a:prstGeom>
          <a:solidFill>
            <a:srgbClr val="EEEEEE"/>
          </a:solidFill>
          <a:ln w="28574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X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1450" y="1293300"/>
            <a:ext cx="859155" cy="308610"/>
          </a:xfrm>
          <a:prstGeom prst="rect">
            <a:avLst/>
          </a:prstGeom>
          <a:solidFill>
            <a:srgbClr val="EEEEEE"/>
          </a:solidFill>
          <a:ln w="28574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Y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60" dirty="0">
                <a:latin typeface="Arial MT"/>
                <a:cs typeface="Arial MT"/>
              </a:rPr>
              <a:t>A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47162" y="1862687"/>
            <a:ext cx="887730" cy="337185"/>
            <a:chOff x="6347162" y="1862687"/>
            <a:chExt cx="887730" cy="337185"/>
          </a:xfrm>
        </p:grpSpPr>
        <p:sp>
          <p:nvSpPr>
            <p:cNvPr id="8" name="object 8"/>
            <p:cNvSpPr/>
            <p:nvPr/>
          </p:nvSpPr>
          <p:spPr>
            <a:xfrm>
              <a:off x="6361450" y="1876974"/>
              <a:ext cx="859155" cy="308610"/>
            </a:xfrm>
            <a:custGeom>
              <a:avLst/>
              <a:gdLst/>
              <a:ahLst/>
              <a:cxnLst/>
              <a:rect l="l" t="t" r="r" b="b"/>
              <a:pathLst>
                <a:path w="859154" h="308610">
                  <a:moveTo>
                    <a:pt x="858899" y="308099"/>
                  </a:moveTo>
                  <a:lnTo>
                    <a:pt x="0" y="308099"/>
                  </a:lnTo>
                  <a:lnTo>
                    <a:pt x="0" y="0"/>
                  </a:lnTo>
                  <a:lnTo>
                    <a:pt x="858899" y="0"/>
                  </a:lnTo>
                  <a:lnTo>
                    <a:pt x="858899" y="3080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61450" y="1876974"/>
              <a:ext cx="859155" cy="308610"/>
            </a:xfrm>
            <a:custGeom>
              <a:avLst/>
              <a:gdLst/>
              <a:ahLst/>
              <a:cxnLst/>
              <a:rect l="l" t="t" r="r" b="b"/>
              <a:pathLst>
                <a:path w="859154" h="308610">
                  <a:moveTo>
                    <a:pt x="0" y="0"/>
                  </a:moveTo>
                  <a:lnTo>
                    <a:pt x="858899" y="0"/>
                  </a:lnTo>
                  <a:lnTo>
                    <a:pt x="858899" y="308099"/>
                  </a:lnTo>
                  <a:lnTo>
                    <a:pt x="0" y="30809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08136" y="1906438"/>
            <a:ext cx="565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X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==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61837" y="2460649"/>
            <a:ext cx="859155" cy="308610"/>
          </a:xfrm>
          <a:prstGeom prst="rect">
            <a:avLst/>
          </a:prstGeom>
          <a:solidFill>
            <a:srgbClr val="EEEEEE"/>
          </a:solidFill>
          <a:ln w="28574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Z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Z+1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1062" y="2460649"/>
            <a:ext cx="859155" cy="308610"/>
          </a:xfrm>
          <a:prstGeom prst="rect">
            <a:avLst/>
          </a:prstGeom>
          <a:solidFill>
            <a:srgbClr val="EEEEEE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X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X+1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61062" y="3044325"/>
            <a:ext cx="859155" cy="308610"/>
          </a:xfrm>
          <a:prstGeom prst="rect">
            <a:avLst/>
          </a:prstGeom>
          <a:solidFill>
            <a:srgbClr val="EEEEEE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24154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Z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9909" y="1017724"/>
            <a:ext cx="81980" cy="257375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6206978" y="1601400"/>
            <a:ext cx="1865630" cy="1929130"/>
            <a:chOff x="6206978" y="1601400"/>
            <a:chExt cx="1865630" cy="192913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9909" y="1601400"/>
              <a:ext cx="81980" cy="2573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295051" y="2185075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4" h="227964">
                  <a:moveTo>
                    <a:pt x="495848" y="0"/>
                  </a:moveTo>
                  <a:lnTo>
                    <a:pt x="0" y="227956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6978" y="2374917"/>
              <a:ext cx="110740" cy="8374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90899" y="2185075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4" h="227964">
                  <a:moveTo>
                    <a:pt x="0" y="0"/>
                  </a:moveTo>
                  <a:lnTo>
                    <a:pt x="495849" y="227956"/>
                  </a:lnTo>
                </a:path>
              </a:pathLst>
            </a:custGeom>
            <a:ln w="190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4080" y="2374917"/>
              <a:ext cx="110741" cy="837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9522" y="2768749"/>
              <a:ext cx="81980" cy="25737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790812" y="1664479"/>
              <a:ext cx="1267460" cy="1851660"/>
            </a:xfrm>
            <a:custGeom>
              <a:avLst/>
              <a:gdLst/>
              <a:ahLst/>
              <a:cxnLst/>
              <a:rect l="l" t="t" r="r" b="b"/>
              <a:pathLst>
                <a:path w="1267459" h="1851660">
                  <a:moveTo>
                    <a:pt x="599699" y="1687945"/>
                  </a:moveTo>
                  <a:lnTo>
                    <a:pt x="599699" y="1851169"/>
                  </a:lnTo>
                  <a:lnTo>
                    <a:pt x="1267274" y="1851169"/>
                  </a:lnTo>
                  <a:lnTo>
                    <a:pt x="1267274" y="0"/>
                  </a:lnTo>
                  <a:lnTo>
                    <a:pt x="0" y="0"/>
                  </a:lnTo>
                  <a:lnTo>
                    <a:pt x="0" y="41095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9326" y="1691287"/>
              <a:ext cx="122971" cy="15825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761849" y="3044325"/>
            <a:ext cx="859155" cy="308610"/>
          </a:xfrm>
          <a:prstGeom prst="rect">
            <a:avLst/>
          </a:prstGeom>
          <a:solidFill>
            <a:srgbClr val="CEE1F3"/>
          </a:solidFill>
          <a:ln w="28574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X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==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62224" y="3627999"/>
            <a:ext cx="859155" cy="308610"/>
          </a:xfrm>
          <a:prstGeom prst="rect">
            <a:avLst/>
          </a:prstGeom>
          <a:solidFill>
            <a:srgbClr val="CEE1F3"/>
          </a:solidFill>
          <a:ln w="28574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latin typeface="Arial MT"/>
                <a:cs typeface="Arial MT"/>
              </a:rPr>
              <a:t>Z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==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60" dirty="0"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61450" y="3627999"/>
            <a:ext cx="859155" cy="308610"/>
          </a:xfrm>
          <a:prstGeom prst="rect">
            <a:avLst/>
          </a:prstGeom>
          <a:solidFill>
            <a:srgbClr val="F4CCCC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330"/>
              </a:spcBef>
            </a:pPr>
            <a:r>
              <a:rPr sz="1400" spc="-10" dirty="0">
                <a:latin typeface="Arial MT"/>
                <a:cs typeface="Arial MT"/>
              </a:rPr>
              <a:t>crash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607378" y="2768749"/>
            <a:ext cx="1168400" cy="857885"/>
            <a:chOff x="5607378" y="2768749"/>
            <a:chExt cx="1168400" cy="857885"/>
          </a:xfrm>
        </p:grpSpPr>
        <p:sp>
          <p:nvSpPr>
            <p:cNvPr id="28" name="object 28"/>
            <p:cNvSpPr/>
            <p:nvPr/>
          </p:nvSpPr>
          <p:spPr>
            <a:xfrm>
              <a:off x="5695451" y="3352424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5" h="227964">
                  <a:moveTo>
                    <a:pt x="495848" y="0"/>
                  </a:moveTo>
                  <a:lnTo>
                    <a:pt x="0" y="227956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7378" y="3542267"/>
              <a:ext cx="110740" cy="8374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191300" y="3352424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4" h="227964">
                  <a:moveTo>
                    <a:pt x="0" y="0"/>
                  </a:moveTo>
                  <a:lnTo>
                    <a:pt x="495849" y="227956"/>
                  </a:lnTo>
                </a:path>
              </a:pathLst>
            </a:custGeom>
            <a:ln w="1904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4480" y="3542267"/>
              <a:ext cx="110741" cy="8374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0297" y="2768749"/>
              <a:ext cx="81980" cy="257375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089500" y="1137186"/>
            <a:ext cx="2736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X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20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{0}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72672" y="1730661"/>
            <a:ext cx="8001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X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MS PGothic"/>
                <a:cs typeface="MS PGothic"/>
              </a:rPr>
              <a:t>⊤</a:t>
            </a:r>
            <a:r>
              <a:rPr sz="800" dirty="0">
                <a:latin typeface="Arial MT"/>
                <a:cs typeface="Arial MT"/>
              </a:rPr>
              <a:t>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Y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10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Z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50" dirty="0">
                <a:latin typeface="MS PGothic"/>
                <a:cs typeface="MS PGothic"/>
              </a:rPr>
              <a:t>⊤</a:t>
            </a:r>
            <a:endParaRPr sz="800">
              <a:latin typeface="MS PGothic"/>
              <a:cs typeface="MS P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89960" y="2314211"/>
            <a:ext cx="8832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X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Y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Z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60" dirty="0">
                <a:latin typeface="MS PGothic"/>
                <a:cs typeface="MS PGothic"/>
              </a:rPr>
              <a:t>⊤</a:t>
            </a:r>
            <a:endParaRPr sz="800">
              <a:latin typeface="MS PGothic"/>
              <a:cs typeface="MS P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89960" y="2897761"/>
            <a:ext cx="8832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X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Y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Z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60" dirty="0">
                <a:latin typeface="MS PGothic"/>
                <a:cs typeface="MS PGothic"/>
              </a:rPr>
              <a:t>⊤</a:t>
            </a:r>
            <a:endParaRPr sz="800">
              <a:latin typeface="MS PGothic"/>
              <a:cs typeface="MS P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62612" y="4211675"/>
            <a:ext cx="859155" cy="308610"/>
          </a:xfrm>
          <a:prstGeom prst="rect">
            <a:avLst/>
          </a:prstGeom>
          <a:solidFill>
            <a:srgbClr val="EEEEEE"/>
          </a:solidFill>
          <a:ln w="952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400" spc="-25" dirty="0">
                <a:latin typeface="Arial MT"/>
                <a:cs typeface="Arial MT"/>
              </a:rPr>
              <a:t>...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61837" y="4211675"/>
            <a:ext cx="859155" cy="308610"/>
          </a:xfrm>
          <a:prstGeom prst="rect">
            <a:avLst/>
          </a:prstGeom>
          <a:solidFill>
            <a:srgbClr val="F4CCCC"/>
          </a:solidFill>
          <a:ln w="28574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330"/>
              </a:spcBef>
            </a:pPr>
            <a:r>
              <a:rPr sz="1400" spc="-10" dirty="0">
                <a:latin typeface="Arial MT"/>
                <a:cs typeface="Arial MT"/>
              </a:rPr>
              <a:t>crash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007753" y="3926575"/>
            <a:ext cx="1168400" cy="283210"/>
            <a:chOff x="5007753" y="3926575"/>
            <a:chExt cx="1168400" cy="283210"/>
          </a:xfrm>
        </p:grpSpPr>
        <p:sp>
          <p:nvSpPr>
            <p:cNvPr id="40" name="object 40"/>
            <p:cNvSpPr/>
            <p:nvPr/>
          </p:nvSpPr>
          <p:spPr>
            <a:xfrm>
              <a:off x="5095826" y="3936100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5" h="227964">
                  <a:moveTo>
                    <a:pt x="495848" y="0"/>
                  </a:moveTo>
                  <a:lnTo>
                    <a:pt x="0" y="227956"/>
                  </a:lnTo>
                </a:path>
              </a:pathLst>
            </a:custGeom>
            <a:ln w="19049">
              <a:solidFill>
                <a:srgbClr val="6AA8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7753" y="4125942"/>
              <a:ext cx="110740" cy="8374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591675" y="3936100"/>
              <a:ext cx="495934" cy="227965"/>
            </a:xfrm>
            <a:custGeom>
              <a:avLst/>
              <a:gdLst/>
              <a:ahLst/>
              <a:cxnLst/>
              <a:rect l="l" t="t" r="r" b="b"/>
              <a:pathLst>
                <a:path w="495935" h="227964">
                  <a:moveTo>
                    <a:pt x="0" y="0"/>
                  </a:moveTo>
                  <a:lnTo>
                    <a:pt x="495848" y="227956"/>
                  </a:lnTo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4855" y="4125942"/>
              <a:ext cx="110740" cy="8374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4290335" y="3481311"/>
            <a:ext cx="8832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X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Y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solidFill>
                  <a:srgbClr val="990000"/>
                </a:solidFill>
                <a:latin typeface="Arial"/>
                <a:cs typeface="Arial"/>
              </a:rPr>
              <a:t>Z</a:t>
            </a:r>
            <a:r>
              <a:rPr sz="800" dirty="0">
                <a:solidFill>
                  <a:srgbClr val="990000"/>
                </a:solidFill>
                <a:latin typeface="Arial MT"/>
                <a:cs typeface="Arial MT"/>
              </a:rPr>
              <a:t>:</a:t>
            </a:r>
            <a:r>
              <a:rPr sz="800" spc="-15" dirty="0">
                <a:solidFill>
                  <a:srgbClr val="990000"/>
                </a:solidFill>
                <a:latin typeface="Arial MT"/>
                <a:cs typeface="Arial MT"/>
              </a:rPr>
              <a:t> </a:t>
            </a:r>
            <a:r>
              <a:rPr sz="800" spc="-60" dirty="0">
                <a:solidFill>
                  <a:srgbClr val="990000"/>
                </a:solidFill>
                <a:latin typeface="MS PGothic"/>
                <a:cs typeface="MS PGothic"/>
              </a:rPr>
              <a:t>⊤</a:t>
            </a:r>
            <a:endParaRPr sz="800">
              <a:latin typeface="MS PGothic"/>
              <a:cs typeface="MS P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09075" y="2314211"/>
            <a:ext cx="8001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X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MS PGothic"/>
                <a:cs typeface="MS PGothic"/>
              </a:rPr>
              <a:t>⊤</a:t>
            </a:r>
            <a:r>
              <a:rPr sz="800" dirty="0">
                <a:latin typeface="Arial MT"/>
                <a:cs typeface="Arial MT"/>
              </a:rPr>
              <a:t>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Y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10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Z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50" dirty="0">
                <a:latin typeface="MS PGothic"/>
                <a:cs typeface="MS PGothic"/>
              </a:rPr>
              <a:t>⊤</a:t>
            </a:r>
            <a:endParaRPr sz="800">
              <a:latin typeface="MS PGothic"/>
              <a:cs typeface="MS P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109075" y="2897761"/>
            <a:ext cx="8001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X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MS PGothic"/>
                <a:cs typeface="MS PGothic"/>
              </a:rPr>
              <a:t>⊤</a:t>
            </a:r>
            <a:r>
              <a:rPr sz="800" dirty="0">
                <a:latin typeface="Arial MT"/>
                <a:cs typeface="Arial MT"/>
              </a:rPr>
              <a:t>;</a:t>
            </a:r>
            <a:r>
              <a:rPr sz="800" spc="204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Y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{A};</a:t>
            </a:r>
            <a:r>
              <a:rPr sz="800" spc="210" dirty="0">
                <a:latin typeface="Arial MT"/>
                <a:cs typeface="Arial MT"/>
              </a:rPr>
              <a:t> </a:t>
            </a:r>
            <a:r>
              <a:rPr sz="800" b="1" dirty="0">
                <a:latin typeface="Arial"/>
                <a:cs typeface="Arial"/>
              </a:rPr>
              <a:t>Z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50" dirty="0">
                <a:latin typeface="MS PGothic"/>
                <a:cs typeface="MS PGothic"/>
              </a:rPr>
              <a:t>⊤</a:t>
            </a:r>
            <a:endParaRPr sz="800">
              <a:latin typeface="MS PGothic"/>
              <a:cs typeface="MS P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125" y="505248"/>
            <a:ext cx="1945639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0" dirty="0"/>
              <a:t>Taint</a:t>
            </a:r>
            <a:r>
              <a:rPr spc="-135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53847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100"/>
              </a:spcBef>
            </a:pPr>
            <a:r>
              <a:rPr dirty="0"/>
              <a:t>Identify</a:t>
            </a:r>
            <a:r>
              <a:rPr spc="-10" dirty="0"/>
              <a:t> </a:t>
            </a:r>
            <a:r>
              <a:rPr dirty="0"/>
              <a:t>sources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“tainted”</a:t>
            </a:r>
            <a:r>
              <a:rPr spc="-5" dirty="0"/>
              <a:t> </a:t>
            </a:r>
            <a:r>
              <a:rPr spc="-20" dirty="0"/>
              <a:t>data</a:t>
            </a:r>
          </a:p>
          <a:p>
            <a:pPr marL="779780" marR="384810">
              <a:lnSpc>
                <a:spcPct val="114999"/>
              </a:lnSpc>
              <a:spcBef>
                <a:spcPts val="1200"/>
              </a:spcBef>
            </a:pPr>
            <a:r>
              <a:rPr dirty="0"/>
              <a:t>User/attacker</a:t>
            </a:r>
            <a:r>
              <a:rPr spc="-5" dirty="0"/>
              <a:t> </a:t>
            </a:r>
            <a:r>
              <a:rPr spc="-10" dirty="0"/>
              <a:t>input </a:t>
            </a:r>
            <a:r>
              <a:rPr dirty="0"/>
              <a:t>Reads</a:t>
            </a:r>
            <a:r>
              <a:rPr spc="-5" dirty="0"/>
              <a:t> </a:t>
            </a:r>
            <a:r>
              <a:rPr dirty="0"/>
              <a:t>from</a:t>
            </a:r>
            <a:r>
              <a:rPr spc="-5" dirty="0"/>
              <a:t> </a:t>
            </a:r>
            <a:r>
              <a:rPr spc="-10" dirty="0"/>
              <a:t>files/network</a:t>
            </a:r>
          </a:p>
          <a:p>
            <a:pPr marL="322580" marR="5080">
              <a:lnSpc>
                <a:spcPct val="114999"/>
              </a:lnSpc>
              <a:spcBef>
                <a:spcPts val="1200"/>
              </a:spcBef>
            </a:pPr>
            <a:r>
              <a:rPr dirty="0"/>
              <a:t>Check</a:t>
            </a:r>
            <a:r>
              <a:rPr spc="-2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see</a:t>
            </a:r>
            <a:r>
              <a:rPr spc="-15" dirty="0"/>
              <a:t> </a:t>
            </a:r>
            <a:r>
              <a:rPr dirty="0"/>
              <a:t>if</a:t>
            </a:r>
            <a:r>
              <a:rPr spc="-15" dirty="0"/>
              <a:t> </a:t>
            </a:r>
            <a:r>
              <a:rPr dirty="0"/>
              <a:t>tainted</a:t>
            </a:r>
            <a:r>
              <a:rPr spc="-15" dirty="0"/>
              <a:t> </a:t>
            </a:r>
            <a:r>
              <a:rPr dirty="0"/>
              <a:t>data</a:t>
            </a:r>
            <a:r>
              <a:rPr spc="-15" dirty="0"/>
              <a:t> </a:t>
            </a:r>
            <a:r>
              <a:rPr spc="-10" dirty="0"/>
              <a:t>flows </a:t>
            </a:r>
            <a:r>
              <a:rPr dirty="0"/>
              <a:t>into</a:t>
            </a:r>
            <a:r>
              <a:rPr spc="-2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“trusted</a:t>
            </a:r>
            <a:r>
              <a:rPr spc="-20" dirty="0"/>
              <a:t> </a:t>
            </a:r>
            <a:r>
              <a:rPr spc="-10" dirty="0"/>
              <a:t>sink”</a:t>
            </a:r>
          </a:p>
          <a:p>
            <a:pPr marL="779780" marR="431165">
              <a:lnSpc>
                <a:spcPct val="114999"/>
              </a:lnSpc>
              <a:spcBef>
                <a:spcPts val="1200"/>
              </a:spcBef>
            </a:pPr>
            <a:r>
              <a:rPr b="1" dirty="0">
                <a:latin typeface="Courier New"/>
                <a:cs typeface="Courier New"/>
              </a:rPr>
              <a:t>memcpy(_,</a:t>
            </a:r>
            <a:r>
              <a:rPr b="1" spc="-30" dirty="0">
                <a:latin typeface="Courier New"/>
                <a:cs typeface="Courier New"/>
              </a:rPr>
              <a:t> </a:t>
            </a:r>
            <a:r>
              <a:rPr b="1" dirty="0">
                <a:latin typeface="Courier New"/>
                <a:cs typeface="Courier New"/>
              </a:rPr>
              <a:t>_,</a:t>
            </a:r>
            <a:r>
              <a:rPr b="1" spc="-20" dirty="0">
                <a:latin typeface="Courier New"/>
                <a:cs typeface="Courier New"/>
              </a:rPr>
              <a:t> </a:t>
            </a:r>
            <a:r>
              <a:rPr b="1" spc="-10" dirty="0">
                <a:solidFill>
                  <a:srgbClr val="990000"/>
                </a:solidFill>
                <a:latin typeface="Courier New"/>
                <a:cs typeface="Courier New"/>
              </a:rPr>
              <a:t>size</a:t>
            </a:r>
            <a:r>
              <a:rPr b="1" spc="-10" dirty="0">
                <a:latin typeface="Courier New"/>
                <a:cs typeface="Courier New"/>
              </a:rPr>
              <a:t>) free(</a:t>
            </a:r>
            <a:r>
              <a:rPr b="1" spc="-10" dirty="0">
                <a:solidFill>
                  <a:srgbClr val="990000"/>
                </a:solidFill>
                <a:latin typeface="Courier New"/>
                <a:cs typeface="Courier New"/>
              </a:rPr>
              <a:t>ptr</a:t>
            </a:r>
            <a:r>
              <a:rPr b="1" spc="-10" dirty="0">
                <a:latin typeface="Courier New"/>
                <a:cs typeface="Courier New"/>
              </a:rPr>
              <a:t>)</a:t>
            </a:r>
          </a:p>
          <a:p>
            <a:pPr marL="779780">
              <a:lnSpc>
                <a:spcPct val="100000"/>
              </a:lnSpc>
              <a:spcBef>
                <a:spcPts val="325"/>
              </a:spcBef>
            </a:pPr>
            <a:r>
              <a:rPr b="1" dirty="0">
                <a:latin typeface="Courier New"/>
                <a:cs typeface="Courier New"/>
              </a:rPr>
              <a:t>bzero(_,</a:t>
            </a:r>
            <a:r>
              <a:rPr b="1" spc="-35" dirty="0">
                <a:latin typeface="Courier New"/>
                <a:cs typeface="Courier New"/>
              </a:rPr>
              <a:t> </a:t>
            </a:r>
            <a:r>
              <a:rPr b="1" spc="-10" dirty="0">
                <a:solidFill>
                  <a:srgbClr val="990000"/>
                </a:solidFill>
                <a:latin typeface="Courier New"/>
                <a:cs typeface="Courier New"/>
              </a:rPr>
              <a:t>size</a:t>
            </a:r>
            <a:r>
              <a:rPr b="1" spc="-10" dirty="0">
                <a:latin typeface="Courier New"/>
                <a:cs typeface="Courier New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4725" y="355586"/>
            <a:ext cx="4351655" cy="453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5080" indent="-24384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static</a:t>
            </a:r>
            <a:r>
              <a:rPr sz="800" b="1" spc="-10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int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u="sng" spc="280" dirty="0">
                <a:solidFill>
                  <a:srgbClr val="1155CC"/>
                </a:solidFill>
                <a:uFill>
                  <a:solidFill>
                    <a:srgbClr val="1054CB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vipx_ioctl_get_container</a:t>
            </a:r>
            <a:r>
              <a:rPr sz="800" b="1" dirty="0">
                <a:latin typeface="Courier New"/>
                <a:cs typeface="Courier New"/>
              </a:rPr>
              <a:t>(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struct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vs4l_container_list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*karg,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struct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vs4l_container_list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u="sng" spc="2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800" b="1" dirty="0">
                <a:latin typeface="Courier New"/>
                <a:cs typeface="Courier New"/>
              </a:rPr>
              <a:t>user </a:t>
            </a:r>
            <a:r>
              <a:rPr sz="800" b="1" spc="-10" dirty="0">
                <a:latin typeface="Courier New"/>
                <a:cs typeface="Courier New"/>
              </a:rPr>
              <a:t>*uarg)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50" dirty="0">
                <a:latin typeface="Courier New"/>
                <a:cs typeface="Courier New"/>
              </a:rPr>
              <a:t>{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ourier New"/>
                <a:cs typeface="Courier New"/>
              </a:rPr>
              <a:t>...</a:t>
            </a:r>
            <a:endParaRPr sz="800">
              <a:latin typeface="Courier New"/>
              <a:cs typeface="Courier New"/>
            </a:endParaRPr>
          </a:p>
          <a:p>
            <a:pPr marL="13462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ret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copy_from_user</a:t>
            </a:r>
            <a:r>
              <a:rPr sz="800" b="1" dirty="0">
                <a:latin typeface="Courier New"/>
                <a:cs typeface="Courier New"/>
              </a:rPr>
              <a:t>(karg, uarg,</a:t>
            </a:r>
            <a:r>
              <a:rPr sz="800" b="1" spc="-10" dirty="0">
                <a:latin typeface="Courier New"/>
                <a:cs typeface="Courier New"/>
              </a:rPr>
              <a:t> </a:t>
            </a:r>
            <a:r>
              <a:rPr sz="800" b="1" spc="-10" dirty="0">
                <a:solidFill>
                  <a:srgbClr val="B45F06"/>
                </a:solidFill>
                <a:latin typeface="Courier New"/>
                <a:cs typeface="Courier New"/>
              </a:rPr>
              <a:t>sizeof</a:t>
            </a:r>
            <a:r>
              <a:rPr sz="800" b="1" spc="-10" dirty="0">
                <a:latin typeface="Courier New"/>
                <a:cs typeface="Courier New"/>
              </a:rPr>
              <a:t>(*karg));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ourier New"/>
                <a:cs typeface="Courier New"/>
              </a:rPr>
              <a:t>...</a:t>
            </a:r>
            <a:endParaRPr sz="800">
              <a:latin typeface="Courier New"/>
              <a:cs typeface="Courier New"/>
            </a:endParaRPr>
          </a:p>
          <a:p>
            <a:pPr marL="13462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ucon</a:t>
            </a:r>
            <a:r>
              <a:rPr sz="800" b="1" spc="20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2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karg-&gt;containers;</a:t>
            </a:r>
            <a:endParaRPr sz="800">
              <a:latin typeface="Courier New"/>
              <a:cs typeface="Courier New"/>
            </a:endParaRPr>
          </a:p>
          <a:p>
            <a:pPr marL="134620" marR="207645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size</a:t>
            </a:r>
            <a:r>
              <a:rPr sz="800" b="1" spc="10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10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karg-</a:t>
            </a:r>
            <a:r>
              <a:rPr sz="800" b="1" dirty="0">
                <a:latin typeface="Courier New"/>
                <a:cs typeface="Courier New"/>
              </a:rPr>
              <a:t>&gt;count</a:t>
            </a:r>
            <a:r>
              <a:rPr sz="800" b="1" spc="10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*</a:t>
            </a:r>
            <a:r>
              <a:rPr sz="800" b="1" spc="10" dirty="0">
                <a:latin typeface="Courier New"/>
                <a:cs typeface="Courier New"/>
              </a:rPr>
              <a:t> </a:t>
            </a:r>
            <a:r>
              <a:rPr sz="800" b="1" spc="-10" dirty="0">
                <a:solidFill>
                  <a:srgbClr val="B45F06"/>
                </a:solidFill>
                <a:latin typeface="Courier New"/>
                <a:cs typeface="Courier New"/>
              </a:rPr>
              <a:t>sizeof</a:t>
            </a:r>
            <a:r>
              <a:rPr sz="800" b="1" spc="-10" dirty="0">
                <a:latin typeface="Courier New"/>
                <a:cs typeface="Courier New"/>
              </a:rPr>
              <a:t>(*kcon); </a:t>
            </a:r>
            <a:r>
              <a:rPr sz="800" b="1" dirty="0">
                <a:latin typeface="Courier New"/>
                <a:cs typeface="Courier New"/>
              </a:rPr>
              <a:t>kcon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kzalloc</a:t>
            </a:r>
            <a:r>
              <a:rPr sz="800" b="1" dirty="0">
                <a:latin typeface="Courier New"/>
                <a:cs typeface="Courier New"/>
              </a:rPr>
              <a:t>(size, </a:t>
            </a:r>
            <a:r>
              <a:rPr sz="800" b="1" spc="-10" dirty="0">
                <a:latin typeface="Courier New"/>
                <a:cs typeface="Courier New"/>
              </a:rPr>
              <a:t>GFP_KERNEL);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ourier New"/>
                <a:cs typeface="Courier New"/>
              </a:rPr>
              <a:t>...</a:t>
            </a:r>
            <a:endParaRPr sz="800">
              <a:latin typeface="Courier New"/>
              <a:cs typeface="Courier New"/>
            </a:endParaRPr>
          </a:p>
          <a:p>
            <a:pPr marL="134620">
              <a:lnSpc>
                <a:spcPct val="100000"/>
              </a:lnSpc>
            </a:pPr>
            <a:r>
              <a:rPr sz="800" b="1" spc="-10" dirty="0">
                <a:latin typeface="Courier New"/>
                <a:cs typeface="Courier New"/>
              </a:rPr>
              <a:t>karg-</a:t>
            </a:r>
            <a:r>
              <a:rPr sz="800" b="1" dirty="0">
                <a:latin typeface="Courier New"/>
                <a:cs typeface="Courier New"/>
              </a:rPr>
              <a:t>&gt;containers</a:t>
            </a:r>
            <a:r>
              <a:rPr sz="800" b="1" spc="20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2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kcon;</a:t>
            </a:r>
            <a:endParaRPr sz="800">
              <a:latin typeface="Courier New"/>
              <a:cs typeface="Courier New"/>
            </a:endParaRPr>
          </a:p>
          <a:p>
            <a:pPr marL="133985" marR="183261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ret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copy_from_user</a:t>
            </a:r>
            <a:r>
              <a:rPr sz="800" b="1" dirty="0">
                <a:latin typeface="Courier New"/>
                <a:cs typeface="Courier New"/>
              </a:rPr>
              <a:t>(kcon, ucon,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size);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if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(ret) </a:t>
            </a:r>
            <a:r>
              <a:rPr sz="800" b="1" spc="-50" dirty="0">
                <a:latin typeface="Courier New"/>
                <a:cs typeface="Courier New"/>
              </a:rPr>
              <a:t>{</a:t>
            </a:r>
            <a:endParaRPr sz="800">
              <a:latin typeface="Courier New"/>
              <a:cs typeface="Courier New"/>
            </a:endParaRPr>
          </a:p>
          <a:p>
            <a:pPr marL="255904" marR="1163320">
              <a:lnSpc>
                <a:spcPct val="100000"/>
              </a:lnSpc>
            </a:pP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vipx_err</a:t>
            </a:r>
            <a:r>
              <a:rPr sz="800" b="1" dirty="0">
                <a:latin typeface="Courier New"/>
                <a:cs typeface="Courier New"/>
              </a:rPr>
              <a:t>(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"Copy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failed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[CONTAINER]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(%d)\n"</a:t>
            </a:r>
            <a:r>
              <a:rPr sz="800" b="1" dirty="0">
                <a:latin typeface="Courier New"/>
                <a:cs typeface="Courier New"/>
              </a:rPr>
              <a:t>,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ret);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goto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p_err_free;</a:t>
            </a:r>
            <a:endParaRPr sz="800">
              <a:latin typeface="Courier New"/>
              <a:cs typeface="Courier New"/>
            </a:endParaRPr>
          </a:p>
          <a:p>
            <a:pPr marL="134620">
              <a:lnSpc>
                <a:spcPct val="100000"/>
              </a:lnSpc>
            </a:pPr>
            <a:r>
              <a:rPr sz="800" b="1" spc="-50" dirty="0">
                <a:latin typeface="Courier New"/>
                <a:cs typeface="Courier New"/>
              </a:rPr>
              <a:t>}</a:t>
            </a:r>
            <a:endParaRPr sz="800">
              <a:latin typeface="Courier New"/>
              <a:cs typeface="Courier New"/>
            </a:endParaRPr>
          </a:p>
          <a:p>
            <a:pPr marL="256540" marR="1710055" indent="-122555">
              <a:lnSpc>
                <a:spcPct val="100000"/>
              </a:lnSpc>
            </a:pP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for</a:t>
            </a:r>
            <a:r>
              <a:rPr sz="800" b="1" spc="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(idx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0</a:t>
            </a:r>
            <a:r>
              <a:rPr sz="800" b="1" dirty="0">
                <a:latin typeface="Courier New"/>
                <a:cs typeface="Courier New"/>
              </a:rPr>
              <a:t>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idx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&lt;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karg-</a:t>
            </a:r>
            <a:r>
              <a:rPr sz="800" b="1" dirty="0">
                <a:latin typeface="Courier New"/>
                <a:cs typeface="Courier New"/>
              </a:rPr>
              <a:t>&gt;count;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++idx)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spc="-50" dirty="0">
                <a:latin typeface="Courier New"/>
                <a:cs typeface="Courier New"/>
              </a:rPr>
              <a:t>{ </a:t>
            </a:r>
            <a:r>
              <a:rPr sz="800" b="1" dirty="0">
                <a:latin typeface="Courier New"/>
                <a:cs typeface="Courier New"/>
              </a:rPr>
              <a:t>ubuf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 </a:t>
            </a:r>
            <a:r>
              <a:rPr sz="800" b="1" spc="-10" dirty="0">
                <a:latin typeface="Courier New"/>
                <a:cs typeface="Courier New"/>
              </a:rPr>
              <a:t>kcon[idx].buffers;</a:t>
            </a:r>
            <a:endParaRPr sz="800">
              <a:latin typeface="Courier New"/>
              <a:cs typeface="Courier New"/>
            </a:endParaRPr>
          </a:p>
          <a:p>
            <a:pPr marL="256540" marR="170942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size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 kcon[idx].count *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sizeof(*kbuf); </a:t>
            </a:r>
            <a:r>
              <a:rPr sz="800" b="1" dirty="0">
                <a:latin typeface="Courier New"/>
                <a:cs typeface="Courier New"/>
              </a:rPr>
              <a:t>kbuf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kzalloc</a:t>
            </a:r>
            <a:r>
              <a:rPr sz="800" b="1" dirty="0">
                <a:latin typeface="Courier New"/>
                <a:cs typeface="Courier New"/>
              </a:rPr>
              <a:t>(size, </a:t>
            </a:r>
            <a:r>
              <a:rPr sz="800" b="1" spc="-10" dirty="0">
                <a:latin typeface="Courier New"/>
                <a:cs typeface="Courier New"/>
              </a:rPr>
              <a:t>GFP_KERNEL);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ourier New"/>
                <a:cs typeface="Courier New"/>
              </a:rPr>
              <a:t>...</a:t>
            </a:r>
            <a:endParaRPr sz="800">
              <a:latin typeface="Courier New"/>
              <a:cs typeface="Courier New"/>
            </a:endParaRPr>
          </a:p>
          <a:p>
            <a:pPr marL="25654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kcon[idx].buffers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 </a:t>
            </a:r>
            <a:r>
              <a:rPr sz="800" b="1" spc="-10" dirty="0">
                <a:latin typeface="Courier New"/>
                <a:cs typeface="Courier New"/>
              </a:rPr>
              <a:t>kbuf;</a:t>
            </a:r>
            <a:endParaRPr sz="800">
              <a:latin typeface="Courier New"/>
              <a:cs typeface="Courier New"/>
            </a:endParaRPr>
          </a:p>
          <a:p>
            <a:pPr marL="255904" marR="1710689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ret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copy_from_user</a:t>
            </a:r>
            <a:r>
              <a:rPr sz="800" b="1" dirty="0">
                <a:latin typeface="Courier New"/>
                <a:cs typeface="Courier New"/>
              </a:rPr>
              <a:t>(kbuf, ubuf,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size);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if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(ret) </a:t>
            </a:r>
            <a:r>
              <a:rPr sz="800" b="1" spc="-50" dirty="0">
                <a:latin typeface="Courier New"/>
                <a:cs typeface="Courier New"/>
              </a:rPr>
              <a:t>{</a:t>
            </a:r>
            <a:endParaRPr sz="800">
              <a:latin typeface="Courier New"/>
              <a:cs typeface="Courier New"/>
            </a:endParaRPr>
          </a:p>
          <a:p>
            <a:pPr marL="377825" marR="1041400">
              <a:lnSpc>
                <a:spcPct val="100000"/>
              </a:lnSpc>
            </a:pP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vipx_err</a:t>
            </a:r>
            <a:r>
              <a:rPr sz="800" b="1" dirty="0">
                <a:latin typeface="Courier New"/>
                <a:cs typeface="Courier New"/>
              </a:rPr>
              <a:t>(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"Copy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failed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[CONTAINER]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(%d)\n"</a:t>
            </a:r>
            <a:r>
              <a:rPr sz="800" b="1" dirty="0">
                <a:latin typeface="Courier New"/>
                <a:cs typeface="Courier New"/>
              </a:rPr>
              <a:t>,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ret);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goto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p_err_free;</a:t>
            </a:r>
            <a:endParaRPr sz="800">
              <a:latin typeface="Courier New"/>
              <a:cs typeface="Courier New"/>
            </a:endParaRPr>
          </a:p>
          <a:p>
            <a:pPr marL="256540">
              <a:lnSpc>
                <a:spcPct val="100000"/>
              </a:lnSpc>
            </a:pPr>
            <a:r>
              <a:rPr sz="800" b="1" spc="-50" dirty="0">
                <a:latin typeface="Courier New"/>
                <a:cs typeface="Courier New"/>
              </a:rPr>
              <a:t>}</a:t>
            </a:r>
            <a:endParaRPr sz="800">
              <a:latin typeface="Courier New"/>
              <a:cs typeface="Courier New"/>
            </a:endParaRPr>
          </a:p>
          <a:p>
            <a:pPr marR="4147820" algn="r">
              <a:lnSpc>
                <a:spcPct val="100000"/>
              </a:lnSpc>
            </a:pPr>
            <a:r>
              <a:rPr sz="800" b="1" spc="-50" dirty="0">
                <a:latin typeface="Courier New"/>
                <a:cs typeface="Courier New"/>
              </a:rPr>
              <a:t>}</a:t>
            </a:r>
            <a:endParaRPr sz="800">
              <a:latin typeface="Courier New"/>
              <a:cs typeface="Courier New"/>
            </a:endParaRPr>
          </a:p>
          <a:p>
            <a:pPr marR="4147820" algn="r">
              <a:lnSpc>
                <a:spcPct val="100000"/>
              </a:lnSpc>
            </a:pPr>
            <a:r>
              <a:rPr sz="800" b="1" spc="-25" dirty="0">
                <a:latin typeface="Courier New"/>
                <a:cs typeface="Courier New"/>
              </a:rPr>
              <a:t>...</a:t>
            </a:r>
            <a:endParaRPr sz="800">
              <a:latin typeface="Courier New"/>
              <a:cs typeface="Courier New"/>
            </a:endParaRPr>
          </a:p>
          <a:p>
            <a:pPr marL="12700" marR="3660140" indent="121285">
              <a:lnSpc>
                <a:spcPct val="100000"/>
              </a:lnSpc>
            </a:pP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return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spc="-25" dirty="0">
                <a:solidFill>
                  <a:srgbClr val="1155CC"/>
                </a:solidFill>
                <a:latin typeface="Courier New"/>
                <a:cs typeface="Courier New"/>
              </a:rPr>
              <a:t>0</a:t>
            </a:r>
            <a:r>
              <a:rPr sz="800" b="1" spc="-25" dirty="0">
                <a:latin typeface="Courier New"/>
                <a:cs typeface="Courier New"/>
              </a:rPr>
              <a:t>; </a:t>
            </a:r>
            <a:r>
              <a:rPr sz="800" b="1" spc="-10" dirty="0">
                <a:latin typeface="Courier New"/>
                <a:cs typeface="Courier New"/>
              </a:rPr>
              <a:t>p_err_free:</a:t>
            </a:r>
            <a:endParaRPr sz="800">
              <a:latin typeface="Courier New"/>
              <a:cs typeface="Courier New"/>
            </a:endParaRPr>
          </a:p>
          <a:p>
            <a:pPr marL="255904" marR="1831975" indent="-121920">
              <a:lnSpc>
                <a:spcPct val="100000"/>
              </a:lnSpc>
            </a:pP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for</a:t>
            </a:r>
            <a:r>
              <a:rPr sz="800" b="1" spc="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(idx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0</a:t>
            </a:r>
            <a:r>
              <a:rPr sz="800" b="1" dirty="0">
                <a:latin typeface="Courier New"/>
                <a:cs typeface="Courier New"/>
              </a:rPr>
              <a:t>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idx</a:t>
            </a:r>
            <a:r>
              <a:rPr sz="800" b="1" spc="10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&lt;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karg-</a:t>
            </a:r>
            <a:r>
              <a:rPr sz="800" b="1" dirty="0">
                <a:latin typeface="Courier New"/>
                <a:cs typeface="Courier New"/>
              </a:rPr>
              <a:t>&gt;count;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++idx) </a:t>
            </a:r>
            <a:r>
              <a:rPr sz="800" b="1" spc="-10" dirty="0">
                <a:solidFill>
                  <a:srgbClr val="1155CC"/>
                </a:solidFill>
                <a:latin typeface="Courier New"/>
                <a:cs typeface="Courier New"/>
              </a:rPr>
              <a:t>kfree</a:t>
            </a:r>
            <a:r>
              <a:rPr sz="800" b="1" spc="-10" dirty="0">
                <a:latin typeface="Courier New"/>
                <a:cs typeface="Courier New"/>
              </a:rPr>
              <a:t>(kcon[idx].buffers);</a:t>
            </a:r>
            <a:endParaRPr sz="800">
              <a:latin typeface="Courier New"/>
              <a:cs typeface="Courier New"/>
            </a:endParaRPr>
          </a:p>
          <a:p>
            <a:pPr marL="12700" marR="3477895" indent="121285">
              <a:lnSpc>
                <a:spcPct val="100000"/>
              </a:lnSpc>
            </a:pPr>
            <a:r>
              <a:rPr sz="800" b="1" spc="-10" dirty="0">
                <a:solidFill>
                  <a:srgbClr val="1155CC"/>
                </a:solidFill>
                <a:latin typeface="Courier New"/>
                <a:cs typeface="Courier New"/>
              </a:rPr>
              <a:t>kfree</a:t>
            </a:r>
            <a:r>
              <a:rPr sz="800" b="1" spc="-10" dirty="0">
                <a:latin typeface="Courier New"/>
                <a:cs typeface="Courier New"/>
              </a:rPr>
              <a:t>(kcon); p_err:</a:t>
            </a:r>
            <a:endParaRPr sz="800">
              <a:latin typeface="Courier New"/>
              <a:cs typeface="Courier New"/>
            </a:endParaRPr>
          </a:p>
          <a:p>
            <a:pPr marL="133985">
              <a:lnSpc>
                <a:spcPct val="100000"/>
              </a:lnSpc>
            </a:pP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return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spc="-20" dirty="0">
                <a:latin typeface="Courier New"/>
                <a:cs typeface="Courier New"/>
              </a:rPr>
              <a:t>ret;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50" dirty="0">
                <a:latin typeface="Courier New"/>
                <a:cs typeface="Courier New"/>
              </a:rPr>
              <a:t>}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8951" y="4982062"/>
            <a:ext cx="21488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https://bugs.chromium.org/p/project-zero/issues/detail?id=1978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125" y="505248"/>
            <a:ext cx="1945639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0" dirty="0"/>
              <a:t>Taint</a:t>
            </a:r>
            <a:r>
              <a:rPr spc="-135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53847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100"/>
              </a:spcBef>
            </a:pPr>
            <a:r>
              <a:rPr dirty="0"/>
              <a:t>Identify</a:t>
            </a:r>
            <a:r>
              <a:rPr spc="-10" dirty="0"/>
              <a:t> </a:t>
            </a:r>
            <a:r>
              <a:rPr dirty="0"/>
              <a:t>sources</a:t>
            </a:r>
            <a:r>
              <a:rPr spc="-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“tainted”</a:t>
            </a:r>
            <a:r>
              <a:rPr spc="-5" dirty="0"/>
              <a:t> </a:t>
            </a:r>
            <a:r>
              <a:rPr spc="-20" dirty="0"/>
              <a:t>data</a:t>
            </a:r>
          </a:p>
          <a:p>
            <a:pPr marL="779780" marR="384810">
              <a:lnSpc>
                <a:spcPct val="114999"/>
              </a:lnSpc>
              <a:spcBef>
                <a:spcPts val="1200"/>
              </a:spcBef>
            </a:pPr>
            <a:r>
              <a:rPr dirty="0"/>
              <a:t>User/attacker</a:t>
            </a:r>
            <a:r>
              <a:rPr spc="-5" dirty="0"/>
              <a:t> </a:t>
            </a:r>
            <a:r>
              <a:rPr spc="-10" dirty="0"/>
              <a:t>input </a:t>
            </a:r>
            <a:r>
              <a:rPr dirty="0"/>
              <a:t>Reads</a:t>
            </a:r>
            <a:r>
              <a:rPr spc="-5" dirty="0"/>
              <a:t> </a:t>
            </a:r>
            <a:r>
              <a:rPr dirty="0"/>
              <a:t>from</a:t>
            </a:r>
            <a:r>
              <a:rPr spc="-5" dirty="0"/>
              <a:t> </a:t>
            </a:r>
            <a:r>
              <a:rPr spc="-10" dirty="0"/>
              <a:t>files/network</a:t>
            </a:r>
          </a:p>
          <a:p>
            <a:pPr marL="322580" marR="5080">
              <a:lnSpc>
                <a:spcPct val="114999"/>
              </a:lnSpc>
              <a:spcBef>
                <a:spcPts val="1200"/>
              </a:spcBef>
            </a:pPr>
            <a:r>
              <a:rPr dirty="0"/>
              <a:t>Check</a:t>
            </a:r>
            <a:r>
              <a:rPr spc="-2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see</a:t>
            </a:r>
            <a:r>
              <a:rPr spc="-15" dirty="0"/>
              <a:t> </a:t>
            </a:r>
            <a:r>
              <a:rPr dirty="0"/>
              <a:t>if</a:t>
            </a:r>
            <a:r>
              <a:rPr spc="-15" dirty="0"/>
              <a:t> </a:t>
            </a:r>
            <a:r>
              <a:rPr dirty="0"/>
              <a:t>tainted</a:t>
            </a:r>
            <a:r>
              <a:rPr spc="-15" dirty="0"/>
              <a:t> </a:t>
            </a:r>
            <a:r>
              <a:rPr dirty="0"/>
              <a:t>data</a:t>
            </a:r>
            <a:r>
              <a:rPr spc="-15" dirty="0"/>
              <a:t> </a:t>
            </a:r>
            <a:r>
              <a:rPr spc="-10" dirty="0"/>
              <a:t>flows </a:t>
            </a:r>
            <a:r>
              <a:rPr dirty="0"/>
              <a:t>into</a:t>
            </a:r>
            <a:r>
              <a:rPr spc="-2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“trusted</a:t>
            </a:r>
            <a:r>
              <a:rPr spc="-20" dirty="0"/>
              <a:t> </a:t>
            </a:r>
            <a:r>
              <a:rPr spc="-10" dirty="0"/>
              <a:t>sink”</a:t>
            </a:r>
          </a:p>
          <a:p>
            <a:pPr marL="779780" marR="431165">
              <a:lnSpc>
                <a:spcPct val="114999"/>
              </a:lnSpc>
              <a:spcBef>
                <a:spcPts val="1200"/>
              </a:spcBef>
            </a:pPr>
            <a:r>
              <a:rPr b="1" dirty="0">
                <a:latin typeface="Courier New"/>
                <a:cs typeface="Courier New"/>
              </a:rPr>
              <a:t>memcpy(_,</a:t>
            </a:r>
            <a:r>
              <a:rPr b="1" spc="-30" dirty="0">
                <a:latin typeface="Courier New"/>
                <a:cs typeface="Courier New"/>
              </a:rPr>
              <a:t> </a:t>
            </a:r>
            <a:r>
              <a:rPr b="1" dirty="0">
                <a:latin typeface="Courier New"/>
                <a:cs typeface="Courier New"/>
              </a:rPr>
              <a:t>_,</a:t>
            </a:r>
            <a:r>
              <a:rPr b="1" spc="-20" dirty="0">
                <a:latin typeface="Courier New"/>
                <a:cs typeface="Courier New"/>
              </a:rPr>
              <a:t> </a:t>
            </a:r>
            <a:r>
              <a:rPr b="1" spc="-10" dirty="0">
                <a:solidFill>
                  <a:srgbClr val="990000"/>
                </a:solidFill>
                <a:latin typeface="Courier New"/>
                <a:cs typeface="Courier New"/>
              </a:rPr>
              <a:t>size</a:t>
            </a:r>
            <a:r>
              <a:rPr b="1" spc="-10" dirty="0">
                <a:latin typeface="Courier New"/>
                <a:cs typeface="Courier New"/>
              </a:rPr>
              <a:t>) free(</a:t>
            </a:r>
            <a:r>
              <a:rPr b="1" spc="-10" dirty="0">
                <a:solidFill>
                  <a:srgbClr val="990000"/>
                </a:solidFill>
                <a:latin typeface="Courier New"/>
                <a:cs typeface="Courier New"/>
              </a:rPr>
              <a:t>ptr</a:t>
            </a:r>
            <a:r>
              <a:rPr b="1" spc="-10" dirty="0">
                <a:latin typeface="Courier New"/>
                <a:cs typeface="Courier New"/>
              </a:rPr>
              <a:t>)</a:t>
            </a:r>
          </a:p>
          <a:p>
            <a:pPr marL="779780">
              <a:lnSpc>
                <a:spcPct val="100000"/>
              </a:lnSpc>
              <a:spcBef>
                <a:spcPts val="325"/>
              </a:spcBef>
            </a:pPr>
            <a:r>
              <a:rPr b="1" dirty="0">
                <a:latin typeface="Courier New"/>
                <a:cs typeface="Courier New"/>
              </a:rPr>
              <a:t>bzero(_,</a:t>
            </a:r>
            <a:r>
              <a:rPr b="1" spc="-35" dirty="0">
                <a:latin typeface="Courier New"/>
                <a:cs typeface="Courier New"/>
              </a:rPr>
              <a:t> </a:t>
            </a:r>
            <a:r>
              <a:rPr b="1" spc="-10" dirty="0">
                <a:solidFill>
                  <a:srgbClr val="990000"/>
                </a:solidFill>
                <a:latin typeface="Courier New"/>
                <a:cs typeface="Courier New"/>
              </a:rPr>
              <a:t>size</a:t>
            </a:r>
            <a:r>
              <a:rPr b="1" spc="-10" dirty="0">
                <a:latin typeface="Courier New"/>
                <a:cs typeface="Courier New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4725" y="355586"/>
            <a:ext cx="4351655" cy="453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5080" indent="-24384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static</a:t>
            </a:r>
            <a:r>
              <a:rPr sz="800" b="1" spc="-10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int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u="sng" spc="280" dirty="0">
                <a:solidFill>
                  <a:srgbClr val="1155CC"/>
                </a:solidFill>
                <a:uFill>
                  <a:solidFill>
                    <a:srgbClr val="1054CB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vipx_ioctl_get_container</a:t>
            </a:r>
            <a:r>
              <a:rPr sz="800" b="1" dirty="0">
                <a:latin typeface="Courier New"/>
                <a:cs typeface="Courier New"/>
              </a:rPr>
              <a:t>(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struct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vs4l_container_list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*karg,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struct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vs4l_container_list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u="sng" spc="2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800" b="1" dirty="0">
                <a:latin typeface="Courier New"/>
                <a:cs typeface="Courier New"/>
              </a:rPr>
              <a:t>user </a:t>
            </a:r>
            <a:r>
              <a:rPr sz="800" b="1" spc="-10" dirty="0">
                <a:latin typeface="Courier New"/>
                <a:cs typeface="Courier New"/>
              </a:rPr>
              <a:t>*uarg)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50" dirty="0">
                <a:latin typeface="Courier New"/>
                <a:cs typeface="Courier New"/>
              </a:rPr>
              <a:t>{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ourier New"/>
                <a:cs typeface="Courier New"/>
              </a:rPr>
              <a:t>...</a:t>
            </a:r>
            <a:endParaRPr sz="800">
              <a:latin typeface="Courier New"/>
              <a:cs typeface="Courier New"/>
            </a:endParaRPr>
          </a:p>
          <a:p>
            <a:pPr marL="13462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ret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copy_from_user</a:t>
            </a:r>
            <a:r>
              <a:rPr sz="800" b="1" dirty="0">
                <a:latin typeface="Courier New"/>
                <a:cs typeface="Courier New"/>
              </a:rPr>
              <a:t>(karg, uarg,</a:t>
            </a:r>
            <a:r>
              <a:rPr sz="800" b="1" spc="-10" dirty="0">
                <a:latin typeface="Courier New"/>
                <a:cs typeface="Courier New"/>
              </a:rPr>
              <a:t> </a:t>
            </a:r>
            <a:r>
              <a:rPr sz="800" b="1" spc="-10" dirty="0">
                <a:solidFill>
                  <a:srgbClr val="B45F06"/>
                </a:solidFill>
                <a:latin typeface="Courier New"/>
                <a:cs typeface="Courier New"/>
              </a:rPr>
              <a:t>sizeof</a:t>
            </a:r>
            <a:r>
              <a:rPr sz="800" b="1" spc="-10" dirty="0">
                <a:latin typeface="Courier New"/>
                <a:cs typeface="Courier New"/>
              </a:rPr>
              <a:t>(*karg));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ourier New"/>
                <a:cs typeface="Courier New"/>
              </a:rPr>
              <a:t>...</a:t>
            </a:r>
            <a:endParaRPr sz="800">
              <a:latin typeface="Courier New"/>
              <a:cs typeface="Courier New"/>
            </a:endParaRPr>
          </a:p>
          <a:p>
            <a:pPr marL="13462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ucon</a:t>
            </a:r>
            <a:r>
              <a:rPr sz="800" b="1" spc="20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2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karg-&gt;containers;</a:t>
            </a:r>
            <a:endParaRPr sz="800">
              <a:latin typeface="Courier New"/>
              <a:cs typeface="Courier New"/>
            </a:endParaRPr>
          </a:p>
          <a:p>
            <a:pPr marL="134620" marR="207645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size</a:t>
            </a:r>
            <a:r>
              <a:rPr sz="800" b="1" spc="10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10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karg-</a:t>
            </a:r>
            <a:r>
              <a:rPr sz="800" b="1" dirty="0">
                <a:latin typeface="Courier New"/>
                <a:cs typeface="Courier New"/>
              </a:rPr>
              <a:t>&gt;count</a:t>
            </a:r>
            <a:r>
              <a:rPr sz="800" b="1" spc="10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*</a:t>
            </a:r>
            <a:r>
              <a:rPr sz="800" b="1" spc="10" dirty="0">
                <a:latin typeface="Courier New"/>
                <a:cs typeface="Courier New"/>
              </a:rPr>
              <a:t> </a:t>
            </a:r>
            <a:r>
              <a:rPr sz="800" b="1" spc="-10" dirty="0">
                <a:solidFill>
                  <a:srgbClr val="B45F06"/>
                </a:solidFill>
                <a:latin typeface="Courier New"/>
                <a:cs typeface="Courier New"/>
              </a:rPr>
              <a:t>sizeof</a:t>
            </a:r>
            <a:r>
              <a:rPr sz="800" b="1" spc="-10" dirty="0">
                <a:latin typeface="Courier New"/>
                <a:cs typeface="Courier New"/>
              </a:rPr>
              <a:t>(*kcon); </a:t>
            </a:r>
            <a:r>
              <a:rPr sz="800" b="1" dirty="0">
                <a:latin typeface="Courier New"/>
                <a:cs typeface="Courier New"/>
              </a:rPr>
              <a:t>kcon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kzalloc</a:t>
            </a:r>
            <a:r>
              <a:rPr sz="800" b="1" dirty="0">
                <a:latin typeface="Courier New"/>
                <a:cs typeface="Courier New"/>
              </a:rPr>
              <a:t>(size, </a:t>
            </a:r>
            <a:r>
              <a:rPr sz="800" b="1" spc="-10" dirty="0">
                <a:latin typeface="Courier New"/>
                <a:cs typeface="Courier New"/>
              </a:rPr>
              <a:t>GFP_KERNEL);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ourier New"/>
                <a:cs typeface="Courier New"/>
              </a:rPr>
              <a:t>...</a:t>
            </a:r>
            <a:endParaRPr sz="800">
              <a:latin typeface="Courier New"/>
              <a:cs typeface="Courier New"/>
            </a:endParaRPr>
          </a:p>
          <a:p>
            <a:pPr marL="134620">
              <a:lnSpc>
                <a:spcPct val="100000"/>
              </a:lnSpc>
            </a:pPr>
            <a:r>
              <a:rPr sz="800" b="1" spc="-10" dirty="0">
                <a:latin typeface="Courier New"/>
                <a:cs typeface="Courier New"/>
              </a:rPr>
              <a:t>karg-</a:t>
            </a:r>
            <a:r>
              <a:rPr sz="800" b="1" dirty="0">
                <a:latin typeface="Courier New"/>
                <a:cs typeface="Courier New"/>
              </a:rPr>
              <a:t>&gt;containers</a:t>
            </a:r>
            <a:r>
              <a:rPr sz="800" b="1" spc="20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2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kcon;</a:t>
            </a:r>
            <a:endParaRPr sz="800">
              <a:latin typeface="Courier New"/>
              <a:cs typeface="Courier New"/>
            </a:endParaRPr>
          </a:p>
          <a:p>
            <a:pPr marL="133985" marR="183261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ret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copy_from_user</a:t>
            </a:r>
            <a:r>
              <a:rPr sz="800" b="1" dirty="0">
                <a:latin typeface="Courier New"/>
                <a:cs typeface="Courier New"/>
              </a:rPr>
              <a:t>(kcon, ucon,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size);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if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(ret) </a:t>
            </a:r>
            <a:r>
              <a:rPr sz="800" b="1" spc="-50" dirty="0">
                <a:latin typeface="Courier New"/>
                <a:cs typeface="Courier New"/>
              </a:rPr>
              <a:t>{</a:t>
            </a:r>
            <a:endParaRPr sz="800">
              <a:latin typeface="Courier New"/>
              <a:cs typeface="Courier New"/>
            </a:endParaRPr>
          </a:p>
          <a:p>
            <a:pPr marL="255904" marR="1163320">
              <a:lnSpc>
                <a:spcPct val="100000"/>
              </a:lnSpc>
            </a:pP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vipx_err</a:t>
            </a:r>
            <a:r>
              <a:rPr sz="800" b="1" dirty="0">
                <a:latin typeface="Courier New"/>
                <a:cs typeface="Courier New"/>
              </a:rPr>
              <a:t>(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"Copy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failed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[CONTAINER]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(%d)\n"</a:t>
            </a:r>
            <a:r>
              <a:rPr sz="800" b="1" dirty="0">
                <a:latin typeface="Courier New"/>
                <a:cs typeface="Courier New"/>
              </a:rPr>
              <a:t>,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ret);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goto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p_err_free;</a:t>
            </a:r>
            <a:endParaRPr sz="800">
              <a:latin typeface="Courier New"/>
              <a:cs typeface="Courier New"/>
            </a:endParaRPr>
          </a:p>
          <a:p>
            <a:pPr marL="134620">
              <a:lnSpc>
                <a:spcPct val="100000"/>
              </a:lnSpc>
            </a:pPr>
            <a:r>
              <a:rPr sz="800" b="1" spc="-50" dirty="0">
                <a:latin typeface="Courier New"/>
                <a:cs typeface="Courier New"/>
              </a:rPr>
              <a:t>}</a:t>
            </a:r>
            <a:endParaRPr sz="800">
              <a:latin typeface="Courier New"/>
              <a:cs typeface="Courier New"/>
            </a:endParaRPr>
          </a:p>
          <a:p>
            <a:pPr marL="256540" marR="1710055" indent="-122555">
              <a:lnSpc>
                <a:spcPct val="100000"/>
              </a:lnSpc>
            </a:pP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for</a:t>
            </a:r>
            <a:r>
              <a:rPr sz="800" b="1" spc="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(idx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0</a:t>
            </a:r>
            <a:r>
              <a:rPr sz="800" b="1" dirty="0">
                <a:latin typeface="Courier New"/>
                <a:cs typeface="Courier New"/>
              </a:rPr>
              <a:t>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idx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&lt;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karg-</a:t>
            </a:r>
            <a:r>
              <a:rPr sz="800" b="1" dirty="0">
                <a:latin typeface="Courier New"/>
                <a:cs typeface="Courier New"/>
              </a:rPr>
              <a:t>&gt;count;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++idx)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spc="-50" dirty="0">
                <a:latin typeface="Courier New"/>
                <a:cs typeface="Courier New"/>
              </a:rPr>
              <a:t>{ </a:t>
            </a:r>
            <a:r>
              <a:rPr sz="800" b="1" dirty="0">
                <a:latin typeface="Courier New"/>
                <a:cs typeface="Courier New"/>
              </a:rPr>
              <a:t>ubuf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 </a:t>
            </a:r>
            <a:r>
              <a:rPr sz="800" b="1" spc="-10" dirty="0">
                <a:latin typeface="Courier New"/>
                <a:cs typeface="Courier New"/>
              </a:rPr>
              <a:t>kcon[idx].buffers;</a:t>
            </a:r>
            <a:endParaRPr sz="800">
              <a:latin typeface="Courier New"/>
              <a:cs typeface="Courier New"/>
            </a:endParaRPr>
          </a:p>
          <a:p>
            <a:pPr marL="256540" marR="170942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size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 kcon[idx].count *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sizeof(*kbuf); </a:t>
            </a:r>
            <a:r>
              <a:rPr sz="800" b="1" dirty="0">
                <a:latin typeface="Courier New"/>
                <a:cs typeface="Courier New"/>
              </a:rPr>
              <a:t>kbuf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kzalloc</a:t>
            </a:r>
            <a:r>
              <a:rPr sz="800" b="1" dirty="0">
                <a:latin typeface="Courier New"/>
                <a:cs typeface="Courier New"/>
              </a:rPr>
              <a:t>(size, </a:t>
            </a:r>
            <a:r>
              <a:rPr sz="800" b="1" spc="-10" dirty="0">
                <a:latin typeface="Courier New"/>
                <a:cs typeface="Courier New"/>
              </a:rPr>
              <a:t>GFP_KERNEL);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ourier New"/>
                <a:cs typeface="Courier New"/>
              </a:rPr>
              <a:t>...</a:t>
            </a:r>
            <a:endParaRPr sz="800">
              <a:latin typeface="Courier New"/>
              <a:cs typeface="Courier New"/>
            </a:endParaRPr>
          </a:p>
          <a:p>
            <a:pPr marL="25654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kcon[idx].buffers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 </a:t>
            </a:r>
            <a:r>
              <a:rPr sz="800" b="1" spc="-10" dirty="0">
                <a:latin typeface="Courier New"/>
                <a:cs typeface="Courier New"/>
              </a:rPr>
              <a:t>kbuf;</a:t>
            </a:r>
            <a:endParaRPr sz="800">
              <a:latin typeface="Courier New"/>
              <a:cs typeface="Courier New"/>
            </a:endParaRPr>
          </a:p>
          <a:p>
            <a:pPr marL="255904" marR="1710689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ret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copy_from_user</a:t>
            </a:r>
            <a:r>
              <a:rPr sz="800" b="1" dirty="0">
                <a:latin typeface="Courier New"/>
                <a:cs typeface="Courier New"/>
              </a:rPr>
              <a:t>(kbuf, ubuf,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size);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if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(ret) </a:t>
            </a:r>
            <a:r>
              <a:rPr sz="800" b="1" spc="-50" dirty="0">
                <a:latin typeface="Courier New"/>
                <a:cs typeface="Courier New"/>
              </a:rPr>
              <a:t>{</a:t>
            </a:r>
            <a:endParaRPr sz="800">
              <a:latin typeface="Courier New"/>
              <a:cs typeface="Courier New"/>
            </a:endParaRPr>
          </a:p>
          <a:p>
            <a:pPr marL="377825" marR="1041400">
              <a:lnSpc>
                <a:spcPct val="100000"/>
              </a:lnSpc>
            </a:pP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vipx_err</a:t>
            </a:r>
            <a:r>
              <a:rPr sz="800" b="1" dirty="0">
                <a:latin typeface="Courier New"/>
                <a:cs typeface="Courier New"/>
              </a:rPr>
              <a:t>(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"Copy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failed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[CONTAINER]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(%d)\n"</a:t>
            </a:r>
            <a:r>
              <a:rPr sz="800" b="1" dirty="0">
                <a:latin typeface="Courier New"/>
                <a:cs typeface="Courier New"/>
              </a:rPr>
              <a:t>,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ret);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goto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p_err_free;</a:t>
            </a:r>
            <a:endParaRPr sz="800">
              <a:latin typeface="Courier New"/>
              <a:cs typeface="Courier New"/>
            </a:endParaRPr>
          </a:p>
          <a:p>
            <a:pPr marL="256540">
              <a:lnSpc>
                <a:spcPct val="100000"/>
              </a:lnSpc>
            </a:pPr>
            <a:r>
              <a:rPr sz="800" b="1" spc="-50" dirty="0">
                <a:latin typeface="Courier New"/>
                <a:cs typeface="Courier New"/>
              </a:rPr>
              <a:t>}</a:t>
            </a:r>
            <a:endParaRPr sz="800">
              <a:latin typeface="Courier New"/>
              <a:cs typeface="Courier New"/>
            </a:endParaRPr>
          </a:p>
          <a:p>
            <a:pPr marR="4147820" algn="r">
              <a:lnSpc>
                <a:spcPct val="100000"/>
              </a:lnSpc>
            </a:pPr>
            <a:r>
              <a:rPr sz="800" b="1" spc="-50" dirty="0">
                <a:latin typeface="Courier New"/>
                <a:cs typeface="Courier New"/>
              </a:rPr>
              <a:t>}</a:t>
            </a:r>
            <a:endParaRPr sz="800">
              <a:latin typeface="Courier New"/>
              <a:cs typeface="Courier New"/>
            </a:endParaRPr>
          </a:p>
          <a:p>
            <a:pPr marR="4147820" algn="r">
              <a:lnSpc>
                <a:spcPct val="100000"/>
              </a:lnSpc>
            </a:pPr>
            <a:r>
              <a:rPr sz="800" b="1" spc="-25" dirty="0">
                <a:latin typeface="Courier New"/>
                <a:cs typeface="Courier New"/>
              </a:rPr>
              <a:t>...</a:t>
            </a:r>
            <a:endParaRPr sz="800">
              <a:latin typeface="Courier New"/>
              <a:cs typeface="Courier New"/>
            </a:endParaRPr>
          </a:p>
          <a:p>
            <a:pPr marL="12700" marR="3660140" indent="121285">
              <a:lnSpc>
                <a:spcPct val="100000"/>
              </a:lnSpc>
            </a:pP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return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spc="-25" dirty="0">
                <a:solidFill>
                  <a:srgbClr val="1155CC"/>
                </a:solidFill>
                <a:latin typeface="Courier New"/>
                <a:cs typeface="Courier New"/>
              </a:rPr>
              <a:t>0</a:t>
            </a:r>
            <a:r>
              <a:rPr sz="800" b="1" spc="-25" dirty="0">
                <a:latin typeface="Courier New"/>
                <a:cs typeface="Courier New"/>
              </a:rPr>
              <a:t>; </a:t>
            </a:r>
            <a:r>
              <a:rPr sz="800" b="1" spc="-10" dirty="0">
                <a:latin typeface="Courier New"/>
                <a:cs typeface="Courier New"/>
              </a:rPr>
              <a:t>p_err_free:</a:t>
            </a:r>
            <a:endParaRPr sz="800">
              <a:latin typeface="Courier New"/>
              <a:cs typeface="Courier New"/>
            </a:endParaRPr>
          </a:p>
          <a:p>
            <a:pPr marL="255904" marR="1831975" indent="-121920">
              <a:lnSpc>
                <a:spcPct val="100000"/>
              </a:lnSpc>
            </a:pP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for</a:t>
            </a:r>
            <a:r>
              <a:rPr sz="800" b="1" spc="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(idx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0</a:t>
            </a:r>
            <a:r>
              <a:rPr sz="800" b="1" dirty="0">
                <a:latin typeface="Courier New"/>
                <a:cs typeface="Courier New"/>
              </a:rPr>
              <a:t>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idx</a:t>
            </a:r>
            <a:r>
              <a:rPr sz="800" b="1" spc="10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&lt;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karg-</a:t>
            </a:r>
            <a:r>
              <a:rPr sz="800" b="1" dirty="0">
                <a:latin typeface="Courier New"/>
                <a:cs typeface="Courier New"/>
              </a:rPr>
              <a:t>&gt;count;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++idx) </a:t>
            </a:r>
            <a:r>
              <a:rPr sz="800" b="1" spc="-10" dirty="0">
                <a:solidFill>
                  <a:srgbClr val="1155CC"/>
                </a:solidFill>
                <a:latin typeface="Courier New"/>
                <a:cs typeface="Courier New"/>
              </a:rPr>
              <a:t>kfree</a:t>
            </a:r>
            <a:r>
              <a:rPr sz="800" b="1" spc="-10" dirty="0">
                <a:latin typeface="Courier New"/>
                <a:cs typeface="Courier New"/>
              </a:rPr>
              <a:t>(kcon[idx].buffers);</a:t>
            </a:r>
            <a:endParaRPr sz="800">
              <a:latin typeface="Courier New"/>
              <a:cs typeface="Courier New"/>
            </a:endParaRPr>
          </a:p>
          <a:p>
            <a:pPr marL="12700" marR="3477895" indent="121285">
              <a:lnSpc>
                <a:spcPct val="100000"/>
              </a:lnSpc>
            </a:pPr>
            <a:r>
              <a:rPr sz="800" b="1" spc="-10" dirty="0">
                <a:solidFill>
                  <a:srgbClr val="1155CC"/>
                </a:solidFill>
                <a:latin typeface="Courier New"/>
                <a:cs typeface="Courier New"/>
              </a:rPr>
              <a:t>kfree</a:t>
            </a:r>
            <a:r>
              <a:rPr sz="800" b="1" spc="-10" dirty="0">
                <a:latin typeface="Courier New"/>
                <a:cs typeface="Courier New"/>
              </a:rPr>
              <a:t>(kcon); p_err:</a:t>
            </a:r>
            <a:endParaRPr sz="800">
              <a:latin typeface="Courier New"/>
              <a:cs typeface="Courier New"/>
            </a:endParaRPr>
          </a:p>
          <a:p>
            <a:pPr marL="133985">
              <a:lnSpc>
                <a:spcPct val="100000"/>
              </a:lnSpc>
            </a:pP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return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spc="-20" dirty="0">
                <a:latin typeface="Courier New"/>
                <a:cs typeface="Courier New"/>
              </a:rPr>
              <a:t>ret;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50" dirty="0">
                <a:latin typeface="Courier New"/>
                <a:cs typeface="Courier New"/>
              </a:rPr>
              <a:t>}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8951" y="4982062"/>
            <a:ext cx="21488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https://bugs.chromium.org/p/project-zero/issues/detail?id=1978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55620" y="1492050"/>
            <a:ext cx="414655" cy="257175"/>
            <a:chOff x="1955620" y="1492050"/>
            <a:chExt cx="414655" cy="257175"/>
          </a:xfrm>
        </p:grpSpPr>
        <p:sp>
          <p:nvSpPr>
            <p:cNvPr id="7" name="object 7"/>
            <p:cNvSpPr/>
            <p:nvPr/>
          </p:nvSpPr>
          <p:spPr>
            <a:xfrm>
              <a:off x="1995716" y="1501575"/>
              <a:ext cx="364490" cy="238125"/>
            </a:xfrm>
            <a:custGeom>
              <a:avLst/>
              <a:gdLst/>
              <a:ahLst/>
              <a:cxnLst/>
              <a:rect l="l" t="t" r="r" b="b"/>
              <a:pathLst>
                <a:path w="364489" h="238125">
                  <a:moveTo>
                    <a:pt x="364433" y="238124"/>
                  </a:moveTo>
                  <a:lnTo>
                    <a:pt x="358726" y="187441"/>
                  </a:lnTo>
                  <a:lnTo>
                    <a:pt x="342746" y="138835"/>
                  </a:lnTo>
                  <a:lnTo>
                    <a:pt x="318206" y="94393"/>
                  </a:lnTo>
                  <a:lnTo>
                    <a:pt x="286818" y="56202"/>
                  </a:lnTo>
                  <a:lnTo>
                    <a:pt x="250293" y="26348"/>
                  </a:lnTo>
                  <a:lnTo>
                    <a:pt x="210344" y="6918"/>
                  </a:lnTo>
                  <a:lnTo>
                    <a:pt x="168683" y="0"/>
                  </a:lnTo>
                  <a:lnTo>
                    <a:pt x="132171" y="5383"/>
                  </a:lnTo>
                  <a:lnTo>
                    <a:pt x="96806" y="20547"/>
                  </a:lnTo>
                  <a:lnTo>
                    <a:pt x="63735" y="44094"/>
                  </a:lnTo>
                  <a:lnTo>
                    <a:pt x="34105" y="74629"/>
                  </a:lnTo>
                  <a:lnTo>
                    <a:pt x="9063" y="110756"/>
                  </a:lnTo>
                  <a:lnTo>
                    <a:pt x="1089" y="125460"/>
                  </a:lnTo>
                  <a:lnTo>
                    <a:pt x="0" y="127675"/>
                  </a:lnTo>
                </a:path>
              </a:pathLst>
            </a:custGeom>
            <a:ln w="19049">
              <a:solidFill>
                <a:srgbClr val="98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5620" y="1612274"/>
              <a:ext cx="80191" cy="1104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125" y="505248"/>
            <a:ext cx="1945639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0" dirty="0"/>
              <a:t>Taint</a:t>
            </a:r>
            <a:r>
              <a:rPr spc="-135" dirty="0"/>
              <a:t> </a:t>
            </a:r>
            <a:r>
              <a:rPr spc="-10" dirty="0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125" y="1216355"/>
            <a:ext cx="3378200" cy="186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Identify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sources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“tainted”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data</a:t>
            </a:r>
            <a:endParaRPr sz="1800">
              <a:latin typeface="Arial MT"/>
              <a:cs typeface="Arial MT"/>
            </a:endParaRPr>
          </a:p>
          <a:p>
            <a:pPr marL="469900" marR="384810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User/attacker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input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Reads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from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files/network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Check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see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if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tainted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data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flows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into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“trusted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sink”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1325" y="3209748"/>
            <a:ext cx="249491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b="1" dirty="0">
                <a:solidFill>
                  <a:srgbClr val="595959"/>
                </a:solidFill>
                <a:latin typeface="Courier New"/>
                <a:cs typeface="Courier New"/>
              </a:rPr>
              <a:t>memcpy(_,</a:t>
            </a:r>
            <a:r>
              <a:rPr sz="1800" b="1" spc="-3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800" b="1" dirty="0">
                <a:solidFill>
                  <a:srgbClr val="595959"/>
                </a:solidFill>
                <a:latin typeface="Courier New"/>
                <a:cs typeface="Courier New"/>
              </a:rPr>
              <a:t>_,</a:t>
            </a:r>
            <a:r>
              <a:rPr sz="1800" b="1" spc="-20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990000"/>
                </a:solidFill>
                <a:latin typeface="Courier New"/>
                <a:cs typeface="Courier New"/>
              </a:rPr>
              <a:t>size</a:t>
            </a:r>
            <a:r>
              <a:rPr sz="1800" b="1" spc="-10" dirty="0">
                <a:solidFill>
                  <a:srgbClr val="595959"/>
                </a:solidFill>
                <a:latin typeface="Courier New"/>
                <a:cs typeface="Courier New"/>
              </a:rPr>
              <a:t>) free(</a:t>
            </a:r>
            <a:r>
              <a:rPr sz="1800" b="1" spc="-10" dirty="0">
                <a:solidFill>
                  <a:srgbClr val="990000"/>
                </a:solidFill>
                <a:latin typeface="Courier New"/>
                <a:cs typeface="Courier New"/>
              </a:rPr>
              <a:t>ptr</a:t>
            </a:r>
            <a:r>
              <a:rPr sz="1800" b="1" spc="-10" dirty="0">
                <a:solidFill>
                  <a:srgbClr val="595959"/>
                </a:solidFill>
                <a:latin typeface="Courier New"/>
                <a:cs typeface="Courier New"/>
              </a:rPr>
              <a:t>)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b="1" dirty="0">
                <a:solidFill>
                  <a:srgbClr val="595959"/>
                </a:solidFill>
                <a:latin typeface="Courier New"/>
                <a:cs typeface="Courier New"/>
              </a:rPr>
              <a:t>bzero(_,</a:t>
            </a:r>
            <a:r>
              <a:rPr sz="1800" b="1" spc="-3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800" b="1" spc="-10" dirty="0">
                <a:solidFill>
                  <a:srgbClr val="990000"/>
                </a:solidFill>
                <a:latin typeface="Courier New"/>
                <a:cs typeface="Courier New"/>
              </a:rPr>
              <a:t>size</a:t>
            </a:r>
            <a:r>
              <a:rPr sz="1800" b="1" spc="-10" dirty="0">
                <a:solidFill>
                  <a:srgbClr val="595959"/>
                </a:solidFill>
                <a:latin typeface="Courier New"/>
                <a:cs typeface="Courier New"/>
              </a:rPr>
              <a:t>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25" y="355586"/>
            <a:ext cx="4351655" cy="453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5080" indent="-24384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static</a:t>
            </a:r>
            <a:r>
              <a:rPr sz="800" b="1" spc="-10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int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u="sng" spc="280" dirty="0">
                <a:solidFill>
                  <a:srgbClr val="1155CC"/>
                </a:solidFill>
                <a:uFill>
                  <a:solidFill>
                    <a:srgbClr val="1054CB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vipx_ioctl_get_container</a:t>
            </a:r>
            <a:r>
              <a:rPr sz="800" b="1" dirty="0">
                <a:latin typeface="Courier New"/>
                <a:cs typeface="Courier New"/>
              </a:rPr>
              <a:t>(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struct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vs4l_container_list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*karg,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struct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vs4l_container_list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u="sng" spc="2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800" b="1" dirty="0">
                <a:latin typeface="Courier New"/>
                <a:cs typeface="Courier New"/>
              </a:rPr>
              <a:t>user </a:t>
            </a:r>
            <a:r>
              <a:rPr sz="800" b="1" spc="-10" dirty="0">
                <a:latin typeface="Courier New"/>
                <a:cs typeface="Courier New"/>
              </a:rPr>
              <a:t>*uarg)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50" dirty="0">
                <a:latin typeface="Courier New"/>
                <a:cs typeface="Courier New"/>
              </a:rPr>
              <a:t>{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ourier New"/>
                <a:cs typeface="Courier New"/>
              </a:rPr>
              <a:t>...</a:t>
            </a:r>
            <a:endParaRPr sz="800">
              <a:latin typeface="Courier New"/>
              <a:cs typeface="Courier New"/>
            </a:endParaRPr>
          </a:p>
          <a:p>
            <a:pPr marL="13462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ret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copy_from_user</a:t>
            </a:r>
            <a:r>
              <a:rPr sz="800" b="1" dirty="0">
                <a:latin typeface="Courier New"/>
                <a:cs typeface="Courier New"/>
              </a:rPr>
              <a:t>(karg, uarg,</a:t>
            </a:r>
            <a:r>
              <a:rPr sz="800" b="1" spc="-10" dirty="0">
                <a:latin typeface="Courier New"/>
                <a:cs typeface="Courier New"/>
              </a:rPr>
              <a:t> </a:t>
            </a:r>
            <a:r>
              <a:rPr sz="800" b="1" spc="-10" dirty="0">
                <a:solidFill>
                  <a:srgbClr val="B45F06"/>
                </a:solidFill>
                <a:latin typeface="Courier New"/>
                <a:cs typeface="Courier New"/>
              </a:rPr>
              <a:t>sizeof</a:t>
            </a:r>
            <a:r>
              <a:rPr sz="800" b="1" spc="-10" dirty="0">
                <a:latin typeface="Courier New"/>
                <a:cs typeface="Courier New"/>
              </a:rPr>
              <a:t>(*karg));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ourier New"/>
                <a:cs typeface="Courier New"/>
              </a:rPr>
              <a:t>...</a:t>
            </a:r>
            <a:endParaRPr sz="800">
              <a:latin typeface="Courier New"/>
              <a:cs typeface="Courier New"/>
            </a:endParaRPr>
          </a:p>
          <a:p>
            <a:pPr marL="13462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ucon</a:t>
            </a:r>
            <a:r>
              <a:rPr sz="800" b="1" spc="20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2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karg-&gt;containers;</a:t>
            </a:r>
            <a:endParaRPr sz="800">
              <a:latin typeface="Courier New"/>
              <a:cs typeface="Courier New"/>
            </a:endParaRPr>
          </a:p>
          <a:p>
            <a:pPr marL="134620" marR="207645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size</a:t>
            </a:r>
            <a:r>
              <a:rPr sz="800" b="1" spc="10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10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karg-</a:t>
            </a:r>
            <a:r>
              <a:rPr sz="800" b="1" dirty="0">
                <a:latin typeface="Courier New"/>
                <a:cs typeface="Courier New"/>
              </a:rPr>
              <a:t>&gt;count</a:t>
            </a:r>
            <a:r>
              <a:rPr sz="800" b="1" spc="10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*</a:t>
            </a:r>
            <a:r>
              <a:rPr sz="800" b="1" spc="10" dirty="0">
                <a:latin typeface="Courier New"/>
                <a:cs typeface="Courier New"/>
              </a:rPr>
              <a:t> </a:t>
            </a:r>
            <a:r>
              <a:rPr sz="800" b="1" spc="-10" dirty="0">
                <a:solidFill>
                  <a:srgbClr val="B45F06"/>
                </a:solidFill>
                <a:latin typeface="Courier New"/>
                <a:cs typeface="Courier New"/>
              </a:rPr>
              <a:t>sizeof</a:t>
            </a:r>
            <a:r>
              <a:rPr sz="800" b="1" spc="-10" dirty="0">
                <a:latin typeface="Courier New"/>
                <a:cs typeface="Courier New"/>
              </a:rPr>
              <a:t>(*kcon); </a:t>
            </a:r>
            <a:r>
              <a:rPr sz="800" b="1" dirty="0">
                <a:latin typeface="Courier New"/>
                <a:cs typeface="Courier New"/>
              </a:rPr>
              <a:t>kcon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kzalloc</a:t>
            </a:r>
            <a:r>
              <a:rPr sz="800" b="1" dirty="0">
                <a:latin typeface="Courier New"/>
                <a:cs typeface="Courier New"/>
              </a:rPr>
              <a:t>(size, </a:t>
            </a:r>
            <a:r>
              <a:rPr sz="800" b="1" spc="-10" dirty="0">
                <a:latin typeface="Courier New"/>
                <a:cs typeface="Courier New"/>
              </a:rPr>
              <a:t>GFP_KERNEL);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ourier New"/>
                <a:cs typeface="Courier New"/>
              </a:rPr>
              <a:t>...</a:t>
            </a:r>
            <a:endParaRPr sz="800">
              <a:latin typeface="Courier New"/>
              <a:cs typeface="Courier New"/>
            </a:endParaRPr>
          </a:p>
          <a:p>
            <a:pPr marL="134620">
              <a:lnSpc>
                <a:spcPct val="100000"/>
              </a:lnSpc>
            </a:pPr>
            <a:r>
              <a:rPr sz="800" b="1" spc="-10" dirty="0">
                <a:latin typeface="Courier New"/>
                <a:cs typeface="Courier New"/>
              </a:rPr>
              <a:t>karg-</a:t>
            </a:r>
            <a:r>
              <a:rPr sz="800" b="1" dirty="0">
                <a:latin typeface="Courier New"/>
                <a:cs typeface="Courier New"/>
              </a:rPr>
              <a:t>&gt;containers</a:t>
            </a:r>
            <a:r>
              <a:rPr sz="800" b="1" spc="20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2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kcon;</a:t>
            </a:r>
            <a:endParaRPr sz="800">
              <a:latin typeface="Courier New"/>
              <a:cs typeface="Courier New"/>
            </a:endParaRPr>
          </a:p>
          <a:p>
            <a:pPr marL="133985" marR="183261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ret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copy_from_user</a:t>
            </a:r>
            <a:r>
              <a:rPr sz="800" b="1" dirty="0">
                <a:latin typeface="Courier New"/>
                <a:cs typeface="Courier New"/>
              </a:rPr>
              <a:t>(kcon, ucon,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size);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if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(ret) </a:t>
            </a:r>
            <a:r>
              <a:rPr sz="800" b="1" spc="-50" dirty="0">
                <a:latin typeface="Courier New"/>
                <a:cs typeface="Courier New"/>
              </a:rPr>
              <a:t>{</a:t>
            </a:r>
            <a:endParaRPr sz="800">
              <a:latin typeface="Courier New"/>
              <a:cs typeface="Courier New"/>
            </a:endParaRPr>
          </a:p>
          <a:p>
            <a:pPr marL="255904" marR="1163320">
              <a:lnSpc>
                <a:spcPct val="100000"/>
              </a:lnSpc>
            </a:pP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vipx_err</a:t>
            </a:r>
            <a:r>
              <a:rPr sz="800" b="1" dirty="0">
                <a:latin typeface="Courier New"/>
                <a:cs typeface="Courier New"/>
              </a:rPr>
              <a:t>(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"Copy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failed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[CONTAINER]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(%d)\n"</a:t>
            </a:r>
            <a:r>
              <a:rPr sz="800" b="1" dirty="0">
                <a:latin typeface="Courier New"/>
                <a:cs typeface="Courier New"/>
              </a:rPr>
              <a:t>,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ret);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goto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p_err_free;</a:t>
            </a:r>
            <a:endParaRPr sz="800">
              <a:latin typeface="Courier New"/>
              <a:cs typeface="Courier New"/>
            </a:endParaRPr>
          </a:p>
          <a:p>
            <a:pPr marL="134620">
              <a:lnSpc>
                <a:spcPct val="100000"/>
              </a:lnSpc>
            </a:pPr>
            <a:r>
              <a:rPr sz="800" b="1" spc="-50" dirty="0">
                <a:latin typeface="Courier New"/>
                <a:cs typeface="Courier New"/>
              </a:rPr>
              <a:t>}</a:t>
            </a:r>
            <a:endParaRPr sz="800">
              <a:latin typeface="Courier New"/>
              <a:cs typeface="Courier New"/>
            </a:endParaRPr>
          </a:p>
          <a:p>
            <a:pPr marL="256540" marR="1710055" indent="-122555">
              <a:lnSpc>
                <a:spcPct val="100000"/>
              </a:lnSpc>
            </a:pP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for</a:t>
            </a:r>
            <a:r>
              <a:rPr sz="800" b="1" spc="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(idx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0</a:t>
            </a:r>
            <a:r>
              <a:rPr sz="800" b="1" dirty="0">
                <a:latin typeface="Courier New"/>
                <a:cs typeface="Courier New"/>
              </a:rPr>
              <a:t>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idx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&lt;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karg-</a:t>
            </a:r>
            <a:r>
              <a:rPr sz="800" b="1" dirty="0">
                <a:latin typeface="Courier New"/>
                <a:cs typeface="Courier New"/>
              </a:rPr>
              <a:t>&gt;count;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++idx)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spc="-50" dirty="0">
                <a:latin typeface="Courier New"/>
                <a:cs typeface="Courier New"/>
              </a:rPr>
              <a:t>{ </a:t>
            </a:r>
            <a:r>
              <a:rPr sz="800" b="1" dirty="0">
                <a:latin typeface="Courier New"/>
                <a:cs typeface="Courier New"/>
              </a:rPr>
              <a:t>ubuf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 </a:t>
            </a:r>
            <a:r>
              <a:rPr sz="800" b="1" spc="-10" dirty="0">
                <a:latin typeface="Courier New"/>
                <a:cs typeface="Courier New"/>
              </a:rPr>
              <a:t>kcon[idx].buffers;</a:t>
            </a:r>
            <a:endParaRPr sz="800">
              <a:latin typeface="Courier New"/>
              <a:cs typeface="Courier New"/>
            </a:endParaRPr>
          </a:p>
          <a:p>
            <a:pPr marL="256540" marR="170942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size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 kcon[idx].count *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sizeof(*kbuf); </a:t>
            </a:r>
            <a:r>
              <a:rPr sz="800" b="1" dirty="0">
                <a:latin typeface="Courier New"/>
                <a:cs typeface="Courier New"/>
              </a:rPr>
              <a:t>kbuf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kzalloc</a:t>
            </a:r>
            <a:r>
              <a:rPr sz="800" b="1" dirty="0">
                <a:latin typeface="Courier New"/>
                <a:cs typeface="Courier New"/>
              </a:rPr>
              <a:t>(size, </a:t>
            </a:r>
            <a:r>
              <a:rPr sz="800" b="1" spc="-10" dirty="0">
                <a:latin typeface="Courier New"/>
                <a:cs typeface="Courier New"/>
              </a:rPr>
              <a:t>GFP_KERNEL);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25" dirty="0">
                <a:latin typeface="Courier New"/>
                <a:cs typeface="Courier New"/>
              </a:rPr>
              <a:t>...</a:t>
            </a:r>
            <a:endParaRPr sz="800">
              <a:latin typeface="Courier New"/>
              <a:cs typeface="Courier New"/>
            </a:endParaRPr>
          </a:p>
          <a:p>
            <a:pPr marL="256540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kcon[idx].buffers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 </a:t>
            </a:r>
            <a:r>
              <a:rPr sz="800" b="1" spc="-10" dirty="0">
                <a:latin typeface="Courier New"/>
                <a:cs typeface="Courier New"/>
              </a:rPr>
              <a:t>kbuf;</a:t>
            </a:r>
            <a:endParaRPr sz="800">
              <a:latin typeface="Courier New"/>
              <a:cs typeface="Courier New"/>
            </a:endParaRPr>
          </a:p>
          <a:p>
            <a:pPr marL="255904" marR="1710689">
              <a:lnSpc>
                <a:spcPct val="100000"/>
              </a:lnSpc>
            </a:pPr>
            <a:r>
              <a:rPr sz="800" b="1" dirty="0">
                <a:latin typeface="Courier New"/>
                <a:cs typeface="Courier New"/>
              </a:rPr>
              <a:t>ret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copy_from_user</a:t>
            </a:r>
            <a:r>
              <a:rPr sz="800" b="1" dirty="0">
                <a:latin typeface="Courier New"/>
                <a:cs typeface="Courier New"/>
              </a:rPr>
              <a:t>(kbuf, ubuf,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size);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if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(ret) </a:t>
            </a:r>
            <a:r>
              <a:rPr sz="800" b="1" spc="-50" dirty="0">
                <a:latin typeface="Courier New"/>
                <a:cs typeface="Courier New"/>
              </a:rPr>
              <a:t>{</a:t>
            </a:r>
            <a:endParaRPr sz="800">
              <a:latin typeface="Courier New"/>
              <a:cs typeface="Courier New"/>
            </a:endParaRPr>
          </a:p>
          <a:p>
            <a:pPr marL="377825" marR="1041400">
              <a:lnSpc>
                <a:spcPct val="100000"/>
              </a:lnSpc>
            </a:pP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vipx_err</a:t>
            </a:r>
            <a:r>
              <a:rPr sz="800" b="1" dirty="0">
                <a:latin typeface="Courier New"/>
                <a:cs typeface="Courier New"/>
              </a:rPr>
              <a:t>(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"Copy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failed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[CONTAINER]</a:t>
            </a:r>
            <a:r>
              <a:rPr sz="800" b="1" spc="-5" dirty="0">
                <a:solidFill>
                  <a:srgbClr val="37761C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37761C"/>
                </a:solidFill>
                <a:latin typeface="Courier New"/>
                <a:cs typeface="Courier New"/>
              </a:rPr>
              <a:t>(%d)\n"</a:t>
            </a:r>
            <a:r>
              <a:rPr sz="800" b="1" dirty="0">
                <a:latin typeface="Courier New"/>
                <a:cs typeface="Courier New"/>
              </a:rPr>
              <a:t>,</a:t>
            </a:r>
            <a:r>
              <a:rPr sz="800" b="1" spc="-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ret); </a:t>
            </a: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goto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p_err_free;</a:t>
            </a:r>
            <a:endParaRPr sz="800">
              <a:latin typeface="Courier New"/>
              <a:cs typeface="Courier New"/>
            </a:endParaRPr>
          </a:p>
          <a:p>
            <a:pPr marL="256540">
              <a:lnSpc>
                <a:spcPct val="100000"/>
              </a:lnSpc>
            </a:pPr>
            <a:r>
              <a:rPr sz="800" b="1" spc="-50" dirty="0">
                <a:latin typeface="Courier New"/>
                <a:cs typeface="Courier New"/>
              </a:rPr>
              <a:t>}</a:t>
            </a:r>
            <a:endParaRPr sz="800">
              <a:latin typeface="Courier New"/>
              <a:cs typeface="Courier New"/>
            </a:endParaRPr>
          </a:p>
          <a:p>
            <a:pPr marR="4147820" algn="r">
              <a:lnSpc>
                <a:spcPct val="100000"/>
              </a:lnSpc>
            </a:pPr>
            <a:r>
              <a:rPr sz="800" b="1" spc="-50" dirty="0">
                <a:latin typeface="Courier New"/>
                <a:cs typeface="Courier New"/>
              </a:rPr>
              <a:t>}</a:t>
            </a:r>
            <a:endParaRPr sz="800">
              <a:latin typeface="Courier New"/>
              <a:cs typeface="Courier New"/>
            </a:endParaRPr>
          </a:p>
          <a:p>
            <a:pPr marR="4147820" algn="r">
              <a:lnSpc>
                <a:spcPct val="100000"/>
              </a:lnSpc>
            </a:pPr>
            <a:r>
              <a:rPr sz="800" b="1" spc="-25" dirty="0">
                <a:latin typeface="Courier New"/>
                <a:cs typeface="Courier New"/>
              </a:rPr>
              <a:t>...</a:t>
            </a:r>
            <a:endParaRPr sz="800">
              <a:latin typeface="Courier New"/>
              <a:cs typeface="Courier New"/>
            </a:endParaRPr>
          </a:p>
          <a:p>
            <a:pPr marL="12700" marR="3660140" indent="121285">
              <a:lnSpc>
                <a:spcPct val="100000"/>
              </a:lnSpc>
            </a:pP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return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spc="-25" dirty="0">
                <a:solidFill>
                  <a:srgbClr val="1155CC"/>
                </a:solidFill>
                <a:latin typeface="Courier New"/>
                <a:cs typeface="Courier New"/>
              </a:rPr>
              <a:t>0</a:t>
            </a:r>
            <a:r>
              <a:rPr sz="800" b="1" spc="-25" dirty="0">
                <a:latin typeface="Courier New"/>
                <a:cs typeface="Courier New"/>
              </a:rPr>
              <a:t>; </a:t>
            </a:r>
            <a:r>
              <a:rPr sz="800" b="1" spc="-10" dirty="0">
                <a:latin typeface="Courier New"/>
                <a:cs typeface="Courier New"/>
              </a:rPr>
              <a:t>p_err_free:</a:t>
            </a:r>
            <a:endParaRPr sz="800">
              <a:latin typeface="Courier New"/>
              <a:cs typeface="Courier New"/>
            </a:endParaRPr>
          </a:p>
          <a:p>
            <a:pPr marL="255904" marR="1831975" indent="-121920">
              <a:lnSpc>
                <a:spcPct val="100000"/>
              </a:lnSpc>
            </a:pP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for</a:t>
            </a:r>
            <a:r>
              <a:rPr sz="800" b="1" spc="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(idx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=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solidFill>
                  <a:srgbClr val="1155CC"/>
                </a:solidFill>
                <a:latin typeface="Courier New"/>
                <a:cs typeface="Courier New"/>
              </a:rPr>
              <a:t>0</a:t>
            </a:r>
            <a:r>
              <a:rPr sz="800" b="1" dirty="0">
                <a:latin typeface="Courier New"/>
                <a:cs typeface="Courier New"/>
              </a:rPr>
              <a:t>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idx</a:t>
            </a:r>
            <a:r>
              <a:rPr sz="800" b="1" spc="10" dirty="0">
                <a:latin typeface="Courier New"/>
                <a:cs typeface="Courier New"/>
              </a:rPr>
              <a:t> </a:t>
            </a:r>
            <a:r>
              <a:rPr sz="800" b="1" dirty="0">
                <a:latin typeface="Courier New"/>
                <a:cs typeface="Courier New"/>
              </a:rPr>
              <a:t>&lt;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karg-</a:t>
            </a:r>
            <a:r>
              <a:rPr sz="800" b="1" dirty="0">
                <a:latin typeface="Courier New"/>
                <a:cs typeface="Courier New"/>
              </a:rPr>
              <a:t>&gt;count;</a:t>
            </a:r>
            <a:r>
              <a:rPr sz="800" b="1" spc="5" dirty="0">
                <a:latin typeface="Courier New"/>
                <a:cs typeface="Courier New"/>
              </a:rPr>
              <a:t> </a:t>
            </a:r>
            <a:r>
              <a:rPr sz="800" b="1" spc="-10" dirty="0">
                <a:latin typeface="Courier New"/>
                <a:cs typeface="Courier New"/>
              </a:rPr>
              <a:t>++idx) </a:t>
            </a:r>
            <a:r>
              <a:rPr sz="800" b="1" spc="-10" dirty="0">
                <a:solidFill>
                  <a:srgbClr val="1155CC"/>
                </a:solidFill>
                <a:latin typeface="Courier New"/>
                <a:cs typeface="Courier New"/>
              </a:rPr>
              <a:t>kfree</a:t>
            </a:r>
            <a:r>
              <a:rPr sz="800" b="1" spc="-10" dirty="0">
                <a:latin typeface="Courier New"/>
                <a:cs typeface="Courier New"/>
              </a:rPr>
              <a:t>(kcon[idx].buffers);</a:t>
            </a:r>
            <a:endParaRPr sz="800">
              <a:latin typeface="Courier New"/>
              <a:cs typeface="Courier New"/>
            </a:endParaRPr>
          </a:p>
          <a:p>
            <a:pPr marL="12700" marR="3477895" indent="121285">
              <a:lnSpc>
                <a:spcPct val="100000"/>
              </a:lnSpc>
            </a:pPr>
            <a:r>
              <a:rPr sz="800" b="1" spc="-10" dirty="0">
                <a:solidFill>
                  <a:srgbClr val="1155CC"/>
                </a:solidFill>
                <a:latin typeface="Courier New"/>
                <a:cs typeface="Courier New"/>
              </a:rPr>
              <a:t>kfree</a:t>
            </a:r>
            <a:r>
              <a:rPr sz="800" b="1" spc="-10" dirty="0">
                <a:latin typeface="Courier New"/>
                <a:cs typeface="Courier New"/>
              </a:rPr>
              <a:t>(kcon); p_err:</a:t>
            </a:r>
            <a:endParaRPr sz="800">
              <a:latin typeface="Courier New"/>
              <a:cs typeface="Courier New"/>
            </a:endParaRPr>
          </a:p>
          <a:p>
            <a:pPr marL="133985">
              <a:lnSpc>
                <a:spcPct val="100000"/>
              </a:lnSpc>
            </a:pPr>
            <a:r>
              <a:rPr sz="800" b="1" dirty="0">
                <a:solidFill>
                  <a:srgbClr val="B45F06"/>
                </a:solidFill>
                <a:latin typeface="Courier New"/>
                <a:cs typeface="Courier New"/>
              </a:rPr>
              <a:t>return</a:t>
            </a:r>
            <a:r>
              <a:rPr sz="800" b="1" spc="-5" dirty="0">
                <a:solidFill>
                  <a:srgbClr val="B45F06"/>
                </a:solidFill>
                <a:latin typeface="Courier New"/>
                <a:cs typeface="Courier New"/>
              </a:rPr>
              <a:t> </a:t>
            </a:r>
            <a:r>
              <a:rPr sz="800" b="1" spc="-20" dirty="0">
                <a:latin typeface="Courier New"/>
                <a:cs typeface="Courier New"/>
              </a:rPr>
              <a:t>ret;</a:t>
            </a:r>
            <a:endParaRPr sz="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800" b="1" spc="-50" dirty="0">
                <a:latin typeface="Courier New"/>
                <a:cs typeface="Courier New"/>
              </a:rPr>
              <a:t>}</a:t>
            </a:r>
            <a:endParaRPr sz="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68951" y="4982062"/>
            <a:ext cx="21488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https://bugs.chromium.org/p/project-zero/issues/detail?id=1978</a:t>
            </a:r>
            <a:endParaRPr sz="6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55620" y="1492050"/>
            <a:ext cx="414655" cy="257175"/>
            <a:chOff x="1955620" y="1492050"/>
            <a:chExt cx="414655" cy="257175"/>
          </a:xfrm>
        </p:grpSpPr>
        <p:sp>
          <p:nvSpPr>
            <p:cNvPr id="8" name="object 8"/>
            <p:cNvSpPr/>
            <p:nvPr/>
          </p:nvSpPr>
          <p:spPr>
            <a:xfrm>
              <a:off x="1995716" y="1501575"/>
              <a:ext cx="364490" cy="238125"/>
            </a:xfrm>
            <a:custGeom>
              <a:avLst/>
              <a:gdLst/>
              <a:ahLst/>
              <a:cxnLst/>
              <a:rect l="l" t="t" r="r" b="b"/>
              <a:pathLst>
                <a:path w="364489" h="238125">
                  <a:moveTo>
                    <a:pt x="364433" y="238124"/>
                  </a:moveTo>
                  <a:lnTo>
                    <a:pt x="358726" y="187441"/>
                  </a:lnTo>
                  <a:lnTo>
                    <a:pt x="342746" y="138835"/>
                  </a:lnTo>
                  <a:lnTo>
                    <a:pt x="318206" y="94393"/>
                  </a:lnTo>
                  <a:lnTo>
                    <a:pt x="286818" y="56202"/>
                  </a:lnTo>
                  <a:lnTo>
                    <a:pt x="250293" y="26348"/>
                  </a:lnTo>
                  <a:lnTo>
                    <a:pt x="210344" y="6918"/>
                  </a:lnTo>
                  <a:lnTo>
                    <a:pt x="168683" y="0"/>
                  </a:lnTo>
                  <a:lnTo>
                    <a:pt x="132171" y="5383"/>
                  </a:lnTo>
                  <a:lnTo>
                    <a:pt x="96806" y="20547"/>
                  </a:lnTo>
                  <a:lnTo>
                    <a:pt x="63735" y="44094"/>
                  </a:lnTo>
                  <a:lnTo>
                    <a:pt x="34105" y="74629"/>
                  </a:lnTo>
                  <a:lnTo>
                    <a:pt x="9063" y="110756"/>
                  </a:lnTo>
                  <a:lnTo>
                    <a:pt x="1089" y="125460"/>
                  </a:lnTo>
                  <a:lnTo>
                    <a:pt x="0" y="127675"/>
                  </a:lnTo>
                </a:path>
              </a:pathLst>
            </a:custGeom>
            <a:ln w="19049">
              <a:solidFill>
                <a:srgbClr val="98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5620" y="1612274"/>
              <a:ext cx="80191" cy="110492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334052" y="1854974"/>
            <a:ext cx="635000" cy="182880"/>
          </a:xfrm>
          <a:custGeom>
            <a:avLst/>
            <a:gdLst/>
            <a:ahLst/>
            <a:cxnLst/>
            <a:rect l="l" t="t" r="r" b="b"/>
            <a:pathLst>
              <a:path w="635000" h="182880">
                <a:moveTo>
                  <a:pt x="634597" y="0"/>
                </a:moveTo>
                <a:lnTo>
                  <a:pt x="603375" y="41563"/>
                </a:lnTo>
                <a:lnTo>
                  <a:pt x="567542" y="58860"/>
                </a:lnTo>
                <a:lnTo>
                  <a:pt x="521065" y="74324"/>
                </a:lnTo>
                <a:lnTo>
                  <a:pt x="466074" y="88321"/>
                </a:lnTo>
                <a:lnTo>
                  <a:pt x="404696" y="101219"/>
                </a:lnTo>
                <a:lnTo>
                  <a:pt x="339061" y="113385"/>
                </a:lnTo>
                <a:lnTo>
                  <a:pt x="271297" y="125187"/>
                </a:lnTo>
                <a:lnTo>
                  <a:pt x="216983" y="134613"/>
                </a:lnTo>
                <a:lnTo>
                  <a:pt x="163760" y="144228"/>
                </a:lnTo>
                <a:lnTo>
                  <a:pt x="112716" y="154221"/>
                </a:lnTo>
                <a:lnTo>
                  <a:pt x="64942" y="164779"/>
                </a:lnTo>
                <a:lnTo>
                  <a:pt x="21528" y="176089"/>
                </a:lnTo>
                <a:lnTo>
                  <a:pt x="9027" y="179808"/>
                </a:lnTo>
                <a:lnTo>
                  <a:pt x="6990" y="180435"/>
                </a:lnTo>
                <a:lnTo>
                  <a:pt x="4976" y="181067"/>
                </a:lnTo>
                <a:lnTo>
                  <a:pt x="2987" y="181703"/>
                </a:lnTo>
                <a:lnTo>
                  <a:pt x="0" y="182676"/>
                </a:lnTo>
              </a:path>
            </a:pathLst>
          </a:custGeom>
          <a:ln w="1904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941" y="2002799"/>
            <a:ext cx="107307" cy="9567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09872" y="2159824"/>
            <a:ext cx="546100" cy="1874520"/>
            <a:chOff x="409872" y="2159824"/>
            <a:chExt cx="546100" cy="1874520"/>
          </a:xfrm>
        </p:grpSpPr>
        <p:sp>
          <p:nvSpPr>
            <p:cNvPr id="13" name="object 13"/>
            <p:cNvSpPr/>
            <p:nvPr/>
          </p:nvSpPr>
          <p:spPr>
            <a:xfrm>
              <a:off x="450861" y="2169349"/>
              <a:ext cx="495934" cy="1769110"/>
            </a:xfrm>
            <a:custGeom>
              <a:avLst/>
              <a:gdLst/>
              <a:ahLst/>
              <a:cxnLst/>
              <a:rect l="l" t="t" r="r" b="b"/>
              <a:pathLst>
                <a:path w="495934" h="1769110">
                  <a:moveTo>
                    <a:pt x="495588" y="0"/>
                  </a:moveTo>
                  <a:lnTo>
                    <a:pt x="445982" y="12275"/>
                  </a:lnTo>
                  <a:lnTo>
                    <a:pt x="396817" y="47984"/>
                  </a:lnTo>
                  <a:lnTo>
                    <a:pt x="348535" y="105453"/>
                  </a:lnTo>
                  <a:lnTo>
                    <a:pt x="324864" y="141825"/>
                  </a:lnTo>
                  <a:lnTo>
                    <a:pt x="301578" y="183009"/>
                  </a:lnTo>
                  <a:lnTo>
                    <a:pt x="278735" y="228796"/>
                  </a:lnTo>
                  <a:lnTo>
                    <a:pt x="256388" y="278977"/>
                  </a:lnTo>
                  <a:lnTo>
                    <a:pt x="234593" y="333343"/>
                  </a:lnTo>
                  <a:lnTo>
                    <a:pt x="213406" y="391684"/>
                  </a:lnTo>
                  <a:lnTo>
                    <a:pt x="192880" y="453792"/>
                  </a:lnTo>
                  <a:lnTo>
                    <a:pt x="173073" y="519456"/>
                  </a:lnTo>
                  <a:lnTo>
                    <a:pt x="154038" y="588468"/>
                  </a:lnTo>
                  <a:lnTo>
                    <a:pt x="142558" y="633208"/>
                  </a:lnTo>
                  <a:lnTo>
                    <a:pt x="131415" y="679122"/>
                  </a:lnTo>
                  <a:lnTo>
                    <a:pt x="120623" y="726161"/>
                  </a:lnTo>
                  <a:lnTo>
                    <a:pt x="110194" y="774272"/>
                  </a:lnTo>
                  <a:lnTo>
                    <a:pt x="100143" y="823405"/>
                  </a:lnTo>
                  <a:lnTo>
                    <a:pt x="90483" y="873508"/>
                  </a:lnTo>
                  <a:lnTo>
                    <a:pt x="81226" y="924531"/>
                  </a:lnTo>
                  <a:lnTo>
                    <a:pt x="72388" y="976422"/>
                  </a:lnTo>
                  <a:lnTo>
                    <a:pt x="63981" y="1029130"/>
                  </a:lnTo>
                  <a:lnTo>
                    <a:pt x="56019" y="1082605"/>
                  </a:lnTo>
                  <a:lnTo>
                    <a:pt x="48514" y="1136795"/>
                  </a:lnTo>
                  <a:lnTo>
                    <a:pt x="41482" y="1191649"/>
                  </a:lnTo>
                  <a:lnTo>
                    <a:pt x="35840" y="1239156"/>
                  </a:lnTo>
                  <a:lnTo>
                    <a:pt x="30562" y="1287082"/>
                  </a:lnTo>
                  <a:lnTo>
                    <a:pt x="25658" y="1335394"/>
                  </a:lnTo>
                  <a:lnTo>
                    <a:pt x="21136" y="1384059"/>
                  </a:lnTo>
                  <a:lnTo>
                    <a:pt x="17005" y="1433046"/>
                  </a:lnTo>
                  <a:lnTo>
                    <a:pt x="13272" y="1482323"/>
                  </a:lnTo>
                  <a:lnTo>
                    <a:pt x="9947" y="1531857"/>
                  </a:lnTo>
                  <a:lnTo>
                    <a:pt x="7378" y="1575385"/>
                  </a:lnTo>
                  <a:lnTo>
                    <a:pt x="5133" y="1619064"/>
                  </a:lnTo>
                  <a:lnTo>
                    <a:pt x="3218" y="1662873"/>
                  </a:lnTo>
                  <a:lnTo>
                    <a:pt x="1638" y="1706788"/>
                  </a:lnTo>
                  <a:lnTo>
                    <a:pt x="400" y="1750791"/>
                  </a:lnTo>
                  <a:lnTo>
                    <a:pt x="0" y="1768806"/>
                  </a:lnTo>
                </a:path>
              </a:pathLst>
            </a:custGeom>
            <a:ln w="19049">
              <a:solidFill>
                <a:srgbClr val="98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872" y="3928298"/>
              <a:ext cx="81977" cy="105829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5724" y="4092762"/>
            <a:ext cx="185614" cy="169810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833893" y="4405874"/>
            <a:ext cx="420370" cy="238125"/>
          </a:xfrm>
          <a:custGeom>
            <a:avLst/>
            <a:gdLst/>
            <a:ahLst/>
            <a:cxnLst/>
            <a:rect l="l" t="t" r="r" b="b"/>
            <a:pathLst>
              <a:path w="420369" h="238125">
                <a:moveTo>
                  <a:pt x="420281" y="0"/>
                </a:moveTo>
                <a:lnTo>
                  <a:pt x="415214" y="44412"/>
                </a:lnTo>
                <a:lnTo>
                  <a:pt x="400893" y="87425"/>
                </a:lnTo>
                <a:lnTo>
                  <a:pt x="378642" y="127646"/>
                </a:lnTo>
                <a:lnTo>
                  <a:pt x="349781" y="163682"/>
                </a:lnTo>
                <a:lnTo>
                  <a:pt x="315633" y="194141"/>
                </a:lnTo>
                <a:lnTo>
                  <a:pt x="277518" y="217629"/>
                </a:lnTo>
                <a:lnTo>
                  <a:pt x="236761" y="232754"/>
                </a:lnTo>
                <a:lnTo>
                  <a:pt x="194681" y="238124"/>
                </a:lnTo>
                <a:lnTo>
                  <a:pt x="152601" y="232811"/>
                </a:lnTo>
                <a:lnTo>
                  <a:pt x="111843" y="217744"/>
                </a:lnTo>
                <a:lnTo>
                  <a:pt x="73729" y="194317"/>
                </a:lnTo>
                <a:lnTo>
                  <a:pt x="39581" y="163926"/>
                </a:lnTo>
                <a:lnTo>
                  <a:pt x="10720" y="127964"/>
                </a:lnTo>
                <a:lnTo>
                  <a:pt x="1530" y="113327"/>
                </a:lnTo>
                <a:lnTo>
                  <a:pt x="0" y="110638"/>
                </a:lnTo>
              </a:path>
            </a:pathLst>
          </a:custGeom>
          <a:ln w="19049">
            <a:solidFill>
              <a:srgbClr val="98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4076" y="4423760"/>
            <a:ext cx="79634" cy="110789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37761C"/>
                </a:solidFill>
              </a:rPr>
              <a:t>Clang</a:t>
            </a:r>
            <a:r>
              <a:rPr spc="20" dirty="0">
                <a:solidFill>
                  <a:srgbClr val="37761C"/>
                </a:solidFill>
              </a:rPr>
              <a:t> </a:t>
            </a:r>
            <a:r>
              <a:rPr dirty="0">
                <a:solidFill>
                  <a:srgbClr val="37761C"/>
                </a:solidFill>
              </a:rPr>
              <a:t>static</a:t>
            </a:r>
            <a:r>
              <a:rPr spc="25" dirty="0">
                <a:solidFill>
                  <a:srgbClr val="37761C"/>
                </a:solidFill>
              </a:rPr>
              <a:t> </a:t>
            </a:r>
            <a:r>
              <a:rPr spc="-10" dirty="0">
                <a:solidFill>
                  <a:srgbClr val="37761C"/>
                </a:solidFill>
              </a:rPr>
              <a:t>analyzer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3505835" cy="316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Check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common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security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issues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with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static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analysis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framework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in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compiler</a:t>
            </a:r>
            <a:endParaRPr sz="18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Built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checkers:</a:t>
            </a:r>
            <a:endParaRPr sz="18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52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Buffer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overflows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(with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taint)</a:t>
            </a:r>
            <a:endParaRPr sz="18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Refcount</a:t>
            </a:r>
            <a:r>
              <a:rPr sz="1800" spc="-4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errors</a:t>
            </a:r>
            <a:endParaRPr sz="1800">
              <a:latin typeface="Arial MT"/>
              <a:cs typeface="Arial MT"/>
            </a:endParaRPr>
          </a:p>
          <a:p>
            <a:pPr marL="469900" marR="139065">
              <a:lnSpc>
                <a:spcPct val="114999"/>
              </a:lnSpc>
            </a:pPr>
            <a:r>
              <a:rPr sz="1800" b="1" spc="-10" dirty="0">
                <a:solidFill>
                  <a:srgbClr val="595959"/>
                </a:solidFill>
                <a:latin typeface="Courier New"/>
                <a:cs typeface="Courier New"/>
              </a:rPr>
              <a:t>malloc()</a:t>
            </a:r>
            <a:r>
              <a:rPr sz="1800" b="1" spc="-565" dirty="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integer</a:t>
            </a:r>
            <a:r>
              <a:rPr sz="1800" spc="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overflows Insecure</a:t>
            </a:r>
            <a:r>
              <a:rPr sz="1800" spc="-9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API</a:t>
            </a:r>
            <a:r>
              <a:rPr sz="1800" spc="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use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Uninitialized</a:t>
            </a:r>
            <a:r>
              <a:rPr sz="1800" spc="-4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value</a:t>
            </a:r>
            <a:r>
              <a:rPr sz="1800" spc="-4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use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8375" y="975225"/>
            <a:ext cx="5023199" cy="34683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174482" y="4982062"/>
            <a:ext cx="19437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https://clang-analyzer.llvm.org/images/analyzer_html.png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1155CC"/>
                </a:solidFill>
              </a:rPr>
              <a:t>CodeQL</a:t>
            </a:r>
            <a:r>
              <a:rPr spc="-120" dirty="0">
                <a:solidFill>
                  <a:srgbClr val="1155CC"/>
                </a:solidFill>
              </a:rPr>
              <a:t> </a:t>
            </a:r>
            <a:r>
              <a:rPr spc="-10" dirty="0">
                <a:solidFill>
                  <a:srgbClr val="1155CC"/>
                </a:solidFill>
              </a:rPr>
              <a:t>(Semmle)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2425" y="1175208"/>
            <a:ext cx="3608070" cy="1907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Query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language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finding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patterns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large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codebases</a:t>
            </a:r>
            <a:endParaRPr sz="18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52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“SQL</a:t>
            </a:r>
            <a:r>
              <a:rPr sz="1800" spc="-10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searching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code”</a:t>
            </a:r>
            <a:endParaRPr sz="1800">
              <a:latin typeface="Arial MT"/>
              <a:cs typeface="Arial MT"/>
            </a:endParaRPr>
          </a:p>
          <a:p>
            <a:pPr marL="12700" marR="247015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Works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best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when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you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have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a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specific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bad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pattern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mind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2612" y="1134899"/>
            <a:ext cx="4832350" cy="3670935"/>
            <a:chOff x="232612" y="1134899"/>
            <a:chExt cx="4832350" cy="36709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624" y="1134899"/>
              <a:ext cx="4721750" cy="27212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612" y="3779999"/>
              <a:ext cx="4831780" cy="10256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149800" y="4982062"/>
            <a:ext cx="29635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https://msrc-blog.microsoft.com/2018/08/16/vulnerability-hunting-with-semmle-ql-part-</a:t>
            </a:r>
            <a:r>
              <a:rPr sz="600" spc="-25" dirty="0">
                <a:latin typeface="Arial MT"/>
                <a:cs typeface="Arial MT"/>
              </a:rPr>
              <a:t>1/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E4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8487" y="2266442"/>
            <a:ext cx="6605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Finding</a:t>
            </a:r>
            <a:r>
              <a:rPr sz="3600" spc="-30" dirty="0"/>
              <a:t> </a:t>
            </a:r>
            <a:r>
              <a:rPr sz="3600" dirty="0"/>
              <a:t>vulnerabilities</a:t>
            </a:r>
            <a:r>
              <a:rPr sz="3600" spc="-20" dirty="0"/>
              <a:t> </a:t>
            </a:r>
            <a:r>
              <a:rPr sz="3600" dirty="0"/>
              <a:t>with</a:t>
            </a:r>
            <a:r>
              <a:rPr sz="3600" spc="-20" dirty="0"/>
              <a:t> LLMs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124" y="1074025"/>
            <a:ext cx="8188325" cy="3904615"/>
            <a:chOff x="327124" y="1074025"/>
            <a:chExt cx="8188325" cy="3904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74" y="1179325"/>
              <a:ext cx="7313599" cy="19365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7124" y="1074025"/>
              <a:ext cx="8188325" cy="2443480"/>
            </a:xfrm>
            <a:custGeom>
              <a:avLst/>
              <a:gdLst/>
              <a:ahLst/>
              <a:cxnLst/>
              <a:rect l="l" t="t" r="r" b="b"/>
              <a:pathLst>
                <a:path w="8188325" h="2443479">
                  <a:moveTo>
                    <a:pt x="8188199" y="2442899"/>
                  </a:moveTo>
                  <a:lnTo>
                    <a:pt x="0" y="2442899"/>
                  </a:lnTo>
                  <a:lnTo>
                    <a:pt x="0" y="0"/>
                  </a:lnTo>
                  <a:lnTo>
                    <a:pt x="8188199" y="0"/>
                  </a:lnTo>
                  <a:lnTo>
                    <a:pt x="8188199" y="2442899"/>
                  </a:lnTo>
                  <a:close/>
                </a:path>
              </a:pathLst>
            </a:custGeom>
            <a:solidFill>
              <a:srgbClr val="FFFFFF">
                <a:alpha val="748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374" y="2934200"/>
              <a:ext cx="7755124" cy="20442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Running</a:t>
            </a:r>
            <a:r>
              <a:rPr spc="-10" dirty="0"/>
              <a:t> </a:t>
            </a:r>
            <a:r>
              <a:rPr dirty="0"/>
              <a:t>code:</a:t>
            </a:r>
            <a:r>
              <a:rPr spc="-5" dirty="0"/>
              <a:t> </a:t>
            </a:r>
            <a:r>
              <a:rPr dirty="0"/>
              <a:t>state</a:t>
            </a:r>
            <a:r>
              <a:rPr spc="-5" dirty="0"/>
              <a:t> </a:t>
            </a:r>
            <a:r>
              <a:rPr dirty="0"/>
              <a:t>machines</a:t>
            </a:r>
            <a:r>
              <a:rPr spc="-5" dirty="0"/>
              <a:t> </a:t>
            </a:r>
            <a:r>
              <a:rPr dirty="0"/>
              <a:t>emulating</a:t>
            </a:r>
            <a:r>
              <a:rPr spc="-10" dirty="0"/>
              <a:t> </a:t>
            </a:r>
            <a:r>
              <a:rPr dirty="0"/>
              <a:t>state</a:t>
            </a:r>
            <a:r>
              <a:rPr spc="-5" dirty="0"/>
              <a:t> </a:t>
            </a:r>
            <a:r>
              <a:rPr spc="-10" dirty="0"/>
              <a:t>machines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29028" y="22352"/>
            <a:ext cx="26885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https://googleprojectzero.blogspot.com/2024/10/from-naptime-to-big-sleep.html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D9D1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0144" y="2266442"/>
            <a:ext cx="3303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Manual</a:t>
            </a:r>
            <a:r>
              <a:rPr sz="3600" spc="-30" dirty="0"/>
              <a:t> </a:t>
            </a:r>
            <a:r>
              <a:rPr sz="3600" spc="-10" dirty="0"/>
              <a:t>analysis</a:t>
            </a:r>
            <a:endParaRPr sz="36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Reverse</a:t>
            </a:r>
            <a:r>
              <a:rPr spc="-30" dirty="0"/>
              <a:t> </a:t>
            </a:r>
            <a:r>
              <a:rPr spc="-10" dirty="0"/>
              <a:t>engineering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4200" y="1175208"/>
            <a:ext cx="1562735" cy="2386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Decompile</a:t>
            </a:r>
            <a:r>
              <a:rPr sz="1800" spc="-4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a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program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see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how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it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works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Closed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source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programs</a:t>
            </a:r>
            <a:r>
              <a:rPr sz="1800" spc="-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often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have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shallower 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bugs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170124"/>
            <a:ext cx="6636374" cy="37329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18708" y="4982062"/>
            <a:ext cx="29000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 MT"/>
                <a:cs typeface="Arial MT"/>
              </a:rPr>
              <a:t>https://en.wikipedia.org/wiki/Ghidra#/media/File:Ghidra-disassembly,March_2019.png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D0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7853" y="2266442"/>
            <a:ext cx="78047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Tips</a:t>
            </a:r>
            <a:r>
              <a:rPr sz="3600" spc="-50" dirty="0"/>
              <a:t> </a:t>
            </a:r>
            <a:r>
              <a:rPr sz="3600" dirty="0"/>
              <a:t>for</a:t>
            </a:r>
            <a:r>
              <a:rPr sz="3600" spc="-50" dirty="0"/>
              <a:t> </a:t>
            </a:r>
            <a:r>
              <a:rPr sz="3600" dirty="0"/>
              <a:t>writing</a:t>
            </a:r>
            <a:r>
              <a:rPr sz="3600" spc="-50" dirty="0"/>
              <a:t> </a:t>
            </a:r>
            <a:r>
              <a:rPr sz="3600" dirty="0"/>
              <a:t>(more)</a:t>
            </a:r>
            <a:r>
              <a:rPr sz="3600" spc="-50" dirty="0"/>
              <a:t> </a:t>
            </a:r>
            <a:r>
              <a:rPr sz="3600" dirty="0"/>
              <a:t>secure</a:t>
            </a:r>
            <a:r>
              <a:rPr sz="3600" spc="-50" dirty="0"/>
              <a:t> </a:t>
            </a:r>
            <a:r>
              <a:rPr sz="3600" spc="-10" dirty="0"/>
              <a:t>software</a:t>
            </a:r>
            <a:endParaRPr sz="36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Software</a:t>
            </a:r>
            <a:r>
              <a:rPr spc="-35" dirty="0"/>
              <a:t> </a:t>
            </a:r>
            <a:r>
              <a:rPr spc="-10" dirty="0"/>
              <a:t>tests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7632700" cy="310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One</a:t>
            </a:r>
            <a:r>
              <a:rPr sz="1800" spc="-3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most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effective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ways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reduce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bugs</a:t>
            </a:r>
            <a:endParaRPr sz="1800">
              <a:latin typeface="Arial MT"/>
              <a:cs typeface="Arial MT"/>
            </a:endParaRPr>
          </a:p>
          <a:p>
            <a:pPr marL="469900" marR="5080" indent="-457200">
              <a:lnSpc>
                <a:spcPct val="170600"/>
              </a:lnSpc>
            </a:pPr>
            <a:r>
              <a:rPr sz="1800" b="1" dirty="0">
                <a:solidFill>
                  <a:srgbClr val="37761C"/>
                </a:solidFill>
                <a:latin typeface="Arial"/>
                <a:cs typeface="Arial"/>
              </a:rPr>
              <a:t>Unit</a:t>
            </a:r>
            <a:r>
              <a:rPr sz="1800" b="1" spc="-3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761C"/>
                </a:solidFill>
                <a:latin typeface="Arial"/>
                <a:cs typeface="Arial"/>
              </a:rPr>
              <a:t>tests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Check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each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piece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code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behaves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expected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isolation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Cover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all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code,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including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error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handling</a:t>
            </a:r>
            <a:endParaRPr sz="18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52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Easier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than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ever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have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LLM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auto-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generate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tests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you</a:t>
            </a:r>
            <a:endParaRPr sz="1800">
              <a:latin typeface="Arial MT"/>
              <a:cs typeface="Arial MT"/>
            </a:endParaRPr>
          </a:p>
          <a:p>
            <a:pPr marL="469900" marR="744220" indent="-457200">
              <a:lnSpc>
                <a:spcPct val="170600"/>
              </a:lnSpc>
            </a:pPr>
            <a:r>
              <a:rPr sz="1800" b="1" dirty="0">
                <a:solidFill>
                  <a:srgbClr val="1155CC"/>
                </a:solidFill>
                <a:latin typeface="Arial"/>
                <a:cs typeface="Arial"/>
              </a:rPr>
              <a:t>Regression</a:t>
            </a:r>
            <a:r>
              <a:rPr sz="1800" b="1" spc="-30" dirty="0">
                <a:solidFill>
                  <a:srgbClr val="1155C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155CC"/>
                </a:solidFill>
                <a:latin typeface="Arial"/>
                <a:cs typeface="Arial"/>
              </a:rPr>
              <a:t>tests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Check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old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bugs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haven’t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been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reintroduced</a:t>
            </a:r>
            <a:r>
              <a:rPr sz="1800" spc="50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If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you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don’t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run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regression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tests,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attackers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will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run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them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you!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 b="1" spc="-10" dirty="0">
                <a:solidFill>
                  <a:srgbClr val="990000"/>
                </a:solidFill>
                <a:latin typeface="Arial"/>
                <a:cs typeface="Arial"/>
              </a:rPr>
              <a:t>Integration</a:t>
            </a:r>
            <a:r>
              <a:rPr sz="1800" b="1" spc="-2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00"/>
                </a:solidFill>
                <a:latin typeface="Arial"/>
                <a:cs typeface="Arial"/>
              </a:rPr>
              <a:t>tests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: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Check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modules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work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together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expected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General</a:t>
            </a:r>
            <a:r>
              <a:rPr spc="-15" dirty="0"/>
              <a:t> </a:t>
            </a:r>
            <a:r>
              <a:rPr dirty="0"/>
              <a:t>tips</a:t>
            </a:r>
            <a:r>
              <a:rPr spc="-1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dirty="0"/>
              <a:t>more</a:t>
            </a:r>
            <a:r>
              <a:rPr spc="-15" dirty="0"/>
              <a:t> </a:t>
            </a:r>
            <a:r>
              <a:rPr dirty="0"/>
              <a:t>secure</a:t>
            </a:r>
            <a:r>
              <a:rPr spc="-10" dirty="0"/>
              <a:t> software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676" y="1205383"/>
            <a:ext cx="8199755" cy="314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indent="-4191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31800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LLMs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are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not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panacea;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defensively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assume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there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will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big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security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flaws</a:t>
            </a:r>
            <a:endParaRPr sz="1800">
              <a:latin typeface="Arial MT"/>
              <a:cs typeface="Arial MT"/>
            </a:endParaRPr>
          </a:p>
          <a:p>
            <a:pPr marL="431800" indent="-419100">
              <a:lnSpc>
                <a:spcPct val="100000"/>
              </a:lnSpc>
              <a:spcBef>
                <a:spcPts val="1939"/>
              </a:spcBef>
              <a:buAutoNum type="arabicPeriod"/>
              <a:tabLst>
                <a:tab pos="431800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Do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not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use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memory-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unsafe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language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for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new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codebases</a:t>
            </a:r>
            <a:endParaRPr sz="1800">
              <a:latin typeface="Arial MT"/>
              <a:cs typeface="Arial MT"/>
            </a:endParaRPr>
          </a:p>
          <a:p>
            <a:pPr marL="431800" marR="5080">
              <a:lnSpc>
                <a:spcPts val="2050"/>
              </a:lnSpc>
              <a:spcBef>
                <a:spcPts val="1255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Starting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Rust,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Swift,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etc.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one-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time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cost;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fixing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C++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memory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stompers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595959"/>
                </a:solidFill>
                <a:latin typeface="Arial MT"/>
                <a:cs typeface="Arial MT"/>
              </a:rPr>
              <a:t>a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cost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you’ll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pay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over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and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over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again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forever</a:t>
            </a:r>
            <a:endParaRPr sz="1800">
              <a:latin typeface="Arial MT"/>
              <a:cs typeface="Arial MT"/>
            </a:endParaRPr>
          </a:p>
          <a:p>
            <a:pPr marL="431800" indent="-419100">
              <a:lnSpc>
                <a:spcPct val="100000"/>
              </a:lnSpc>
              <a:spcBef>
                <a:spcPts val="1045"/>
              </a:spcBef>
              <a:buAutoNum type="arabicPeriod" startAt="3"/>
              <a:tabLst>
                <a:tab pos="431800" algn="l"/>
              </a:tabLst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Integrate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security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experts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very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early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design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process</a:t>
            </a:r>
            <a:endParaRPr sz="1800">
              <a:latin typeface="Arial MT"/>
              <a:cs typeface="Arial MT"/>
            </a:endParaRPr>
          </a:p>
          <a:p>
            <a:pPr marL="431800">
              <a:lnSpc>
                <a:spcPct val="100000"/>
              </a:lnSpc>
              <a:spcBef>
                <a:spcPts val="1090"/>
              </a:spcBef>
            </a:pP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Better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learn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about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fundamental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flaws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early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avoid</a:t>
            </a:r>
            <a:r>
              <a:rPr sz="1800" spc="-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re-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doing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everything</a:t>
            </a:r>
            <a:endParaRPr sz="1800">
              <a:latin typeface="Arial MT"/>
              <a:cs typeface="Arial MT"/>
            </a:endParaRPr>
          </a:p>
          <a:p>
            <a:pPr marL="431800" marR="978535" indent="-419734">
              <a:lnSpc>
                <a:spcPct val="150600"/>
              </a:lnSpc>
              <a:buAutoNum type="arabicPeriod" startAt="4"/>
              <a:tabLst>
                <a:tab pos="431800" algn="l"/>
              </a:tabLst>
            </a:pP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Design</a:t>
            </a:r>
            <a:r>
              <a:rPr sz="1800" spc="-12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APIs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so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that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easiest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way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use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them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is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safe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 MT"/>
                <a:cs typeface="Arial MT"/>
              </a:rPr>
              <a:t>way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Engineers</a:t>
            </a:r>
            <a:r>
              <a:rPr sz="1800" spc="-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using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new</a:t>
            </a:r>
            <a:r>
              <a:rPr sz="1800" spc="-114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API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tend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to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take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path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of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595959"/>
                </a:solidFill>
                <a:latin typeface="Arial MT"/>
                <a:cs typeface="Arial MT"/>
              </a:rPr>
              <a:t>least</a:t>
            </a:r>
            <a:r>
              <a:rPr sz="1800" spc="-15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 MT"/>
                <a:cs typeface="Arial MT"/>
              </a:rPr>
              <a:t>resistance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124" y="1074025"/>
            <a:ext cx="8387715" cy="3904615"/>
            <a:chOff x="327124" y="1074025"/>
            <a:chExt cx="8387715" cy="3904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74" y="1179325"/>
              <a:ext cx="7313599" cy="19365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7124" y="1074025"/>
              <a:ext cx="8188325" cy="2443480"/>
            </a:xfrm>
            <a:custGeom>
              <a:avLst/>
              <a:gdLst/>
              <a:ahLst/>
              <a:cxnLst/>
              <a:rect l="l" t="t" r="r" b="b"/>
              <a:pathLst>
                <a:path w="8188325" h="2443479">
                  <a:moveTo>
                    <a:pt x="8188199" y="2442899"/>
                  </a:moveTo>
                  <a:lnTo>
                    <a:pt x="0" y="2442899"/>
                  </a:lnTo>
                  <a:lnTo>
                    <a:pt x="0" y="0"/>
                  </a:lnTo>
                  <a:lnTo>
                    <a:pt x="8188199" y="0"/>
                  </a:lnTo>
                  <a:lnTo>
                    <a:pt x="8188199" y="2442899"/>
                  </a:lnTo>
                  <a:close/>
                </a:path>
              </a:pathLst>
            </a:custGeom>
            <a:solidFill>
              <a:srgbClr val="FFFFFF">
                <a:alpha val="748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374" y="2934200"/>
              <a:ext cx="7755124" cy="20442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53999" y="1544900"/>
              <a:ext cx="3460750" cy="1293495"/>
            </a:xfrm>
            <a:custGeom>
              <a:avLst/>
              <a:gdLst/>
              <a:ahLst/>
              <a:cxnLst/>
              <a:rect l="l" t="t" r="r" b="b"/>
              <a:pathLst>
                <a:path w="3460750" h="1293495">
                  <a:moveTo>
                    <a:pt x="3460499" y="1292999"/>
                  </a:moveTo>
                  <a:lnTo>
                    <a:pt x="0" y="1292999"/>
                  </a:lnTo>
                  <a:lnTo>
                    <a:pt x="0" y="0"/>
                  </a:lnTo>
                  <a:lnTo>
                    <a:pt x="3460499" y="0"/>
                  </a:lnTo>
                  <a:lnTo>
                    <a:pt x="3460499" y="1292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Running</a:t>
            </a:r>
            <a:r>
              <a:rPr spc="-10" dirty="0"/>
              <a:t> </a:t>
            </a:r>
            <a:r>
              <a:rPr dirty="0"/>
              <a:t>code:</a:t>
            </a:r>
            <a:r>
              <a:rPr spc="-5" dirty="0"/>
              <a:t> </a:t>
            </a:r>
            <a:r>
              <a:rPr dirty="0"/>
              <a:t>state</a:t>
            </a:r>
            <a:r>
              <a:rPr spc="-5" dirty="0"/>
              <a:t> </a:t>
            </a:r>
            <a:r>
              <a:rPr dirty="0"/>
              <a:t>machines</a:t>
            </a:r>
            <a:r>
              <a:rPr spc="-5" dirty="0"/>
              <a:t> </a:t>
            </a:r>
            <a:r>
              <a:rPr dirty="0"/>
              <a:t>emulating</a:t>
            </a:r>
            <a:r>
              <a:rPr spc="-10" dirty="0"/>
              <a:t> </a:t>
            </a:r>
            <a:r>
              <a:rPr dirty="0"/>
              <a:t>state</a:t>
            </a:r>
            <a:r>
              <a:rPr spc="-5" dirty="0"/>
              <a:t> </a:t>
            </a:r>
            <a:r>
              <a:rPr spc="-10" dirty="0"/>
              <a:t>machines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01625" y="1608781"/>
            <a:ext cx="29978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This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intended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spc="-10" dirty="0">
                <a:latin typeface="Arial MT"/>
                <a:cs typeface="Arial MT"/>
              </a:rPr>
              <a:t>state </a:t>
            </a:r>
            <a:r>
              <a:rPr sz="1800" dirty="0">
                <a:latin typeface="Arial MT"/>
                <a:cs typeface="Arial MT"/>
              </a:rPr>
              <a:t>machine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translated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code </a:t>
            </a:r>
            <a:r>
              <a:rPr sz="1800" dirty="0">
                <a:latin typeface="Arial MT"/>
                <a:cs typeface="Arial MT"/>
              </a:rPr>
              <a:t>that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run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physical </a:t>
            </a:r>
            <a:r>
              <a:rPr sz="1800" dirty="0">
                <a:latin typeface="Arial MT"/>
                <a:cs typeface="Arial MT"/>
              </a:rPr>
              <a:t>CPU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(C++,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Python,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etc.)</a:t>
            </a:r>
            <a:r>
              <a:rPr sz="1800" spc="-15" baseline="30092" dirty="0">
                <a:latin typeface="Arial MT"/>
                <a:cs typeface="Arial MT"/>
              </a:rPr>
              <a:t>*</a:t>
            </a:r>
            <a:endParaRPr sz="1800" baseline="30092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725212" y="3774125"/>
            <a:ext cx="290195" cy="1085850"/>
            <a:chOff x="7725212" y="3774125"/>
            <a:chExt cx="290195" cy="10858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25212" y="4612325"/>
              <a:ext cx="247649" cy="2476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853444" y="3783650"/>
              <a:ext cx="152400" cy="724535"/>
            </a:xfrm>
            <a:custGeom>
              <a:avLst/>
              <a:gdLst/>
              <a:ahLst/>
              <a:cxnLst/>
              <a:rect l="l" t="t" r="r" b="b"/>
              <a:pathLst>
                <a:path w="152400" h="724535">
                  <a:moveTo>
                    <a:pt x="152192" y="0"/>
                  </a:moveTo>
                  <a:lnTo>
                    <a:pt x="150796" y="66113"/>
                  </a:lnTo>
                  <a:lnTo>
                    <a:pt x="146822" y="125327"/>
                  </a:lnTo>
                  <a:lnTo>
                    <a:pt x="140592" y="178505"/>
                  </a:lnTo>
                  <a:lnTo>
                    <a:pt x="132430" y="226509"/>
                  </a:lnTo>
                  <a:lnTo>
                    <a:pt x="122655" y="270201"/>
                  </a:lnTo>
                  <a:lnTo>
                    <a:pt x="111592" y="310444"/>
                  </a:lnTo>
                  <a:lnTo>
                    <a:pt x="99563" y="348100"/>
                  </a:lnTo>
                  <a:lnTo>
                    <a:pt x="86889" y="384031"/>
                  </a:lnTo>
                  <a:lnTo>
                    <a:pt x="73892" y="419099"/>
                  </a:lnTo>
                  <a:lnTo>
                    <a:pt x="59288" y="458595"/>
                  </a:lnTo>
                  <a:lnTo>
                    <a:pt x="45142" y="499318"/>
                  </a:lnTo>
                  <a:lnTo>
                    <a:pt x="31913" y="542497"/>
                  </a:lnTo>
                  <a:lnTo>
                    <a:pt x="20061" y="589359"/>
                  </a:lnTo>
                  <a:lnTo>
                    <a:pt x="10044" y="641132"/>
                  </a:lnTo>
                  <a:lnTo>
                    <a:pt x="2321" y="699045"/>
                  </a:lnTo>
                  <a:lnTo>
                    <a:pt x="110" y="722596"/>
                  </a:lnTo>
                  <a:lnTo>
                    <a:pt x="0" y="723984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2477" y="4496897"/>
              <a:ext cx="81934" cy="10664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171067" y="4982062"/>
            <a:ext cx="49441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 MT"/>
                <a:cs typeface="Arial MT"/>
              </a:rPr>
              <a:t>*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Not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quite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true: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that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code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still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needs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to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be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translated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to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machine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code,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which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introduces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another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level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of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state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machines</a:t>
            </a:r>
            <a:r>
              <a:rPr sz="600" spc="-20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emulating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state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machines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69600" y="2461149"/>
            <a:ext cx="476250" cy="476250"/>
            <a:chOff x="3369600" y="2461149"/>
            <a:chExt cx="476250" cy="476250"/>
          </a:xfrm>
        </p:grpSpPr>
        <p:sp>
          <p:nvSpPr>
            <p:cNvPr id="3" name="object 3"/>
            <p:cNvSpPr/>
            <p:nvPr/>
          </p:nvSpPr>
          <p:spPr>
            <a:xfrm>
              <a:off x="3379125" y="247067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457199"/>
                  </a:move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79125" y="247067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477275" y="1395225"/>
            <a:ext cx="476250" cy="476250"/>
            <a:chOff x="4477275" y="1395225"/>
            <a:chExt cx="476250" cy="476250"/>
          </a:xfrm>
        </p:grpSpPr>
        <p:sp>
          <p:nvSpPr>
            <p:cNvPr id="6" name="object 6"/>
            <p:cNvSpPr/>
            <p:nvPr/>
          </p:nvSpPr>
          <p:spPr>
            <a:xfrm>
              <a:off x="4486800" y="14047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457199"/>
                  </a:move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86800" y="14047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490374" y="2172224"/>
            <a:ext cx="476250" cy="476250"/>
            <a:chOff x="5490374" y="2172224"/>
            <a:chExt cx="476250" cy="476250"/>
          </a:xfrm>
        </p:grpSpPr>
        <p:sp>
          <p:nvSpPr>
            <p:cNvPr id="9" name="object 9"/>
            <p:cNvSpPr/>
            <p:nvPr/>
          </p:nvSpPr>
          <p:spPr>
            <a:xfrm>
              <a:off x="5499899" y="218174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457199"/>
                  </a:move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99899" y="218174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1397" y="2645814"/>
            <a:ext cx="160311" cy="122868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377756" y="1564807"/>
            <a:ext cx="1079500" cy="947419"/>
            <a:chOff x="2377756" y="1564807"/>
            <a:chExt cx="1079500" cy="947419"/>
          </a:xfrm>
        </p:grpSpPr>
        <p:sp>
          <p:nvSpPr>
            <p:cNvPr id="13" name="object 13"/>
            <p:cNvSpPr/>
            <p:nvPr/>
          </p:nvSpPr>
          <p:spPr>
            <a:xfrm>
              <a:off x="2392044" y="1579094"/>
              <a:ext cx="1005840" cy="794385"/>
            </a:xfrm>
            <a:custGeom>
              <a:avLst/>
              <a:gdLst/>
              <a:ahLst/>
              <a:cxnLst/>
              <a:rect l="l" t="t" r="r" b="b"/>
              <a:pathLst>
                <a:path w="1005839" h="794385">
                  <a:moveTo>
                    <a:pt x="0" y="0"/>
                  </a:moveTo>
                  <a:lnTo>
                    <a:pt x="3023" y="43556"/>
                  </a:lnTo>
                  <a:lnTo>
                    <a:pt x="11835" y="84480"/>
                  </a:lnTo>
                  <a:lnTo>
                    <a:pt x="26051" y="122947"/>
                  </a:lnTo>
                  <a:lnTo>
                    <a:pt x="45284" y="159132"/>
                  </a:lnTo>
                  <a:lnTo>
                    <a:pt x="69149" y="193212"/>
                  </a:lnTo>
                  <a:lnTo>
                    <a:pt x="97259" y="225360"/>
                  </a:lnTo>
                  <a:lnTo>
                    <a:pt x="129228" y="255754"/>
                  </a:lnTo>
                  <a:lnTo>
                    <a:pt x="164671" y="284567"/>
                  </a:lnTo>
                  <a:lnTo>
                    <a:pt x="203202" y="311977"/>
                  </a:lnTo>
                  <a:lnTo>
                    <a:pt x="244434" y="338158"/>
                  </a:lnTo>
                  <a:lnTo>
                    <a:pt x="287982" y="363286"/>
                  </a:lnTo>
                  <a:lnTo>
                    <a:pt x="333460" y="387536"/>
                  </a:lnTo>
                  <a:lnTo>
                    <a:pt x="380482" y="411083"/>
                  </a:lnTo>
                  <a:lnTo>
                    <a:pt x="428661" y="434105"/>
                  </a:lnTo>
                  <a:lnTo>
                    <a:pt x="477612" y="456775"/>
                  </a:lnTo>
                  <a:lnTo>
                    <a:pt x="526949" y="479269"/>
                  </a:lnTo>
                  <a:lnTo>
                    <a:pt x="576287" y="501763"/>
                  </a:lnTo>
                  <a:lnTo>
                    <a:pt x="625238" y="524432"/>
                  </a:lnTo>
                  <a:lnTo>
                    <a:pt x="673417" y="547452"/>
                  </a:lnTo>
                  <a:lnTo>
                    <a:pt x="720439" y="570998"/>
                  </a:lnTo>
                  <a:lnTo>
                    <a:pt x="765917" y="595247"/>
                  </a:lnTo>
                  <a:lnTo>
                    <a:pt x="809465" y="620372"/>
                  </a:lnTo>
                  <a:lnTo>
                    <a:pt x="850697" y="646551"/>
                  </a:lnTo>
                  <a:lnTo>
                    <a:pt x="889227" y="673958"/>
                  </a:lnTo>
                  <a:lnTo>
                    <a:pt x="924671" y="702769"/>
                  </a:lnTo>
                  <a:lnTo>
                    <a:pt x="956640" y="733159"/>
                  </a:lnTo>
                  <a:lnTo>
                    <a:pt x="984750" y="765305"/>
                  </a:lnTo>
                  <a:lnTo>
                    <a:pt x="1003068" y="790671"/>
                  </a:lnTo>
                  <a:lnTo>
                    <a:pt x="1005280" y="794087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7776" y="2345510"/>
              <a:ext cx="119096" cy="16631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3755082" y="1604805"/>
            <a:ext cx="1717675" cy="1109345"/>
            <a:chOff x="3755082" y="1604805"/>
            <a:chExt cx="1717675" cy="1109345"/>
          </a:xfrm>
        </p:grpSpPr>
        <p:sp>
          <p:nvSpPr>
            <p:cNvPr id="16" name="object 16"/>
            <p:cNvSpPr/>
            <p:nvPr/>
          </p:nvSpPr>
          <p:spPr>
            <a:xfrm>
              <a:off x="3769369" y="1665459"/>
              <a:ext cx="549275" cy="872490"/>
            </a:xfrm>
            <a:custGeom>
              <a:avLst/>
              <a:gdLst/>
              <a:ahLst/>
              <a:cxnLst/>
              <a:rect l="l" t="t" r="r" b="b"/>
              <a:pathLst>
                <a:path w="549275" h="872489">
                  <a:moveTo>
                    <a:pt x="0" y="872170"/>
                  </a:moveTo>
                  <a:lnTo>
                    <a:pt x="1571" y="820030"/>
                  </a:lnTo>
                  <a:lnTo>
                    <a:pt x="6203" y="768045"/>
                  </a:lnTo>
                  <a:lnTo>
                    <a:pt x="13773" y="716368"/>
                  </a:lnTo>
                  <a:lnTo>
                    <a:pt x="24160" y="665155"/>
                  </a:lnTo>
                  <a:lnTo>
                    <a:pt x="37240" y="614558"/>
                  </a:lnTo>
                  <a:lnTo>
                    <a:pt x="52891" y="564734"/>
                  </a:lnTo>
                  <a:lnTo>
                    <a:pt x="70991" y="515835"/>
                  </a:lnTo>
                  <a:lnTo>
                    <a:pt x="91417" y="468017"/>
                  </a:lnTo>
                  <a:lnTo>
                    <a:pt x="114047" y="421433"/>
                  </a:lnTo>
                  <a:lnTo>
                    <a:pt x="138758" y="376239"/>
                  </a:lnTo>
                  <a:lnTo>
                    <a:pt x="165428" y="332588"/>
                  </a:lnTo>
                  <a:lnTo>
                    <a:pt x="193935" y="290634"/>
                  </a:lnTo>
                  <a:lnTo>
                    <a:pt x="224156" y="250532"/>
                  </a:lnTo>
                  <a:lnTo>
                    <a:pt x="258687" y="209358"/>
                  </a:lnTo>
                  <a:lnTo>
                    <a:pt x="294931" y="170735"/>
                  </a:lnTo>
                  <a:lnTo>
                    <a:pt x="332731" y="134858"/>
                  </a:lnTo>
                  <a:lnTo>
                    <a:pt x="371933" y="101926"/>
                  </a:lnTo>
                  <a:lnTo>
                    <a:pt x="412380" y="72132"/>
                  </a:lnTo>
                  <a:lnTo>
                    <a:pt x="453916" y="45675"/>
                  </a:lnTo>
                  <a:lnTo>
                    <a:pt x="501753" y="20141"/>
                  </a:lnTo>
                  <a:lnTo>
                    <a:pt x="534192" y="5741"/>
                  </a:lnTo>
                  <a:lnTo>
                    <a:pt x="536911" y="4631"/>
                  </a:lnTo>
                  <a:lnTo>
                    <a:pt x="539634" y="3544"/>
                  </a:lnTo>
                  <a:lnTo>
                    <a:pt x="542360" y="2480"/>
                  </a:lnTo>
                  <a:lnTo>
                    <a:pt x="548868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133" y="1604805"/>
              <a:ext cx="164785" cy="12130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836325" y="2414885"/>
              <a:ext cx="1492250" cy="284480"/>
            </a:xfrm>
            <a:custGeom>
              <a:avLst/>
              <a:gdLst/>
              <a:ahLst/>
              <a:cxnLst/>
              <a:rect l="l" t="t" r="r" b="b"/>
              <a:pathLst>
                <a:path w="1492250" h="284480">
                  <a:moveTo>
                    <a:pt x="0" y="284389"/>
                  </a:moveTo>
                  <a:lnTo>
                    <a:pt x="71276" y="283654"/>
                  </a:lnTo>
                  <a:lnTo>
                    <a:pt x="138489" y="281508"/>
                  </a:lnTo>
                  <a:lnTo>
                    <a:pt x="201893" y="278038"/>
                  </a:lnTo>
                  <a:lnTo>
                    <a:pt x="261742" y="273334"/>
                  </a:lnTo>
                  <a:lnTo>
                    <a:pt x="318290" y="267483"/>
                  </a:lnTo>
                  <a:lnTo>
                    <a:pt x="371790" y="260574"/>
                  </a:lnTo>
                  <a:lnTo>
                    <a:pt x="422496" y="252694"/>
                  </a:lnTo>
                  <a:lnTo>
                    <a:pt x="470663" y="243932"/>
                  </a:lnTo>
                  <a:lnTo>
                    <a:pt x="516545" y="234377"/>
                  </a:lnTo>
                  <a:lnTo>
                    <a:pt x="560394" y="224116"/>
                  </a:lnTo>
                  <a:lnTo>
                    <a:pt x="602466" y="213237"/>
                  </a:lnTo>
                  <a:lnTo>
                    <a:pt x="643014" y="201829"/>
                  </a:lnTo>
                  <a:lnTo>
                    <a:pt x="682292" y="189981"/>
                  </a:lnTo>
                  <a:lnTo>
                    <a:pt x="720554" y="177779"/>
                  </a:lnTo>
                  <a:lnTo>
                    <a:pt x="758054" y="165313"/>
                  </a:lnTo>
                  <a:lnTo>
                    <a:pt x="795045" y="152670"/>
                  </a:lnTo>
                  <a:lnTo>
                    <a:pt x="831783" y="139939"/>
                  </a:lnTo>
                  <a:lnTo>
                    <a:pt x="876416" y="124489"/>
                  </a:lnTo>
                  <a:lnTo>
                    <a:pt x="921504" y="109196"/>
                  </a:lnTo>
                  <a:lnTo>
                    <a:pt x="967501" y="94219"/>
                  </a:lnTo>
                  <a:lnTo>
                    <a:pt x="1014861" y="79716"/>
                  </a:lnTo>
                  <a:lnTo>
                    <a:pt x="1064040" y="65845"/>
                  </a:lnTo>
                  <a:lnTo>
                    <a:pt x="1115491" y="52764"/>
                  </a:lnTo>
                  <a:lnTo>
                    <a:pt x="1169671" y="40630"/>
                  </a:lnTo>
                  <a:lnTo>
                    <a:pt x="1219673" y="30914"/>
                  </a:lnTo>
                  <a:lnTo>
                    <a:pt x="1272416" y="22150"/>
                  </a:lnTo>
                  <a:lnTo>
                    <a:pt x="1328205" y="14445"/>
                  </a:lnTo>
                  <a:lnTo>
                    <a:pt x="1387345" y="7903"/>
                  </a:lnTo>
                  <a:lnTo>
                    <a:pt x="1434081" y="3824"/>
                  </a:lnTo>
                  <a:lnTo>
                    <a:pt x="1474692" y="1002"/>
                  </a:lnTo>
                  <a:lnTo>
                    <a:pt x="1483002" y="503"/>
                  </a:lnTo>
                  <a:lnTo>
                    <a:pt x="1492109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2905" y="2353415"/>
              <a:ext cx="159447" cy="122938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2629807" y="1432486"/>
            <a:ext cx="978535" cy="1038225"/>
          </a:xfrm>
          <a:custGeom>
            <a:avLst/>
            <a:gdLst/>
            <a:ahLst/>
            <a:cxnLst/>
            <a:rect l="l" t="t" r="r" b="b"/>
            <a:pathLst>
              <a:path w="978535" h="1038225">
                <a:moveTo>
                  <a:pt x="977917" y="1038187"/>
                </a:moveTo>
                <a:lnTo>
                  <a:pt x="976441" y="991732"/>
                </a:lnTo>
                <a:lnTo>
                  <a:pt x="972072" y="945356"/>
                </a:lnTo>
                <a:lnTo>
                  <a:pt x="964897" y="899142"/>
                </a:lnTo>
                <a:lnTo>
                  <a:pt x="955004" y="853169"/>
                </a:lnTo>
                <a:lnTo>
                  <a:pt x="942480" y="807517"/>
                </a:lnTo>
                <a:lnTo>
                  <a:pt x="927414" y="762267"/>
                </a:lnTo>
                <a:lnTo>
                  <a:pt x="909893" y="717500"/>
                </a:lnTo>
                <a:lnTo>
                  <a:pt x="890005" y="673295"/>
                </a:lnTo>
                <a:lnTo>
                  <a:pt x="867837" y="629734"/>
                </a:lnTo>
                <a:lnTo>
                  <a:pt x="843477" y="586896"/>
                </a:lnTo>
                <a:lnTo>
                  <a:pt x="817013" y="544862"/>
                </a:lnTo>
                <a:lnTo>
                  <a:pt x="788532" y="503712"/>
                </a:lnTo>
                <a:lnTo>
                  <a:pt x="758122" y="463527"/>
                </a:lnTo>
                <a:lnTo>
                  <a:pt x="725872" y="424388"/>
                </a:lnTo>
                <a:lnTo>
                  <a:pt x="691867" y="386374"/>
                </a:lnTo>
                <a:lnTo>
                  <a:pt x="656197" y="349566"/>
                </a:lnTo>
                <a:lnTo>
                  <a:pt x="618948" y="314044"/>
                </a:lnTo>
                <a:lnTo>
                  <a:pt x="582399" y="281749"/>
                </a:lnTo>
                <a:lnTo>
                  <a:pt x="544594" y="250741"/>
                </a:lnTo>
                <a:lnTo>
                  <a:pt x="505607" y="221088"/>
                </a:lnTo>
                <a:lnTo>
                  <a:pt x="465512" y="192856"/>
                </a:lnTo>
                <a:lnTo>
                  <a:pt x="424384" y="166115"/>
                </a:lnTo>
                <a:lnTo>
                  <a:pt x="382295" y="140932"/>
                </a:lnTo>
                <a:lnTo>
                  <a:pt x="339319" y="117374"/>
                </a:lnTo>
                <a:lnTo>
                  <a:pt x="295532" y="95509"/>
                </a:lnTo>
                <a:lnTo>
                  <a:pt x="251005" y="75405"/>
                </a:lnTo>
                <a:lnTo>
                  <a:pt x="200122" y="54978"/>
                </a:lnTo>
                <a:lnTo>
                  <a:pt x="148503" y="36961"/>
                </a:lnTo>
                <a:lnTo>
                  <a:pt x="96252" y="21451"/>
                </a:lnTo>
                <a:lnTo>
                  <a:pt x="43476" y="8546"/>
                </a:lnTo>
                <a:lnTo>
                  <a:pt x="3612" y="633"/>
                </a:lnTo>
                <a:lnTo>
                  <a:pt x="0" y="0"/>
                </a:lnTo>
              </a:path>
            </a:pathLst>
          </a:custGeom>
          <a:ln w="28574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368124" y="1238312"/>
            <a:ext cx="476250" cy="476250"/>
            <a:chOff x="7368124" y="1238312"/>
            <a:chExt cx="476250" cy="476250"/>
          </a:xfrm>
        </p:grpSpPr>
        <p:sp>
          <p:nvSpPr>
            <p:cNvPr id="22" name="object 22"/>
            <p:cNvSpPr/>
            <p:nvPr/>
          </p:nvSpPr>
          <p:spPr>
            <a:xfrm>
              <a:off x="7377649" y="12478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599" y="457199"/>
                  </a:move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77649" y="124783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599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599" y="0"/>
                  </a:lnTo>
                  <a:lnTo>
                    <a:pt x="273405" y="4433"/>
                  </a:lnTo>
                  <a:lnTo>
                    <a:pt x="316081" y="17401"/>
                  </a:lnTo>
                  <a:lnTo>
                    <a:pt x="355427" y="38407"/>
                  </a:lnTo>
                  <a:lnTo>
                    <a:pt x="390244" y="66955"/>
                  </a:lnTo>
                  <a:lnTo>
                    <a:pt x="418792" y="101772"/>
                  </a:lnTo>
                  <a:lnTo>
                    <a:pt x="439798" y="141118"/>
                  </a:lnTo>
                  <a:lnTo>
                    <a:pt x="452766" y="183794"/>
                  </a:lnTo>
                  <a:lnTo>
                    <a:pt x="457199" y="228599"/>
                  </a:lnTo>
                  <a:lnTo>
                    <a:pt x="452555" y="274670"/>
                  </a:lnTo>
                  <a:lnTo>
                    <a:pt x="439235" y="317581"/>
                  </a:lnTo>
                  <a:lnTo>
                    <a:pt x="418158" y="356412"/>
                  </a:lnTo>
                  <a:lnTo>
                    <a:pt x="390244" y="390244"/>
                  </a:lnTo>
                  <a:lnTo>
                    <a:pt x="356412" y="418158"/>
                  </a:lnTo>
                  <a:lnTo>
                    <a:pt x="317581" y="439235"/>
                  </a:lnTo>
                  <a:lnTo>
                    <a:pt x="274670" y="452555"/>
                  </a:lnTo>
                  <a:lnTo>
                    <a:pt x="228599" y="457199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8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0"/>
                  </a:lnTo>
                  <a:lnTo>
                    <a:pt x="0" y="228599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311699" y="1074025"/>
            <a:ext cx="8204200" cy="3904615"/>
            <a:chOff x="311699" y="1074025"/>
            <a:chExt cx="8204200" cy="3904615"/>
          </a:xfrm>
        </p:grpSpPr>
        <p:sp>
          <p:nvSpPr>
            <p:cNvPr id="25" name="object 25"/>
            <p:cNvSpPr/>
            <p:nvPr/>
          </p:nvSpPr>
          <p:spPr>
            <a:xfrm>
              <a:off x="5957099" y="1496460"/>
              <a:ext cx="1250315" cy="914400"/>
            </a:xfrm>
            <a:custGeom>
              <a:avLst/>
              <a:gdLst/>
              <a:ahLst/>
              <a:cxnLst/>
              <a:rect l="l" t="t" r="r" b="b"/>
              <a:pathLst>
                <a:path w="1250315" h="914400">
                  <a:moveTo>
                    <a:pt x="0" y="913889"/>
                  </a:moveTo>
                  <a:lnTo>
                    <a:pt x="54624" y="911983"/>
                  </a:lnTo>
                  <a:lnTo>
                    <a:pt x="106453" y="906401"/>
                  </a:lnTo>
                  <a:lnTo>
                    <a:pt x="155642" y="897346"/>
                  </a:lnTo>
                  <a:lnTo>
                    <a:pt x="202345" y="885024"/>
                  </a:lnTo>
                  <a:lnTo>
                    <a:pt x="246718" y="869638"/>
                  </a:lnTo>
                  <a:lnTo>
                    <a:pt x="288917" y="851393"/>
                  </a:lnTo>
                  <a:lnTo>
                    <a:pt x="329097" y="830493"/>
                  </a:lnTo>
                  <a:lnTo>
                    <a:pt x="367412" y="807142"/>
                  </a:lnTo>
                  <a:lnTo>
                    <a:pt x="404019" y="781545"/>
                  </a:lnTo>
                  <a:lnTo>
                    <a:pt x="439072" y="753905"/>
                  </a:lnTo>
                  <a:lnTo>
                    <a:pt x="472727" y="724427"/>
                  </a:lnTo>
                  <a:lnTo>
                    <a:pt x="505140" y="693315"/>
                  </a:lnTo>
                  <a:lnTo>
                    <a:pt x="536465" y="660774"/>
                  </a:lnTo>
                  <a:lnTo>
                    <a:pt x="566858" y="627007"/>
                  </a:lnTo>
                  <a:lnTo>
                    <a:pt x="596474" y="592219"/>
                  </a:lnTo>
                  <a:lnTo>
                    <a:pt x="625469" y="556614"/>
                  </a:lnTo>
                  <a:lnTo>
                    <a:pt x="653998" y="520396"/>
                  </a:lnTo>
                  <a:lnTo>
                    <a:pt x="682215" y="483770"/>
                  </a:lnTo>
                  <a:lnTo>
                    <a:pt x="710277" y="446939"/>
                  </a:lnTo>
                  <a:lnTo>
                    <a:pt x="739902" y="408067"/>
                  </a:lnTo>
                  <a:lnTo>
                    <a:pt x="769708" y="369435"/>
                  </a:lnTo>
                  <a:lnTo>
                    <a:pt x="799880" y="331283"/>
                  </a:lnTo>
                  <a:lnTo>
                    <a:pt x="830599" y="293851"/>
                  </a:lnTo>
                  <a:lnTo>
                    <a:pt x="862049" y="257381"/>
                  </a:lnTo>
                  <a:lnTo>
                    <a:pt x="894413" y="222112"/>
                  </a:lnTo>
                  <a:lnTo>
                    <a:pt x="927872" y="188283"/>
                  </a:lnTo>
                  <a:lnTo>
                    <a:pt x="962609" y="156136"/>
                  </a:lnTo>
                  <a:lnTo>
                    <a:pt x="998808" y="125911"/>
                  </a:lnTo>
                  <a:lnTo>
                    <a:pt x="1041506" y="94504"/>
                  </a:lnTo>
                  <a:lnTo>
                    <a:pt x="1086544" y="66174"/>
                  </a:lnTo>
                  <a:lnTo>
                    <a:pt x="1134184" y="41265"/>
                  </a:lnTo>
                  <a:lnTo>
                    <a:pt x="1184684" y="20118"/>
                  </a:lnTo>
                  <a:lnTo>
                    <a:pt x="1224594" y="6932"/>
                  </a:lnTo>
                  <a:lnTo>
                    <a:pt x="1245242" y="1250"/>
                  </a:lnTo>
                  <a:lnTo>
                    <a:pt x="1250221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7526" y="1435297"/>
              <a:ext cx="162873" cy="12232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27124" y="1074025"/>
              <a:ext cx="8188325" cy="2443480"/>
            </a:xfrm>
            <a:custGeom>
              <a:avLst/>
              <a:gdLst/>
              <a:ahLst/>
              <a:cxnLst/>
              <a:rect l="l" t="t" r="r" b="b"/>
              <a:pathLst>
                <a:path w="8188325" h="2443479">
                  <a:moveTo>
                    <a:pt x="8188199" y="2442899"/>
                  </a:moveTo>
                  <a:lnTo>
                    <a:pt x="0" y="2442899"/>
                  </a:lnTo>
                  <a:lnTo>
                    <a:pt x="0" y="0"/>
                  </a:lnTo>
                  <a:lnTo>
                    <a:pt x="8188199" y="0"/>
                  </a:lnTo>
                  <a:lnTo>
                    <a:pt x="8188199" y="2442899"/>
                  </a:lnTo>
                  <a:close/>
                </a:path>
              </a:pathLst>
            </a:custGeom>
            <a:solidFill>
              <a:srgbClr val="FFFFFF">
                <a:alpha val="748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374" y="2934200"/>
              <a:ext cx="7755124" cy="204427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11699" y="1126200"/>
              <a:ext cx="2906395" cy="2011680"/>
            </a:xfrm>
            <a:custGeom>
              <a:avLst/>
              <a:gdLst/>
              <a:ahLst/>
              <a:cxnLst/>
              <a:rect l="l" t="t" r="r" b="b"/>
              <a:pathLst>
                <a:path w="2906395" h="2011680">
                  <a:moveTo>
                    <a:pt x="2906099" y="2011199"/>
                  </a:moveTo>
                  <a:lnTo>
                    <a:pt x="0" y="2011199"/>
                  </a:lnTo>
                  <a:lnTo>
                    <a:pt x="0" y="0"/>
                  </a:lnTo>
                  <a:lnTo>
                    <a:pt x="2906099" y="0"/>
                  </a:lnTo>
                  <a:lnTo>
                    <a:pt x="2906099" y="2011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Running</a:t>
            </a:r>
            <a:r>
              <a:rPr spc="-10" dirty="0"/>
              <a:t> </a:t>
            </a:r>
            <a:r>
              <a:rPr dirty="0"/>
              <a:t>code:</a:t>
            </a:r>
            <a:r>
              <a:rPr spc="-5" dirty="0"/>
              <a:t> </a:t>
            </a:r>
            <a:r>
              <a:rPr dirty="0"/>
              <a:t>state</a:t>
            </a:r>
            <a:r>
              <a:rPr spc="-5" dirty="0"/>
              <a:t> </a:t>
            </a:r>
            <a:r>
              <a:rPr dirty="0"/>
              <a:t>machines</a:t>
            </a:r>
            <a:r>
              <a:rPr spc="-5" dirty="0"/>
              <a:t> </a:t>
            </a:r>
            <a:r>
              <a:rPr dirty="0"/>
              <a:t>emulating</a:t>
            </a:r>
            <a:r>
              <a:rPr spc="-10" dirty="0"/>
              <a:t> </a:t>
            </a:r>
            <a:r>
              <a:rPr dirty="0"/>
              <a:t>state</a:t>
            </a:r>
            <a:r>
              <a:rPr spc="-5" dirty="0"/>
              <a:t> </a:t>
            </a:r>
            <a:r>
              <a:rPr spc="-10" dirty="0"/>
              <a:t>machines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59325" y="1190081"/>
            <a:ext cx="280733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Bugs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occur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when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there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are </a:t>
            </a:r>
            <a:r>
              <a:rPr sz="1800" dirty="0">
                <a:latin typeface="Arial MT"/>
                <a:cs typeface="Arial MT"/>
              </a:rPr>
              <a:t>reachable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states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the </a:t>
            </a:r>
            <a:r>
              <a:rPr sz="1800" dirty="0">
                <a:latin typeface="Arial MT"/>
                <a:cs typeface="Arial MT"/>
              </a:rPr>
              <a:t>runnable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state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machine </a:t>
            </a:r>
            <a:r>
              <a:rPr sz="1800" dirty="0">
                <a:latin typeface="Arial MT"/>
                <a:cs typeface="Arial MT"/>
              </a:rPr>
              <a:t>(the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code)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that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have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no </a:t>
            </a:r>
            <a:r>
              <a:rPr sz="1800" dirty="0">
                <a:latin typeface="Arial MT"/>
                <a:cs typeface="Arial MT"/>
              </a:rPr>
              <a:t>corresponding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state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the </a:t>
            </a:r>
            <a:r>
              <a:rPr sz="1800" dirty="0">
                <a:latin typeface="Arial MT"/>
                <a:cs typeface="Arial MT"/>
              </a:rPr>
              <a:t>intended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state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machine </a:t>
            </a:r>
            <a:r>
              <a:rPr sz="1800" dirty="0">
                <a:latin typeface="Arial MT"/>
                <a:cs typeface="Arial MT"/>
              </a:rPr>
              <a:t>(the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design)</a:t>
            </a:r>
            <a:r>
              <a:rPr sz="1800" spc="-15" baseline="30092" dirty="0">
                <a:latin typeface="Arial MT"/>
                <a:cs typeface="Arial MT"/>
              </a:rPr>
              <a:t>*</a:t>
            </a:r>
            <a:endParaRPr sz="1800" baseline="30092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49131" y="4982062"/>
            <a:ext cx="376682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 MT"/>
                <a:cs typeface="Arial MT"/>
              </a:rPr>
              <a:t>*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Not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full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picture: </a:t>
            </a:r>
            <a:r>
              <a:rPr sz="600" dirty="0">
                <a:latin typeface="Arial MT"/>
                <a:cs typeface="Arial MT"/>
              </a:rPr>
              <a:t>the</a:t>
            </a:r>
            <a:r>
              <a:rPr sz="600" spc="-10" dirty="0">
                <a:latin typeface="Arial MT"/>
                <a:cs typeface="Arial MT"/>
              </a:rPr>
              <a:t> initial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design itself could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have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issues</a:t>
            </a:r>
            <a:r>
              <a:rPr sz="600" spc="-10" dirty="0">
                <a:latin typeface="Arial MT"/>
                <a:cs typeface="Arial MT"/>
              </a:rPr>
              <a:t> (design </a:t>
            </a:r>
            <a:r>
              <a:rPr sz="600" dirty="0">
                <a:latin typeface="Arial MT"/>
                <a:cs typeface="Arial MT"/>
              </a:rPr>
              <a:t>issues)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spc="-10" dirty="0">
                <a:latin typeface="Arial MT"/>
                <a:cs typeface="Arial MT"/>
              </a:rPr>
              <a:t>which </a:t>
            </a:r>
            <a:r>
              <a:rPr sz="600" dirty="0">
                <a:latin typeface="Arial MT"/>
                <a:cs typeface="Arial MT"/>
              </a:rPr>
              <a:t>still</a:t>
            </a:r>
            <a:r>
              <a:rPr sz="600" spc="-10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count</a:t>
            </a:r>
            <a:r>
              <a:rPr sz="600" spc="-15" dirty="0">
                <a:latin typeface="Arial MT"/>
                <a:cs typeface="Arial MT"/>
              </a:rPr>
              <a:t> </a:t>
            </a:r>
            <a:r>
              <a:rPr sz="600" dirty="0">
                <a:latin typeface="Arial MT"/>
                <a:cs typeface="Arial MT"/>
              </a:rPr>
              <a:t>as</a:t>
            </a:r>
            <a:r>
              <a:rPr sz="600" spc="-10" dirty="0">
                <a:latin typeface="Arial MT"/>
                <a:cs typeface="Arial MT"/>
              </a:rPr>
              <a:t> software </a:t>
            </a:r>
            <a:r>
              <a:rPr sz="600" spc="-20" dirty="0">
                <a:latin typeface="Arial MT"/>
                <a:cs typeface="Arial MT"/>
              </a:rPr>
              <a:t>bugs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5904</Words>
  <Application>Microsoft Office PowerPoint</Application>
  <PresentationFormat>On-screen Show (16:9)</PresentationFormat>
  <Paragraphs>650</Paragraphs>
  <Slides>75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 MT</vt:lpstr>
      <vt:lpstr>MS PGothic</vt:lpstr>
      <vt:lpstr>Arial</vt:lpstr>
      <vt:lpstr>Courier New</vt:lpstr>
      <vt:lpstr>Times New Roman</vt:lpstr>
      <vt:lpstr>Office Theme</vt:lpstr>
      <vt:lpstr>Vulnerabilities and exploitation concepts and automated techniques</vt:lpstr>
      <vt:lpstr>The software world is evolving…</vt:lpstr>
      <vt:lpstr>Conceptualizing vulnerabilities and exploits</vt:lpstr>
      <vt:lpstr>Computer programs: finite state machines</vt:lpstr>
      <vt:lpstr>Computer programs: finite state machines</vt:lpstr>
      <vt:lpstr>Computer programs: finite state machines</vt:lpstr>
      <vt:lpstr>Running code: state machines emulating state machines</vt:lpstr>
      <vt:lpstr>Running code: state machines emulating state machines</vt:lpstr>
      <vt:lpstr>Running code: state machines emulating state machines</vt:lpstr>
      <vt:lpstr>Running code: state machines emulating state machines</vt:lpstr>
      <vt:lpstr>Classifying states</vt:lpstr>
      <vt:lpstr>Classifying states</vt:lpstr>
      <vt:lpstr>Classifying states</vt:lpstr>
      <vt:lpstr>Classifying states</vt:lpstr>
      <vt:lpstr>Vulnerabilities</vt:lpstr>
      <vt:lpstr>Vulnerabilities</vt:lpstr>
      <vt:lpstr>Vulnerabilities</vt:lpstr>
      <vt:lpstr>Exploitation</vt:lpstr>
      <vt:lpstr>Exploitation</vt:lpstr>
      <vt:lpstr>Exploitation</vt:lpstr>
      <vt:lpstr>Common categories of software bugs</vt:lpstr>
      <vt:lpstr>Other ways to reach unintended states</vt:lpstr>
      <vt:lpstr>Vulnerability terminology</vt:lpstr>
      <vt:lpstr>Exploitation terminology</vt:lpstr>
      <vt:lpstr>Defense terminology</vt:lpstr>
      <vt:lpstr>Bugs are subtle</vt:lpstr>
      <vt:lpstr>Bugs are subtle</vt:lpstr>
      <vt:lpstr>Bugs are subtle</vt:lpstr>
      <vt:lpstr>Bugs are subtle</vt:lpstr>
      <vt:lpstr>Bugs are subtle</vt:lpstr>
      <vt:lpstr>Fuzzing</vt:lpstr>
      <vt:lpstr>Fuzzing</vt:lpstr>
      <vt:lpstr>Smarter than random fuzzing</vt:lpstr>
      <vt:lpstr>Common fuzzing strategies</vt:lpstr>
      <vt:lpstr>Mutation-based fuzzing</vt:lpstr>
      <vt:lpstr>Isn’t that too simple to actually work?</vt:lpstr>
      <vt:lpstr>Mutation-based fuzzing</vt:lpstr>
      <vt:lpstr>Generation-based fuzzing</vt:lpstr>
      <vt:lpstr>Syzkaller</vt:lpstr>
      <vt:lpstr>Generation-based fuzzing</vt:lpstr>
      <vt:lpstr>Coverage guided fuzzing</vt:lpstr>
      <vt:lpstr>american fuzzy lop (AFL)</vt:lpstr>
      <vt:lpstr>Coverage guided fuzzing</vt:lpstr>
      <vt:lpstr>Real world example: Fuzzing the Samsung Qmage codec</vt:lpstr>
      <vt:lpstr>Fuzzing the Samsung Qmage image codec: harness</vt:lpstr>
      <vt:lpstr>Fuzzing the Samsung Qmage image codec: coverage</vt:lpstr>
      <vt:lpstr>Fuzzing the Samsung Qmage image codec: results</vt:lpstr>
      <vt:lpstr>PowerPoint Presentation</vt:lpstr>
      <vt:lpstr>Another cool fuzzer: Fuzzilli</vt:lpstr>
      <vt:lpstr>Fuzzing summary</vt:lpstr>
      <vt:lpstr>Dynamic analysis</vt:lpstr>
      <vt:lpstr>Dynamic analysis</vt:lpstr>
      <vt:lpstr>AddressSanitizer (ASan)</vt:lpstr>
      <vt:lpstr>AddressSanitizer (ASan)</vt:lpstr>
      <vt:lpstr>ThreadSanitizer (TSan)</vt:lpstr>
      <vt:lpstr>Frida</vt:lpstr>
      <vt:lpstr>Static analysis</vt:lpstr>
      <vt:lpstr>Static analysis</vt:lpstr>
      <vt:lpstr>Undecidability of static analysis</vt:lpstr>
      <vt:lpstr>Soundness and completeness</vt:lpstr>
      <vt:lpstr>Data flow analysis</vt:lpstr>
      <vt:lpstr>Data flow analysis</vt:lpstr>
      <vt:lpstr>Data flow analysis</vt:lpstr>
      <vt:lpstr>Taint analysis</vt:lpstr>
      <vt:lpstr>Taint analysis</vt:lpstr>
      <vt:lpstr>Taint analysis</vt:lpstr>
      <vt:lpstr>Clang static analyzer</vt:lpstr>
      <vt:lpstr>CodeQL (Semmle)</vt:lpstr>
      <vt:lpstr>Finding vulnerabilities with LLMs</vt:lpstr>
      <vt:lpstr>PowerPoint Presentation</vt:lpstr>
      <vt:lpstr>Manual analysis</vt:lpstr>
      <vt:lpstr>Reverse engineering</vt:lpstr>
      <vt:lpstr>Tips for writing (more) secure software</vt:lpstr>
      <vt:lpstr>Software tests</vt:lpstr>
      <vt:lpstr>General tips for more secure 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CS155 - Vulnerabilities and exploitation, concepts and automated techniques (2025)</dc:title>
  <cp:lastModifiedBy>SHE Dongdong</cp:lastModifiedBy>
  <cp:revision>4</cp:revision>
  <dcterms:created xsi:type="dcterms:W3CDTF">2026-03-05T05:19:27Z</dcterms:created>
  <dcterms:modified xsi:type="dcterms:W3CDTF">2026-03-05T06:17:38Z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2026-03-05T00:00:00Z</vt:filetime>
  </property>
  <property fmtid="{D5CDD505-2E9C-101B-9397-08002B2CF9AE}" pid="3" name="Creator">
    <vt:lpwstr>Google</vt:lpwstr>
  </property>
  <property fmtid="{D5CDD505-2E9C-101B-9397-08002B2CF9AE}" pid="4" name="LastSaved">
    <vt:filetime>2026-03-05T00:00:00Z</vt:filetime>
  </property>
</Properties>
</file>