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465" r:id="rId9"/>
    <p:sldId id="466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46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00" r:id="rId41"/>
    <p:sldId id="301" r:id="rId42"/>
    <p:sldId id="302" r:id="rId43"/>
    <p:sldId id="303" r:id="rId44"/>
    <p:sldId id="305" r:id="rId45"/>
    <p:sldId id="306" r:id="rId46"/>
    <p:sldId id="307" r:id="rId47"/>
    <p:sldId id="308" r:id="rId48"/>
    <p:sldId id="298" r:id="rId49"/>
    <p:sldId id="309" r:id="rId50"/>
    <p:sldId id="311" r:id="rId51"/>
    <p:sldId id="312" r:id="rId52"/>
    <p:sldId id="313" r:id="rId53"/>
    <p:sldId id="467" r:id="rId54"/>
    <p:sldId id="314" r:id="rId55"/>
    <p:sldId id="468" r:id="rId56"/>
    <p:sldId id="316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464" r:id="rId67"/>
    <p:sldId id="328" r:id="rId68"/>
    <p:sldId id="329" r:id="rId69"/>
    <p:sldId id="330" r:id="rId70"/>
    <p:sldId id="471" r:id="rId71"/>
    <p:sldId id="472" r:id="rId72"/>
    <p:sldId id="473" r:id="rId73"/>
    <p:sldId id="474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469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7" r:id="rId110"/>
    <p:sldId id="470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howGuides="1">
      <p:cViewPr>
        <p:scale>
          <a:sx n="66" d="100"/>
          <a:sy n="66" d="100"/>
        </p:scale>
        <p:origin x="-2112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CAB52-3E56-4BC1-B828-CD70D187E842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CA66B-FD8F-41D7-9D59-73C520E9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ED711D-61F6-42C7-839A-09C8A79B13A5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95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F446AA-7431-43D5-B7A0-572D079E78EA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DA88C1C-2B71-472F-A6B4-7D48F327A809}" type="slidenum">
              <a:rPr lang="en-ZA" smtClean="0">
                <a:solidFill>
                  <a:prstClr val="black"/>
                </a:solidFill>
              </a:rPr>
              <a:pPr eaLnBrk="1" hangingPunct="1"/>
              <a:t>10</a:t>
            </a:fld>
            <a:endParaRPr lang="en-ZA" smtClean="0">
              <a:solidFill>
                <a:prstClr val="black"/>
              </a:solidFill>
            </a:endParaRPr>
          </a:p>
        </p:txBody>
      </p:sp>
      <p:sp>
        <p:nvSpPr>
          <p:cNvPr id="1187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2C04C67-1326-474A-916C-690AB92C94AE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070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B79363B-B68F-4989-9F9E-01943A3BD523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07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F394E4-49E1-48B5-9D96-BEC765AACF6C}" type="slidenum">
              <a:rPr lang="en-US" smtClean="0">
                <a:solidFill>
                  <a:prstClr val="black"/>
                </a:solidFill>
              </a:rPr>
              <a:pPr eaLnBrk="1" hangingPunct="1"/>
              <a:t>101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645C5C-B001-44B2-B9EC-E5821C621786}" type="slidenum">
              <a:rPr lang="en-ZA" smtClean="0">
                <a:solidFill>
                  <a:prstClr val="black"/>
                </a:solidFill>
              </a:rPr>
              <a:pPr eaLnBrk="1" hangingPunct="1"/>
              <a:t>102</a:t>
            </a:fld>
            <a:endParaRPr lang="en-Z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275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BC64D94-FBBF-4E42-AE21-A04653B59F27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27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EC9B397-ED13-49CD-8979-DD0F016C3A39}" type="slidenum">
              <a:rPr lang="en-US" smtClean="0">
                <a:solidFill>
                  <a:prstClr val="black"/>
                </a:solidFill>
              </a:rPr>
              <a:pPr eaLnBrk="1" hangingPunct="1"/>
              <a:t>103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37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v-SE" smtClean="0">
                <a:solidFill>
                  <a:prstClr val="black"/>
                </a:solidFill>
              </a:rPr>
              <a:t>SoC Architecture Lecture 7</a:t>
            </a:r>
          </a:p>
        </p:txBody>
      </p:sp>
      <p:sp>
        <p:nvSpPr>
          <p:cNvPr id="2037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3432770-EC08-4FEB-A625-04504604CE00}" type="datetime1">
              <a:rPr lang="sv-SE" smtClean="0">
                <a:solidFill>
                  <a:prstClr val="black"/>
                </a:solidFill>
              </a:rPr>
              <a:pPr eaLnBrk="1" hangingPunct="1"/>
              <a:t>2013-03-04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20378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v-SE" smtClean="0">
                <a:solidFill>
                  <a:prstClr val="black"/>
                </a:solidFill>
              </a:rPr>
              <a:t>(c) Axel Jantsch and Ingo Sander</a:t>
            </a:r>
          </a:p>
        </p:txBody>
      </p:sp>
      <p:sp>
        <p:nvSpPr>
          <p:cNvPr id="20378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3970B4F-351D-4017-A2DD-09C5BA695825}" type="slidenum">
              <a:rPr lang="sv-SE" smtClean="0">
                <a:solidFill>
                  <a:prstClr val="black"/>
                </a:solidFill>
              </a:rPr>
              <a:pPr eaLnBrk="1" hangingPunct="1"/>
              <a:t>104</a:t>
            </a:fld>
            <a:endParaRPr lang="sv-S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E67E7F-296E-4161-9192-38A358558863}" type="slidenum">
              <a:rPr lang="en-ZA" smtClean="0">
                <a:solidFill>
                  <a:prstClr val="black"/>
                </a:solidFill>
              </a:rPr>
              <a:pPr eaLnBrk="1" hangingPunct="1"/>
              <a:t>105</a:t>
            </a:fld>
            <a:endParaRPr lang="en-Z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582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2436BD-958A-4052-B146-D1B0DD7B81B3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58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C0C18F1-C991-476D-A0B6-3247EE0B569A}" type="slidenum">
              <a:rPr lang="en-US" smtClean="0">
                <a:solidFill>
                  <a:prstClr val="black"/>
                </a:solidFill>
              </a:rPr>
              <a:pPr eaLnBrk="1" hangingPunct="1"/>
              <a:t>106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A261AC6-3D13-4196-854D-15440CA11115}" type="slidenum">
              <a:rPr lang="en-ZA" smtClean="0">
                <a:solidFill>
                  <a:prstClr val="black"/>
                </a:solidFill>
              </a:rPr>
              <a:pPr eaLnBrk="1" hangingPunct="1"/>
              <a:t>107</a:t>
            </a:fld>
            <a:endParaRPr lang="en-Z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787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7E412E8-3EFB-4A5D-B949-7B9183111243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78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D31390-AD4A-48F8-B7B9-802D233B7B9E}" type="slidenum">
              <a:rPr lang="en-US" smtClean="0">
                <a:solidFill>
                  <a:prstClr val="black"/>
                </a:solidFill>
              </a:rPr>
              <a:pPr eaLnBrk="1" hangingPunct="1"/>
              <a:t>108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992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1E685B3-9652-4646-864E-EC41606B339F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99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434D8B-3048-44AD-B5AC-6E4A137AC89A}" type="slidenum">
              <a:rPr lang="en-US" smtClean="0">
                <a:solidFill>
                  <a:prstClr val="black"/>
                </a:solidFill>
              </a:rPr>
              <a:pPr eaLnBrk="1" hangingPunct="1"/>
              <a:t>109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5111C3-CE75-4EFB-8C31-53B10F4E582B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DA649D-43DA-40AB-9EE5-27AA999456F9}" type="slidenum">
              <a:rPr lang="en-US">
                <a:solidFill>
                  <a:prstClr val="black"/>
                </a:solidFill>
              </a:rPr>
              <a:pPr eaLnBrk="1" hangingPunct="1"/>
              <a:t>110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A2865C6-8F85-412A-8DDD-C4607AAE422B}" type="slidenum">
              <a:rPr lang="en-ZA" smtClean="0">
                <a:solidFill>
                  <a:prstClr val="black"/>
                </a:solidFill>
              </a:rPr>
              <a:pPr eaLnBrk="1" hangingPunct="1"/>
              <a:t>11</a:t>
            </a:fld>
            <a:endParaRPr lang="en-ZA" smtClean="0">
              <a:solidFill>
                <a:prstClr val="black"/>
              </a:solidFill>
            </a:endParaRPr>
          </a:p>
        </p:txBody>
      </p:sp>
      <p:sp>
        <p:nvSpPr>
          <p:cNvPr id="12083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60A0F9-D195-40CA-BED2-18703F3A13B7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D01B1C-42E9-4E81-9DE8-B994262D2347}" type="slidenum">
              <a:rPr lang="en-ZA" smtClean="0">
                <a:solidFill>
                  <a:prstClr val="black"/>
                </a:solidFill>
              </a:rPr>
              <a:pPr eaLnBrk="1" hangingPunct="1"/>
              <a:t>12</a:t>
            </a:fld>
            <a:endParaRPr lang="en-ZA" smtClean="0">
              <a:solidFill>
                <a:prstClr val="black"/>
              </a:solidFill>
            </a:endParaRPr>
          </a:p>
        </p:txBody>
      </p:sp>
      <p:sp>
        <p:nvSpPr>
          <p:cNvPr id="1198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ACAF38C-3AAF-4F5D-905B-2743C9431754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915752-1D8B-4C69-A8DF-BC6CD2D29DBC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83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E40C7DB-B52D-4A69-BD4F-99D764A98436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914C11C-85FD-4512-9E82-953D11506315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8111343-C85B-457A-AC10-1C70A105C495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54EEDF-99E8-429C-9B81-BF5678FD25EB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F3D271-8F2C-4B56-B1AC-E9A63A615018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9ED6374-71A9-44BF-A33D-66AD5D8F82D2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36D18D4-2C4F-45AF-BA30-BA6B9ED69F53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2A8FB8A-215C-408C-A556-E4751DE4F65F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6B01D85-48E9-4583-96BF-952BEAB75CD1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46B0D3-839B-41B4-B976-5B4DBDA829D2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86A8D7-581A-4C1B-BCD8-A2BACDD2FD2A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D800450-00DB-4906-81B6-6A2913EF32FA}" type="slidenum">
              <a:rPr lang="en-US" smtClean="0">
                <a:solidFill>
                  <a:prstClr val="black"/>
                </a:solidFill>
              </a:rPr>
              <a:pPr eaLnBrk="1" hangingPunct="1"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186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C7F6C5E-79E5-4AA5-8D3D-D16B6917BE05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C8BF1CE-CD28-4057-BF26-751D7237C92F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05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5932617-B3F4-4E86-9044-AF8E1E4DFAAA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FCEBF6E-74C6-47E6-B875-89DCD98F2899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28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3B4B657-AF40-4C7F-9BB0-A6B3DE47C1FC}" type="slidenum">
              <a:rPr lang="en-US" smtClean="0">
                <a:solidFill>
                  <a:prstClr val="black"/>
                </a:solidFill>
              </a:rPr>
              <a:pPr eaLnBrk="1" hangingPunct="1"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2FBB7A-CE55-48D9-9220-48E7FBC3F91D}" type="slidenum">
              <a:rPr lang="en-US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39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3B8D10-6813-42B3-A911-AB0BAB02D6FB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2FA01B1-72BA-4C87-A374-9AE9707DB541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22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528210-8FE5-4904-B67E-F78BFA5F8C08}" type="slidenum">
              <a:rPr lang="en-US" smtClean="0">
                <a:solidFill>
                  <a:prstClr val="black"/>
                </a:solidFill>
              </a:rPr>
              <a:pPr eaLnBrk="1" hangingPunct="1"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59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5E9E953-03DD-4D46-A21D-C96D4BD052D1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E5E3188-8D4C-487A-8490-E83B5A3FE6F6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24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CEE459B-173C-48DE-A6ED-CD12036D2802}" type="slidenum">
              <a:rPr lang="en-US" smtClean="0">
                <a:solidFill>
                  <a:prstClr val="black"/>
                </a:solidFill>
              </a:rPr>
              <a:pPr eaLnBrk="1" hangingPunct="1"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80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CDD438-315E-4572-908A-0415E6773A68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634A39B-3946-43D9-ACBB-D5A35B7AD05B}" type="slidenum">
              <a:rPr lang="en-US" smtClean="0">
                <a:solidFill>
                  <a:prstClr val="black"/>
                </a:solidFill>
              </a:rPr>
              <a:pPr eaLnBrk="1" hangingPunct="1"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90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A08C6C-6882-4F68-936F-A3FD3B01ADCB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66C1272-4706-4E19-AAF9-82BE68BB0C9C}" type="slidenum">
              <a:rPr lang="en-ZA" smtClean="0">
                <a:solidFill>
                  <a:prstClr val="black"/>
                </a:solidFill>
              </a:rPr>
              <a:pPr eaLnBrk="1" hangingPunct="1"/>
              <a:t>27</a:t>
            </a:fld>
            <a:endParaRPr lang="en-ZA" smtClean="0">
              <a:solidFill>
                <a:prstClr val="black"/>
              </a:solidFill>
            </a:endParaRPr>
          </a:p>
        </p:txBody>
      </p:sp>
      <p:sp>
        <p:nvSpPr>
          <p:cNvPr id="13107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987F666-A97F-4FA0-A9C5-66829F9B2CF3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F3B8401-3736-4D6E-9E27-536569D3E95D}" type="slidenum">
              <a:rPr lang="en-US" smtClean="0">
                <a:solidFill>
                  <a:prstClr val="black"/>
                </a:solidFill>
              </a:rPr>
              <a:pPr eaLnBrk="1" hangingPunct="1"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210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BB56379-E21C-4825-9C5E-3AF0DDB22E83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F80351-2F10-4FCC-A741-C87835EC1859}" type="slidenum">
              <a:rPr lang="en-US" smtClean="0">
                <a:solidFill>
                  <a:prstClr val="black"/>
                </a:solidFill>
              </a:rPr>
              <a:pPr eaLnBrk="1" hangingPunct="1"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2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922DD55-7511-45A8-9452-154DFE0B438C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8F1E8C-6C49-4AC3-BA32-E43C89842D22}" type="slidenum">
              <a:rPr lang="en-ZA" smtClean="0">
                <a:solidFill>
                  <a:prstClr val="black"/>
                </a:solidFill>
              </a:rPr>
              <a:pPr eaLnBrk="1" hangingPunct="1"/>
              <a:t>3</a:t>
            </a:fld>
            <a:endParaRPr lang="en-ZA" smtClean="0">
              <a:solidFill>
                <a:prstClr val="black"/>
              </a:solidFill>
            </a:endParaRPr>
          </a:p>
        </p:txBody>
      </p:sp>
      <p:sp>
        <p:nvSpPr>
          <p:cNvPr id="1116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C0D1B6-CE40-4266-AA0D-59496C67CBEA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9047B33-97C8-4BEA-91D7-FEECAF48366A}" type="slidenum">
              <a:rPr lang="en-US" smtClean="0">
                <a:solidFill>
                  <a:prstClr val="black"/>
                </a:solidFill>
              </a:rPr>
              <a:pPr eaLnBrk="1" hangingPunct="1"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41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F861F3C-FC82-4AA2-9C08-FCF369645779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102FBA8-F9FA-4F0E-819E-803DC78BE62A}" type="slidenum">
              <a:rPr lang="en-US" smtClean="0">
                <a:solidFill>
                  <a:prstClr val="black"/>
                </a:solidFill>
              </a:rPr>
              <a:pPr eaLnBrk="1" hangingPunct="1"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9E1C7B0-99CD-4150-92C8-5D5E1989D801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349E76C-8853-4BE7-8DF5-6D174657F59C}" type="slidenum">
              <a:rPr lang="en-US" smtClean="0">
                <a:solidFill>
                  <a:prstClr val="black"/>
                </a:solidFill>
              </a:rPr>
              <a:pPr eaLnBrk="1" hangingPunct="1"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61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5163DC6-6EAB-453C-B675-E43480836C64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E301D46-376E-4964-8793-AD5B0B8EDB50}" type="slidenum">
              <a:rPr lang="en-US" smtClean="0">
                <a:solidFill>
                  <a:prstClr val="black"/>
                </a:solidFill>
              </a:rPr>
              <a:pPr eaLnBrk="1" hangingPunct="1"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72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DAEF07-B74F-4B1F-A2DE-C085CEFEE5FD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A71D2A-4BA4-4907-B584-07F506F46397}" type="slidenum">
              <a:rPr lang="en-US" smtClean="0">
                <a:solidFill>
                  <a:prstClr val="black"/>
                </a:solidFill>
              </a:rPr>
              <a:pPr eaLnBrk="1" hangingPunct="1"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82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42565D-AD77-4D25-B345-8A3282744B38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574183E-205E-41D4-8668-52A54EE6FEE4}" type="slidenum">
              <a:rPr lang="en-US" smtClean="0">
                <a:solidFill>
                  <a:prstClr val="black"/>
                </a:solidFill>
              </a:rPr>
              <a:pPr eaLnBrk="1" hangingPunct="1"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92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0364B3-B965-42E8-A1FD-DE38D71C9DE5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CF711C9-858A-4E0E-BF59-B0FA194E603F}" type="slidenum">
              <a:rPr lang="en-US" smtClean="0">
                <a:solidFill>
                  <a:prstClr val="black"/>
                </a:solidFill>
              </a:rPr>
              <a:pPr eaLnBrk="1" hangingPunct="1"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02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8B6E8A-C528-47A4-80DB-6CBFB3FE9EBC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3995D0B-7092-4706-B10D-5548ACC7825E}" type="slidenum">
              <a:rPr lang="en-US" smtClean="0">
                <a:solidFill>
                  <a:prstClr val="black"/>
                </a:solidFill>
              </a:rPr>
              <a:pPr eaLnBrk="1" hangingPunct="1"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13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7CF068-D1EF-451C-A98A-4889074C1DB0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CCD114-2AA4-4BF6-9B37-C5BE6D6944A4}" type="slidenum">
              <a:rPr lang="en-US" smtClean="0">
                <a:solidFill>
                  <a:prstClr val="black"/>
                </a:solidFill>
              </a:rPr>
              <a:pPr eaLnBrk="1" hangingPunct="1"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23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D46490-BDD2-486F-931D-217C9ADF07C1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362A5DC-77A3-46B3-9306-EBCDDBBE8FAE}" type="slidenum">
              <a:rPr lang="en-US" smtClean="0">
                <a:solidFill>
                  <a:prstClr val="black"/>
                </a:solidFill>
              </a:rPr>
              <a:pPr eaLnBrk="1" hangingPunct="1"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33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F897AD-4968-4E7E-9AF0-A63A5B2E9749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4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FE1A6-816C-4A37-AC34-07EF37C79D4A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26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71C971-5DE1-4164-BEE8-852AA6CFC6C4}" type="slidenum">
              <a:rPr lang="en-US" smtClean="0">
                <a:solidFill>
                  <a:prstClr val="black"/>
                </a:solidFill>
              </a:rPr>
              <a:pPr eaLnBrk="1" hangingPunct="1"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2640C5-BA40-4CE1-8D41-323796421261}" type="slidenum">
              <a:rPr lang="en-US" smtClean="0">
                <a:solidFill>
                  <a:prstClr val="black"/>
                </a:solidFill>
              </a:rPr>
              <a:pPr eaLnBrk="1" hangingPunct="1"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643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B783907-D2B2-4154-AB07-E4554288C63F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FDCACA1-5B86-4F08-ABA5-39FC2E7BF67E}" type="slidenum">
              <a:rPr lang="en-US" smtClean="0">
                <a:solidFill>
                  <a:prstClr val="black"/>
                </a:solidFill>
              </a:rPr>
              <a:pPr eaLnBrk="1" hangingPunct="1"/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746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350E35-0A26-458D-95EC-8C9ECDA24087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5E993DA-07C5-4B96-B5D6-E62D01193BD0}" type="slidenum">
              <a:rPr lang="en-US" smtClean="0">
                <a:solidFill>
                  <a:prstClr val="black"/>
                </a:solidFill>
              </a:rPr>
              <a:pPr eaLnBrk="1" hangingPunct="1"/>
              <a:t>42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848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ABC1E99-35F8-423B-9618-2ED08FF71B8E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CB8FE6-D8AE-4C63-9B64-C7749FC73989}" type="slidenum">
              <a:rPr lang="en-US" smtClean="0">
                <a:solidFill>
                  <a:prstClr val="black"/>
                </a:solidFill>
              </a:rPr>
              <a:pPr eaLnBrk="1" hangingPunct="1"/>
              <a:t>43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95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302A73-A4C9-454F-8614-86841415F017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0AE201-EFA1-4364-9D08-2F6889FC9D14}" type="slidenum">
              <a:rPr lang="en-US" smtClean="0">
                <a:solidFill>
                  <a:prstClr val="black"/>
                </a:solidFill>
              </a:rPr>
              <a:pPr eaLnBrk="1" hangingPunct="1"/>
              <a:t>44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15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E71EFC9-4826-415C-B5D7-F77713300FA1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B36971-7699-4C19-9BB2-5E638EDED437}" type="slidenum">
              <a:rPr lang="en-US" smtClean="0">
                <a:solidFill>
                  <a:prstClr val="black"/>
                </a:solidFill>
              </a:rPr>
              <a:pPr eaLnBrk="1" hangingPunct="1"/>
              <a:t>45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25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A64D9F-51DA-4852-ABBC-02D71760320E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F53FC6E-034F-43FF-8128-027360AD700E}" type="slidenum">
              <a:rPr lang="en-US" smtClean="0">
                <a:solidFill>
                  <a:prstClr val="black"/>
                </a:solidFill>
              </a:rPr>
              <a:pPr eaLnBrk="1" hangingPunct="1"/>
              <a:t>46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36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0D3E0B-87C4-4148-9156-7C4ED7C3C57A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084C1C-197D-40FA-9A32-43C76E9169C5}" type="slidenum">
              <a:rPr lang="en-US" smtClean="0">
                <a:solidFill>
                  <a:prstClr val="black"/>
                </a:solidFill>
              </a:rPr>
              <a:pPr eaLnBrk="1" hangingPunct="1"/>
              <a:t>47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46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FD1393-EB25-42FE-A7CA-A440220C0541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2C803D-70F8-4C32-A93F-EBDC88A84ADC}" type="slidenum">
              <a:rPr lang="en-US" smtClean="0">
                <a:solidFill>
                  <a:prstClr val="black"/>
                </a:solidFill>
              </a:rPr>
              <a:pPr eaLnBrk="1" hangingPunct="1"/>
              <a:t>48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43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6AB9409-89D5-42AE-BF1D-D8A3D056A24F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A96A43D-1618-42C5-904E-D4411CE11BD4}" type="slidenum">
              <a:rPr lang="en-US">
                <a:solidFill>
                  <a:prstClr val="black"/>
                </a:solidFill>
              </a:rPr>
              <a:pPr eaLnBrk="1" hangingPunct="1"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45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0E1174-710B-4D52-97EE-C31EED5B60DC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366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93D5C1F-A908-4308-AE14-307D66F7DD0D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36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8E1A38-18CC-4B2B-94F5-E5349E630717}" type="slidenum">
              <a:rPr 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CA2A7F-2772-441D-821B-6439C57E8371}" type="slidenum">
              <a:rPr lang="en-US" smtClean="0">
                <a:solidFill>
                  <a:prstClr val="black"/>
                </a:solidFill>
              </a:rPr>
              <a:pPr eaLnBrk="1" hangingPunct="1"/>
              <a:t>50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565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B2C914D-34C5-4600-8797-E7F6B71AEC6B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C76036-6707-4EC4-B912-5F56134FA093}" type="slidenum">
              <a:rPr lang="en-US" smtClean="0">
                <a:solidFill>
                  <a:prstClr val="black"/>
                </a:solidFill>
              </a:rPr>
              <a:pPr eaLnBrk="1" hangingPunct="1"/>
              <a:t>51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667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73DC0DB-33AE-496C-9BF2-0145C63CFBCD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D5E1B2-B82F-44AB-83CF-37A7BA77A91C}" type="slidenum">
              <a:rPr lang="en-US" smtClean="0">
                <a:solidFill>
                  <a:prstClr val="black"/>
                </a:solidFill>
              </a:rPr>
              <a:pPr eaLnBrk="1" hangingPunct="1"/>
              <a:t>52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770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D793F0-2F2E-4A7E-A880-A71CBCE00FE9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5111C3-CE75-4EFB-8C31-53B10F4E582B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DA649D-43DA-40AB-9EE5-27AA999456F9}" type="slidenum">
              <a:rPr lang="en-US">
                <a:solidFill>
                  <a:prstClr val="black"/>
                </a:solidFill>
              </a:rPr>
              <a:pPr eaLnBrk="1" hangingPunct="1"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5111C3-CE75-4EFB-8C31-53B10F4E582B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DA649D-43DA-40AB-9EE5-27AA999456F9}" type="slidenum">
              <a:rPr lang="en-US">
                <a:solidFill>
                  <a:prstClr val="black"/>
                </a:solidFill>
              </a:rPr>
              <a:pPr eaLnBrk="1" hangingPunct="1"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The ring </a:t>
            </a:r>
            <a:r>
              <a:rPr lang="en-US" smtClean="0"/>
              <a:t>is the least complex topology where router nodes are connected in a circular fashion,  but scalability is poor due to limited connectivity.</a:t>
            </a:r>
          </a:p>
          <a:p>
            <a:endParaRPr lang="en-US" sz="1600" b="1"/>
          </a:p>
          <a:p>
            <a:r>
              <a:rPr lang="en-US" sz="1600" b="1"/>
              <a:t>Mesh</a:t>
            </a:r>
            <a:r>
              <a:rPr lang="en-US" smtClean="0"/>
              <a:t>: Meshes have a relatively large average network distance, which can increase power consumption. Moreover, concentrated areas of high traffic within the grid, called hotspots, may occur</a:t>
            </a:r>
          </a:p>
          <a:p>
            <a:endParaRPr lang="en-US" smtClean="0"/>
          </a:p>
          <a:p>
            <a:r>
              <a:rPr lang="en-US" b="1" smtClean="0"/>
              <a:t>The 2-D Torus </a:t>
            </a:r>
            <a:r>
              <a:rPr lang="en-US" smtClean="0"/>
              <a:t>is similar to a mesh, but extended with wrap-around links to reduce average network distance. A two-dimensional torus has a similar area footprint</a:t>
            </a:r>
          </a:p>
          <a:p>
            <a:r>
              <a:rPr lang="en-US" smtClean="0"/>
              <a:t>as the mesh, with the overhead in added links.</a:t>
            </a:r>
          </a:p>
          <a:p>
            <a:endParaRPr lang="en-US" smtClean="0"/>
          </a:p>
          <a:p>
            <a:r>
              <a:rPr lang="en-US" b="1" smtClean="0"/>
              <a:t>An irregular topology </a:t>
            </a:r>
            <a:r>
              <a:rPr lang="en-US" smtClean="0"/>
              <a:t>can be derived by altering the connectivity of a regular topology</a:t>
            </a:r>
          </a:p>
          <a:p>
            <a:r>
              <a:rPr lang="en-US" smtClean="0"/>
              <a:t>(i.e., one of the topologies described thus far), to form hybrid, cluster-based, or</a:t>
            </a:r>
          </a:p>
          <a:p>
            <a:r>
              <a:rPr lang="en-US" smtClean="0"/>
              <a:t>asymmetric topologies</a:t>
            </a:r>
          </a:p>
          <a:p>
            <a:endParaRPr lang="en-US" smtClean="0"/>
          </a:p>
        </p:txBody>
      </p:sp>
      <p:sp>
        <p:nvSpPr>
          <p:cNvPr id="19558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C12433-75BE-4C7D-A775-E16F40311D83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558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14C0F6-68E8-4151-9F08-5B170DAF9994}" type="slidenum">
              <a:rPr lang="en-US" smtClean="0">
                <a:solidFill>
                  <a:prstClr val="black"/>
                </a:solidFill>
              </a:rPr>
              <a:pPr eaLnBrk="1" hangingPunct="1"/>
              <a:t>56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The main problem with the mesh topology is its long diameter that has negative effect on communication latency.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Torus topology was proposed to reduce the latency of mesh and keep its simplicity.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 only difference between torus and mesh topologies is that the switches on the edges are connected to the switches on the opposite edges through wrap-around channels.</a:t>
            </a:r>
          </a:p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FAEF16-1A43-44E3-ADE6-B77051BBEC40}" type="slidenum">
              <a:rPr lang="en-US">
                <a:solidFill>
                  <a:prstClr val="black"/>
                </a:solidFill>
              </a:rPr>
              <a:pPr eaLnBrk="1" hangingPunct="1"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C878282-740E-4976-BF68-009A6D6B0526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The main problem with the mesh topology is its long diameter that has negative effect on communication latency.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Torus topology was proposed to reduce the latency of mesh and keep its simplicity.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 only difference between torus and mesh topologies is that the switches on the edges are connected to the switches on the opposite edges through wrap-around channels.</a:t>
            </a:r>
          </a:p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AA9DFB-CBA1-45FD-84A1-0838FDE4CA1D}" type="slidenum">
              <a:rPr lang="en-US">
                <a:solidFill>
                  <a:prstClr val="black"/>
                </a:solidFill>
              </a:rPr>
              <a:pPr eaLnBrk="1" hangingPunct="1"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5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F136D2-8722-4E6E-ADC1-939CE5AF3BFB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The main problem with the mesh topology is its long diameter that has negative effect on communication latency.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Torus topology was proposed to reduce the latency of mesh and keep its simplicity.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 only difference between torus and mesh topologies is that the switches on the edges are connected to the switches on the opposite edges through wrap-around channels.</a:t>
            </a:r>
          </a:p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884A1D-4DD5-47F6-97FB-A3ABC3159F7F}" type="slidenum">
              <a:rPr lang="en-US">
                <a:solidFill>
                  <a:prstClr val="black"/>
                </a:solidFill>
              </a:rPr>
              <a:pPr eaLnBrk="1" hangingPunct="1"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442F197-6F9D-4D1E-AA7D-308C6C57654B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The main problem with the mesh topology is its long diameter that has negative effect on communication latency.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Torus topology was proposed to reduce the latency of mesh and keep its simplicity.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 only difference between torus and mesh topologies is that the switches on the edges are connected to the switches on the opposite edges through wrap-around channels.</a:t>
            </a:r>
          </a:p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4E5F40-4A56-4C4B-9044-430CD6D8A9B8}" type="slidenum">
              <a:rPr lang="en-US">
                <a:solidFill>
                  <a:prstClr val="black"/>
                </a:solidFill>
              </a:rPr>
              <a:pPr eaLnBrk="1" hangingPunct="1"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1B97C97-C1A4-4C23-AF21-814B4A0BC5F1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469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F05AF2B-E67A-424E-BAA5-C3F447C99A4F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469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0B055DC-6D11-4116-97C0-3F72FF45C771}" type="slidenum">
              <a:rPr 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The main problem with the mesh topology is its long diameter that has negative effect on communication latency.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Torus topology was proposed to reduce the latency of mesh and keep its simplicity.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 only difference between torus and mesh topologies is that the switches on the edges are connected to the switches on the opposite edges through wrap-around channels.</a:t>
            </a:r>
          </a:p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177053-F55C-4AF1-BA64-84DDC4D1172F}" type="slidenum">
              <a:rPr lang="en-US">
                <a:solidFill>
                  <a:prstClr val="black"/>
                </a:solidFill>
              </a:rPr>
              <a:pPr eaLnBrk="1" hangingPunct="1"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1EF11D4-959E-4457-A243-A493773F81C4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The main problem with the mesh topology is its long diameter that has negative effect on communication latency.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Torus topology was proposed to reduce the latency of mesh and keep its simplicity.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 only difference between torus and mesh topologies is that the switches on the edges are connected to the switches on the opposite edges through wrap-around channels.</a:t>
            </a:r>
          </a:p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1FFB51D-A6D0-48A0-BB5E-A46D21F25602}" type="slidenum">
              <a:rPr lang="en-US">
                <a:solidFill>
                  <a:prstClr val="black"/>
                </a:solidFill>
              </a:rPr>
              <a:pPr eaLnBrk="1" hangingPunct="1"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992E9E-F757-44CF-8FE2-1A871C4A732E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The main problem with the mesh topology is its long diameter that has negative effect on communication latency.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Torus topology was proposed to reduce the latency of mesh and keep its simplicity.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 only difference between torus and mesh topologies is that the switches on the edges are connected to the switches on the opposite edges through wrap-around channels.</a:t>
            </a:r>
          </a:p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CE52F08-3607-4BFA-A64C-67E42B6A2813}" type="slidenum">
              <a:rPr lang="en-US">
                <a:solidFill>
                  <a:prstClr val="black"/>
                </a:solidFill>
              </a:rPr>
              <a:pPr eaLnBrk="1" hangingPunct="1"/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36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0A46D4-B84A-4B00-96BF-1229261F3CD5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The main problem with the mesh topology is its long diameter that has negative effect on communication latency.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Torus topology was proposed to reduce the latency of mesh and keep its simplicity.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 only difference between torus and mesh topologies is that the switches on the edges are connected to the switches on the opposite edges through wrap-around channels.</a:t>
            </a:r>
          </a:p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73AD67-A613-4A80-92E0-58AA2108FAD0}" type="slidenum">
              <a:rPr lang="en-US">
                <a:solidFill>
                  <a:prstClr val="black"/>
                </a:solidFill>
              </a:rPr>
              <a:pPr eaLnBrk="1" hangingPunct="1"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1363BFA-5C06-40E7-9B81-F2C2182E9486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890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D0F90D-8495-48C1-866B-34428607C405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89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4F4D70-565B-49C3-8013-7CC1A119274C}" type="slidenum">
              <a:rPr lang="en-US" smtClean="0">
                <a:solidFill>
                  <a:prstClr val="black"/>
                </a:solidFill>
              </a:rPr>
              <a:pPr eaLnBrk="1" hangingPunct="1"/>
              <a:t>65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5111C3-CE75-4EFB-8C31-53B10F4E582B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DA649D-43DA-40AB-9EE5-27AA999456F9}" type="slidenum">
              <a:rPr lang="en-US">
                <a:solidFill>
                  <a:prstClr val="black"/>
                </a:solidFill>
              </a:rPr>
              <a:pPr eaLnBrk="1" hangingPunct="1"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667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2F5BE7F-511A-4AD8-BF09-3D04A5B179A9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66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85C164-7D36-4BD5-AE30-9A3653D988B0}" type="slidenum">
              <a:rPr lang="en-US" smtClean="0">
                <a:solidFill>
                  <a:prstClr val="black"/>
                </a:solidFill>
              </a:rPr>
              <a:pPr eaLnBrk="1" hangingPunct="1"/>
              <a:t>67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770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F6E92D-3B58-498D-99FE-217D01FEB5FA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77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28C2D2-0725-4EF5-82CF-DE36C5635BE5}" type="slidenum">
              <a:rPr lang="en-US" smtClean="0">
                <a:solidFill>
                  <a:prstClr val="black"/>
                </a:solidFill>
              </a:rPr>
              <a:pPr eaLnBrk="1" hangingPunct="1"/>
              <a:t>68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872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AB412F-5B37-4AAB-8A49-9EC311BB8643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87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B003EF7-171D-4A38-85DF-9C1DC364C0BF}" type="slidenum">
              <a:rPr lang="en-US" smtClean="0">
                <a:solidFill>
                  <a:prstClr val="black"/>
                </a:solidFill>
              </a:rPr>
              <a:pPr eaLnBrk="1" hangingPunct="1"/>
              <a:t>69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D1C3535-57E8-4204-AB75-46C304681BC2}" type="slidenum">
              <a:rPr lang="en-US">
                <a:solidFill>
                  <a:prstClr val="black"/>
                </a:solidFill>
              </a:rPr>
              <a:pPr eaLnBrk="1" hangingPunct="1"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05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3C0FAEE-B278-4D7D-99FE-E183A9190687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57F18A-5614-4D86-8900-D8EF0E921E06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E62C991-10FB-4949-A93D-76E7C6C96D54}" type="slidenum">
              <a:rPr 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3943E36-2120-4AAA-9F2A-7642D6F171E0}" type="slidenum">
              <a:rPr lang="en-US">
                <a:solidFill>
                  <a:prstClr val="black"/>
                </a:solidFill>
              </a:rPr>
              <a:pPr eaLnBrk="1" hangingPunct="1"/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555F3D8-EBFF-4975-AE5E-08C65D42B7B9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FAC8A2-C814-4F81-ABA9-F5DBD98B009E}" type="slidenum">
              <a:rPr lang="en-US">
                <a:solidFill>
                  <a:prstClr val="black"/>
                </a:solidFill>
              </a:rPr>
              <a:pPr eaLnBrk="1" hangingPunct="1"/>
              <a:t>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25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4CEAB44-EDAF-41EC-ACFC-89AACAD5AF3D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87252F-8240-4696-9968-417F63F179A9}" type="slidenum">
              <a:rPr lang="en-US">
                <a:solidFill>
                  <a:prstClr val="black"/>
                </a:solidFill>
              </a:rPr>
              <a:pPr eaLnBrk="1" hangingPunct="1"/>
              <a:t>73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6AAEDC-801C-49A6-9B9B-202B0FE725D6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974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52C2A6-6391-409F-A334-D6CD70FEB5F2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974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A2173B9-063C-4A47-AF6A-5D33782542BA}" type="slidenum">
              <a:rPr lang="en-US" smtClean="0">
                <a:solidFill>
                  <a:prstClr val="black"/>
                </a:solidFill>
              </a:rPr>
              <a:pPr eaLnBrk="1" hangingPunct="1"/>
              <a:t>74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7CD7E9-DDA6-41F9-95DD-713349075C58}" type="slidenum">
              <a:rPr lang="en-US">
                <a:solidFill>
                  <a:prstClr val="black"/>
                </a:solidFill>
              </a:rPr>
              <a:pPr eaLnBrk="1" hangingPunct="1"/>
              <a:t>75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7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633E59-6A8C-4F18-A4AC-984F8460D325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02689A7-14C7-44C0-AA74-4BBA096489D8}" type="slidenum">
              <a:rPr lang="en-US">
                <a:solidFill>
                  <a:prstClr val="black"/>
                </a:solidFill>
              </a:rPr>
              <a:pPr eaLnBrk="1" hangingPunct="1"/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77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AC79349-E476-43A2-A65D-E3F0DCA65421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CFCC6C8-6842-4645-8C3B-8BE1D717F94A}" type="slidenum">
              <a:rPr lang="en-US">
                <a:solidFill>
                  <a:prstClr val="black"/>
                </a:solidFill>
              </a:rPr>
              <a:pPr eaLnBrk="1" hangingPunct="1"/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7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A213B7C-BAE7-4247-AD3F-F0DE26909457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C9336F0-28CE-4FB0-951E-A8FA2A2D76E4}" type="slidenum">
              <a:rPr lang="en-US">
                <a:solidFill>
                  <a:prstClr val="black"/>
                </a:solidFill>
              </a:rPr>
              <a:pPr eaLnBrk="1" hangingPunct="1"/>
              <a:t>78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8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4492A9-E453-462C-8E87-03FE6B5B7607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338932F-963C-412A-BB8D-867CA41D1061}" type="slidenum">
              <a:rPr lang="en-US">
                <a:solidFill>
                  <a:prstClr val="black"/>
                </a:solidFill>
              </a:rPr>
              <a:pPr eaLnBrk="1" hangingPunct="1"/>
              <a:t>79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083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40EE56-3DDD-49A8-9A56-9E725E92087B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478D44-5A5F-40F0-81EF-2DDCBD853E9F}" type="slidenum">
              <a:rPr lang="en-US">
                <a:solidFill>
                  <a:prstClr val="black"/>
                </a:solidFill>
              </a:rPr>
              <a:pPr eaLnBrk="1" hangingPunct="1"/>
              <a:t>80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186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0DEDEF-E9BE-4F6B-AA46-0DC9199C0B38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674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576E320-6E07-4966-81D3-A813E6740616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67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0DF765-6CD7-46FD-B28B-6DF5E35A289F}" type="slidenum">
              <a:rPr 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C7C8AC8-1EE0-41AA-AE78-70E41EF14795}" type="slidenum">
              <a:rPr lang="en-US">
                <a:solidFill>
                  <a:prstClr val="black"/>
                </a:solidFill>
              </a:rPr>
              <a:pPr eaLnBrk="1" hangingPunct="1"/>
              <a:t>81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88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BD2CD41-142F-47C4-8B6E-D7D233EF7D67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981F04-83C1-4A7D-AB14-F319DCC9AB83}" type="slidenum">
              <a:rPr lang="en-US">
                <a:solidFill>
                  <a:prstClr val="black"/>
                </a:solidFill>
              </a:rPr>
              <a:pPr eaLnBrk="1" hangingPunct="1"/>
              <a:t>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39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5AFE781-7872-486C-96DA-F1C637666D8B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9D3DE26-C1F3-4EF6-95FC-F2ACB2C9AFA9}" type="slidenum">
              <a:rPr lang="en-US">
                <a:solidFill>
                  <a:prstClr val="black"/>
                </a:solidFill>
              </a:rPr>
              <a:pPr eaLnBrk="1" hangingPunct="1"/>
              <a:t>83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49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7B5BF7-0938-403E-B9A9-488B310E56A2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582B4F-D25A-4ABD-9280-2A71869A4CEE}" type="slidenum">
              <a:rPr lang="en-US">
                <a:solidFill>
                  <a:prstClr val="black"/>
                </a:solidFill>
              </a:rPr>
              <a:pPr eaLnBrk="1" hangingPunct="1"/>
              <a:t>84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9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DFB8CE-8D7D-4860-8D7B-6FC55D20A7DA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D3D8F5-9A08-4119-BF49-08D973F54FFE}" type="slidenum">
              <a:rPr lang="en-US">
                <a:solidFill>
                  <a:prstClr val="black"/>
                </a:solidFill>
              </a:rPr>
              <a:pPr eaLnBrk="1" hangingPunct="1"/>
              <a:t>85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69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AC905BD-2281-45FC-A137-CEBD37BC688E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2B389B-CECC-4CDD-88EB-D4D7430CBE64}" type="slidenum">
              <a:rPr lang="en-US">
                <a:solidFill>
                  <a:prstClr val="black"/>
                </a:solidFill>
              </a:rPr>
              <a:pPr eaLnBrk="1" hangingPunct="1"/>
              <a:t>86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80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0CA303-4C34-415B-8D9A-3C4D801CA22F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37FD00B-3BDB-44EB-816E-A56E5511C833}" type="slidenum">
              <a:rPr lang="en-US">
                <a:solidFill>
                  <a:prstClr val="black"/>
                </a:solidFill>
              </a:rPr>
              <a:pPr eaLnBrk="1" hangingPunct="1"/>
              <a:t>87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559319A-493C-4E4A-AEB1-844230BFBF53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96C209-E35E-44FE-BD14-7318E711F1F4}" type="slidenum">
              <a:rPr lang="en-US">
                <a:solidFill>
                  <a:prstClr val="black"/>
                </a:solidFill>
              </a:rPr>
              <a:pPr eaLnBrk="1" hangingPunct="1"/>
              <a:t>88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191998-8481-4C0D-A0FA-2D462EB9F2ED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08984E8-F4BF-44A2-8F50-D7DEF5634538}" type="slidenum">
              <a:rPr lang="en-US">
                <a:solidFill>
                  <a:prstClr val="black"/>
                </a:solidFill>
              </a:rPr>
              <a:pPr eaLnBrk="1" hangingPunct="1"/>
              <a:t>89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4ABAF2-A3A0-47D3-8E5A-A79F93EDCEB5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3801C14-F1A3-4A7D-809A-7499CC68BF75}" type="slidenum">
              <a:rPr lang="en-US">
                <a:solidFill>
                  <a:prstClr val="black"/>
                </a:solidFill>
              </a:rPr>
              <a:pPr eaLnBrk="1" hangingPunct="1"/>
              <a:t>90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10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57943AF-9795-41E0-ACA0-ED5EDBDCAB12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674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576E320-6E07-4966-81D3-A813E6740616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67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0DF765-6CD7-46FD-B28B-6DF5E35A289F}" type="slidenum">
              <a:rPr lang="en-US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53645C-1213-4E0C-BCEF-00085F36057A}" type="slidenum">
              <a:rPr lang="en-US">
                <a:solidFill>
                  <a:prstClr val="black"/>
                </a:solidFill>
              </a:rPr>
              <a:pPr eaLnBrk="1" hangingPunct="1"/>
              <a:t>91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6385E2-C752-4A63-862A-86F89FB1176B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B273BB-EED2-4B48-A567-EAF6172E2159}" type="slidenum">
              <a:rPr lang="en-ZA" smtClean="0">
                <a:solidFill>
                  <a:prstClr val="black"/>
                </a:solidFill>
              </a:rPr>
              <a:pPr eaLnBrk="1" hangingPunct="1"/>
              <a:t>92</a:t>
            </a:fld>
            <a:endParaRPr lang="en-Z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251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35D948-F76C-484D-9432-0F678C4D55F6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25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E41D76-ACA7-42CD-A29E-DF8EF8FDB00E}" type="slidenum">
              <a:rPr lang="en-US" smtClean="0">
                <a:solidFill>
                  <a:prstClr val="black"/>
                </a:solidFill>
              </a:rPr>
              <a:pPr eaLnBrk="1" hangingPunct="1"/>
              <a:t>93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5111C3-CE75-4EFB-8C31-53B10F4E582B}" type="datetime1">
              <a:rPr lang="en-US">
                <a:solidFill>
                  <a:prstClr val="black"/>
                </a:solidFill>
              </a:rPr>
              <a:pPr eaLnBrk="1" hangingPunct="1"/>
              <a:t>3/4/2013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DA649D-43DA-40AB-9EE5-27AA999456F9}" type="slidenum">
              <a:rPr lang="en-US">
                <a:solidFill>
                  <a:prstClr val="black"/>
                </a:solidFill>
              </a:rPr>
              <a:pPr eaLnBrk="1" hangingPunct="1"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6E02511-3E40-4345-8069-083A65837B6B}" type="slidenum">
              <a:rPr lang="en-ZA" smtClean="0">
                <a:solidFill>
                  <a:prstClr val="black"/>
                </a:solidFill>
              </a:rPr>
              <a:pPr eaLnBrk="1" hangingPunct="1"/>
              <a:t>95</a:t>
            </a:fld>
            <a:endParaRPr lang="en-Z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5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v-SE" smtClean="0">
                <a:solidFill>
                  <a:prstClr val="black"/>
                </a:solidFill>
              </a:rPr>
              <a:t>SoC Architecture Lecture 7</a:t>
            </a:r>
          </a:p>
        </p:txBody>
      </p:sp>
      <p:sp>
        <p:nvSpPr>
          <p:cNvPr id="1955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C764A12-F50C-4FD9-89AA-D46D9CAF0CD4}" type="datetime1">
              <a:rPr lang="sv-SE" smtClean="0">
                <a:solidFill>
                  <a:prstClr val="black"/>
                </a:solidFill>
              </a:rPr>
              <a:pPr eaLnBrk="1" hangingPunct="1"/>
              <a:t>2013-03-04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19559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v-SE" smtClean="0">
                <a:solidFill>
                  <a:prstClr val="black"/>
                </a:solidFill>
              </a:rPr>
              <a:t>(c) Axel Jantsch and Ingo Sander</a:t>
            </a:r>
          </a:p>
        </p:txBody>
      </p:sp>
      <p:sp>
        <p:nvSpPr>
          <p:cNvPr id="1955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6680CB-CFFD-4607-A731-55724BFAAF9C}" type="slidenum">
              <a:rPr lang="sv-SE" smtClean="0">
                <a:solidFill>
                  <a:prstClr val="black"/>
                </a:solidFill>
              </a:rPr>
              <a:pPr eaLnBrk="1" hangingPunct="1"/>
              <a:t>96</a:t>
            </a:fld>
            <a:endParaRPr lang="sv-S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661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57C024A-95A6-4BF3-83C2-EBF66B21941A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661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E22CBE-97F7-4613-A051-B62820D464D7}" type="slidenum">
              <a:rPr lang="en-US" smtClean="0">
                <a:solidFill>
                  <a:prstClr val="black"/>
                </a:solidFill>
              </a:rPr>
              <a:pPr eaLnBrk="1" hangingPunct="1"/>
              <a:t>97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0FF431-C4E4-4627-9379-DB2930210262}" type="slidenum">
              <a:rPr lang="en-ZA" smtClean="0">
                <a:solidFill>
                  <a:prstClr val="black"/>
                </a:solidFill>
              </a:rPr>
              <a:pPr eaLnBrk="1" hangingPunct="1"/>
              <a:t>98</a:t>
            </a:fld>
            <a:endParaRPr lang="en-Z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BB32865-DD24-4180-AAEF-B4697749CD1F}" type="slidenum">
              <a:rPr lang="en-ZA" smtClean="0">
                <a:solidFill>
                  <a:prstClr val="black"/>
                </a:solidFill>
              </a:rPr>
              <a:pPr eaLnBrk="1" hangingPunct="1"/>
              <a:t>99</a:t>
            </a:fld>
            <a:endParaRPr lang="en-Z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96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9F05C0-3478-46EF-9BA5-691FCD0395D9}" type="datetime1">
              <a:rPr lang="en-US" smtClean="0">
                <a:solidFill>
                  <a:prstClr val="black"/>
                </a:solidFill>
              </a:rPr>
              <a:pPr eaLnBrk="1" hangingPunct="1"/>
              <a:t>3/4/2013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96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92" indent="-2830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142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998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855" indent="-22642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3AC1B4-8497-4A78-B506-2C5550E41BDA}" type="slidenum">
              <a:rPr lang="en-US" smtClean="0">
                <a:solidFill>
                  <a:prstClr val="black"/>
                </a:solidFill>
              </a:rPr>
              <a:pPr eaLnBrk="1" hangingPunct="1"/>
              <a:t>100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295400" y="359898"/>
            <a:ext cx="7848600" cy="1472184"/>
          </a:xfrm>
        </p:spPr>
        <p:txBody>
          <a:bodyPr anchor="b"/>
          <a:lstStyle>
            <a:lvl1pPr algn="ctr">
              <a:defRPr b="0">
                <a:effectLst/>
                <a:latin typeface="Comic Sans MS" pitchFamily="66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KUST University, March 2011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96C869-396B-49C6-8CB4-6FAECE3E41D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6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/>
          <a:lstStyle>
            <a:lvl1pPr algn="ctr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q"/>
              <a:defRPr>
                <a:latin typeface="Comic Sans MS" pitchFamily="66" charset="0"/>
              </a:defRPr>
            </a:lvl1pPr>
            <a:lvl2pPr>
              <a:buFont typeface="Wingdings" pitchFamily="2" charset="2"/>
              <a:buChar char="§"/>
              <a:defRPr>
                <a:latin typeface="Comic Sans MS" pitchFamily="66" charset="0"/>
              </a:defRPr>
            </a:lvl2pPr>
            <a:lvl3pPr>
              <a:buFont typeface="Wingdings" pitchFamily="2" charset="2"/>
              <a:buChar char="v"/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782EE9-6320-4821-A6ED-CDE0EA0EFE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562600" y="6305550"/>
            <a:ext cx="3048000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KUST University, March 2011</a:t>
            </a:r>
          </a:p>
        </p:txBody>
      </p:sp>
    </p:spTree>
    <p:extLst>
      <p:ext uri="{BB962C8B-B14F-4D97-AF65-F5344CB8AC3E}">
        <p14:creationId xmlns:p14="http://schemas.microsoft.com/office/powerpoint/2010/main" val="164074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1143000"/>
          </a:xfrm>
        </p:spPr>
        <p:txBody>
          <a:bodyPr/>
          <a:lstStyle>
            <a:lvl1pPr algn="ctr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00BCDD-DE87-4A68-9D9C-6D49DBCB071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562600" y="6305550"/>
            <a:ext cx="3048000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KUST University, March 2011</a:t>
            </a:r>
          </a:p>
        </p:txBody>
      </p:sp>
    </p:spTree>
    <p:extLst>
      <p:ext uri="{BB962C8B-B14F-4D97-AF65-F5344CB8AC3E}">
        <p14:creationId xmlns:p14="http://schemas.microsoft.com/office/powerpoint/2010/main" val="4960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1319213"/>
            <a:ext cx="3827462" cy="4819650"/>
          </a:xfrm>
        </p:spPr>
        <p:txBody>
          <a:bodyPr/>
          <a:lstStyle>
            <a:lvl1pPr>
              <a:defRPr sz="2800">
                <a:latin typeface="Comic Sans MS" pitchFamily="66" charset="0"/>
              </a:defRPr>
            </a:lvl1pPr>
            <a:lvl2pPr>
              <a:defRPr sz="24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1800">
                <a:latin typeface="Comic Sans MS" pitchFamily="66" charset="0"/>
              </a:defRPr>
            </a:lvl4pPr>
            <a:lvl5pPr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675" y="1319213"/>
            <a:ext cx="3827463" cy="4819650"/>
          </a:xfrm>
        </p:spPr>
        <p:txBody>
          <a:bodyPr/>
          <a:lstStyle>
            <a:lvl1pPr>
              <a:defRPr sz="2800">
                <a:latin typeface="Comic Sans MS" pitchFamily="66" charset="0"/>
              </a:defRPr>
            </a:lvl1pPr>
            <a:lvl2pPr>
              <a:defRPr sz="24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1800">
                <a:latin typeface="Comic Sans MS" pitchFamily="66" charset="0"/>
              </a:defRPr>
            </a:lvl4pPr>
            <a:lvl5pPr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KUST University, March 2011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0FB4-8AA9-426A-B0C8-C25098532EB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8"/>
            <a:ext cx="7162800" cy="1295400"/>
          </a:xfrm>
        </p:spPr>
        <p:txBody>
          <a:bodyPr/>
          <a:lstStyle>
            <a:lvl1pPr algn="ctr">
              <a:defRPr b="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KUST University, March 2011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10C1-D455-40FD-BB1E-E5DBCEC95CC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530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1295400"/>
          </a:xfrm>
        </p:spPr>
        <p:txBody>
          <a:bodyPr/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KUST University, March 2011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B1A9-B6E0-450E-A476-DEA89E09289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323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32" name="Title Placeholder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1C7BC3-165B-419B-B473-A084B1338BDD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0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KUST University, March 2011</a:t>
            </a:r>
          </a:p>
        </p:txBody>
      </p:sp>
    </p:spTree>
    <p:extLst>
      <p:ext uri="{BB962C8B-B14F-4D97-AF65-F5344CB8AC3E}">
        <p14:creationId xmlns:p14="http://schemas.microsoft.com/office/powerpoint/2010/main" val="218182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rgbClr val="7030A0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54" y="1361282"/>
            <a:ext cx="8077200" cy="3560762"/>
          </a:xfrm>
        </p:spPr>
        <p:txBody>
          <a:bodyPr/>
          <a:lstStyle/>
          <a:p>
            <a:pPr algn="ctr">
              <a:defRPr/>
            </a:pPr>
            <a:r>
              <a:rPr lang="en-US" sz="6600" b="1" dirty="0" smtClean="0">
                <a:solidFill>
                  <a:srgbClr val="C00000"/>
                </a:solidFill>
              </a:rPr>
              <a:t>Network-on-Chip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(1/2)</a:t>
            </a:r>
          </a:p>
          <a:p>
            <a:pPr algn="ctr">
              <a:defRPr/>
            </a:pPr>
            <a:endParaRPr lang="en-US" sz="600" dirty="0"/>
          </a:p>
          <a:p>
            <a:pPr algn="ctr">
              <a:defRPr/>
            </a:pPr>
            <a:endParaRPr lang="en-US" sz="4000" dirty="0" smtClean="0"/>
          </a:p>
          <a:p>
            <a:pPr algn="ctr">
              <a:defRPr/>
            </a:pPr>
            <a:r>
              <a:rPr lang="en-US" sz="2000" i="1" dirty="0" smtClean="0"/>
              <a:t>Ben Abdallah </a:t>
            </a:r>
            <a:r>
              <a:rPr lang="en-US" sz="2000" i="1" dirty="0" err="1" smtClean="0"/>
              <a:t>Abderazek</a:t>
            </a:r>
            <a:endParaRPr lang="en-US" sz="2000" i="1" dirty="0" smtClean="0"/>
          </a:p>
          <a:p>
            <a:pPr algn="ctr">
              <a:defRPr/>
            </a:pPr>
            <a:r>
              <a:rPr lang="en-US" sz="2000" i="1" dirty="0" smtClean="0"/>
              <a:t>The University of </a:t>
            </a:r>
            <a:r>
              <a:rPr lang="en-US" sz="2000" i="1" dirty="0" err="1" smtClean="0"/>
              <a:t>Aizu</a:t>
            </a:r>
            <a:endParaRPr lang="en-US" sz="2000" i="1" dirty="0" smtClean="0"/>
          </a:p>
          <a:p>
            <a:pPr algn="ctr">
              <a:defRPr/>
            </a:pPr>
            <a:r>
              <a:rPr lang="en-US" sz="2000" i="1" dirty="0" smtClean="0"/>
              <a:t>E-mail: benab@u-aizu.ac.jp</a:t>
            </a:r>
            <a:endParaRPr lang="en-US" sz="2000" i="1" dirty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FCA198-687D-420D-AC93-57FC0A9E3965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662333" y="6603357"/>
            <a:ext cx="40126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omic Sans MS" pitchFamily="66" charset="0"/>
              </a:rPr>
              <a:t>Hong Kong University of Science and Technology, March 2013</a:t>
            </a:r>
            <a:endParaRPr lang="en-US" sz="1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4429125" y="5724525"/>
            <a:ext cx="3214688" cy="500063"/>
            <a:chOff x="0" y="3013"/>
            <a:chExt cx="5206" cy="1018"/>
          </a:xfrm>
        </p:grpSpPr>
        <p:sp>
          <p:nvSpPr>
            <p:cNvPr id="8199" name="AutoShape 4"/>
            <p:cNvSpPr>
              <a:spLocks noChangeArrowheads="1"/>
            </p:cNvSpPr>
            <p:nvPr/>
          </p:nvSpPr>
          <p:spPr bwMode="auto">
            <a:xfrm>
              <a:off x="0" y="3016"/>
              <a:ext cx="5205" cy="1003"/>
            </a:xfrm>
            <a:custGeom>
              <a:avLst/>
              <a:gdLst>
                <a:gd name="T0" fmla="*/ 0 w 25799"/>
                <a:gd name="T1" fmla="*/ 0 h 5897"/>
                <a:gd name="T2" fmla="*/ 0 w 25799"/>
                <a:gd name="T3" fmla="*/ 0 h 5897"/>
                <a:gd name="T4" fmla="*/ 0 w 25799"/>
                <a:gd name="T5" fmla="*/ 0 h 5897"/>
                <a:gd name="T6" fmla="*/ 0 w 25799"/>
                <a:gd name="T7" fmla="*/ 0 h 5897"/>
                <a:gd name="T8" fmla="*/ 0 w 25799"/>
                <a:gd name="T9" fmla="*/ 0 h 5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99"/>
                <a:gd name="T16" fmla="*/ 0 h 5897"/>
                <a:gd name="T17" fmla="*/ 25799 w 25799"/>
                <a:gd name="T18" fmla="*/ 5897 h 58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99" h="5897">
                  <a:moveTo>
                    <a:pt x="0" y="0"/>
                  </a:moveTo>
                  <a:lnTo>
                    <a:pt x="10320" y="5897"/>
                  </a:lnTo>
                  <a:lnTo>
                    <a:pt x="25799" y="5897"/>
                  </a:lnTo>
                  <a:lnTo>
                    <a:pt x="1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2079" y="4019"/>
              <a:ext cx="3128" cy="13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" name="AutoShape 6"/>
            <p:cNvSpPr>
              <a:spLocks noChangeArrowheads="1"/>
            </p:cNvSpPr>
            <p:nvPr/>
          </p:nvSpPr>
          <p:spPr bwMode="auto">
            <a:xfrm>
              <a:off x="2" y="3016"/>
              <a:ext cx="2077" cy="1016"/>
            </a:xfrm>
            <a:custGeom>
              <a:avLst/>
              <a:gdLst>
                <a:gd name="T0" fmla="*/ 0 w 14686"/>
                <a:gd name="T1" fmla="*/ 0 h 8505"/>
                <a:gd name="T2" fmla="*/ 0 w 14686"/>
                <a:gd name="T3" fmla="*/ 0 h 8505"/>
                <a:gd name="T4" fmla="*/ 0 w 14686"/>
                <a:gd name="T5" fmla="*/ 0 h 8505"/>
                <a:gd name="T6" fmla="*/ 0 w 14686"/>
                <a:gd name="T7" fmla="*/ 0 h 8505"/>
                <a:gd name="T8" fmla="*/ 0 w 14686"/>
                <a:gd name="T9" fmla="*/ 0 h 8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86"/>
                <a:gd name="T16" fmla="*/ 0 h 8505"/>
                <a:gd name="T17" fmla="*/ 14686 w 14686"/>
                <a:gd name="T18" fmla="*/ 8505 h 8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86" h="8505">
                  <a:moveTo>
                    <a:pt x="0" y="0"/>
                  </a:moveTo>
                  <a:lnTo>
                    <a:pt x="0" y="113"/>
                  </a:lnTo>
                  <a:lnTo>
                    <a:pt x="14686" y="8505"/>
                  </a:lnTo>
                  <a:lnTo>
                    <a:pt x="14686" y="8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" name="AutoShape 7"/>
            <p:cNvSpPr>
              <a:spLocks noChangeArrowheads="1"/>
            </p:cNvSpPr>
            <p:nvPr/>
          </p:nvSpPr>
          <p:spPr bwMode="auto">
            <a:xfrm rot="1740000">
              <a:off x="2785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03" name="Group 8"/>
            <p:cNvGrpSpPr>
              <a:grpSpLocks/>
            </p:cNvGrpSpPr>
            <p:nvPr/>
          </p:nvGrpSpPr>
          <p:grpSpPr bwMode="auto">
            <a:xfrm>
              <a:off x="2857" y="3031"/>
              <a:ext cx="427" cy="90"/>
              <a:chOff x="2857" y="3031"/>
              <a:chExt cx="427" cy="90"/>
            </a:xfrm>
          </p:grpSpPr>
          <p:sp>
            <p:nvSpPr>
              <p:cNvPr id="8974" name="AutoShape 9"/>
              <p:cNvSpPr>
                <a:spLocks noChangeArrowheads="1"/>
              </p:cNvSpPr>
              <p:nvPr/>
            </p:nvSpPr>
            <p:spPr bwMode="auto">
              <a:xfrm>
                <a:off x="3023" y="311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5" name="AutoShape 10"/>
              <p:cNvSpPr>
                <a:spLocks noChangeArrowheads="1"/>
              </p:cNvSpPr>
              <p:nvPr/>
            </p:nvSpPr>
            <p:spPr bwMode="auto">
              <a:xfrm>
                <a:off x="2857" y="303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6" name="AutoShape 11"/>
              <p:cNvSpPr>
                <a:spLocks noChangeArrowheads="1"/>
              </p:cNvSpPr>
              <p:nvPr/>
            </p:nvSpPr>
            <p:spPr bwMode="auto">
              <a:xfrm>
                <a:off x="2857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>
              <a:off x="3064" y="311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05" name="Group 13"/>
            <p:cNvGrpSpPr>
              <a:grpSpLocks/>
            </p:cNvGrpSpPr>
            <p:nvPr/>
          </p:nvGrpSpPr>
          <p:grpSpPr bwMode="auto">
            <a:xfrm>
              <a:off x="2916" y="3101"/>
              <a:ext cx="178" cy="60"/>
              <a:chOff x="2916" y="3101"/>
              <a:chExt cx="178" cy="60"/>
            </a:xfrm>
          </p:grpSpPr>
          <p:sp>
            <p:nvSpPr>
              <p:cNvPr id="8969" name="AutoShape 14"/>
              <p:cNvSpPr>
                <a:spLocks noChangeArrowheads="1"/>
              </p:cNvSpPr>
              <p:nvPr/>
            </p:nvSpPr>
            <p:spPr bwMode="auto">
              <a:xfrm>
                <a:off x="2916" y="310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0" name="AutoShape 15"/>
              <p:cNvSpPr>
                <a:spLocks noChangeArrowheads="1"/>
              </p:cNvSpPr>
              <p:nvPr/>
            </p:nvSpPr>
            <p:spPr bwMode="auto">
              <a:xfrm>
                <a:off x="2999" y="314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1" name="AutoShape 16"/>
              <p:cNvSpPr>
                <a:spLocks noChangeArrowheads="1"/>
              </p:cNvSpPr>
              <p:nvPr/>
            </p:nvSpPr>
            <p:spPr bwMode="auto">
              <a:xfrm>
                <a:off x="2975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2" name="AutoShape 17"/>
              <p:cNvSpPr>
                <a:spLocks noChangeArrowheads="1"/>
              </p:cNvSpPr>
              <p:nvPr/>
            </p:nvSpPr>
            <p:spPr bwMode="auto">
              <a:xfrm>
                <a:off x="2916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3" name="AutoShape 18"/>
              <p:cNvSpPr>
                <a:spLocks noChangeArrowheads="1"/>
              </p:cNvSpPr>
              <p:nvPr/>
            </p:nvSpPr>
            <p:spPr bwMode="auto">
              <a:xfrm>
                <a:off x="3088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06" name="AutoShape 19"/>
            <p:cNvSpPr>
              <a:spLocks noChangeArrowheads="1"/>
            </p:cNvSpPr>
            <p:nvPr/>
          </p:nvSpPr>
          <p:spPr bwMode="auto">
            <a:xfrm rot="1740000">
              <a:off x="2407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07" name="Group 20"/>
            <p:cNvGrpSpPr>
              <a:grpSpLocks/>
            </p:cNvGrpSpPr>
            <p:nvPr/>
          </p:nvGrpSpPr>
          <p:grpSpPr bwMode="auto">
            <a:xfrm>
              <a:off x="2479" y="3031"/>
              <a:ext cx="426" cy="90"/>
              <a:chOff x="2479" y="3031"/>
              <a:chExt cx="426" cy="90"/>
            </a:xfrm>
          </p:grpSpPr>
          <p:sp>
            <p:nvSpPr>
              <p:cNvPr id="8966" name="AutoShape 21"/>
              <p:cNvSpPr>
                <a:spLocks noChangeArrowheads="1"/>
              </p:cNvSpPr>
              <p:nvPr/>
            </p:nvSpPr>
            <p:spPr bwMode="auto">
              <a:xfrm>
                <a:off x="2645" y="3111"/>
                <a:ext cx="260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7" name="AutoShape 22"/>
              <p:cNvSpPr>
                <a:spLocks noChangeArrowheads="1"/>
              </p:cNvSpPr>
              <p:nvPr/>
            </p:nvSpPr>
            <p:spPr bwMode="auto">
              <a:xfrm>
                <a:off x="2479" y="3031"/>
                <a:ext cx="426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8" name="AutoShape 23"/>
              <p:cNvSpPr>
                <a:spLocks noChangeArrowheads="1"/>
              </p:cNvSpPr>
              <p:nvPr/>
            </p:nvSpPr>
            <p:spPr bwMode="auto">
              <a:xfrm>
                <a:off x="2479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08" name="AutoShape 24"/>
            <p:cNvSpPr>
              <a:spLocks noChangeArrowheads="1"/>
            </p:cNvSpPr>
            <p:nvPr/>
          </p:nvSpPr>
          <p:spPr bwMode="auto">
            <a:xfrm>
              <a:off x="2686" y="3118"/>
              <a:ext cx="260" cy="25"/>
            </a:xfrm>
            <a:prstGeom prst="leftRightArrow">
              <a:avLst>
                <a:gd name="adj1" fmla="val 50000"/>
                <a:gd name="adj2" fmla="val 207037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09" name="Group 25"/>
            <p:cNvGrpSpPr>
              <a:grpSpLocks/>
            </p:cNvGrpSpPr>
            <p:nvPr/>
          </p:nvGrpSpPr>
          <p:grpSpPr bwMode="auto">
            <a:xfrm>
              <a:off x="2538" y="3101"/>
              <a:ext cx="177" cy="60"/>
              <a:chOff x="2538" y="3101"/>
              <a:chExt cx="177" cy="60"/>
            </a:xfrm>
          </p:grpSpPr>
          <p:sp>
            <p:nvSpPr>
              <p:cNvPr id="8961" name="AutoShape 26"/>
              <p:cNvSpPr>
                <a:spLocks noChangeArrowheads="1"/>
              </p:cNvSpPr>
              <p:nvPr/>
            </p:nvSpPr>
            <p:spPr bwMode="auto">
              <a:xfrm>
                <a:off x="2538" y="3101"/>
                <a:ext cx="177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2" name="AutoShape 27"/>
              <p:cNvSpPr>
                <a:spLocks noChangeArrowheads="1"/>
              </p:cNvSpPr>
              <p:nvPr/>
            </p:nvSpPr>
            <p:spPr bwMode="auto">
              <a:xfrm>
                <a:off x="2621" y="3141"/>
                <a:ext cx="88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3" name="AutoShape 28"/>
              <p:cNvSpPr>
                <a:spLocks noChangeArrowheads="1"/>
              </p:cNvSpPr>
              <p:nvPr/>
            </p:nvSpPr>
            <p:spPr bwMode="auto">
              <a:xfrm>
                <a:off x="2597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4" name="AutoShape 29"/>
              <p:cNvSpPr>
                <a:spLocks noChangeArrowheads="1"/>
              </p:cNvSpPr>
              <p:nvPr/>
            </p:nvSpPr>
            <p:spPr bwMode="auto">
              <a:xfrm>
                <a:off x="2538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5" name="AutoShape 30"/>
              <p:cNvSpPr>
                <a:spLocks noChangeArrowheads="1"/>
              </p:cNvSpPr>
              <p:nvPr/>
            </p:nvSpPr>
            <p:spPr bwMode="auto">
              <a:xfrm>
                <a:off x="2709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0" name="AutoShape 31"/>
            <p:cNvSpPr>
              <a:spLocks noChangeArrowheads="1"/>
            </p:cNvSpPr>
            <p:nvPr/>
          </p:nvSpPr>
          <p:spPr bwMode="auto">
            <a:xfrm rot="1740000">
              <a:off x="2028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11" name="Group 32"/>
            <p:cNvGrpSpPr>
              <a:grpSpLocks/>
            </p:cNvGrpSpPr>
            <p:nvPr/>
          </p:nvGrpSpPr>
          <p:grpSpPr bwMode="auto">
            <a:xfrm>
              <a:off x="2100" y="3031"/>
              <a:ext cx="426" cy="90"/>
              <a:chOff x="2100" y="3031"/>
              <a:chExt cx="426" cy="90"/>
            </a:xfrm>
          </p:grpSpPr>
          <p:sp>
            <p:nvSpPr>
              <p:cNvPr id="8958" name="AutoShape 33"/>
              <p:cNvSpPr>
                <a:spLocks noChangeArrowheads="1"/>
              </p:cNvSpPr>
              <p:nvPr/>
            </p:nvSpPr>
            <p:spPr bwMode="auto">
              <a:xfrm>
                <a:off x="2265" y="3111"/>
                <a:ext cx="260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9" name="AutoShape 34"/>
              <p:cNvSpPr>
                <a:spLocks noChangeArrowheads="1"/>
              </p:cNvSpPr>
              <p:nvPr/>
            </p:nvSpPr>
            <p:spPr bwMode="auto">
              <a:xfrm>
                <a:off x="2100" y="3031"/>
                <a:ext cx="426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0" name="AutoShape 35"/>
              <p:cNvSpPr>
                <a:spLocks noChangeArrowheads="1"/>
              </p:cNvSpPr>
              <p:nvPr/>
            </p:nvSpPr>
            <p:spPr bwMode="auto">
              <a:xfrm>
                <a:off x="2100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2" name="AutoShape 36"/>
            <p:cNvSpPr>
              <a:spLocks noChangeArrowheads="1"/>
            </p:cNvSpPr>
            <p:nvPr/>
          </p:nvSpPr>
          <p:spPr bwMode="auto">
            <a:xfrm>
              <a:off x="2307" y="3118"/>
              <a:ext cx="260" cy="25"/>
            </a:xfrm>
            <a:prstGeom prst="leftRightArrow">
              <a:avLst>
                <a:gd name="adj1" fmla="val 50000"/>
                <a:gd name="adj2" fmla="val 207037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13" name="Group 37"/>
            <p:cNvGrpSpPr>
              <a:grpSpLocks/>
            </p:cNvGrpSpPr>
            <p:nvPr/>
          </p:nvGrpSpPr>
          <p:grpSpPr bwMode="auto">
            <a:xfrm>
              <a:off x="2159" y="3101"/>
              <a:ext cx="177" cy="60"/>
              <a:chOff x="2159" y="3101"/>
              <a:chExt cx="177" cy="60"/>
            </a:xfrm>
          </p:grpSpPr>
          <p:sp>
            <p:nvSpPr>
              <p:cNvPr id="8953" name="AutoShape 38"/>
              <p:cNvSpPr>
                <a:spLocks noChangeArrowheads="1"/>
              </p:cNvSpPr>
              <p:nvPr/>
            </p:nvSpPr>
            <p:spPr bwMode="auto">
              <a:xfrm>
                <a:off x="2159" y="3101"/>
                <a:ext cx="177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4" name="AutoShape 39"/>
              <p:cNvSpPr>
                <a:spLocks noChangeArrowheads="1"/>
              </p:cNvSpPr>
              <p:nvPr/>
            </p:nvSpPr>
            <p:spPr bwMode="auto">
              <a:xfrm>
                <a:off x="2242" y="3141"/>
                <a:ext cx="88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5" name="AutoShape 40"/>
              <p:cNvSpPr>
                <a:spLocks noChangeArrowheads="1"/>
              </p:cNvSpPr>
              <p:nvPr/>
            </p:nvSpPr>
            <p:spPr bwMode="auto">
              <a:xfrm>
                <a:off x="2218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6" name="AutoShape 41"/>
              <p:cNvSpPr>
                <a:spLocks noChangeArrowheads="1"/>
              </p:cNvSpPr>
              <p:nvPr/>
            </p:nvSpPr>
            <p:spPr bwMode="auto">
              <a:xfrm>
                <a:off x="2159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7" name="AutoShape 42"/>
              <p:cNvSpPr>
                <a:spLocks noChangeArrowheads="1"/>
              </p:cNvSpPr>
              <p:nvPr/>
            </p:nvSpPr>
            <p:spPr bwMode="auto">
              <a:xfrm>
                <a:off x="2330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4" name="AutoShape 43"/>
            <p:cNvSpPr>
              <a:spLocks noChangeArrowheads="1"/>
            </p:cNvSpPr>
            <p:nvPr/>
          </p:nvSpPr>
          <p:spPr bwMode="auto">
            <a:xfrm rot="1740000">
              <a:off x="1649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15" name="Group 44"/>
            <p:cNvGrpSpPr>
              <a:grpSpLocks/>
            </p:cNvGrpSpPr>
            <p:nvPr/>
          </p:nvGrpSpPr>
          <p:grpSpPr bwMode="auto">
            <a:xfrm>
              <a:off x="1721" y="3031"/>
              <a:ext cx="427" cy="90"/>
              <a:chOff x="1721" y="3031"/>
              <a:chExt cx="427" cy="90"/>
            </a:xfrm>
          </p:grpSpPr>
          <p:sp>
            <p:nvSpPr>
              <p:cNvPr id="8950" name="AutoShape 45"/>
              <p:cNvSpPr>
                <a:spLocks noChangeArrowheads="1"/>
              </p:cNvSpPr>
              <p:nvPr/>
            </p:nvSpPr>
            <p:spPr bwMode="auto">
              <a:xfrm>
                <a:off x="1887" y="311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1" name="AutoShape 46"/>
              <p:cNvSpPr>
                <a:spLocks noChangeArrowheads="1"/>
              </p:cNvSpPr>
              <p:nvPr/>
            </p:nvSpPr>
            <p:spPr bwMode="auto">
              <a:xfrm>
                <a:off x="1721" y="303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2" name="AutoShape 47"/>
              <p:cNvSpPr>
                <a:spLocks noChangeArrowheads="1"/>
              </p:cNvSpPr>
              <p:nvPr/>
            </p:nvSpPr>
            <p:spPr bwMode="auto">
              <a:xfrm>
                <a:off x="1721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6" name="AutoShape 48"/>
            <p:cNvSpPr>
              <a:spLocks noChangeArrowheads="1"/>
            </p:cNvSpPr>
            <p:nvPr/>
          </p:nvSpPr>
          <p:spPr bwMode="auto">
            <a:xfrm>
              <a:off x="1928" y="311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17" name="Group 49"/>
            <p:cNvGrpSpPr>
              <a:grpSpLocks/>
            </p:cNvGrpSpPr>
            <p:nvPr/>
          </p:nvGrpSpPr>
          <p:grpSpPr bwMode="auto">
            <a:xfrm>
              <a:off x="1780" y="3101"/>
              <a:ext cx="178" cy="60"/>
              <a:chOff x="1780" y="3101"/>
              <a:chExt cx="178" cy="60"/>
            </a:xfrm>
          </p:grpSpPr>
          <p:sp>
            <p:nvSpPr>
              <p:cNvPr id="8945" name="AutoShape 50"/>
              <p:cNvSpPr>
                <a:spLocks noChangeArrowheads="1"/>
              </p:cNvSpPr>
              <p:nvPr/>
            </p:nvSpPr>
            <p:spPr bwMode="auto">
              <a:xfrm>
                <a:off x="1780" y="310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6" name="AutoShape 51"/>
              <p:cNvSpPr>
                <a:spLocks noChangeArrowheads="1"/>
              </p:cNvSpPr>
              <p:nvPr/>
            </p:nvSpPr>
            <p:spPr bwMode="auto">
              <a:xfrm>
                <a:off x="1863" y="314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7" name="AutoShape 52"/>
              <p:cNvSpPr>
                <a:spLocks noChangeArrowheads="1"/>
              </p:cNvSpPr>
              <p:nvPr/>
            </p:nvSpPr>
            <p:spPr bwMode="auto">
              <a:xfrm>
                <a:off x="1839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8" name="AutoShape 53"/>
              <p:cNvSpPr>
                <a:spLocks noChangeArrowheads="1"/>
              </p:cNvSpPr>
              <p:nvPr/>
            </p:nvSpPr>
            <p:spPr bwMode="auto">
              <a:xfrm>
                <a:off x="1780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9" name="AutoShape 54"/>
              <p:cNvSpPr>
                <a:spLocks noChangeArrowheads="1"/>
              </p:cNvSpPr>
              <p:nvPr/>
            </p:nvSpPr>
            <p:spPr bwMode="auto">
              <a:xfrm>
                <a:off x="1952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8" name="AutoShape 55"/>
            <p:cNvSpPr>
              <a:spLocks noChangeArrowheads="1"/>
            </p:cNvSpPr>
            <p:nvPr/>
          </p:nvSpPr>
          <p:spPr bwMode="auto">
            <a:xfrm rot="1740000">
              <a:off x="3034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19" name="Group 56"/>
            <p:cNvGrpSpPr>
              <a:grpSpLocks/>
            </p:cNvGrpSpPr>
            <p:nvPr/>
          </p:nvGrpSpPr>
          <p:grpSpPr bwMode="auto">
            <a:xfrm>
              <a:off x="3106" y="3151"/>
              <a:ext cx="427" cy="90"/>
              <a:chOff x="3106" y="3151"/>
              <a:chExt cx="427" cy="90"/>
            </a:xfrm>
          </p:grpSpPr>
          <p:sp>
            <p:nvSpPr>
              <p:cNvPr id="8942" name="AutoShape 57"/>
              <p:cNvSpPr>
                <a:spLocks noChangeArrowheads="1"/>
              </p:cNvSpPr>
              <p:nvPr/>
            </p:nvSpPr>
            <p:spPr bwMode="auto">
              <a:xfrm>
                <a:off x="3272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3" name="AutoShape 58"/>
              <p:cNvSpPr>
                <a:spLocks noChangeArrowheads="1"/>
              </p:cNvSpPr>
              <p:nvPr/>
            </p:nvSpPr>
            <p:spPr bwMode="auto">
              <a:xfrm>
                <a:off x="3106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4" name="AutoShape 59"/>
              <p:cNvSpPr>
                <a:spLocks noChangeArrowheads="1"/>
              </p:cNvSpPr>
              <p:nvPr/>
            </p:nvSpPr>
            <p:spPr bwMode="auto">
              <a:xfrm>
                <a:off x="3106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20" name="AutoShape 60"/>
            <p:cNvSpPr>
              <a:spLocks noChangeArrowheads="1"/>
            </p:cNvSpPr>
            <p:nvPr/>
          </p:nvSpPr>
          <p:spPr bwMode="auto">
            <a:xfrm>
              <a:off x="3313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21" name="Group 61"/>
            <p:cNvGrpSpPr>
              <a:grpSpLocks/>
            </p:cNvGrpSpPr>
            <p:nvPr/>
          </p:nvGrpSpPr>
          <p:grpSpPr bwMode="auto">
            <a:xfrm>
              <a:off x="3165" y="3221"/>
              <a:ext cx="178" cy="60"/>
              <a:chOff x="3165" y="3221"/>
              <a:chExt cx="178" cy="60"/>
            </a:xfrm>
          </p:grpSpPr>
          <p:sp>
            <p:nvSpPr>
              <p:cNvPr id="8937" name="AutoShape 62"/>
              <p:cNvSpPr>
                <a:spLocks noChangeArrowheads="1"/>
              </p:cNvSpPr>
              <p:nvPr/>
            </p:nvSpPr>
            <p:spPr bwMode="auto">
              <a:xfrm>
                <a:off x="3165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8" name="AutoShape 63"/>
              <p:cNvSpPr>
                <a:spLocks noChangeArrowheads="1"/>
              </p:cNvSpPr>
              <p:nvPr/>
            </p:nvSpPr>
            <p:spPr bwMode="auto">
              <a:xfrm>
                <a:off x="3248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9" name="AutoShape 64"/>
              <p:cNvSpPr>
                <a:spLocks noChangeArrowheads="1"/>
              </p:cNvSpPr>
              <p:nvPr/>
            </p:nvSpPr>
            <p:spPr bwMode="auto">
              <a:xfrm>
                <a:off x="3224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0" name="AutoShape 65"/>
              <p:cNvSpPr>
                <a:spLocks noChangeArrowheads="1"/>
              </p:cNvSpPr>
              <p:nvPr/>
            </p:nvSpPr>
            <p:spPr bwMode="auto">
              <a:xfrm>
                <a:off x="3165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1" name="AutoShape 66"/>
              <p:cNvSpPr>
                <a:spLocks noChangeArrowheads="1"/>
              </p:cNvSpPr>
              <p:nvPr/>
            </p:nvSpPr>
            <p:spPr bwMode="auto">
              <a:xfrm>
                <a:off x="3337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22" name="AutoShape 67"/>
            <p:cNvSpPr>
              <a:spLocks noChangeArrowheads="1"/>
            </p:cNvSpPr>
            <p:nvPr/>
          </p:nvSpPr>
          <p:spPr bwMode="auto">
            <a:xfrm rot="1740000">
              <a:off x="2655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23" name="Group 68"/>
            <p:cNvGrpSpPr>
              <a:grpSpLocks/>
            </p:cNvGrpSpPr>
            <p:nvPr/>
          </p:nvGrpSpPr>
          <p:grpSpPr bwMode="auto">
            <a:xfrm>
              <a:off x="2727" y="3151"/>
              <a:ext cx="427" cy="90"/>
              <a:chOff x="2727" y="3151"/>
              <a:chExt cx="427" cy="90"/>
            </a:xfrm>
          </p:grpSpPr>
          <p:sp>
            <p:nvSpPr>
              <p:cNvPr id="8934" name="AutoShape 69"/>
              <p:cNvSpPr>
                <a:spLocks noChangeArrowheads="1"/>
              </p:cNvSpPr>
              <p:nvPr/>
            </p:nvSpPr>
            <p:spPr bwMode="auto">
              <a:xfrm>
                <a:off x="2893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5" name="AutoShape 70"/>
              <p:cNvSpPr>
                <a:spLocks noChangeArrowheads="1"/>
              </p:cNvSpPr>
              <p:nvPr/>
            </p:nvSpPr>
            <p:spPr bwMode="auto">
              <a:xfrm>
                <a:off x="2727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6" name="AutoShape 71"/>
              <p:cNvSpPr>
                <a:spLocks noChangeArrowheads="1"/>
              </p:cNvSpPr>
              <p:nvPr/>
            </p:nvSpPr>
            <p:spPr bwMode="auto">
              <a:xfrm>
                <a:off x="2727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24" name="AutoShape 72"/>
            <p:cNvSpPr>
              <a:spLocks noChangeArrowheads="1"/>
            </p:cNvSpPr>
            <p:nvPr/>
          </p:nvSpPr>
          <p:spPr bwMode="auto">
            <a:xfrm>
              <a:off x="2934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25" name="Group 73"/>
            <p:cNvGrpSpPr>
              <a:grpSpLocks/>
            </p:cNvGrpSpPr>
            <p:nvPr/>
          </p:nvGrpSpPr>
          <p:grpSpPr bwMode="auto">
            <a:xfrm>
              <a:off x="2786" y="3221"/>
              <a:ext cx="178" cy="60"/>
              <a:chOff x="2786" y="3221"/>
              <a:chExt cx="178" cy="60"/>
            </a:xfrm>
          </p:grpSpPr>
          <p:sp>
            <p:nvSpPr>
              <p:cNvPr id="8929" name="AutoShape 74"/>
              <p:cNvSpPr>
                <a:spLocks noChangeArrowheads="1"/>
              </p:cNvSpPr>
              <p:nvPr/>
            </p:nvSpPr>
            <p:spPr bwMode="auto">
              <a:xfrm>
                <a:off x="2786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0" name="AutoShape 75"/>
              <p:cNvSpPr>
                <a:spLocks noChangeArrowheads="1"/>
              </p:cNvSpPr>
              <p:nvPr/>
            </p:nvSpPr>
            <p:spPr bwMode="auto">
              <a:xfrm>
                <a:off x="2869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1" name="AutoShape 76"/>
              <p:cNvSpPr>
                <a:spLocks noChangeArrowheads="1"/>
              </p:cNvSpPr>
              <p:nvPr/>
            </p:nvSpPr>
            <p:spPr bwMode="auto">
              <a:xfrm>
                <a:off x="2845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2" name="AutoShape 77"/>
              <p:cNvSpPr>
                <a:spLocks noChangeArrowheads="1"/>
              </p:cNvSpPr>
              <p:nvPr/>
            </p:nvSpPr>
            <p:spPr bwMode="auto">
              <a:xfrm>
                <a:off x="2786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3" name="AutoShape 78"/>
              <p:cNvSpPr>
                <a:spLocks noChangeArrowheads="1"/>
              </p:cNvSpPr>
              <p:nvPr/>
            </p:nvSpPr>
            <p:spPr bwMode="auto">
              <a:xfrm>
                <a:off x="2958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26" name="AutoShape 79"/>
            <p:cNvSpPr>
              <a:spLocks noChangeArrowheads="1"/>
            </p:cNvSpPr>
            <p:nvPr/>
          </p:nvSpPr>
          <p:spPr bwMode="auto">
            <a:xfrm rot="1740000">
              <a:off x="2276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27" name="Group 80"/>
            <p:cNvGrpSpPr>
              <a:grpSpLocks/>
            </p:cNvGrpSpPr>
            <p:nvPr/>
          </p:nvGrpSpPr>
          <p:grpSpPr bwMode="auto">
            <a:xfrm>
              <a:off x="2348" y="3151"/>
              <a:ext cx="427" cy="90"/>
              <a:chOff x="2348" y="3151"/>
              <a:chExt cx="427" cy="90"/>
            </a:xfrm>
          </p:grpSpPr>
          <p:sp>
            <p:nvSpPr>
              <p:cNvPr id="8926" name="AutoShape 81"/>
              <p:cNvSpPr>
                <a:spLocks noChangeArrowheads="1"/>
              </p:cNvSpPr>
              <p:nvPr/>
            </p:nvSpPr>
            <p:spPr bwMode="auto">
              <a:xfrm>
                <a:off x="2514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7" name="AutoShape 82"/>
              <p:cNvSpPr>
                <a:spLocks noChangeArrowheads="1"/>
              </p:cNvSpPr>
              <p:nvPr/>
            </p:nvSpPr>
            <p:spPr bwMode="auto">
              <a:xfrm>
                <a:off x="2348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8" name="AutoShape 83"/>
              <p:cNvSpPr>
                <a:spLocks noChangeArrowheads="1"/>
              </p:cNvSpPr>
              <p:nvPr/>
            </p:nvSpPr>
            <p:spPr bwMode="auto">
              <a:xfrm>
                <a:off x="2348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28" name="AutoShape 84"/>
            <p:cNvSpPr>
              <a:spLocks noChangeArrowheads="1"/>
            </p:cNvSpPr>
            <p:nvPr/>
          </p:nvSpPr>
          <p:spPr bwMode="auto">
            <a:xfrm>
              <a:off x="2555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29" name="Group 85"/>
            <p:cNvGrpSpPr>
              <a:grpSpLocks/>
            </p:cNvGrpSpPr>
            <p:nvPr/>
          </p:nvGrpSpPr>
          <p:grpSpPr bwMode="auto">
            <a:xfrm>
              <a:off x="2407" y="3221"/>
              <a:ext cx="178" cy="60"/>
              <a:chOff x="2407" y="3221"/>
              <a:chExt cx="178" cy="60"/>
            </a:xfrm>
          </p:grpSpPr>
          <p:sp>
            <p:nvSpPr>
              <p:cNvPr id="8921" name="AutoShape 86"/>
              <p:cNvSpPr>
                <a:spLocks noChangeArrowheads="1"/>
              </p:cNvSpPr>
              <p:nvPr/>
            </p:nvSpPr>
            <p:spPr bwMode="auto">
              <a:xfrm>
                <a:off x="2407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2" name="AutoShape 87"/>
              <p:cNvSpPr>
                <a:spLocks noChangeArrowheads="1"/>
              </p:cNvSpPr>
              <p:nvPr/>
            </p:nvSpPr>
            <p:spPr bwMode="auto">
              <a:xfrm>
                <a:off x="2490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3" name="AutoShape 88"/>
              <p:cNvSpPr>
                <a:spLocks noChangeArrowheads="1"/>
              </p:cNvSpPr>
              <p:nvPr/>
            </p:nvSpPr>
            <p:spPr bwMode="auto">
              <a:xfrm>
                <a:off x="2466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4" name="AutoShape 89"/>
              <p:cNvSpPr>
                <a:spLocks noChangeArrowheads="1"/>
              </p:cNvSpPr>
              <p:nvPr/>
            </p:nvSpPr>
            <p:spPr bwMode="auto">
              <a:xfrm>
                <a:off x="2407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5" name="AutoShape 90"/>
              <p:cNvSpPr>
                <a:spLocks noChangeArrowheads="1"/>
              </p:cNvSpPr>
              <p:nvPr/>
            </p:nvSpPr>
            <p:spPr bwMode="auto">
              <a:xfrm>
                <a:off x="2579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30" name="AutoShape 91"/>
            <p:cNvSpPr>
              <a:spLocks noChangeArrowheads="1"/>
            </p:cNvSpPr>
            <p:nvPr/>
          </p:nvSpPr>
          <p:spPr bwMode="auto">
            <a:xfrm rot="1740000">
              <a:off x="1897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31" name="Group 92"/>
            <p:cNvGrpSpPr>
              <a:grpSpLocks/>
            </p:cNvGrpSpPr>
            <p:nvPr/>
          </p:nvGrpSpPr>
          <p:grpSpPr bwMode="auto">
            <a:xfrm>
              <a:off x="1969" y="3151"/>
              <a:ext cx="427" cy="90"/>
              <a:chOff x="1969" y="3151"/>
              <a:chExt cx="427" cy="90"/>
            </a:xfrm>
          </p:grpSpPr>
          <p:sp>
            <p:nvSpPr>
              <p:cNvPr id="8918" name="AutoShape 93"/>
              <p:cNvSpPr>
                <a:spLocks noChangeArrowheads="1"/>
              </p:cNvSpPr>
              <p:nvPr/>
            </p:nvSpPr>
            <p:spPr bwMode="auto">
              <a:xfrm>
                <a:off x="2135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9" name="AutoShape 94"/>
              <p:cNvSpPr>
                <a:spLocks noChangeArrowheads="1"/>
              </p:cNvSpPr>
              <p:nvPr/>
            </p:nvSpPr>
            <p:spPr bwMode="auto">
              <a:xfrm>
                <a:off x="1969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0" name="AutoShape 95"/>
              <p:cNvSpPr>
                <a:spLocks noChangeArrowheads="1"/>
              </p:cNvSpPr>
              <p:nvPr/>
            </p:nvSpPr>
            <p:spPr bwMode="auto">
              <a:xfrm>
                <a:off x="1969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32" name="AutoShape 96"/>
            <p:cNvSpPr>
              <a:spLocks noChangeArrowheads="1"/>
            </p:cNvSpPr>
            <p:nvPr/>
          </p:nvSpPr>
          <p:spPr bwMode="auto">
            <a:xfrm>
              <a:off x="2176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33" name="Group 97"/>
            <p:cNvGrpSpPr>
              <a:grpSpLocks/>
            </p:cNvGrpSpPr>
            <p:nvPr/>
          </p:nvGrpSpPr>
          <p:grpSpPr bwMode="auto">
            <a:xfrm>
              <a:off x="2028" y="3221"/>
              <a:ext cx="178" cy="60"/>
              <a:chOff x="2028" y="3221"/>
              <a:chExt cx="178" cy="60"/>
            </a:xfrm>
          </p:grpSpPr>
          <p:sp>
            <p:nvSpPr>
              <p:cNvPr id="8913" name="AutoShape 98"/>
              <p:cNvSpPr>
                <a:spLocks noChangeArrowheads="1"/>
              </p:cNvSpPr>
              <p:nvPr/>
            </p:nvSpPr>
            <p:spPr bwMode="auto">
              <a:xfrm>
                <a:off x="2028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4" name="AutoShape 99"/>
              <p:cNvSpPr>
                <a:spLocks noChangeArrowheads="1"/>
              </p:cNvSpPr>
              <p:nvPr/>
            </p:nvSpPr>
            <p:spPr bwMode="auto">
              <a:xfrm>
                <a:off x="2111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5" name="AutoShape 100"/>
              <p:cNvSpPr>
                <a:spLocks noChangeArrowheads="1"/>
              </p:cNvSpPr>
              <p:nvPr/>
            </p:nvSpPr>
            <p:spPr bwMode="auto">
              <a:xfrm>
                <a:off x="2087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6" name="AutoShape 101"/>
              <p:cNvSpPr>
                <a:spLocks noChangeArrowheads="1"/>
              </p:cNvSpPr>
              <p:nvPr/>
            </p:nvSpPr>
            <p:spPr bwMode="auto">
              <a:xfrm>
                <a:off x="2028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7" name="AutoShape 102"/>
              <p:cNvSpPr>
                <a:spLocks noChangeArrowheads="1"/>
              </p:cNvSpPr>
              <p:nvPr/>
            </p:nvSpPr>
            <p:spPr bwMode="auto">
              <a:xfrm>
                <a:off x="2200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34" name="AutoShape 103"/>
            <p:cNvSpPr>
              <a:spLocks noChangeArrowheads="1"/>
            </p:cNvSpPr>
            <p:nvPr/>
          </p:nvSpPr>
          <p:spPr bwMode="auto">
            <a:xfrm rot="1740000">
              <a:off x="3283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35" name="Group 104"/>
            <p:cNvGrpSpPr>
              <a:grpSpLocks/>
            </p:cNvGrpSpPr>
            <p:nvPr/>
          </p:nvGrpSpPr>
          <p:grpSpPr bwMode="auto">
            <a:xfrm>
              <a:off x="3355" y="3271"/>
              <a:ext cx="427" cy="90"/>
              <a:chOff x="3355" y="3271"/>
              <a:chExt cx="427" cy="90"/>
            </a:xfrm>
          </p:grpSpPr>
          <p:sp>
            <p:nvSpPr>
              <p:cNvPr id="8910" name="AutoShape 105"/>
              <p:cNvSpPr>
                <a:spLocks noChangeArrowheads="1"/>
              </p:cNvSpPr>
              <p:nvPr/>
            </p:nvSpPr>
            <p:spPr bwMode="auto">
              <a:xfrm>
                <a:off x="3521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1" name="AutoShape 106"/>
              <p:cNvSpPr>
                <a:spLocks noChangeArrowheads="1"/>
              </p:cNvSpPr>
              <p:nvPr/>
            </p:nvSpPr>
            <p:spPr bwMode="auto">
              <a:xfrm>
                <a:off x="3355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2" name="AutoShape 107"/>
              <p:cNvSpPr>
                <a:spLocks noChangeArrowheads="1"/>
              </p:cNvSpPr>
              <p:nvPr/>
            </p:nvSpPr>
            <p:spPr bwMode="auto">
              <a:xfrm>
                <a:off x="3355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36" name="AutoShape 108"/>
            <p:cNvSpPr>
              <a:spLocks noChangeArrowheads="1"/>
            </p:cNvSpPr>
            <p:nvPr/>
          </p:nvSpPr>
          <p:spPr bwMode="auto">
            <a:xfrm>
              <a:off x="3562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37" name="Group 109"/>
            <p:cNvGrpSpPr>
              <a:grpSpLocks/>
            </p:cNvGrpSpPr>
            <p:nvPr/>
          </p:nvGrpSpPr>
          <p:grpSpPr bwMode="auto">
            <a:xfrm>
              <a:off x="3414" y="3341"/>
              <a:ext cx="178" cy="60"/>
              <a:chOff x="3414" y="3341"/>
              <a:chExt cx="178" cy="60"/>
            </a:xfrm>
          </p:grpSpPr>
          <p:sp>
            <p:nvSpPr>
              <p:cNvPr id="8905" name="AutoShape 110"/>
              <p:cNvSpPr>
                <a:spLocks noChangeArrowheads="1"/>
              </p:cNvSpPr>
              <p:nvPr/>
            </p:nvSpPr>
            <p:spPr bwMode="auto">
              <a:xfrm>
                <a:off x="3414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6" name="AutoShape 111"/>
              <p:cNvSpPr>
                <a:spLocks noChangeArrowheads="1"/>
              </p:cNvSpPr>
              <p:nvPr/>
            </p:nvSpPr>
            <p:spPr bwMode="auto">
              <a:xfrm>
                <a:off x="3497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7" name="AutoShape 112"/>
              <p:cNvSpPr>
                <a:spLocks noChangeArrowheads="1"/>
              </p:cNvSpPr>
              <p:nvPr/>
            </p:nvSpPr>
            <p:spPr bwMode="auto">
              <a:xfrm>
                <a:off x="3473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8" name="AutoShape 113"/>
              <p:cNvSpPr>
                <a:spLocks noChangeArrowheads="1"/>
              </p:cNvSpPr>
              <p:nvPr/>
            </p:nvSpPr>
            <p:spPr bwMode="auto">
              <a:xfrm>
                <a:off x="3414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9" name="AutoShape 114"/>
              <p:cNvSpPr>
                <a:spLocks noChangeArrowheads="1"/>
              </p:cNvSpPr>
              <p:nvPr/>
            </p:nvSpPr>
            <p:spPr bwMode="auto">
              <a:xfrm>
                <a:off x="3586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38" name="AutoShape 115"/>
            <p:cNvSpPr>
              <a:spLocks noChangeArrowheads="1"/>
            </p:cNvSpPr>
            <p:nvPr/>
          </p:nvSpPr>
          <p:spPr bwMode="auto">
            <a:xfrm rot="1740000">
              <a:off x="2904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39" name="Group 116"/>
            <p:cNvGrpSpPr>
              <a:grpSpLocks/>
            </p:cNvGrpSpPr>
            <p:nvPr/>
          </p:nvGrpSpPr>
          <p:grpSpPr bwMode="auto">
            <a:xfrm>
              <a:off x="2976" y="3271"/>
              <a:ext cx="427" cy="90"/>
              <a:chOff x="2976" y="3271"/>
              <a:chExt cx="427" cy="90"/>
            </a:xfrm>
          </p:grpSpPr>
          <p:sp>
            <p:nvSpPr>
              <p:cNvPr id="8902" name="AutoShape 117"/>
              <p:cNvSpPr>
                <a:spLocks noChangeArrowheads="1"/>
              </p:cNvSpPr>
              <p:nvPr/>
            </p:nvSpPr>
            <p:spPr bwMode="auto">
              <a:xfrm>
                <a:off x="3142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3" name="AutoShape 118"/>
              <p:cNvSpPr>
                <a:spLocks noChangeArrowheads="1"/>
              </p:cNvSpPr>
              <p:nvPr/>
            </p:nvSpPr>
            <p:spPr bwMode="auto">
              <a:xfrm>
                <a:off x="2976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4" name="AutoShape 119"/>
              <p:cNvSpPr>
                <a:spLocks noChangeArrowheads="1"/>
              </p:cNvSpPr>
              <p:nvPr/>
            </p:nvSpPr>
            <p:spPr bwMode="auto">
              <a:xfrm>
                <a:off x="2976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40" name="AutoShape 120"/>
            <p:cNvSpPr>
              <a:spLocks noChangeArrowheads="1"/>
            </p:cNvSpPr>
            <p:nvPr/>
          </p:nvSpPr>
          <p:spPr bwMode="auto">
            <a:xfrm>
              <a:off x="3183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41" name="Group 121"/>
            <p:cNvGrpSpPr>
              <a:grpSpLocks/>
            </p:cNvGrpSpPr>
            <p:nvPr/>
          </p:nvGrpSpPr>
          <p:grpSpPr bwMode="auto">
            <a:xfrm>
              <a:off x="3035" y="3341"/>
              <a:ext cx="178" cy="60"/>
              <a:chOff x="3035" y="3341"/>
              <a:chExt cx="178" cy="60"/>
            </a:xfrm>
          </p:grpSpPr>
          <p:sp>
            <p:nvSpPr>
              <p:cNvPr id="8897" name="AutoShape 122"/>
              <p:cNvSpPr>
                <a:spLocks noChangeArrowheads="1"/>
              </p:cNvSpPr>
              <p:nvPr/>
            </p:nvSpPr>
            <p:spPr bwMode="auto">
              <a:xfrm>
                <a:off x="3035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8" name="AutoShape 123"/>
              <p:cNvSpPr>
                <a:spLocks noChangeArrowheads="1"/>
              </p:cNvSpPr>
              <p:nvPr/>
            </p:nvSpPr>
            <p:spPr bwMode="auto">
              <a:xfrm>
                <a:off x="3118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9" name="AutoShape 124"/>
              <p:cNvSpPr>
                <a:spLocks noChangeArrowheads="1"/>
              </p:cNvSpPr>
              <p:nvPr/>
            </p:nvSpPr>
            <p:spPr bwMode="auto">
              <a:xfrm>
                <a:off x="3094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0" name="AutoShape 125"/>
              <p:cNvSpPr>
                <a:spLocks noChangeArrowheads="1"/>
              </p:cNvSpPr>
              <p:nvPr/>
            </p:nvSpPr>
            <p:spPr bwMode="auto">
              <a:xfrm>
                <a:off x="3035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1" name="AutoShape 126"/>
              <p:cNvSpPr>
                <a:spLocks noChangeArrowheads="1"/>
              </p:cNvSpPr>
              <p:nvPr/>
            </p:nvSpPr>
            <p:spPr bwMode="auto">
              <a:xfrm>
                <a:off x="3207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42" name="AutoShape 127"/>
            <p:cNvSpPr>
              <a:spLocks noChangeArrowheads="1"/>
            </p:cNvSpPr>
            <p:nvPr/>
          </p:nvSpPr>
          <p:spPr bwMode="auto">
            <a:xfrm rot="1740000">
              <a:off x="2525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43" name="Group 128"/>
            <p:cNvGrpSpPr>
              <a:grpSpLocks/>
            </p:cNvGrpSpPr>
            <p:nvPr/>
          </p:nvGrpSpPr>
          <p:grpSpPr bwMode="auto">
            <a:xfrm>
              <a:off x="2597" y="3271"/>
              <a:ext cx="427" cy="90"/>
              <a:chOff x="2597" y="3271"/>
              <a:chExt cx="427" cy="90"/>
            </a:xfrm>
          </p:grpSpPr>
          <p:sp>
            <p:nvSpPr>
              <p:cNvPr id="8894" name="AutoShape 129"/>
              <p:cNvSpPr>
                <a:spLocks noChangeArrowheads="1"/>
              </p:cNvSpPr>
              <p:nvPr/>
            </p:nvSpPr>
            <p:spPr bwMode="auto">
              <a:xfrm>
                <a:off x="2763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5" name="AutoShape 130"/>
              <p:cNvSpPr>
                <a:spLocks noChangeArrowheads="1"/>
              </p:cNvSpPr>
              <p:nvPr/>
            </p:nvSpPr>
            <p:spPr bwMode="auto">
              <a:xfrm>
                <a:off x="2597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6" name="AutoShape 131"/>
              <p:cNvSpPr>
                <a:spLocks noChangeArrowheads="1"/>
              </p:cNvSpPr>
              <p:nvPr/>
            </p:nvSpPr>
            <p:spPr bwMode="auto">
              <a:xfrm>
                <a:off x="2597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44" name="AutoShape 132"/>
            <p:cNvSpPr>
              <a:spLocks noChangeArrowheads="1"/>
            </p:cNvSpPr>
            <p:nvPr/>
          </p:nvSpPr>
          <p:spPr bwMode="auto">
            <a:xfrm>
              <a:off x="2804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45" name="Group 133"/>
            <p:cNvGrpSpPr>
              <a:grpSpLocks/>
            </p:cNvGrpSpPr>
            <p:nvPr/>
          </p:nvGrpSpPr>
          <p:grpSpPr bwMode="auto">
            <a:xfrm>
              <a:off x="2656" y="3341"/>
              <a:ext cx="178" cy="60"/>
              <a:chOff x="2656" y="3341"/>
              <a:chExt cx="178" cy="60"/>
            </a:xfrm>
          </p:grpSpPr>
          <p:sp>
            <p:nvSpPr>
              <p:cNvPr id="8889" name="AutoShape 134"/>
              <p:cNvSpPr>
                <a:spLocks noChangeArrowheads="1"/>
              </p:cNvSpPr>
              <p:nvPr/>
            </p:nvSpPr>
            <p:spPr bwMode="auto">
              <a:xfrm>
                <a:off x="2656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0" name="AutoShape 135"/>
              <p:cNvSpPr>
                <a:spLocks noChangeArrowheads="1"/>
              </p:cNvSpPr>
              <p:nvPr/>
            </p:nvSpPr>
            <p:spPr bwMode="auto">
              <a:xfrm>
                <a:off x="2739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1" name="AutoShape 136"/>
              <p:cNvSpPr>
                <a:spLocks noChangeArrowheads="1"/>
              </p:cNvSpPr>
              <p:nvPr/>
            </p:nvSpPr>
            <p:spPr bwMode="auto">
              <a:xfrm>
                <a:off x="2715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2" name="AutoShape 137"/>
              <p:cNvSpPr>
                <a:spLocks noChangeArrowheads="1"/>
              </p:cNvSpPr>
              <p:nvPr/>
            </p:nvSpPr>
            <p:spPr bwMode="auto">
              <a:xfrm>
                <a:off x="2656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3" name="AutoShape 138"/>
              <p:cNvSpPr>
                <a:spLocks noChangeArrowheads="1"/>
              </p:cNvSpPr>
              <p:nvPr/>
            </p:nvSpPr>
            <p:spPr bwMode="auto">
              <a:xfrm>
                <a:off x="2828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46" name="AutoShape 139"/>
            <p:cNvSpPr>
              <a:spLocks noChangeArrowheads="1"/>
            </p:cNvSpPr>
            <p:nvPr/>
          </p:nvSpPr>
          <p:spPr bwMode="auto">
            <a:xfrm rot="1740000">
              <a:off x="2146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47" name="Group 140"/>
            <p:cNvGrpSpPr>
              <a:grpSpLocks/>
            </p:cNvGrpSpPr>
            <p:nvPr/>
          </p:nvGrpSpPr>
          <p:grpSpPr bwMode="auto">
            <a:xfrm>
              <a:off x="2218" y="3271"/>
              <a:ext cx="427" cy="90"/>
              <a:chOff x="2218" y="3271"/>
              <a:chExt cx="427" cy="90"/>
            </a:xfrm>
          </p:grpSpPr>
          <p:sp>
            <p:nvSpPr>
              <p:cNvPr id="8886" name="AutoShape 141"/>
              <p:cNvSpPr>
                <a:spLocks noChangeArrowheads="1"/>
              </p:cNvSpPr>
              <p:nvPr/>
            </p:nvSpPr>
            <p:spPr bwMode="auto">
              <a:xfrm>
                <a:off x="2384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7" name="AutoShape 142"/>
              <p:cNvSpPr>
                <a:spLocks noChangeArrowheads="1"/>
              </p:cNvSpPr>
              <p:nvPr/>
            </p:nvSpPr>
            <p:spPr bwMode="auto">
              <a:xfrm>
                <a:off x="2218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8" name="AutoShape 143"/>
              <p:cNvSpPr>
                <a:spLocks noChangeArrowheads="1"/>
              </p:cNvSpPr>
              <p:nvPr/>
            </p:nvSpPr>
            <p:spPr bwMode="auto">
              <a:xfrm>
                <a:off x="2218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48" name="AutoShape 144"/>
            <p:cNvSpPr>
              <a:spLocks noChangeArrowheads="1"/>
            </p:cNvSpPr>
            <p:nvPr/>
          </p:nvSpPr>
          <p:spPr bwMode="auto">
            <a:xfrm>
              <a:off x="2425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49" name="Group 145"/>
            <p:cNvGrpSpPr>
              <a:grpSpLocks/>
            </p:cNvGrpSpPr>
            <p:nvPr/>
          </p:nvGrpSpPr>
          <p:grpSpPr bwMode="auto">
            <a:xfrm>
              <a:off x="2277" y="3341"/>
              <a:ext cx="178" cy="60"/>
              <a:chOff x="2277" y="3341"/>
              <a:chExt cx="178" cy="60"/>
            </a:xfrm>
          </p:grpSpPr>
          <p:sp>
            <p:nvSpPr>
              <p:cNvPr id="8881" name="AutoShape 146"/>
              <p:cNvSpPr>
                <a:spLocks noChangeArrowheads="1"/>
              </p:cNvSpPr>
              <p:nvPr/>
            </p:nvSpPr>
            <p:spPr bwMode="auto">
              <a:xfrm>
                <a:off x="2277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2" name="AutoShape 147"/>
              <p:cNvSpPr>
                <a:spLocks noChangeArrowheads="1"/>
              </p:cNvSpPr>
              <p:nvPr/>
            </p:nvSpPr>
            <p:spPr bwMode="auto">
              <a:xfrm>
                <a:off x="2360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3" name="AutoShape 148"/>
              <p:cNvSpPr>
                <a:spLocks noChangeArrowheads="1"/>
              </p:cNvSpPr>
              <p:nvPr/>
            </p:nvSpPr>
            <p:spPr bwMode="auto">
              <a:xfrm>
                <a:off x="2336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4" name="AutoShape 149"/>
              <p:cNvSpPr>
                <a:spLocks noChangeArrowheads="1"/>
              </p:cNvSpPr>
              <p:nvPr/>
            </p:nvSpPr>
            <p:spPr bwMode="auto">
              <a:xfrm>
                <a:off x="2277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5" name="AutoShape 150"/>
              <p:cNvSpPr>
                <a:spLocks noChangeArrowheads="1"/>
              </p:cNvSpPr>
              <p:nvPr/>
            </p:nvSpPr>
            <p:spPr bwMode="auto">
              <a:xfrm>
                <a:off x="2449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50" name="AutoShape 151"/>
            <p:cNvSpPr>
              <a:spLocks noChangeArrowheads="1"/>
            </p:cNvSpPr>
            <p:nvPr/>
          </p:nvSpPr>
          <p:spPr bwMode="auto">
            <a:xfrm rot="1740000">
              <a:off x="3532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51" name="Group 152"/>
            <p:cNvGrpSpPr>
              <a:grpSpLocks/>
            </p:cNvGrpSpPr>
            <p:nvPr/>
          </p:nvGrpSpPr>
          <p:grpSpPr bwMode="auto">
            <a:xfrm>
              <a:off x="3604" y="3391"/>
              <a:ext cx="427" cy="90"/>
              <a:chOff x="3604" y="3391"/>
              <a:chExt cx="427" cy="90"/>
            </a:xfrm>
          </p:grpSpPr>
          <p:sp>
            <p:nvSpPr>
              <p:cNvPr id="8878" name="AutoShape 153"/>
              <p:cNvSpPr>
                <a:spLocks noChangeArrowheads="1"/>
              </p:cNvSpPr>
              <p:nvPr/>
            </p:nvSpPr>
            <p:spPr bwMode="auto">
              <a:xfrm>
                <a:off x="3770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9" name="AutoShape 154"/>
              <p:cNvSpPr>
                <a:spLocks noChangeArrowheads="1"/>
              </p:cNvSpPr>
              <p:nvPr/>
            </p:nvSpPr>
            <p:spPr bwMode="auto">
              <a:xfrm>
                <a:off x="3604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0" name="AutoShape 155"/>
              <p:cNvSpPr>
                <a:spLocks noChangeArrowheads="1"/>
              </p:cNvSpPr>
              <p:nvPr/>
            </p:nvSpPr>
            <p:spPr bwMode="auto">
              <a:xfrm>
                <a:off x="3604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52" name="AutoShape 156"/>
            <p:cNvSpPr>
              <a:spLocks noChangeArrowheads="1"/>
            </p:cNvSpPr>
            <p:nvPr/>
          </p:nvSpPr>
          <p:spPr bwMode="auto">
            <a:xfrm>
              <a:off x="3811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53" name="Group 157"/>
            <p:cNvGrpSpPr>
              <a:grpSpLocks/>
            </p:cNvGrpSpPr>
            <p:nvPr/>
          </p:nvGrpSpPr>
          <p:grpSpPr bwMode="auto">
            <a:xfrm>
              <a:off x="3663" y="3461"/>
              <a:ext cx="178" cy="60"/>
              <a:chOff x="3663" y="3461"/>
              <a:chExt cx="178" cy="60"/>
            </a:xfrm>
          </p:grpSpPr>
          <p:sp>
            <p:nvSpPr>
              <p:cNvPr id="8873" name="AutoShape 158"/>
              <p:cNvSpPr>
                <a:spLocks noChangeArrowheads="1"/>
              </p:cNvSpPr>
              <p:nvPr/>
            </p:nvSpPr>
            <p:spPr bwMode="auto">
              <a:xfrm>
                <a:off x="3663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4" name="AutoShape 159"/>
              <p:cNvSpPr>
                <a:spLocks noChangeArrowheads="1"/>
              </p:cNvSpPr>
              <p:nvPr/>
            </p:nvSpPr>
            <p:spPr bwMode="auto">
              <a:xfrm>
                <a:off x="3746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5" name="AutoShape 160"/>
              <p:cNvSpPr>
                <a:spLocks noChangeArrowheads="1"/>
              </p:cNvSpPr>
              <p:nvPr/>
            </p:nvSpPr>
            <p:spPr bwMode="auto">
              <a:xfrm>
                <a:off x="3722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6" name="AutoShape 161"/>
              <p:cNvSpPr>
                <a:spLocks noChangeArrowheads="1"/>
              </p:cNvSpPr>
              <p:nvPr/>
            </p:nvSpPr>
            <p:spPr bwMode="auto">
              <a:xfrm>
                <a:off x="3663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7" name="AutoShape 162"/>
              <p:cNvSpPr>
                <a:spLocks noChangeArrowheads="1"/>
              </p:cNvSpPr>
              <p:nvPr/>
            </p:nvSpPr>
            <p:spPr bwMode="auto">
              <a:xfrm>
                <a:off x="3835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54" name="AutoShape 163"/>
            <p:cNvSpPr>
              <a:spLocks noChangeArrowheads="1"/>
            </p:cNvSpPr>
            <p:nvPr/>
          </p:nvSpPr>
          <p:spPr bwMode="auto">
            <a:xfrm rot="1740000">
              <a:off x="3153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55" name="Group 164"/>
            <p:cNvGrpSpPr>
              <a:grpSpLocks/>
            </p:cNvGrpSpPr>
            <p:nvPr/>
          </p:nvGrpSpPr>
          <p:grpSpPr bwMode="auto">
            <a:xfrm>
              <a:off x="3225" y="3391"/>
              <a:ext cx="427" cy="90"/>
              <a:chOff x="3225" y="3391"/>
              <a:chExt cx="427" cy="90"/>
            </a:xfrm>
          </p:grpSpPr>
          <p:sp>
            <p:nvSpPr>
              <p:cNvPr id="8870" name="AutoShape 165"/>
              <p:cNvSpPr>
                <a:spLocks noChangeArrowheads="1"/>
              </p:cNvSpPr>
              <p:nvPr/>
            </p:nvSpPr>
            <p:spPr bwMode="auto">
              <a:xfrm>
                <a:off x="3391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1" name="AutoShape 166"/>
              <p:cNvSpPr>
                <a:spLocks noChangeArrowheads="1"/>
              </p:cNvSpPr>
              <p:nvPr/>
            </p:nvSpPr>
            <p:spPr bwMode="auto">
              <a:xfrm>
                <a:off x="3225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2" name="AutoShape 167"/>
              <p:cNvSpPr>
                <a:spLocks noChangeArrowheads="1"/>
              </p:cNvSpPr>
              <p:nvPr/>
            </p:nvSpPr>
            <p:spPr bwMode="auto">
              <a:xfrm>
                <a:off x="3225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56" name="AutoShape 168"/>
            <p:cNvSpPr>
              <a:spLocks noChangeArrowheads="1"/>
            </p:cNvSpPr>
            <p:nvPr/>
          </p:nvSpPr>
          <p:spPr bwMode="auto">
            <a:xfrm>
              <a:off x="3432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57" name="Group 169"/>
            <p:cNvGrpSpPr>
              <a:grpSpLocks/>
            </p:cNvGrpSpPr>
            <p:nvPr/>
          </p:nvGrpSpPr>
          <p:grpSpPr bwMode="auto">
            <a:xfrm>
              <a:off x="3284" y="3461"/>
              <a:ext cx="178" cy="60"/>
              <a:chOff x="3284" y="3461"/>
              <a:chExt cx="178" cy="60"/>
            </a:xfrm>
          </p:grpSpPr>
          <p:sp>
            <p:nvSpPr>
              <p:cNvPr id="8865" name="AutoShape 170"/>
              <p:cNvSpPr>
                <a:spLocks noChangeArrowheads="1"/>
              </p:cNvSpPr>
              <p:nvPr/>
            </p:nvSpPr>
            <p:spPr bwMode="auto">
              <a:xfrm>
                <a:off x="3284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6" name="AutoShape 171"/>
              <p:cNvSpPr>
                <a:spLocks noChangeArrowheads="1"/>
              </p:cNvSpPr>
              <p:nvPr/>
            </p:nvSpPr>
            <p:spPr bwMode="auto">
              <a:xfrm>
                <a:off x="3367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7" name="AutoShape 172"/>
              <p:cNvSpPr>
                <a:spLocks noChangeArrowheads="1"/>
              </p:cNvSpPr>
              <p:nvPr/>
            </p:nvSpPr>
            <p:spPr bwMode="auto">
              <a:xfrm>
                <a:off x="3343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8" name="AutoShape 173"/>
              <p:cNvSpPr>
                <a:spLocks noChangeArrowheads="1"/>
              </p:cNvSpPr>
              <p:nvPr/>
            </p:nvSpPr>
            <p:spPr bwMode="auto">
              <a:xfrm>
                <a:off x="3284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9" name="AutoShape 174"/>
              <p:cNvSpPr>
                <a:spLocks noChangeArrowheads="1"/>
              </p:cNvSpPr>
              <p:nvPr/>
            </p:nvSpPr>
            <p:spPr bwMode="auto">
              <a:xfrm>
                <a:off x="3456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58" name="AutoShape 175"/>
            <p:cNvSpPr>
              <a:spLocks noChangeArrowheads="1"/>
            </p:cNvSpPr>
            <p:nvPr/>
          </p:nvSpPr>
          <p:spPr bwMode="auto">
            <a:xfrm rot="1740000">
              <a:off x="2774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59" name="Group 176"/>
            <p:cNvGrpSpPr>
              <a:grpSpLocks/>
            </p:cNvGrpSpPr>
            <p:nvPr/>
          </p:nvGrpSpPr>
          <p:grpSpPr bwMode="auto">
            <a:xfrm>
              <a:off x="2846" y="3391"/>
              <a:ext cx="427" cy="90"/>
              <a:chOff x="2846" y="3391"/>
              <a:chExt cx="427" cy="90"/>
            </a:xfrm>
          </p:grpSpPr>
          <p:sp>
            <p:nvSpPr>
              <p:cNvPr id="8862" name="AutoShape 177"/>
              <p:cNvSpPr>
                <a:spLocks noChangeArrowheads="1"/>
              </p:cNvSpPr>
              <p:nvPr/>
            </p:nvSpPr>
            <p:spPr bwMode="auto">
              <a:xfrm>
                <a:off x="3012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3" name="AutoShape 178"/>
              <p:cNvSpPr>
                <a:spLocks noChangeArrowheads="1"/>
              </p:cNvSpPr>
              <p:nvPr/>
            </p:nvSpPr>
            <p:spPr bwMode="auto">
              <a:xfrm>
                <a:off x="2846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4" name="AutoShape 179"/>
              <p:cNvSpPr>
                <a:spLocks noChangeArrowheads="1"/>
              </p:cNvSpPr>
              <p:nvPr/>
            </p:nvSpPr>
            <p:spPr bwMode="auto">
              <a:xfrm>
                <a:off x="2846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60" name="AutoShape 180"/>
            <p:cNvSpPr>
              <a:spLocks noChangeArrowheads="1"/>
            </p:cNvSpPr>
            <p:nvPr/>
          </p:nvSpPr>
          <p:spPr bwMode="auto">
            <a:xfrm>
              <a:off x="3053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61" name="Group 181"/>
            <p:cNvGrpSpPr>
              <a:grpSpLocks/>
            </p:cNvGrpSpPr>
            <p:nvPr/>
          </p:nvGrpSpPr>
          <p:grpSpPr bwMode="auto">
            <a:xfrm>
              <a:off x="2905" y="3461"/>
              <a:ext cx="178" cy="60"/>
              <a:chOff x="2905" y="3461"/>
              <a:chExt cx="178" cy="60"/>
            </a:xfrm>
          </p:grpSpPr>
          <p:sp>
            <p:nvSpPr>
              <p:cNvPr id="8857" name="AutoShape 182"/>
              <p:cNvSpPr>
                <a:spLocks noChangeArrowheads="1"/>
              </p:cNvSpPr>
              <p:nvPr/>
            </p:nvSpPr>
            <p:spPr bwMode="auto">
              <a:xfrm>
                <a:off x="2905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8" name="AutoShape 183"/>
              <p:cNvSpPr>
                <a:spLocks noChangeArrowheads="1"/>
              </p:cNvSpPr>
              <p:nvPr/>
            </p:nvSpPr>
            <p:spPr bwMode="auto">
              <a:xfrm>
                <a:off x="2988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9" name="AutoShape 184"/>
              <p:cNvSpPr>
                <a:spLocks noChangeArrowheads="1"/>
              </p:cNvSpPr>
              <p:nvPr/>
            </p:nvSpPr>
            <p:spPr bwMode="auto">
              <a:xfrm>
                <a:off x="2964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0" name="AutoShape 185"/>
              <p:cNvSpPr>
                <a:spLocks noChangeArrowheads="1"/>
              </p:cNvSpPr>
              <p:nvPr/>
            </p:nvSpPr>
            <p:spPr bwMode="auto">
              <a:xfrm>
                <a:off x="2905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1" name="AutoShape 186"/>
              <p:cNvSpPr>
                <a:spLocks noChangeArrowheads="1"/>
              </p:cNvSpPr>
              <p:nvPr/>
            </p:nvSpPr>
            <p:spPr bwMode="auto">
              <a:xfrm>
                <a:off x="3077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62" name="AutoShape 187"/>
            <p:cNvSpPr>
              <a:spLocks noChangeArrowheads="1"/>
            </p:cNvSpPr>
            <p:nvPr/>
          </p:nvSpPr>
          <p:spPr bwMode="auto">
            <a:xfrm rot="1740000">
              <a:off x="2395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63" name="Group 188"/>
            <p:cNvGrpSpPr>
              <a:grpSpLocks/>
            </p:cNvGrpSpPr>
            <p:nvPr/>
          </p:nvGrpSpPr>
          <p:grpSpPr bwMode="auto">
            <a:xfrm>
              <a:off x="2467" y="3391"/>
              <a:ext cx="427" cy="90"/>
              <a:chOff x="2467" y="3391"/>
              <a:chExt cx="427" cy="90"/>
            </a:xfrm>
          </p:grpSpPr>
          <p:sp>
            <p:nvSpPr>
              <p:cNvPr id="8854" name="AutoShape 189"/>
              <p:cNvSpPr>
                <a:spLocks noChangeArrowheads="1"/>
              </p:cNvSpPr>
              <p:nvPr/>
            </p:nvSpPr>
            <p:spPr bwMode="auto">
              <a:xfrm>
                <a:off x="2633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5" name="AutoShape 190"/>
              <p:cNvSpPr>
                <a:spLocks noChangeArrowheads="1"/>
              </p:cNvSpPr>
              <p:nvPr/>
            </p:nvSpPr>
            <p:spPr bwMode="auto">
              <a:xfrm>
                <a:off x="2467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6" name="AutoShape 191"/>
              <p:cNvSpPr>
                <a:spLocks noChangeArrowheads="1"/>
              </p:cNvSpPr>
              <p:nvPr/>
            </p:nvSpPr>
            <p:spPr bwMode="auto">
              <a:xfrm>
                <a:off x="2467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64" name="AutoShape 192"/>
            <p:cNvSpPr>
              <a:spLocks noChangeArrowheads="1"/>
            </p:cNvSpPr>
            <p:nvPr/>
          </p:nvSpPr>
          <p:spPr bwMode="auto">
            <a:xfrm>
              <a:off x="2674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65" name="Group 193"/>
            <p:cNvGrpSpPr>
              <a:grpSpLocks/>
            </p:cNvGrpSpPr>
            <p:nvPr/>
          </p:nvGrpSpPr>
          <p:grpSpPr bwMode="auto">
            <a:xfrm>
              <a:off x="2526" y="3461"/>
              <a:ext cx="178" cy="60"/>
              <a:chOff x="2526" y="3461"/>
              <a:chExt cx="178" cy="60"/>
            </a:xfrm>
          </p:grpSpPr>
          <p:sp>
            <p:nvSpPr>
              <p:cNvPr id="8849" name="AutoShape 194"/>
              <p:cNvSpPr>
                <a:spLocks noChangeArrowheads="1"/>
              </p:cNvSpPr>
              <p:nvPr/>
            </p:nvSpPr>
            <p:spPr bwMode="auto">
              <a:xfrm>
                <a:off x="2526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0" name="AutoShape 195"/>
              <p:cNvSpPr>
                <a:spLocks noChangeArrowheads="1"/>
              </p:cNvSpPr>
              <p:nvPr/>
            </p:nvSpPr>
            <p:spPr bwMode="auto">
              <a:xfrm>
                <a:off x="2609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1" name="AutoShape 196"/>
              <p:cNvSpPr>
                <a:spLocks noChangeArrowheads="1"/>
              </p:cNvSpPr>
              <p:nvPr/>
            </p:nvSpPr>
            <p:spPr bwMode="auto">
              <a:xfrm>
                <a:off x="2585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2" name="AutoShape 197"/>
              <p:cNvSpPr>
                <a:spLocks noChangeArrowheads="1"/>
              </p:cNvSpPr>
              <p:nvPr/>
            </p:nvSpPr>
            <p:spPr bwMode="auto">
              <a:xfrm>
                <a:off x="2526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3" name="AutoShape 198"/>
              <p:cNvSpPr>
                <a:spLocks noChangeArrowheads="1"/>
              </p:cNvSpPr>
              <p:nvPr/>
            </p:nvSpPr>
            <p:spPr bwMode="auto">
              <a:xfrm>
                <a:off x="2698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66" name="AutoShape 199"/>
            <p:cNvSpPr>
              <a:spLocks noChangeArrowheads="1"/>
            </p:cNvSpPr>
            <p:nvPr/>
          </p:nvSpPr>
          <p:spPr bwMode="auto">
            <a:xfrm rot="1740000">
              <a:off x="1270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67" name="Group 200"/>
            <p:cNvGrpSpPr>
              <a:grpSpLocks/>
            </p:cNvGrpSpPr>
            <p:nvPr/>
          </p:nvGrpSpPr>
          <p:grpSpPr bwMode="auto">
            <a:xfrm>
              <a:off x="1342" y="3031"/>
              <a:ext cx="427" cy="90"/>
              <a:chOff x="1342" y="3031"/>
              <a:chExt cx="427" cy="90"/>
            </a:xfrm>
          </p:grpSpPr>
          <p:sp>
            <p:nvSpPr>
              <p:cNvPr id="8846" name="AutoShape 201"/>
              <p:cNvSpPr>
                <a:spLocks noChangeArrowheads="1"/>
              </p:cNvSpPr>
              <p:nvPr/>
            </p:nvSpPr>
            <p:spPr bwMode="auto">
              <a:xfrm>
                <a:off x="1508" y="311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7" name="AutoShape 202"/>
              <p:cNvSpPr>
                <a:spLocks noChangeArrowheads="1"/>
              </p:cNvSpPr>
              <p:nvPr/>
            </p:nvSpPr>
            <p:spPr bwMode="auto">
              <a:xfrm>
                <a:off x="1342" y="303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8" name="AutoShape 203"/>
              <p:cNvSpPr>
                <a:spLocks noChangeArrowheads="1"/>
              </p:cNvSpPr>
              <p:nvPr/>
            </p:nvSpPr>
            <p:spPr bwMode="auto">
              <a:xfrm>
                <a:off x="1342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68" name="AutoShape 204"/>
            <p:cNvSpPr>
              <a:spLocks noChangeArrowheads="1"/>
            </p:cNvSpPr>
            <p:nvPr/>
          </p:nvSpPr>
          <p:spPr bwMode="auto">
            <a:xfrm>
              <a:off x="1549" y="311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69" name="Group 205"/>
            <p:cNvGrpSpPr>
              <a:grpSpLocks/>
            </p:cNvGrpSpPr>
            <p:nvPr/>
          </p:nvGrpSpPr>
          <p:grpSpPr bwMode="auto">
            <a:xfrm>
              <a:off x="1401" y="3101"/>
              <a:ext cx="178" cy="60"/>
              <a:chOff x="1401" y="3101"/>
              <a:chExt cx="178" cy="60"/>
            </a:xfrm>
          </p:grpSpPr>
          <p:sp>
            <p:nvSpPr>
              <p:cNvPr id="8841" name="AutoShape 206"/>
              <p:cNvSpPr>
                <a:spLocks noChangeArrowheads="1"/>
              </p:cNvSpPr>
              <p:nvPr/>
            </p:nvSpPr>
            <p:spPr bwMode="auto">
              <a:xfrm>
                <a:off x="1401" y="310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2" name="AutoShape 207"/>
              <p:cNvSpPr>
                <a:spLocks noChangeArrowheads="1"/>
              </p:cNvSpPr>
              <p:nvPr/>
            </p:nvSpPr>
            <p:spPr bwMode="auto">
              <a:xfrm>
                <a:off x="1484" y="314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3" name="AutoShape 208"/>
              <p:cNvSpPr>
                <a:spLocks noChangeArrowheads="1"/>
              </p:cNvSpPr>
              <p:nvPr/>
            </p:nvSpPr>
            <p:spPr bwMode="auto">
              <a:xfrm>
                <a:off x="1460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4" name="AutoShape 209"/>
              <p:cNvSpPr>
                <a:spLocks noChangeArrowheads="1"/>
              </p:cNvSpPr>
              <p:nvPr/>
            </p:nvSpPr>
            <p:spPr bwMode="auto">
              <a:xfrm>
                <a:off x="1401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5" name="AutoShape 210"/>
              <p:cNvSpPr>
                <a:spLocks noChangeArrowheads="1"/>
              </p:cNvSpPr>
              <p:nvPr/>
            </p:nvSpPr>
            <p:spPr bwMode="auto">
              <a:xfrm>
                <a:off x="1573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70" name="AutoShape 211"/>
            <p:cNvSpPr>
              <a:spLocks noChangeArrowheads="1"/>
            </p:cNvSpPr>
            <p:nvPr/>
          </p:nvSpPr>
          <p:spPr bwMode="auto">
            <a:xfrm rot="1740000">
              <a:off x="891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71" name="Group 212"/>
            <p:cNvGrpSpPr>
              <a:grpSpLocks/>
            </p:cNvGrpSpPr>
            <p:nvPr/>
          </p:nvGrpSpPr>
          <p:grpSpPr bwMode="auto">
            <a:xfrm>
              <a:off x="963" y="3031"/>
              <a:ext cx="427" cy="90"/>
              <a:chOff x="963" y="3031"/>
              <a:chExt cx="427" cy="90"/>
            </a:xfrm>
          </p:grpSpPr>
          <p:sp>
            <p:nvSpPr>
              <p:cNvPr id="8838" name="AutoShape 213"/>
              <p:cNvSpPr>
                <a:spLocks noChangeArrowheads="1"/>
              </p:cNvSpPr>
              <p:nvPr/>
            </p:nvSpPr>
            <p:spPr bwMode="auto">
              <a:xfrm>
                <a:off x="1129" y="311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9" name="AutoShape 214"/>
              <p:cNvSpPr>
                <a:spLocks noChangeArrowheads="1"/>
              </p:cNvSpPr>
              <p:nvPr/>
            </p:nvSpPr>
            <p:spPr bwMode="auto">
              <a:xfrm>
                <a:off x="963" y="303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0" name="AutoShape 215"/>
              <p:cNvSpPr>
                <a:spLocks noChangeArrowheads="1"/>
              </p:cNvSpPr>
              <p:nvPr/>
            </p:nvSpPr>
            <p:spPr bwMode="auto">
              <a:xfrm>
                <a:off x="963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72" name="AutoShape 216"/>
            <p:cNvSpPr>
              <a:spLocks noChangeArrowheads="1"/>
            </p:cNvSpPr>
            <p:nvPr/>
          </p:nvSpPr>
          <p:spPr bwMode="auto">
            <a:xfrm>
              <a:off x="1170" y="311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73" name="Group 217"/>
            <p:cNvGrpSpPr>
              <a:grpSpLocks/>
            </p:cNvGrpSpPr>
            <p:nvPr/>
          </p:nvGrpSpPr>
          <p:grpSpPr bwMode="auto">
            <a:xfrm>
              <a:off x="1022" y="3101"/>
              <a:ext cx="178" cy="60"/>
              <a:chOff x="1022" y="3101"/>
              <a:chExt cx="178" cy="60"/>
            </a:xfrm>
          </p:grpSpPr>
          <p:sp>
            <p:nvSpPr>
              <p:cNvPr id="8833" name="AutoShape 218"/>
              <p:cNvSpPr>
                <a:spLocks noChangeArrowheads="1"/>
              </p:cNvSpPr>
              <p:nvPr/>
            </p:nvSpPr>
            <p:spPr bwMode="auto">
              <a:xfrm>
                <a:off x="1022" y="310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4" name="AutoShape 219"/>
              <p:cNvSpPr>
                <a:spLocks noChangeArrowheads="1"/>
              </p:cNvSpPr>
              <p:nvPr/>
            </p:nvSpPr>
            <p:spPr bwMode="auto">
              <a:xfrm>
                <a:off x="1105" y="314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5" name="AutoShape 220"/>
              <p:cNvSpPr>
                <a:spLocks noChangeArrowheads="1"/>
              </p:cNvSpPr>
              <p:nvPr/>
            </p:nvSpPr>
            <p:spPr bwMode="auto">
              <a:xfrm>
                <a:off x="1081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6" name="AutoShape 221"/>
              <p:cNvSpPr>
                <a:spLocks noChangeArrowheads="1"/>
              </p:cNvSpPr>
              <p:nvPr/>
            </p:nvSpPr>
            <p:spPr bwMode="auto">
              <a:xfrm>
                <a:off x="1022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7" name="AutoShape 222"/>
              <p:cNvSpPr>
                <a:spLocks noChangeArrowheads="1"/>
              </p:cNvSpPr>
              <p:nvPr/>
            </p:nvSpPr>
            <p:spPr bwMode="auto">
              <a:xfrm>
                <a:off x="1194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74" name="AutoShape 223"/>
            <p:cNvSpPr>
              <a:spLocks noChangeArrowheads="1"/>
            </p:cNvSpPr>
            <p:nvPr/>
          </p:nvSpPr>
          <p:spPr bwMode="auto">
            <a:xfrm rot="1740000">
              <a:off x="512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75" name="Group 224"/>
            <p:cNvGrpSpPr>
              <a:grpSpLocks/>
            </p:cNvGrpSpPr>
            <p:nvPr/>
          </p:nvGrpSpPr>
          <p:grpSpPr bwMode="auto">
            <a:xfrm>
              <a:off x="584" y="3031"/>
              <a:ext cx="427" cy="90"/>
              <a:chOff x="584" y="3031"/>
              <a:chExt cx="427" cy="90"/>
            </a:xfrm>
          </p:grpSpPr>
          <p:sp>
            <p:nvSpPr>
              <p:cNvPr id="8830" name="AutoShape 225"/>
              <p:cNvSpPr>
                <a:spLocks noChangeArrowheads="1"/>
              </p:cNvSpPr>
              <p:nvPr/>
            </p:nvSpPr>
            <p:spPr bwMode="auto">
              <a:xfrm>
                <a:off x="750" y="311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1" name="AutoShape 226"/>
              <p:cNvSpPr>
                <a:spLocks noChangeArrowheads="1"/>
              </p:cNvSpPr>
              <p:nvPr/>
            </p:nvSpPr>
            <p:spPr bwMode="auto">
              <a:xfrm>
                <a:off x="584" y="303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2" name="AutoShape 227"/>
              <p:cNvSpPr>
                <a:spLocks noChangeArrowheads="1"/>
              </p:cNvSpPr>
              <p:nvPr/>
            </p:nvSpPr>
            <p:spPr bwMode="auto">
              <a:xfrm>
                <a:off x="584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76" name="AutoShape 228"/>
            <p:cNvSpPr>
              <a:spLocks noChangeArrowheads="1"/>
            </p:cNvSpPr>
            <p:nvPr/>
          </p:nvSpPr>
          <p:spPr bwMode="auto">
            <a:xfrm>
              <a:off x="791" y="311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77" name="Group 229"/>
            <p:cNvGrpSpPr>
              <a:grpSpLocks/>
            </p:cNvGrpSpPr>
            <p:nvPr/>
          </p:nvGrpSpPr>
          <p:grpSpPr bwMode="auto">
            <a:xfrm>
              <a:off x="643" y="3101"/>
              <a:ext cx="178" cy="60"/>
              <a:chOff x="643" y="3101"/>
              <a:chExt cx="178" cy="60"/>
            </a:xfrm>
          </p:grpSpPr>
          <p:sp>
            <p:nvSpPr>
              <p:cNvPr id="8825" name="AutoShape 230"/>
              <p:cNvSpPr>
                <a:spLocks noChangeArrowheads="1"/>
              </p:cNvSpPr>
              <p:nvPr/>
            </p:nvSpPr>
            <p:spPr bwMode="auto">
              <a:xfrm>
                <a:off x="643" y="310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6" name="AutoShape 231"/>
              <p:cNvSpPr>
                <a:spLocks noChangeArrowheads="1"/>
              </p:cNvSpPr>
              <p:nvPr/>
            </p:nvSpPr>
            <p:spPr bwMode="auto">
              <a:xfrm>
                <a:off x="726" y="314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7" name="AutoShape 232"/>
              <p:cNvSpPr>
                <a:spLocks noChangeArrowheads="1"/>
              </p:cNvSpPr>
              <p:nvPr/>
            </p:nvSpPr>
            <p:spPr bwMode="auto">
              <a:xfrm>
                <a:off x="702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8" name="AutoShape 233"/>
              <p:cNvSpPr>
                <a:spLocks noChangeArrowheads="1"/>
              </p:cNvSpPr>
              <p:nvPr/>
            </p:nvSpPr>
            <p:spPr bwMode="auto">
              <a:xfrm>
                <a:off x="643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9" name="AutoShape 234"/>
              <p:cNvSpPr>
                <a:spLocks noChangeArrowheads="1"/>
              </p:cNvSpPr>
              <p:nvPr/>
            </p:nvSpPr>
            <p:spPr bwMode="auto">
              <a:xfrm>
                <a:off x="815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78" name="AutoShape 235"/>
            <p:cNvSpPr>
              <a:spLocks noChangeArrowheads="1"/>
            </p:cNvSpPr>
            <p:nvPr/>
          </p:nvSpPr>
          <p:spPr bwMode="auto">
            <a:xfrm rot="1740000">
              <a:off x="133" y="305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79" name="Group 236"/>
            <p:cNvGrpSpPr>
              <a:grpSpLocks/>
            </p:cNvGrpSpPr>
            <p:nvPr/>
          </p:nvGrpSpPr>
          <p:grpSpPr bwMode="auto">
            <a:xfrm>
              <a:off x="205" y="3031"/>
              <a:ext cx="427" cy="90"/>
              <a:chOff x="205" y="3031"/>
              <a:chExt cx="427" cy="90"/>
            </a:xfrm>
          </p:grpSpPr>
          <p:sp>
            <p:nvSpPr>
              <p:cNvPr id="8822" name="AutoShape 237"/>
              <p:cNvSpPr>
                <a:spLocks noChangeArrowheads="1"/>
              </p:cNvSpPr>
              <p:nvPr/>
            </p:nvSpPr>
            <p:spPr bwMode="auto">
              <a:xfrm>
                <a:off x="371" y="311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3" name="AutoShape 238"/>
              <p:cNvSpPr>
                <a:spLocks noChangeArrowheads="1"/>
              </p:cNvSpPr>
              <p:nvPr/>
            </p:nvSpPr>
            <p:spPr bwMode="auto">
              <a:xfrm>
                <a:off x="205" y="303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4" name="AutoShape 239"/>
              <p:cNvSpPr>
                <a:spLocks noChangeArrowheads="1"/>
              </p:cNvSpPr>
              <p:nvPr/>
            </p:nvSpPr>
            <p:spPr bwMode="auto">
              <a:xfrm>
                <a:off x="205" y="303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80" name="AutoShape 240"/>
            <p:cNvSpPr>
              <a:spLocks noChangeArrowheads="1"/>
            </p:cNvSpPr>
            <p:nvPr/>
          </p:nvSpPr>
          <p:spPr bwMode="auto">
            <a:xfrm>
              <a:off x="412" y="311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81" name="Group 241"/>
            <p:cNvGrpSpPr>
              <a:grpSpLocks/>
            </p:cNvGrpSpPr>
            <p:nvPr/>
          </p:nvGrpSpPr>
          <p:grpSpPr bwMode="auto">
            <a:xfrm>
              <a:off x="264" y="3101"/>
              <a:ext cx="179" cy="60"/>
              <a:chOff x="264" y="3101"/>
              <a:chExt cx="179" cy="60"/>
            </a:xfrm>
          </p:grpSpPr>
          <p:sp>
            <p:nvSpPr>
              <p:cNvPr id="8817" name="AutoShape 242"/>
              <p:cNvSpPr>
                <a:spLocks noChangeArrowheads="1"/>
              </p:cNvSpPr>
              <p:nvPr/>
            </p:nvSpPr>
            <p:spPr bwMode="auto">
              <a:xfrm>
                <a:off x="264" y="310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8" name="AutoShape 243"/>
              <p:cNvSpPr>
                <a:spLocks noChangeArrowheads="1"/>
              </p:cNvSpPr>
              <p:nvPr/>
            </p:nvSpPr>
            <p:spPr bwMode="auto">
              <a:xfrm>
                <a:off x="347" y="314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9" name="AutoShape 244"/>
              <p:cNvSpPr>
                <a:spLocks noChangeArrowheads="1"/>
              </p:cNvSpPr>
              <p:nvPr/>
            </p:nvSpPr>
            <p:spPr bwMode="auto">
              <a:xfrm>
                <a:off x="324" y="313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0" name="AutoShape 245"/>
              <p:cNvSpPr>
                <a:spLocks noChangeArrowheads="1"/>
              </p:cNvSpPr>
              <p:nvPr/>
            </p:nvSpPr>
            <p:spPr bwMode="auto">
              <a:xfrm>
                <a:off x="264" y="310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1" name="AutoShape 246"/>
              <p:cNvSpPr>
                <a:spLocks noChangeArrowheads="1"/>
              </p:cNvSpPr>
              <p:nvPr/>
            </p:nvSpPr>
            <p:spPr bwMode="auto">
              <a:xfrm>
                <a:off x="437" y="313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82" name="AutoShape 247"/>
            <p:cNvSpPr>
              <a:spLocks noChangeArrowheads="1"/>
            </p:cNvSpPr>
            <p:nvPr/>
          </p:nvSpPr>
          <p:spPr bwMode="auto">
            <a:xfrm rot="1740000">
              <a:off x="1519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83" name="Group 248"/>
            <p:cNvGrpSpPr>
              <a:grpSpLocks/>
            </p:cNvGrpSpPr>
            <p:nvPr/>
          </p:nvGrpSpPr>
          <p:grpSpPr bwMode="auto">
            <a:xfrm>
              <a:off x="1591" y="3151"/>
              <a:ext cx="427" cy="90"/>
              <a:chOff x="1591" y="3151"/>
              <a:chExt cx="427" cy="90"/>
            </a:xfrm>
          </p:grpSpPr>
          <p:sp>
            <p:nvSpPr>
              <p:cNvPr id="8814" name="AutoShape 249"/>
              <p:cNvSpPr>
                <a:spLocks noChangeArrowheads="1"/>
              </p:cNvSpPr>
              <p:nvPr/>
            </p:nvSpPr>
            <p:spPr bwMode="auto">
              <a:xfrm>
                <a:off x="1757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5" name="AutoShape 250"/>
              <p:cNvSpPr>
                <a:spLocks noChangeArrowheads="1"/>
              </p:cNvSpPr>
              <p:nvPr/>
            </p:nvSpPr>
            <p:spPr bwMode="auto">
              <a:xfrm>
                <a:off x="1591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6" name="AutoShape 251"/>
              <p:cNvSpPr>
                <a:spLocks noChangeArrowheads="1"/>
              </p:cNvSpPr>
              <p:nvPr/>
            </p:nvSpPr>
            <p:spPr bwMode="auto">
              <a:xfrm>
                <a:off x="1591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84" name="AutoShape 252"/>
            <p:cNvSpPr>
              <a:spLocks noChangeArrowheads="1"/>
            </p:cNvSpPr>
            <p:nvPr/>
          </p:nvSpPr>
          <p:spPr bwMode="auto">
            <a:xfrm>
              <a:off x="1798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85" name="Group 253"/>
            <p:cNvGrpSpPr>
              <a:grpSpLocks/>
            </p:cNvGrpSpPr>
            <p:nvPr/>
          </p:nvGrpSpPr>
          <p:grpSpPr bwMode="auto">
            <a:xfrm>
              <a:off x="1650" y="3221"/>
              <a:ext cx="178" cy="60"/>
              <a:chOff x="1650" y="3221"/>
              <a:chExt cx="178" cy="60"/>
            </a:xfrm>
          </p:grpSpPr>
          <p:sp>
            <p:nvSpPr>
              <p:cNvPr id="8809" name="AutoShape 254"/>
              <p:cNvSpPr>
                <a:spLocks noChangeArrowheads="1"/>
              </p:cNvSpPr>
              <p:nvPr/>
            </p:nvSpPr>
            <p:spPr bwMode="auto">
              <a:xfrm>
                <a:off x="1650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0" name="AutoShape 255"/>
              <p:cNvSpPr>
                <a:spLocks noChangeArrowheads="1"/>
              </p:cNvSpPr>
              <p:nvPr/>
            </p:nvSpPr>
            <p:spPr bwMode="auto">
              <a:xfrm>
                <a:off x="1733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1" name="AutoShape 256"/>
              <p:cNvSpPr>
                <a:spLocks noChangeArrowheads="1"/>
              </p:cNvSpPr>
              <p:nvPr/>
            </p:nvSpPr>
            <p:spPr bwMode="auto">
              <a:xfrm>
                <a:off x="1709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2" name="AutoShape 257"/>
              <p:cNvSpPr>
                <a:spLocks noChangeArrowheads="1"/>
              </p:cNvSpPr>
              <p:nvPr/>
            </p:nvSpPr>
            <p:spPr bwMode="auto">
              <a:xfrm>
                <a:off x="1650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3" name="AutoShape 258"/>
              <p:cNvSpPr>
                <a:spLocks noChangeArrowheads="1"/>
              </p:cNvSpPr>
              <p:nvPr/>
            </p:nvSpPr>
            <p:spPr bwMode="auto">
              <a:xfrm>
                <a:off x="1822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86" name="AutoShape 259"/>
            <p:cNvSpPr>
              <a:spLocks noChangeArrowheads="1"/>
            </p:cNvSpPr>
            <p:nvPr/>
          </p:nvSpPr>
          <p:spPr bwMode="auto">
            <a:xfrm rot="1740000">
              <a:off x="1140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87" name="Group 260"/>
            <p:cNvGrpSpPr>
              <a:grpSpLocks/>
            </p:cNvGrpSpPr>
            <p:nvPr/>
          </p:nvGrpSpPr>
          <p:grpSpPr bwMode="auto">
            <a:xfrm>
              <a:off x="1212" y="3151"/>
              <a:ext cx="427" cy="90"/>
              <a:chOff x="1212" y="3151"/>
              <a:chExt cx="427" cy="90"/>
            </a:xfrm>
          </p:grpSpPr>
          <p:sp>
            <p:nvSpPr>
              <p:cNvPr id="8806" name="AutoShape 261"/>
              <p:cNvSpPr>
                <a:spLocks noChangeArrowheads="1"/>
              </p:cNvSpPr>
              <p:nvPr/>
            </p:nvSpPr>
            <p:spPr bwMode="auto">
              <a:xfrm>
                <a:off x="1378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7" name="AutoShape 262"/>
              <p:cNvSpPr>
                <a:spLocks noChangeArrowheads="1"/>
              </p:cNvSpPr>
              <p:nvPr/>
            </p:nvSpPr>
            <p:spPr bwMode="auto">
              <a:xfrm>
                <a:off x="1212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8" name="AutoShape 263"/>
              <p:cNvSpPr>
                <a:spLocks noChangeArrowheads="1"/>
              </p:cNvSpPr>
              <p:nvPr/>
            </p:nvSpPr>
            <p:spPr bwMode="auto">
              <a:xfrm>
                <a:off x="1212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88" name="AutoShape 264"/>
            <p:cNvSpPr>
              <a:spLocks noChangeArrowheads="1"/>
            </p:cNvSpPr>
            <p:nvPr/>
          </p:nvSpPr>
          <p:spPr bwMode="auto">
            <a:xfrm>
              <a:off x="1419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89" name="Group 265"/>
            <p:cNvGrpSpPr>
              <a:grpSpLocks/>
            </p:cNvGrpSpPr>
            <p:nvPr/>
          </p:nvGrpSpPr>
          <p:grpSpPr bwMode="auto">
            <a:xfrm>
              <a:off x="1271" y="3221"/>
              <a:ext cx="178" cy="60"/>
              <a:chOff x="1271" y="3221"/>
              <a:chExt cx="178" cy="60"/>
            </a:xfrm>
          </p:grpSpPr>
          <p:sp>
            <p:nvSpPr>
              <p:cNvPr id="8801" name="AutoShape 266"/>
              <p:cNvSpPr>
                <a:spLocks noChangeArrowheads="1"/>
              </p:cNvSpPr>
              <p:nvPr/>
            </p:nvSpPr>
            <p:spPr bwMode="auto">
              <a:xfrm>
                <a:off x="1271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2" name="AutoShape 267"/>
              <p:cNvSpPr>
                <a:spLocks noChangeArrowheads="1"/>
              </p:cNvSpPr>
              <p:nvPr/>
            </p:nvSpPr>
            <p:spPr bwMode="auto">
              <a:xfrm>
                <a:off x="1354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3" name="AutoShape 268"/>
              <p:cNvSpPr>
                <a:spLocks noChangeArrowheads="1"/>
              </p:cNvSpPr>
              <p:nvPr/>
            </p:nvSpPr>
            <p:spPr bwMode="auto">
              <a:xfrm>
                <a:off x="1330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4" name="AutoShape 269"/>
              <p:cNvSpPr>
                <a:spLocks noChangeArrowheads="1"/>
              </p:cNvSpPr>
              <p:nvPr/>
            </p:nvSpPr>
            <p:spPr bwMode="auto">
              <a:xfrm>
                <a:off x="1271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5" name="AutoShape 270"/>
              <p:cNvSpPr>
                <a:spLocks noChangeArrowheads="1"/>
              </p:cNvSpPr>
              <p:nvPr/>
            </p:nvSpPr>
            <p:spPr bwMode="auto">
              <a:xfrm>
                <a:off x="1443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90" name="AutoShape 271"/>
            <p:cNvSpPr>
              <a:spLocks noChangeArrowheads="1"/>
            </p:cNvSpPr>
            <p:nvPr/>
          </p:nvSpPr>
          <p:spPr bwMode="auto">
            <a:xfrm rot="1740000">
              <a:off x="761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91" name="Group 272"/>
            <p:cNvGrpSpPr>
              <a:grpSpLocks/>
            </p:cNvGrpSpPr>
            <p:nvPr/>
          </p:nvGrpSpPr>
          <p:grpSpPr bwMode="auto">
            <a:xfrm>
              <a:off x="833" y="3151"/>
              <a:ext cx="427" cy="90"/>
              <a:chOff x="833" y="3151"/>
              <a:chExt cx="427" cy="90"/>
            </a:xfrm>
          </p:grpSpPr>
          <p:sp>
            <p:nvSpPr>
              <p:cNvPr id="8798" name="AutoShape 273"/>
              <p:cNvSpPr>
                <a:spLocks noChangeArrowheads="1"/>
              </p:cNvSpPr>
              <p:nvPr/>
            </p:nvSpPr>
            <p:spPr bwMode="auto">
              <a:xfrm>
                <a:off x="999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9" name="AutoShape 274"/>
              <p:cNvSpPr>
                <a:spLocks noChangeArrowheads="1"/>
              </p:cNvSpPr>
              <p:nvPr/>
            </p:nvSpPr>
            <p:spPr bwMode="auto">
              <a:xfrm>
                <a:off x="833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0" name="AutoShape 275"/>
              <p:cNvSpPr>
                <a:spLocks noChangeArrowheads="1"/>
              </p:cNvSpPr>
              <p:nvPr/>
            </p:nvSpPr>
            <p:spPr bwMode="auto">
              <a:xfrm>
                <a:off x="833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92" name="AutoShape 276"/>
            <p:cNvSpPr>
              <a:spLocks noChangeArrowheads="1"/>
            </p:cNvSpPr>
            <p:nvPr/>
          </p:nvSpPr>
          <p:spPr bwMode="auto">
            <a:xfrm>
              <a:off x="1040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93" name="Group 277"/>
            <p:cNvGrpSpPr>
              <a:grpSpLocks/>
            </p:cNvGrpSpPr>
            <p:nvPr/>
          </p:nvGrpSpPr>
          <p:grpSpPr bwMode="auto">
            <a:xfrm>
              <a:off x="892" y="3221"/>
              <a:ext cx="178" cy="60"/>
              <a:chOff x="892" y="3221"/>
              <a:chExt cx="178" cy="60"/>
            </a:xfrm>
          </p:grpSpPr>
          <p:sp>
            <p:nvSpPr>
              <p:cNvPr id="8793" name="AutoShape 278"/>
              <p:cNvSpPr>
                <a:spLocks noChangeArrowheads="1"/>
              </p:cNvSpPr>
              <p:nvPr/>
            </p:nvSpPr>
            <p:spPr bwMode="auto">
              <a:xfrm>
                <a:off x="892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4" name="AutoShape 279"/>
              <p:cNvSpPr>
                <a:spLocks noChangeArrowheads="1"/>
              </p:cNvSpPr>
              <p:nvPr/>
            </p:nvSpPr>
            <p:spPr bwMode="auto">
              <a:xfrm>
                <a:off x="975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5" name="AutoShape 280"/>
              <p:cNvSpPr>
                <a:spLocks noChangeArrowheads="1"/>
              </p:cNvSpPr>
              <p:nvPr/>
            </p:nvSpPr>
            <p:spPr bwMode="auto">
              <a:xfrm>
                <a:off x="951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6" name="AutoShape 281"/>
              <p:cNvSpPr>
                <a:spLocks noChangeArrowheads="1"/>
              </p:cNvSpPr>
              <p:nvPr/>
            </p:nvSpPr>
            <p:spPr bwMode="auto">
              <a:xfrm>
                <a:off x="892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7" name="AutoShape 282"/>
              <p:cNvSpPr>
                <a:spLocks noChangeArrowheads="1"/>
              </p:cNvSpPr>
              <p:nvPr/>
            </p:nvSpPr>
            <p:spPr bwMode="auto">
              <a:xfrm>
                <a:off x="1064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94" name="AutoShape 283"/>
            <p:cNvSpPr>
              <a:spLocks noChangeArrowheads="1"/>
            </p:cNvSpPr>
            <p:nvPr/>
          </p:nvSpPr>
          <p:spPr bwMode="auto">
            <a:xfrm rot="1740000">
              <a:off x="382" y="317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95" name="Group 284"/>
            <p:cNvGrpSpPr>
              <a:grpSpLocks/>
            </p:cNvGrpSpPr>
            <p:nvPr/>
          </p:nvGrpSpPr>
          <p:grpSpPr bwMode="auto">
            <a:xfrm>
              <a:off x="454" y="3151"/>
              <a:ext cx="427" cy="90"/>
              <a:chOff x="454" y="3151"/>
              <a:chExt cx="427" cy="90"/>
            </a:xfrm>
          </p:grpSpPr>
          <p:sp>
            <p:nvSpPr>
              <p:cNvPr id="8790" name="AutoShape 285"/>
              <p:cNvSpPr>
                <a:spLocks noChangeArrowheads="1"/>
              </p:cNvSpPr>
              <p:nvPr/>
            </p:nvSpPr>
            <p:spPr bwMode="auto">
              <a:xfrm>
                <a:off x="620" y="323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1" name="AutoShape 286"/>
              <p:cNvSpPr>
                <a:spLocks noChangeArrowheads="1"/>
              </p:cNvSpPr>
              <p:nvPr/>
            </p:nvSpPr>
            <p:spPr bwMode="auto">
              <a:xfrm>
                <a:off x="454" y="315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2" name="AutoShape 287"/>
              <p:cNvSpPr>
                <a:spLocks noChangeArrowheads="1"/>
              </p:cNvSpPr>
              <p:nvPr/>
            </p:nvSpPr>
            <p:spPr bwMode="auto">
              <a:xfrm>
                <a:off x="454" y="315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96" name="AutoShape 288"/>
            <p:cNvSpPr>
              <a:spLocks noChangeArrowheads="1"/>
            </p:cNvSpPr>
            <p:nvPr/>
          </p:nvSpPr>
          <p:spPr bwMode="auto">
            <a:xfrm>
              <a:off x="661" y="323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97" name="Group 289"/>
            <p:cNvGrpSpPr>
              <a:grpSpLocks/>
            </p:cNvGrpSpPr>
            <p:nvPr/>
          </p:nvGrpSpPr>
          <p:grpSpPr bwMode="auto">
            <a:xfrm>
              <a:off x="513" y="3221"/>
              <a:ext cx="178" cy="60"/>
              <a:chOff x="513" y="3221"/>
              <a:chExt cx="178" cy="60"/>
            </a:xfrm>
          </p:grpSpPr>
          <p:sp>
            <p:nvSpPr>
              <p:cNvPr id="8785" name="AutoShape 290"/>
              <p:cNvSpPr>
                <a:spLocks noChangeArrowheads="1"/>
              </p:cNvSpPr>
              <p:nvPr/>
            </p:nvSpPr>
            <p:spPr bwMode="auto">
              <a:xfrm>
                <a:off x="513" y="322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6" name="AutoShape 291"/>
              <p:cNvSpPr>
                <a:spLocks noChangeArrowheads="1"/>
              </p:cNvSpPr>
              <p:nvPr/>
            </p:nvSpPr>
            <p:spPr bwMode="auto">
              <a:xfrm>
                <a:off x="596" y="326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7" name="AutoShape 292"/>
              <p:cNvSpPr>
                <a:spLocks noChangeArrowheads="1"/>
              </p:cNvSpPr>
              <p:nvPr/>
            </p:nvSpPr>
            <p:spPr bwMode="auto">
              <a:xfrm>
                <a:off x="572" y="325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8" name="AutoShape 293"/>
              <p:cNvSpPr>
                <a:spLocks noChangeArrowheads="1"/>
              </p:cNvSpPr>
              <p:nvPr/>
            </p:nvSpPr>
            <p:spPr bwMode="auto">
              <a:xfrm>
                <a:off x="513" y="322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9" name="AutoShape 294"/>
              <p:cNvSpPr>
                <a:spLocks noChangeArrowheads="1"/>
              </p:cNvSpPr>
              <p:nvPr/>
            </p:nvSpPr>
            <p:spPr bwMode="auto">
              <a:xfrm>
                <a:off x="685" y="325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98" name="AutoShape 295"/>
            <p:cNvSpPr>
              <a:spLocks noChangeArrowheads="1"/>
            </p:cNvSpPr>
            <p:nvPr/>
          </p:nvSpPr>
          <p:spPr bwMode="auto">
            <a:xfrm rot="1740000">
              <a:off x="1767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99" name="Group 296"/>
            <p:cNvGrpSpPr>
              <a:grpSpLocks/>
            </p:cNvGrpSpPr>
            <p:nvPr/>
          </p:nvGrpSpPr>
          <p:grpSpPr bwMode="auto">
            <a:xfrm>
              <a:off x="1839" y="3271"/>
              <a:ext cx="427" cy="90"/>
              <a:chOff x="1839" y="3271"/>
              <a:chExt cx="427" cy="90"/>
            </a:xfrm>
          </p:grpSpPr>
          <p:sp>
            <p:nvSpPr>
              <p:cNvPr id="8782" name="AutoShape 297"/>
              <p:cNvSpPr>
                <a:spLocks noChangeArrowheads="1"/>
              </p:cNvSpPr>
              <p:nvPr/>
            </p:nvSpPr>
            <p:spPr bwMode="auto">
              <a:xfrm>
                <a:off x="2005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3" name="AutoShape 298"/>
              <p:cNvSpPr>
                <a:spLocks noChangeArrowheads="1"/>
              </p:cNvSpPr>
              <p:nvPr/>
            </p:nvSpPr>
            <p:spPr bwMode="auto">
              <a:xfrm>
                <a:off x="1839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4" name="AutoShape 299"/>
              <p:cNvSpPr>
                <a:spLocks noChangeArrowheads="1"/>
              </p:cNvSpPr>
              <p:nvPr/>
            </p:nvSpPr>
            <p:spPr bwMode="auto">
              <a:xfrm>
                <a:off x="1839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00" name="AutoShape 300"/>
            <p:cNvSpPr>
              <a:spLocks noChangeArrowheads="1"/>
            </p:cNvSpPr>
            <p:nvPr/>
          </p:nvSpPr>
          <p:spPr bwMode="auto">
            <a:xfrm>
              <a:off x="2046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01" name="Group 301"/>
            <p:cNvGrpSpPr>
              <a:grpSpLocks/>
            </p:cNvGrpSpPr>
            <p:nvPr/>
          </p:nvGrpSpPr>
          <p:grpSpPr bwMode="auto">
            <a:xfrm>
              <a:off x="1898" y="3341"/>
              <a:ext cx="178" cy="60"/>
              <a:chOff x="1898" y="3341"/>
              <a:chExt cx="178" cy="60"/>
            </a:xfrm>
          </p:grpSpPr>
          <p:sp>
            <p:nvSpPr>
              <p:cNvPr id="8777" name="AutoShape 302"/>
              <p:cNvSpPr>
                <a:spLocks noChangeArrowheads="1"/>
              </p:cNvSpPr>
              <p:nvPr/>
            </p:nvSpPr>
            <p:spPr bwMode="auto">
              <a:xfrm>
                <a:off x="1898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8" name="AutoShape 303"/>
              <p:cNvSpPr>
                <a:spLocks noChangeArrowheads="1"/>
              </p:cNvSpPr>
              <p:nvPr/>
            </p:nvSpPr>
            <p:spPr bwMode="auto">
              <a:xfrm>
                <a:off x="1981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9" name="AutoShape 304"/>
              <p:cNvSpPr>
                <a:spLocks noChangeArrowheads="1"/>
              </p:cNvSpPr>
              <p:nvPr/>
            </p:nvSpPr>
            <p:spPr bwMode="auto">
              <a:xfrm>
                <a:off x="1957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0" name="AutoShape 305"/>
              <p:cNvSpPr>
                <a:spLocks noChangeArrowheads="1"/>
              </p:cNvSpPr>
              <p:nvPr/>
            </p:nvSpPr>
            <p:spPr bwMode="auto">
              <a:xfrm>
                <a:off x="1898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1" name="AutoShape 306"/>
              <p:cNvSpPr>
                <a:spLocks noChangeArrowheads="1"/>
              </p:cNvSpPr>
              <p:nvPr/>
            </p:nvSpPr>
            <p:spPr bwMode="auto">
              <a:xfrm>
                <a:off x="2070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02" name="AutoShape 307"/>
            <p:cNvSpPr>
              <a:spLocks noChangeArrowheads="1"/>
            </p:cNvSpPr>
            <p:nvPr/>
          </p:nvSpPr>
          <p:spPr bwMode="auto">
            <a:xfrm rot="1740000">
              <a:off x="1388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03" name="Group 308"/>
            <p:cNvGrpSpPr>
              <a:grpSpLocks/>
            </p:cNvGrpSpPr>
            <p:nvPr/>
          </p:nvGrpSpPr>
          <p:grpSpPr bwMode="auto">
            <a:xfrm>
              <a:off x="1460" y="3271"/>
              <a:ext cx="427" cy="90"/>
              <a:chOff x="1460" y="3271"/>
              <a:chExt cx="427" cy="90"/>
            </a:xfrm>
          </p:grpSpPr>
          <p:sp>
            <p:nvSpPr>
              <p:cNvPr id="8774" name="AutoShape 309"/>
              <p:cNvSpPr>
                <a:spLocks noChangeArrowheads="1"/>
              </p:cNvSpPr>
              <p:nvPr/>
            </p:nvSpPr>
            <p:spPr bwMode="auto">
              <a:xfrm>
                <a:off x="1626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5" name="AutoShape 310"/>
              <p:cNvSpPr>
                <a:spLocks noChangeArrowheads="1"/>
              </p:cNvSpPr>
              <p:nvPr/>
            </p:nvSpPr>
            <p:spPr bwMode="auto">
              <a:xfrm>
                <a:off x="1460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6" name="AutoShape 311"/>
              <p:cNvSpPr>
                <a:spLocks noChangeArrowheads="1"/>
              </p:cNvSpPr>
              <p:nvPr/>
            </p:nvSpPr>
            <p:spPr bwMode="auto">
              <a:xfrm>
                <a:off x="1460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04" name="AutoShape 312"/>
            <p:cNvSpPr>
              <a:spLocks noChangeArrowheads="1"/>
            </p:cNvSpPr>
            <p:nvPr/>
          </p:nvSpPr>
          <p:spPr bwMode="auto">
            <a:xfrm>
              <a:off x="1667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05" name="Group 313"/>
            <p:cNvGrpSpPr>
              <a:grpSpLocks/>
            </p:cNvGrpSpPr>
            <p:nvPr/>
          </p:nvGrpSpPr>
          <p:grpSpPr bwMode="auto">
            <a:xfrm>
              <a:off x="1519" y="3341"/>
              <a:ext cx="178" cy="60"/>
              <a:chOff x="1519" y="3341"/>
              <a:chExt cx="178" cy="60"/>
            </a:xfrm>
          </p:grpSpPr>
          <p:sp>
            <p:nvSpPr>
              <p:cNvPr id="8769" name="AutoShape 314"/>
              <p:cNvSpPr>
                <a:spLocks noChangeArrowheads="1"/>
              </p:cNvSpPr>
              <p:nvPr/>
            </p:nvSpPr>
            <p:spPr bwMode="auto">
              <a:xfrm>
                <a:off x="1519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0" name="AutoShape 315"/>
              <p:cNvSpPr>
                <a:spLocks noChangeArrowheads="1"/>
              </p:cNvSpPr>
              <p:nvPr/>
            </p:nvSpPr>
            <p:spPr bwMode="auto">
              <a:xfrm>
                <a:off x="1602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1" name="AutoShape 316"/>
              <p:cNvSpPr>
                <a:spLocks noChangeArrowheads="1"/>
              </p:cNvSpPr>
              <p:nvPr/>
            </p:nvSpPr>
            <p:spPr bwMode="auto">
              <a:xfrm>
                <a:off x="1578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2" name="AutoShape 317"/>
              <p:cNvSpPr>
                <a:spLocks noChangeArrowheads="1"/>
              </p:cNvSpPr>
              <p:nvPr/>
            </p:nvSpPr>
            <p:spPr bwMode="auto">
              <a:xfrm>
                <a:off x="1519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3" name="AutoShape 318"/>
              <p:cNvSpPr>
                <a:spLocks noChangeArrowheads="1"/>
              </p:cNvSpPr>
              <p:nvPr/>
            </p:nvSpPr>
            <p:spPr bwMode="auto">
              <a:xfrm>
                <a:off x="1691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06" name="AutoShape 319"/>
            <p:cNvSpPr>
              <a:spLocks noChangeArrowheads="1"/>
            </p:cNvSpPr>
            <p:nvPr/>
          </p:nvSpPr>
          <p:spPr bwMode="auto">
            <a:xfrm rot="1740000">
              <a:off x="1009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07" name="Group 320"/>
            <p:cNvGrpSpPr>
              <a:grpSpLocks/>
            </p:cNvGrpSpPr>
            <p:nvPr/>
          </p:nvGrpSpPr>
          <p:grpSpPr bwMode="auto">
            <a:xfrm>
              <a:off x="1081" y="3271"/>
              <a:ext cx="427" cy="90"/>
              <a:chOff x="1081" y="3271"/>
              <a:chExt cx="427" cy="90"/>
            </a:xfrm>
          </p:grpSpPr>
          <p:sp>
            <p:nvSpPr>
              <p:cNvPr id="8766" name="AutoShape 321"/>
              <p:cNvSpPr>
                <a:spLocks noChangeArrowheads="1"/>
              </p:cNvSpPr>
              <p:nvPr/>
            </p:nvSpPr>
            <p:spPr bwMode="auto">
              <a:xfrm>
                <a:off x="1247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7" name="AutoShape 322"/>
              <p:cNvSpPr>
                <a:spLocks noChangeArrowheads="1"/>
              </p:cNvSpPr>
              <p:nvPr/>
            </p:nvSpPr>
            <p:spPr bwMode="auto">
              <a:xfrm>
                <a:off x="1081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8" name="AutoShape 323"/>
              <p:cNvSpPr>
                <a:spLocks noChangeArrowheads="1"/>
              </p:cNvSpPr>
              <p:nvPr/>
            </p:nvSpPr>
            <p:spPr bwMode="auto">
              <a:xfrm>
                <a:off x="1081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08" name="AutoShape 324"/>
            <p:cNvSpPr>
              <a:spLocks noChangeArrowheads="1"/>
            </p:cNvSpPr>
            <p:nvPr/>
          </p:nvSpPr>
          <p:spPr bwMode="auto">
            <a:xfrm>
              <a:off x="1288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09" name="Group 325"/>
            <p:cNvGrpSpPr>
              <a:grpSpLocks/>
            </p:cNvGrpSpPr>
            <p:nvPr/>
          </p:nvGrpSpPr>
          <p:grpSpPr bwMode="auto">
            <a:xfrm>
              <a:off x="1140" y="3341"/>
              <a:ext cx="178" cy="60"/>
              <a:chOff x="1140" y="3341"/>
              <a:chExt cx="178" cy="60"/>
            </a:xfrm>
          </p:grpSpPr>
          <p:sp>
            <p:nvSpPr>
              <p:cNvPr id="8761" name="AutoShape 326"/>
              <p:cNvSpPr>
                <a:spLocks noChangeArrowheads="1"/>
              </p:cNvSpPr>
              <p:nvPr/>
            </p:nvSpPr>
            <p:spPr bwMode="auto">
              <a:xfrm>
                <a:off x="1140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2" name="AutoShape 327"/>
              <p:cNvSpPr>
                <a:spLocks noChangeArrowheads="1"/>
              </p:cNvSpPr>
              <p:nvPr/>
            </p:nvSpPr>
            <p:spPr bwMode="auto">
              <a:xfrm>
                <a:off x="1223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3" name="AutoShape 328"/>
              <p:cNvSpPr>
                <a:spLocks noChangeArrowheads="1"/>
              </p:cNvSpPr>
              <p:nvPr/>
            </p:nvSpPr>
            <p:spPr bwMode="auto">
              <a:xfrm>
                <a:off x="1199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4" name="AutoShape 329"/>
              <p:cNvSpPr>
                <a:spLocks noChangeArrowheads="1"/>
              </p:cNvSpPr>
              <p:nvPr/>
            </p:nvSpPr>
            <p:spPr bwMode="auto">
              <a:xfrm>
                <a:off x="1140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5" name="AutoShape 330"/>
              <p:cNvSpPr>
                <a:spLocks noChangeArrowheads="1"/>
              </p:cNvSpPr>
              <p:nvPr/>
            </p:nvSpPr>
            <p:spPr bwMode="auto">
              <a:xfrm>
                <a:off x="1312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10" name="AutoShape 331"/>
            <p:cNvSpPr>
              <a:spLocks noChangeArrowheads="1"/>
            </p:cNvSpPr>
            <p:nvPr/>
          </p:nvSpPr>
          <p:spPr bwMode="auto">
            <a:xfrm rot="1740000">
              <a:off x="630" y="3297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11" name="Group 332"/>
            <p:cNvGrpSpPr>
              <a:grpSpLocks/>
            </p:cNvGrpSpPr>
            <p:nvPr/>
          </p:nvGrpSpPr>
          <p:grpSpPr bwMode="auto">
            <a:xfrm>
              <a:off x="702" y="3271"/>
              <a:ext cx="427" cy="90"/>
              <a:chOff x="702" y="3271"/>
              <a:chExt cx="427" cy="90"/>
            </a:xfrm>
          </p:grpSpPr>
          <p:sp>
            <p:nvSpPr>
              <p:cNvPr id="8758" name="AutoShape 333"/>
              <p:cNvSpPr>
                <a:spLocks noChangeArrowheads="1"/>
              </p:cNvSpPr>
              <p:nvPr/>
            </p:nvSpPr>
            <p:spPr bwMode="auto">
              <a:xfrm>
                <a:off x="868" y="335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9" name="AutoShape 334"/>
              <p:cNvSpPr>
                <a:spLocks noChangeArrowheads="1"/>
              </p:cNvSpPr>
              <p:nvPr/>
            </p:nvSpPr>
            <p:spPr bwMode="auto">
              <a:xfrm>
                <a:off x="702" y="327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0" name="AutoShape 335"/>
              <p:cNvSpPr>
                <a:spLocks noChangeArrowheads="1"/>
              </p:cNvSpPr>
              <p:nvPr/>
            </p:nvSpPr>
            <p:spPr bwMode="auto">
              <a:xfrm>
                <a:off x="702" y="327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12" name="AutoShape 336"/>
            <p:cNvSpPr>
              <a:spLocks noChangeArrowheads="1"/>
            </p:cNvSpPr>
            <p:nvPr/>
          </p:nvSpPr>
          <p:spPr bwMode="auto">
            <a:xfrm>
              <a:off x="909" y="335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13" name="Group 337"/>
            <p:cNvGrpSpPr>
              <a:grpSpLocks/>
            </p:cNvGrpSpPr>
            <p:nvPr/>
          </p:nvGrpSpPr>
          <p:grpSpPr bwMode="auto">
            <a:xfrm>
              <a:off x="761" y="3341"/>
              <a:ext cx="178" cy="60"/>
              <a:chOff x="761" y="3341"/>
              <a:chExt cx="178" cy="60"/>
            </a:xfrm>
          </p:grpSpPr>
          <p:sp>
            <p:nvSpPr>
              <p:cNvPr id="8753" name="AutoShape 338"/>
              <p:cNvSpPr>
                <a:spLocks noChangeArrowheads="1"/>
              </p:cNvSpPr>
              <p:nvPr/>
            </p:nvSpPr>
            <p:spPr bwMode="auto">
              <a:xfrm>
                <a:off x="761" y="334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4" name="AutoShape 339"/>
              <p:cNvSpPr>
                <a:spLocks noChangeArrowheads="1"/>
              </p:cNvSpPr>
              <p:nvPr/>
            </p:nvSpPr>
            <p:spPr bwMode="auto">
              <a:xfrm>
                <a:off x="844" y="338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5" name="AutoShape 340"/>
              <p:cNvSpPr>
                <a:spLocks noChangeArrowheads="1"/>
              </p:cNvSpPr>
              <p:nvPr/>
            </p:nvSpPr>
            <p:spPr bwMode="auto">
              <a:xfrm>
                <a:off x="820" y="337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6" name="AutoShape 341"/>
              <p:cNvSpPr>
                <a:spLocks noChangeArrowheads="1"/>
              </p:cNvSpPr>
              <p:nvPr/>
            </p:nvSpPr>
            <p:spPr bwMode="auto">
              <a:xfrm>
                <a:off x="761" y="334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7" name="AutoShape 342"/>
              <p:cNvSpPr>
                <a:spLocks noChangeArrowheads="1"/>
              </p:cNvSpPr>
              <p:nvPr/>
            </p:nvSpPr>
            <p:spPr bwMode="auto">
              <a:xfrm>
                <a:off x="933" y="337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14" name="AutoShape 343"/>
            <p:cNvSpPr>
              <a:spLocks noChangeArrowheads="1"/>
            </p:cNvSpPr>
            <p:nvPr/>
          </p:nvSpPr>
          <p:spPr bwMode="auto">
            <a:xfrm rot="1740000">
              <a:off x="2016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15" name="Group 344"/>
            <p:cNvGrpSpPr>
              <a:grpSpLocks/>
            </p:cNvGrpSpPr>
            <p:nvPr/>
          </p:nvGrpSpPr>
          <p:grpSpPr bwMode="auto">
            <a:xfrm>
              <a:off x="2088" y="3391"/>
              <a:ext cx="427" cy="90"/>
              <a:chOff x="2088" y="3391"/>
              <a:chExt cx="427" cy="90"/>
            </a:xfrm>
          </p:grpSpPr>
          <p:sp>
            <p:nvSpPr>
              <p:cNvPr id="8750" name="AutoShape 345"/>
              <p:cNvSpPr>
                <a:spLocks noChangeArrowheads="1"/>
              </p:cNvSpPr>
              <p:nvPr/>
            </p:nvSpPr>
            <p:spPr bwMode="auto">
              <a:xfrm>
                <a:off x="2254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1" name="AutoShape 346"/>
              <p:cNvSpPr>
                <a:spLocks noChangeArrowheads="1"/>
              </p:cNvSpPr>
              <p:nvPr/>
            </p:nvSpPr>
            <p:spPr bwMode="auto">
              <a:xfrm>
                <a:off x="2088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2" name="AutoShape 347"/>
              <p:cNvSpPr>
                <a:spLocks noChangeArrowheads="1"/>
              </p:cNvSpPr>
              <p:nvPr/>
            </p:nvSpPr>
            <p:spPr bwMode="auto">
              <a:xfrm>
                <a:off x="2088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16" name="AutoShape 348"/>
            <p:cNvSpPr>
              <a:spLocks noChangeArrowheads="1"/>
            </p:cNvSpPr>
            <p:nvPr/>
          </p:nvSpPr>
          <p:spPr bwMode="auto">
            <a:xfrm>
              <a:off x="2295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17" name="Group 349"/>
            <p:cNvGrpSpPr>
              <a:grpSpLocks/>
            </p:cNvGrpSpPr>
            <p:nvPr/>
          </p:nvGrpSpPr>
          <p:grpSpPr bwMode="auto">
            <a:xfrm>
              <a:off x="2147" y="3461"/>
              <a:ext cx="178" cy="60"/>
              <a:chOff x="2147" y="3461"/>
              <a:chExt cx="178" cy="60"/>
            </a:xfrm>
          </p:grpSpPr>
          <p:sp>
            <p:nvSpPr>
              <p:cNvPr id="8745" name="AutoShape 350"/>
              <p:cNvSpPr>
                <a:spLocks noChangeArrowheads="1"/>
              </p:cNvSpPr>
              <p:nvPr/>
            </p:nvSpPr>
            <p:spPr bwMode="auto">
              <a:xfrm>
                <a:off x="2147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6" name="AutoShape 351"/>
              <p:cNvSpPr>
                <a:spLocks noChangeArrowheads="1"/>
              </p:cNvSpPr>
              <p:nvPr/>
            </p:nvSpPr>
            <p:spPr bwMode="auto">
              <a:xfrm>
                <a:off x="2230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7" name="AutoShape 352"/>
              <p:cNvSpPr>
                <a:spLocks noChangeArrowheads="1"/>
              </p:cNvSpPr>
              <p:nvPr/>
            </p:nvSpPr>
            <p:spPr bwMode="auto">
              <a:xfrm>
                <a:off x="2206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8" name="AutoShape 353"/>
              <p:cNvSpPr>
                <a:spLocks noChangeArrowheads="1"/>
              </p:cNvSpPr>
              <p:nvPr/>
            </p:nvSpPr>
            <p:spPr bwMode="auto">
              <a:xfrm>
                <a:off x="2147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9" name="AutoShape 354"/>
              <p:cNvSpPr>
                <a:spLocks noChangeArrowheads="1"/>
              </p:cNvSpPr>
              <p:nvPr/>
            </p:nvSpPr>
            <p:spPr bwMode="auto">
              <a:xfrm>
                <a:off x="2319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18" name="AutoShape 355"/>
            <p:cNvSpPr>
              <a:spLocks noChangeArrowheads="1"/>
            </p:cNvSpPr>
            <p:nvPr/>
          </p:nvSpPr>
          <p:spPr bwMode="auto">
            <a:xfrm rot="1740000">
              <a:off x="1637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19" name="Group 356"/>
            <p:cNvGrpSpPr>
              <a:grpSpLocks/>
            </p:cNvGrpSpPr>
            <p:nvPr/>
          </p:nvGrpSpPr>
          <p:grpSpPr bwMode="auto">
            <a:xfrm>
              <a:off x="1709" y="3391"/>
              <a:ext cx="427" cy="90"/>
              <a:chOff x="1709" y="3391"/>
              <a:chExt cx="427" cy="90"/>
            </a:xfrm>
          </p:grpSpPr>
          <p:sp>
            <p:nvSpPr>
              <p:cNvPr id="8742" name="AutoShape 357"/>
              <p:cNvSpPr>
                <a:spLocks noChangeArrowheads="1"/>
              </p:cNvSpPr>
              <p:nvPr/>
            </p:nvSpPr>
            <p:spPr bwMode="auto">
              <a:xfrm>
                <a:off x="1875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3" name="AutoShape 358"/>
              <p:cNvSpPr>
                <a:spLocks noChangeArrowheads="1"/>
              </p:cNvSpPr>
              <p:nvPr/>
            </p:nvSpPr>
            <p:spPr bwMode="auto">
              <a:xfrm>
                <a:off x="1709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4" name="AutoShape 359"/>
              <p:cNvSpPr>
                <a:spLocks noChangeArrowheads="1"/>
              </p:cNvSpPr>
              <p:nvPr/>
            </p:nvSpPr>
            <p:spPr bwMode="auto">
              <a:xfrm>
                <a:off x="1709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20" name="AutoShape 360"/>
            <p:cNvSpPr>
              <a:spLocks noChangeArrowheads="1"/>
            </p:cNvSpPr>
            <p:nvPr/>
          </p:nvSpPr>
          <p:spPr bwMode="auto">
            <a:xfrm>
              <a:off x="1916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21" name="Group 361"/>
            <p:cNvGrpSpPr>
              <a:grpSpLocks/>
            </p:cNvGrpSpPr>
            <p:nvPr/>
          </p:nvGrpSpPr>
          <p:grpSpPr bwMode="auto">
            <a:xfrm>
              <a:off x="1768" y="3461"/>
              <a:ext cx="178" cy="60"/>
              <a:chOff x="1768" y="3461"/>
              <a:chExt cx="178" cy="60"/>
            </a:xfrm>
          </p:grpSpPr>
          <p:sp>
            <p:nvSpPr>
              <p:cNvPr id="8737" name="AutoShape 362"/>
              <p:cNvSpPr>
                <a:spLocks noChangeArrowheads="1"/>
              </p:cNvSpPr>
              <p:nvPr/>
            </p:nvSpPr>
            <p:spPr bwMode="auto">
              <a:xfrm>
                <a:off x="1768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8" name="AutoShape 363"/>
              <p:cNvSpPr>
                <a:spLocks noChangeArrowheads="1"/>
              </p:cNvSpPr>
              <p:nvPr/>
            </p:nvSpPr>
            <p:spPr bwMode="auto">
              <a:xfrm>
                <a:off x="1851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9" name="AutoShape 364"/>
              <p:cNvSpPr>
                <a:spLocks noChangeArrowheads="1"/>
              </p:cNvSpPr>
              <p:nvPr/>
            </p:nvSpPr>
            <p:spPr bwMode="auto">
              <a:xfrm>
                <a:off x="1827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0" name="AutoShape 365"/>
              <p:cNvSpPr>
                <a:spLocks noChangeArrowheads="1"/>
              </p:cNvSpPr>
              <p:nvPr/>
            </p:nvSpPr>
            <p:spPr bwMode="auto">
              <a:xfrm>
                <a:off x="1768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1" name="AutoShape 366"/>
              <p:cNvSpPr>
                <a:spLocks noChangeArrowheads="1"/>
              </p:cNvSpPr>
              <p:nvPr/>
            </p:nvSpPr>
            <p:spPr bwMode="auto">
              <a:xfrm>
                <a:off x="1940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22" name="AutoShape 367"/>
            <p:cNvSpPr>
              <a:spLocks noChangeArrowheads="1"/>
            </p:cNvSpPr>
            <p:nvPr/>
          </p:nvSpPr>
          <p:spPr bwMode="auto">
            <a:xfrm rot="1740000">
              <a:off x="1258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23" name="Group 368"/>
            <p:cNvGrpSpPr>
              <a:grpSpLocks/>
            </p:cNvGrpSpPr>
            <p:nvPr/>
          </p:nvGrpSpPr>
          <p:grpSpPr bwMode="auto">
            <a:xfrm>
              <a:off x="1330" y="3391"/>
              <a:ext cx="427" cy="90"/>
              <a:chOff x="1330" y="3391"/>
              <a:chExt cx="427" cy="90"/>
            </a:xfrm>
          </p:grpSpPr>
          <p:sp>
            <p:nvSpPr>
              <p:cNvPr id="8734" name="AutoShape 369"/>
              <p:cNvSpPr>
                <a:spLocks noChangeArrowheads="1"/>
              </p:cNvSpPr>
              <p:nvPr/>
            </p:nvSpPr>
            <p:spPr bwMode="auto">
              <a:xfrm>
                <a:off x="1496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5" name="AutoShape 370"/>
              <p:cNvSpPr>
                <a:spLocks noChangeArrowheads="1"/>
              </p:cNvSpPr>
              <p:nvPr/>
            </p:nvSpPr>
            <p:spPr bwMode="auto">
              <a:xfrm>
                <a:off x="1330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6" name="AutoShape 371"/>
              <p:cNvSpPr>
                <a:spLocks noChangeArrowheads="1"/>
              </p:cNvSpPr>
              <p:nvPr/>
            </p:nvSpPr>
            <p:spPr bwMode="auto">
              <a:xfrm>
                <a:off x="1330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24" name="AutoShape 372"/>
            <p:cNvSpPr>
              <a:spLocks noChangeArrowheads="1"/>
            </p:cNvSpPr>
            <p:nvPr/>
          </p:nvSpPr>
          <p:spPr bwMode="auto">
            <a:xfrm>
              <a:off x="1537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25" name="Group 373"/>
            <p:cNvGrpSpPr>
              <a:grpSpLocks/>
            </p:cNvGrpSpPr>
            <p:nvPr/>
          </p:nvGrpSpPr>
          <p:grpSpPr bwMode="auto">
            <a:xfrm>
              <a:off x="1389" y="3461"/>
              <a:ext cx="178" cy="60"/>
              <a:chOff x="1389" y="3461"/>
              <a:chExt cx="178" cy="60"/>
            </a:xfrm>
          </p:grpSpPr>
          <p:sp>
            <p:nvSpPr>
              <p:cNvPr id="8729" name="AutoShape 374"/>
              <p:cNvSpPr>
                <a:spLocks noChangeArrowheads="1"/>
              </p:cNvSpPr>
              <p:nvPr/>
            </p:nvSpPr>
            <p:spPr bwMode="auto">
              <a:xfrm>
                <a:off x="1389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0" name="AutoShape 375"/>
              <p:cNvSpPr>
                <a:spLocks noChangeArrowheads="1"/>
              </p:cNvSpPr>
              <p:nvPr/>
            </p:nvSpPr>
            <p:spPr bwMode="auto">
              <a:xfrm>
                <a:off x="1472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1" name="AutoShape 376"/>
              <p:cNvSpPr>
                <a:spLocks noChangeArrowheads="1"/>
              </p:cNvSpPr>
              <p:nvPr/>
            </p:nvSpPr>
            <p:spPr bwMode="auto">
              <a:xfrm>
                <a:off x="1448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2" name="AutoShape 377"/>
              <p:cNvSpPr>
                <a:spLocks noChangeArrowheads="1"/>
              </p:cNvSpPr>
              <p:nvPr/>
            </p:nvSpPr>
            <p:spPr bwMode="auto">
              <a:xfrm>
                <a:off x="1389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3" name="AutoShape 378"/>
              <p:cNvSpPr>
                <a:spLocks noChangeArrowheads="1"/>
              </p:cNvSpPr>
              <p:nvPr/>
            </p:nvSpPr>
            <p:spPr bwMode="auto">
              <a:xfrm>
                <a:off x="1561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26" name="AutoShape 379"/>
            <p:cNvSpPr>
              <a:spLocks noChangeArrowheads="1"/>
            </p:cNvSpPr>
            <p:nvPr/>
          </p:nvSpPr>
          <p:spPr bwMode="auto">
            <a:xfrm rot="1740000">
              <a:off x="879" y="3418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27" name="Group 380"/>
            <p:cNvGrpSpPr>
              <a:grpSpLocks/>
            </p:cNvGrpSpPr>
            <p:nvPr/>
          </p:nvGrpSpPr>
          <p:grpSpPr bwMode="auto">
            <a:xfrm>
              <a:off x="951" y="3391"/>
              <a:ext cx="427" cy="90"/>
              <a:chOff x="951" y="3391"/>
              <a:chExt cx="427" cy="90"/>
            </a:xfrm>
          </p:grpSpPr>
          <p:sp>
            <p:nvSpPr>
              <p:cNvPr id="8726" name="AutoShape 381"/>
              <p:cNvSpPr>
                <a:spLocks noChangeArrowheads="1"/>
              </p:cNvSpPr>
              <p:nvPr/>
            </p:nvSpPr>
            <p:spPr bwMode="auto">
              <a:xfrm>
                <a:off x="1117" y="3471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7" name="AutoShape 382"/>
              <p:cNvSpPr>
                <a:spLocks noChangeArrowheads="1"/>
              </p:cNvSpPr>
              <p:nvPr/>
            </p:nvSpPr>
            <p:spPr bwMode="auto">
              <a:xfrm>
                <a:off x="951" y="3391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8" name="AutoShape 383"/>
              <p:cNvSpPr>
                <a:spLocks noChangeArrowheads="1"/>
              </p:cNvSpPr>
              <p:nvPr/>
            </p:nvSpPr>
            <p:spPr bwMode="auto">
              <a:xfrm>
                <a:off x="951" y="3391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28" name="AutoShape 384"/>
            <p:cNvSpPr>
              <a:spLocks noChangeArrowheads="1"/>
            </p:cNvSpPr>
            <p:nvPr/>
          </p:nvSpPr>
          <p:spPr bwMode="auto">
            <a:xfrm>
              <a:off x="1158" y="3478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29" name="Group 385"/>
            <p:cNvGrpSpPr>
              <a:grpSpLocks/>
            </p:cNvGrpSpPr>
            <p:nvPr/>
          </p:nvGrpSpPr>
          <p:grpSpPr bwMode="auto">
            <a:xfrm>
              <a:off x="1010" y="3461"/>
              <a:ext cx="178" cy="60"/>
              <a:chOff x="1010" y="3461"/>
              <a:chExt cx="178" cy="60"/>
            </a:xfrm>
          </p:grpSpPr>
          <p:sp>
            <p:nvSpPr>
              <p:cNvPr id="8721" name="AutoShape 386"/>
              <p:cNvSpPr>
                <a:spLocks noChangeArrowheads="1"/>
              </p:cNvSpPr>
              <p:nvPr/>
            </p:nvSpPr>
            <p:spPr bwMode="auto">
              <a:xfrm>
                <a:off x="1010" y="3461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2" name="AutoShape 387"/>
              <p:cNvSpPr>
                <a:spLocks noChangeArrowheads="1"/>
              </p:cNvSpPr>
              <p:nvPr/>
            </p:nvSpPr>
            <p:spPr bwMode="auto">
              <a:xfrm>
                <a:off x="1093" y="3501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3" name="AutoShape 388"/>
              <p:cNvSpPr>
                <a:spLocks noChangeArrowheads="1"/>
              </p:cNvSpPr>
              <p:nvPr/>
            </p:nvSpPr>
            <p:spPr bwMode="auto">
              <a:xfrm>
                <a:off x="1069" y="3496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4" name="AutoShape 389"/>
              <p:cNvSpPr>
                <a:spLocks noChangeArrowheads="1"/>
              </p:cNvSpPr>
              <p:nvPr/>
            </p:nvSpPr>
            <p:spPr bwMode="auto">
              <a:xfrm>
                <a:off x="1010" y="3466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5" name="AutoShape 390"/>
              <p:cNvSpPr>
                <a:spLocks noChangeArrowheads="1"/>
              </p:cNvSpPr>
              <p:nvPr/>
            </p:nvSpPr>
            <p:spPr bwMode="auto">
              <a:xfrm>
                <a:off x="1182" y="3496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30" name="Rectangle 391"/>
            <p:cNvSpPr>
              <a:spLocks noChangeArrowheads="1"/>
            </p:cNvSpPr>
            <p:nvPr/>
          </p:nvSpPr>
          <p:spPr bwMode="auto">
            <a:xfrm>
              <a:off x="2072" y="4017"/>
              <a:ext cx="1617" cy="5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31" name="Group 392"/>
            <p:cNvGrpSpPr>
              <a:grpSpLocks/>
            </p:cNvGrpSpPr>
            <p:nvPr/>
          </p:nvGrpSpPr>
          <p:grpSpPr bwMode="auto">
            <a:xfrm>
              <a:off x="1492" y="3737"/>
              <a:ext cx="580" cy="285"/>
              <a:chOff x="1492" y="3737"/>
              <a:chExt cx="580" cy="285"/>
            </a:xfrm>
          </p:grpSpPr>
          <p:sp>
            <p:nvSpPr>
              <p:cNvPr id="8719" name="AutoShape 393"/>
              <p:cNvSpPr>
                <a:spLocks noChangeArrowheads="1"/>
              </p:cNvSpPr>
              <p:nvPr/>
            </p:nvSpPr>
            <p:spPr bwMode="auto">
              <a:xfrm>
                <a:off x="1782" y="3877"/>
                <a:ext cx="290" cy="145"/>
              </a:xfrm>
              <a:custGeom>
                <a:avLst/>
                <a:gdLst>
                  <a:gd name="T0" fmla="*/ 0 w 2779"/>
                  <a:gd name="T1" fmla="*/ 0 h 1645"/>
                  <a:gd name="T2" fmla="*/ 0 w 2779"/>
                  <a:gd name="T3" fmla="*/ 0 h 1645"/>
                  <a:gd name="T4" fmla="*/ 0 w 2779"/>
                  <a:gd name="T5" fmla="*/ 0 h 1645"/>
                  <a:gd name="T6" fmla="*/ 0 w 2779"/>
                  <a:gd name="T7" fmla="*/ 0 h 1645"/>
                  <a:gd name="T8" fmla="*/ 0 w 2779"/>
                  <a:gd name="T9" fmla="*/ 0 h 16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9"/>
                  <a:gd name="T16" fmla="*/ 0 h 1645"/>
                  <a:gd name="T17" fmla="*/ 2779 w 2779"/>
                  <a:gd name="T18" fmla="*/ 1645 h 16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9" h="1645">
                    <a:moveTo>
                      <a:pt x="2779" y="1588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2779" y="1645"/>
                    </a:lnTo>
                    <a:lnTo>
                      <a:pt x="2779" y="158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0" name="AutoShape 394"/>
              <p:cNvSpPr>
                <a:spLocks noChangeArrowheads="1"/>
              </p:cNvSpPr>
              <p:nvPr/>
            </p:nvSpPr>
            <p:spPr bwMode="auto">
              <a:xfrm>
                <a:off x="1492" y="3737"/>
                <a:ext cx="290" cy="145"/>
              </a:xfrm>
              <a:custGeom>
                <a:avLst/>
                <a:gdLst>
                  <a:gd name="T0" fmla="*/ 0 w 2779"/>
                  <a:gd name="T1" fmla="*/ 0 h 1645"/>
                  <a:gd name="T2" fmla="*/ 0 w 2779"/>
                  <a:gd name="T3" fmla="*/ 0 h 1645"/>
                  <a:gd name="T4" fmla="*/ 0 w 2779"/>
                  <a:gd name="T5" fmla="*/ 0 h 1645"/>
                  <a:gd name="T6" fmla="*/ 0 w 2779"/>
                  <a:gd name="T7" fmla="*/ 0 h 1645"/>
                  <a:gd name="T8" fmla="*/ 0 w 2779"/>
                  <a:gd name="T9" fmla="*/ 0 h 16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9"/>
                  <a:gd name="T16" fmla="*/ 0 h 1645"/>
                  <a:gd name="T17" fmla="*/ 2779 w 2779"/>
                  <a:gd name="T18" fmla="*/ 1645 h 16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9" h="1645">
                    <a:moveTo>
                      <a:pt x="2779" y="1588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2779" y="1645"/>
                    </a:lnTo>
                    <a:lnTo>
                      <a:pt x="2779" y="158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332" name="Group 395"/>
            <p:cNvGrpSpPr>
              <a:grpSpLocks/>
            </p:cNvGrpSpPr>
            <p:nvPr/>
          </p:nvGrpSpPr>
          <p:grpSpPr bwMode="auto">
            <a:xfrm>
              <a:off x="994" y="3497"/>
              <a:ext cx="580" cy="285"/>
              <a:chOff x="994" y="3497"/>
              <a:chExt cx="580" cy="285"/>
            </a:xfrm>
          </p:grpSpPr>
          <p:sp>
            <p:nvSpPr>
              <p:cNvPr id="8717" name="AutoShape 396"/>
              <p:cNvSpPr>
                <a:spLocks noChangeArrowheads="1"/>
              </p:cNvSpPr>
              <p:nvPr/>
            </p:nvSpPr>
            <p:spPr bwMode="auto">
              <a:xfrm>
                <a:off x="1284" y="3637"/>
                <a:ext cx="290" cy="145"/>
              </a:xfrm>
              <a:custGeom>
                <a:avLst/>
                <a:gdLst>
                  <a:gd name="T0" fmla="*/ 0 w 2779"/>
                  <a:gd name="T1" fmla="*/ 0 h 1645"/>
                  <a:gd name="T2" fmla="*/ 0 w 2779"/>
                  <a:gd name="T3" fmla="*/ 0 h 1645"/>
                  <a:gd name="T4" fmla="*/ 0 w 2779"/>
                  <a:gd name="T5" fmla="*/ 0 h 1645"/>
                  <a:gd name="T6" fmla="*/ 0 w 2779"/>
                  <a:gd name="T7" fmla="*/ 0 h 1645"/>
                  <a:gd name="T8" fmla="*/ 0 w 2779"/>
                  <a:gd name="T9" fmla="*/ 0 h 16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9"/>
                  <a:gd name="T16" fmla="*/ 0 h 1645"/>
                  <a:gd name="T17" fmla="*/ 2779 w 2779"/>
                  <a:gd name="T18" fmla="*/ 1645 h 16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9" h="1645">
                    <a:moveTo>
                      <a:pt x="2779" y="1588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2779" y="1645"/>
                    </a:lnTo>
                    <a:lnTo>
                      <a:pt x="2779" y="158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8" name="AutoShape 397"/>
              <p:cNvSpPr>
                <a:spLocks noChangeArrowheads="1"/>
              </p:cNvSpPr>
              <p:nvPr/>
            </p:nvSpPr>
            <p:spPr bwMode="auto">
              <a:xfrm>
                <a:off x="994" y="3497"/>
                <a:ext cx="290" cy="145"/>
              </a:xfrm>
              <a:custGeom>
                <a:avLst/>
                <a:gdLst>
                  <a:gd name="T0" fmla="*/ 0 w 2779"/>
                  <a:gd name="T1" fmla="*/ 0 h 1645"/>
                  <a:gd name="T2" fmla="*/ 0 w 2779"/>
                  <a:gd name="T3" fmla="*/ 0 h 1645"/>
                  <a:gd name="T4" fmla="*/ 0 w 2779"/>
                  <a:gd name="T5" fmla="*/ 0 h 1645"/>
                  <a:gd name="T6" fmla="*/ 0 w 2779"/>
                  <a:gd name="T7" fmla="*/ 0 h 1645"/>
                  <a:gd name="T8" fmla="*/ 0 w 2779"/>
                  <a:gd name="T9" fmla="*/ 0 h 16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9"/>
                  <a:gd name="T16" fmla="*/ 0 h 1645"/>
                  <a:gd name="T17" fmla="*/ 2779 w 2779"/>
                  <a:gd name="T18" fmla="*/ 1645 h 16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9" h="1645">
                    <a:moveTo>
                      <a:pt x="2779" y="1588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2779" y="1645"/>
                    </a:lnTo>
                    <a:lnTo>
                      <a:pt x="2779" y="158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33" name="AutoShape 398"/>
            <p:cNvSpPr>
              <a:spLocks noChangeArrowheads="1"/>
            </p:cNvSpPr>
            <p:nvPr/>
          </p:nvSpPr>
          <p:spPr bwMode="auto">
            <a:xfrm rot="1740000">
              <a:off x="3780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34" name="Group 399"/>
            <p:cNvGrpSpPr>
              <a:grpSpLocks/>
            </p:cNvGrpSpPr>
            <p:nvPr/>
          </p:nvGrpSpPr>
          <p:grpSpPr bwMode="auto">
            <a:xfrm>
              <a:off x="3852" y="3512"/>
              <a:ext cx="427" cy="90"/>
              <a:chOff x="3852" y="3512"/>
              <a:chExt cx="427" cy="90"/>
            </a:xfrm>
          </p:grpSpPr>
          <p:sp>
            <p:nvSpPr>
              <p:cNvPr id="8714" name="AutoShape 400"/>
              <p:cNvSpPr>
                <a:spLocks noChangeArrowheads="1"/>
              </p:cNvSpPr>
              <p:nvPr/>
            </p:nvSpPr>
            <p:spPr bwMode="auto">
              <a:xfrm>
                <a:off x="4018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5" name="AutoShape 401"/>
              <p:cNvSpPr>
                <a:spLocks noChangeArrowheads="1"/>
              </p:cNvSpPr>
              <p:nvPr/>
            </p:nvSpPr>
            <p:spPr bwMode="auto">
              <a:xfrm>
                <a:off x="3852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6" name="AutoShape 402"/>
              <p:cNvSpPr>
                <a:spLocks noChangeArrowheads="1"/>
              </p:cNvSpPr>
              <p:nvPr/>
            </p:nvSpPr>
            <p:spPr bwMode="auto">
              <a:xfrm>
                <a:off x="3852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35" name="AutoShape 403"/>
            <p:cNvSpPr>
              <a:spLocks noChangeArrowheads="1"/>
            </p:cNvSpPr>
            <p:nvPr/>
          </p:nvSpPr>
          <p:spPr bwMode="auto">
            <a:xfrm>
              <a:off x="4059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36" name="Group 404"/>
            <p:cNvGrpSpPr>
              <a:grpSpLocks/>
            </p:cNvGrpSpPr>
            <p:nvPr/>
          </p:nvGrpSpPr>
          <p:grpSpPr bwMode="auto">
            <a:xfrm>
              <a:off x="3911" y="3582"/>
              <a:ext cx="178" cy="60"/>
              <a:chOff x="3911" y="3582"/>
              <a:chExt cx="178" cy="60"/>
            </a:xfrm>
          </p:grpSpPr>
          <p:sp>
            <p:nvSpPr>
              <p:cNvPr id="8709" name="AutoShape 405"/>
              <p:cNvSpPr>
                <a:spLocks noChangeArrowheads="1"/>
              </p:cNvSpPr>
              <p:nvPr/>
            </p:nvSpPr>
            <p:spPr bwMode="auto">
              <a:xfrm>
                <a:off x="3911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0" name="AutoShape 406"/>
              <p:cNvSpPr>
                <a:spLocks noChangeArrowheads="1"/>
              </p:cNvSpPr>
              <p:nvPr/>
            </p:nvSpPr>
            <p:spPr bwMode="auto">
              <a:xfrm>
                <a:off x="3994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1" name="AutoShape 407"/>
              <p:cNvSpPr>
                <a:spLocks noChangeArrowheads="1"/>
              </p:cNvSpPr>
              <p:nvPr/>
            </p:nvSpPr>
            <p:spPr bwMode="auto">
              <a:xfrm>
                <a:off x="3970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2" name="AutoShape 408"/>
              <p:cNvSpPr>
                <a:spLocks noChangeArrowheads="1"/>
              </p:cNvSpPr>
              <p:nvPr/>
            </p:nvSpPr>
            <p:spPr bwMode="auto">
              <a:xfrm>
                <a:off x="3911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3" name="AutoShape 409"/>
              <p:cNvSpPr>
                <a:spLocks noChangeArrowheads="1"/>
              </p:cNvSpPr>
              <p:nvPr/>
            </p:nvSpPr>
            <p:spPr bwMode="auto">
              <a:xfrm>
                <a:off x="4083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37" name="AutoShape 410"/>
            <p:cNvSpPr>
              <a:spLocks noChangeArrowheads="1"/>
            </p:cNvSpPr>
            <p:nvPr/>
          </p:nvSpPr>
          <p:spPr bwMode="auto">
            <a:xfrm rot="1740000">
              <a:off x="3401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38" name="Group 411"/>
            <p:cNvGrpSpPr>
              <a:grpSpLocks/>
            </p:cNvGrpSpPr>
            <p:nvPr/>
          </p:nvGrpSpPr>
          <p:grpSpPr bwMode="auto">
            <a:xfrm>
              <a:off x="3473" y="3512"/>
              <a:ext cx="427" cy="90"/>
              <a:chOff x="3473" y="3512"/>
              <a:chExt cx="427" cy="90"/>
            </a:xfrm>
          </p:grpSpPr>
          <p:sp>
            <p:nvSpPr>
              <p:cNvPr id="8706" name="AutoShape 412"/>
              <p:cNvSpPr>
                <a:spLocks noChangeArrowheads="1"/>
              </p:cNvSpPr>
              <p:nvPr/>
            </p:nvSpPr>
            <p:spPr bwMode="auto">
              <a:xfrm>
                <a:off x="3639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7" name="AutoShape 413"/>
              <p:cNvSpPr>
                <a:spLocks noChangeArrowheads="1"/>
              </p:cNvSpPr>
              <p:nvPr/>
            </p:nvSpPr>
            <p:spPr bwMode="auto">
              <a:xfrm>
                <a:off x="3473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8" name="AutoShape 414"/>
              <p:cNvSpPr>
                <a:spLocks noChangeArrowheads="1"/>
              </p:cNvSpPr>
              <p:nvPr/>
            </p:nvSpPr>
            <p:spPr bwMode="auto">
              <a:xfrm>
                <a:off x="3473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39" name="AutoShape 415"/>
            <p:cNvSpPr>
              <a:spLocks noChangeArrowheads="1"/>
            </p:cNvSpPr>
            <p:nvPr/>
          </p:nvSpPr>
          <p:spPr bwMode="auto">
            <a:xfrm>
              <a:off x="3680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40" name="Group 416"/>
            <p:cNvGrpSpPr>
              <a:grpSpLocks/>
            </p:cNvGrpSpPr>
            <p:nvPr/>
          </p:nvGrpSpPr>
          <p:grpSpPr bwMode="auto">
            <a:xfrm>
              <a:off x="3532" y="3582"/>
              <a:ext cx="178" cy="60"/>
              <a:chOff x="3532" y="3582"/>
              <a:chExt cx="178" cy="60"/>
            </a:xfrm>
          </p:grpSpPr>
          <p:sp>
            <p:nvSpPr>
              <p:cNvPr id="8701" name="AutoShape 417"/>
              <p:cNvSpPr>
                <a:spLocks noChangeArrowheads="1"/>
              </p:cNvSpPr>
              <p:nvPr/>
            </p:nvSpPr>
            <p:spPr bwMode="auto">
              <a:xfrm>
                <a:off x="3532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2" name="AutoShape 418"/>
              <p:cNvSpPr>
                <a:spLocks noChangeArrowheads="1"/>
              </p:cNvSpPr>
              <p:nvPr/>
            </p:nvSpPr>
            <p:spPr bwMode="auto">
              <a:xfrm>
                <a:off x="3615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3" name="AutoShape 419"/>
              <p:cNvSpPr>
                <a:spLocks noChangeArrowheads="1"/>
              </p:cNvSpPr>
              <p:nvPr/>
            </p:nvSpPr>
            <p:spPr bwMode="auto">
              <a:xfrm>
                <a:off x="3591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4" name="AutoShape 420"/>
              <p:cNvSpPr>
                <a:spLocks noChangeArrowheads="1"/>
              </p:cNvSpPr>
              <p:nvPr/>
            </p:nvSpPr>
            <p:spPr bwMode="auto">
              <a:xfrm>
                <a:off x="3532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5" name="AutoShape 421"/>
              <p:cNvSpPr>
                <a:spLocks noChangeArrowheads="1"/>
              </p:cNvSpPr>
              <p:nvPr/>
            </p:nvSpPr>
            <p:spPr bwMode="auto">
              <a:xfrm>
                <a:off x="3704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41" name="AutoShape 422"/>
            <p:cNvSpPr>
              <a:spLocks noChangeArrowheads="1"/>
            </p:cNvSpPr>
            <p:nvPr/>
          </p:nvSpPr>
          <p:spPr bwMode="auto">
            <a:xfrm rot="1740000">
              <a:off x="3022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42" name="Group 423"/>
            <p:cNvGrpSpPr>
              <a:grpSpLocks/>
            </p:cNvGrpSpPr>
            <p:nvPr/>
          </p:nvGrpSpPr>
          <p:grpSpPr bwMode="auto">
            <a:xfrm>
              <a:off x="3094" y="3512"/>
              <a:ext cx="427" cy="90"/>
              <a:chOff x="3094" y="3512"/>
              <a:chExt cx="427" cy="90"/>
            </a:xfrm>
          </p:grpSpPr>
          <p:sp>
            <p:nvSpPr>
              <p:cNvPr id="8698" name="AutoShape 424"/>
              <p:cNvSpPr>
                <a:spLocks noChangeArrowheads="1"/>
              </p:cNvSpPr>
              <p:nvPr/>
            </p:nvSpPr>
            <p:spPr bwMode="auto">
              <a:xfrm>
                <a:off x="3260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9" name="AutoShape 425"/>
              <p:cNvSpPr>
                <a:spLocks noChangeArrowheads="1"/>
              </p:cNvSpPr>
              <p:nvPr/>
            </p:nvSpPr>
            <p:spPr bwMode="auto">
              <a:xfrm>
                <a:off x="3094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0" name="AutoShape 426"/>
              <p:cNvSpPr>
                <a:spLocks noChangeArrowheads="1"/>
              </p:cNvSpPr>
              <p:nvPr/>
            </p:nvSpPr>
            <p:spPr bwMode="auto">
              <a:xfrm>
                <a:off x="3094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43" name="AutoShape 427"/>
            <p:cNvSpPr>
              <a:spLocks noChangeArrowheads="1"/>
            </p:cNvSpPr>
            <p:nvPr/>
          </p:nvSpPr>
          <p:spPr bwMode="auto">
            <a:xfrm>
              <a:off x="3301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44" name="Group 428"/>
            <p:cNvGrpSpPr>
              <a:grpSpLocks/>
            </p:cNvGrpSpPr>
            <p:nvPr/>
          </p:nvGrpSpPr>
          <p:grpSpPr bwMode="auto">
            <a:xfrm>
              <a:off x="3153" y="3582"/>
              <a:ext cx="178" cy="60"/>
              <a:chOff x="3153" y="3582"/>
              <a:chExt cx="178" cy="60"/>
            </a:xfrm>
          </p:grpSpPr>
          <p:sp>
            <p:nvSpPr>
              <p:cNvPr id="8693" name="AutoShape 429"/>
              <p:cNvSpPr>
                <a:spLocks noChangeArrowheads="1"/>
              </p:cNvSpPr>
              <p:nvPr/>
            </p:nvSpPr>
            <p:spPr bwMode="auto">
              <a:xfrm>
                <a:off x="3153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4" name="AutoShape 430"/>
              <p:cNvSpPr>
                <a:spLocks noChangeArrowheads="1"/>
              </p:cNvSpPr>
              <p:nvPr/>
            </p:nvSpPr>
            <p:spPr bwMode="auto">
              <a:xfrm>
                <a:off x="3236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5" name="AutoShape 431"/>
              <p:cNvSpPr>
                <a:spLocks noChangeArrowheads="1"/>
              </p:cNvSpPr>
              <p:nvPr/>
            </p:nvSpPr>
            <p:spPr bwMode="auto">
              <a:xfrm>
                <a:off x="3212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6" name="AutoShape 432"/>
              <p:cNvSpPr>
                <a:spLocks noChangeArrowheads="1"/>
              </p:cNvSpPr>
              <p:nvPr/>
            </p:nvSpPr>
            <p:spPr bwMode="auto">
              <a:xfrm>
                <a:off x="3153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7" name="AutoShape 433"/>
              <p:cNvSpPr>
                <a:spLocks noChangeArrowheads="1"/>
              </p:cNvSpPr>
              <p:nvPr/>
            </p:nvSpPr>
            <p:spPr bwMode="auto">
              <a:xfrm>
                <a:off x="3325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45" name="AutoShape 434"/>
            <p:cNvSpPr>
              <a:spLocks noChangeArrowheads="1"/>
            </p:cNvSpPr>
            <p:nvPr/>
          </p:nvSpPr>
          <p:spPr bwMode="auto">
            <a:xfrm rot="1740000">
              <a:off x="2643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46" name="Group 435"/>
            <p:cNvGrpSpPr>
              <a:grpSpLocks/>
            </p:cNvGrpSpPr>
            <p:nvPr/>
          </p:nvGrpSpPr>
          <p:grpSpPr bwMode="auto">
            <a:xfrm>
              <a:off x="2715" y="3512"/>
              <a:ext cx="427" cy="90"/>
              <a:chOff x="2715" y="3512"/>
              <a:chExt cx="427" cy="90"/>
            </a:xfrm>
          </p:grpSpPr>
          <p:sp>
            <p:nvSpPr>
              <p:cNvPr id="8690" name="AutoShape 436"/>
              <p:cNvSpPr>
                <a:spLocks noChangeArrowheads="1"/>
              </p:cNvSpPr>
              <p:nvPr/>
            </p:nvSpPr>
            <p:spPr bwMode="auto">
              <a:xfrm>
                <a:off x="2881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1" name="AutoShape 437"/>
              <p:cNvSpPr>
                <a:spLocks noChangeArrowheads="1"/>
              </p:cNvSpPr>
              <p:nvPr/>
            </p:nvSpPr>
            <p:spPr bwMode="auto">
              <a:xfrm>
                <a:off x="2715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2" name="AutoShape 438"/>
              <p:cNvSpPr>
                <a:spLocks noChangeArrowheads="1"/>
              </p:cNvSpPr>
              <p:nvPr/>
            </p:nvSpPr>
            <p:spPr bwMode="auto">
              <a:xfrm>
                <a:off x="2715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47" name="AutoShape 439"/>
            <p:cNvSpPr>
              <a:spLocks noChangeArrowheads="1"/>
            </p:cNvSpPr>
            <p:nvPr/>
          </p:nvSpPr>
          <p:spPr bwMode="auto">
            <a:xfrm>
              <a:off x="2922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48" name="Group 440"/>
            <p:cNvGrpSpPr>
              <a:grpSpLocks/>
            </p:cNvGrpSpPr>
            <p:nvPr/>
          </p:nvGrpSpPr>
          <p:grpSpPr bwMode="auto">
            <a:xfrm>
              <a:off x="2774" y="3582"/>
              <a:ext cx="178" cy="60"/>
              <a:chOff x="2774" y="3582"/>
              <a:chExt cx="178" cy="60"/>
            </a:xfrm>
          </p:grpSpPr>
          <p:sp>
            <p:nvSpPr>
              <p:cNvPr id="8685" name="AutoShape 441"/>
              <p:cNvSpPr>
                <a:spLocks noChangeArrowheads="1"/>
              </p:cNvSpPr>
              <p:nvPr/>
            </p:nvSpPr>
            <p:spPr bwMode="auto">
              <a:xfrm>
                <a:off x="2774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6" name="AutoShape 442"/>
              <p:cNvSpPr>
                <a:spLocks noChangeArrowheads="1"/>
              </p:cNvSpPr>
              <p:nvPr/>
            </p:nvSpPr>
            <p:spPr bwMode="auto">
              <a:xfrm>
                <a:off x="2857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7" name="AutoShape 443"/>
              <p:cNvSpPr>
                <a:spLocks noChangeArrowheads="1"/>
              </p:cNvSpPr>
              <p:nvPr/>
            </p:nvSpPr>
            <p:spPr bwMode="auto">
              <a:xfrm>
                <a:off x="2833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8" name="AutoShape 444"/>
              <p:cNvSpPr>
                <a:spLocks noChangeArrowheads="1"/>
              </p:cNvSpPr>
              <p:nvPr/>
            </p:nvSpPr>
            <p:spPr bwMode="auto">
              <a:xfrm>
                <a:off x="2774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9" name="AutoShape 445"/>
              <p:cNvSpPr>
                <a:spLocks noChangeArrowheads="1"/>
              </p:cNvSpPr>
              <p:nvPr/>
            </p:nvSpPr>
            <p:spPr bwMode="auto">
              <a:xfrm>
                <a:off x="2946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49" name="AutoShape 446"/>
            <p:cNvSpPr>
              <a:spLocks noChangeArrowheads="1"/>
            </p:cNvSpPr>
            <p:nvPr/>
          </p:nvSpPr>
          <p:spPr bwMode="auto">
            <a:xfrm rot="1740000">
              <a:off x="4029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50" name="Group 447"/>
            <p:cNvGrpSpPr>
              <a:grpSpLocks/>
            </p:cNvGrpSpPr>
            <p:nvPr/>
          </p:nvGrpSpPr>
          <p:grpSpPr bwMode="auto">
            <a:xfrm>
              <a:off x="4101" y="3632"/>
              <a:ext cx="427" cy="90"/>
              <a:chOff x="4101" y="3632"/>
              <a:chExt cx="427" cy="90"/>
            </a:xfrm>
          </p:grpSpPr>
          <p:sp>
            <p:nvSpPr>
              <p:cNvPr id="8682" name="AutoShape 448"/>
              <p:cNvSpPr>
                <a:spLocks noChangeArrowheads="1"/>
              </p:cNvSpPr>
              <p:nvPr/>
            </p:nvSpPr>
            <p:spPr bwMode="auto">
              <a:xfrm>
                <a:off x="4267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3" name="AutoShape 449"/>
              <p:cNvSpPr>
                <a:spLocks noChangeArrowheads="1"/>
              </p:cNvSpPr>
              <p:nvPr/>
            </p:nvSpPr>
            <p:spPr bwMode="auto">
              <a:xfrm>
                <a:off x="4101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4" name="AutoShape 450"/>
              <p:cNvSpPr>
                <a:spLocks noChangeArrowheads="1"/>
              </p:cNvSpPr>
              <p:nvPr/>
            </p:nvSpPr>
            <p:spPr bwMode="auto">
              <a:xfrm>
                <a:off x="4101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51" name="AutoShape 451"/>
            <p:cNvSpPr>
              <a:spLocks noChangeArrowheads="1"/>
            </p:cNvSpPr>
            <p:nvPr/>
          </p:nvSpPr>
          <p:spPr bwMode="auto">
            <a:xfrm>
              <a:off x="4308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52" name="Group 452"/>
            <p:cNvGrpSpPr>
              <a:grpSpLocks/>
            </p:cNvGrpSpPr>
            <p:nvPr/>
          </p:nvGrpSpPr>
          <p:grpSpPr bwMode="auto">
            <a:xfrm>
              <a:off x="4160" y="3702"/>
              <a:ext cx="178" cy="60"/>
              <a:chOff x="4160" y="3702"/>
              <a:chExt cx="178" cy="60"/>
            </a:xfrm>
          </p:grpSpPr>
          <p:sp>
            <p:nvSpPr>
              <p:cNvPr id="8677" name="AutoShape 453"/>
              <p:cNvSpPr>
                <a:spLocks noChangeArrowheads="1"/>
              </p:cNvSpPr>
              <p:nvPr/>
            </p:nvSpPr>
            <p:spPr bwMode="auto">
              <a:xfrm>
                <a:off x="4160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8" name="AutoShape 454"/>
              <p:cNvSpPr>
                <a:spLocks noChangeArrowheads="1"/>
              </p:cNvSpPr>
              <p:nvPr/>
            </p:nvSpPr>
            <p:spPr bwMode="auto">
              <a:xfrm>
                <a:off x="4243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9" name="AutoShape 455"/>
              <p:cNvSpPr>
                <a:spLocks noChangeArrowheads="1"/>
              </p:cNvSpPr>
              <p:nvPr/>
            </p:nvSpPr>
            <p:spPr bwMode="auto">
              <a:xfrm>
                <a:off x="4219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0" name="AutoShape 456"/>
              <p:cNvSpPr>
                <a:spLocks noChangeArrowheads="1"/>
              </p:cNvSpPr>
              <p:nvPr/>
            </p:nvSpPr>
            <p:spPr bwMode="auto">
              <a:xfrm>
                <a:off x="4160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1" name="AutoShape 457"/>
              <p:cNvSpPr>
                <a:spLocks noChangeArrowheads="1"/>
              </p:cNvSpPr>
              <p:nvPr/>
            </p:nvSpPr>
            <p:spPr bwMode="auto">
              <a:xfrm>
                <a:off x="4332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53" name="AutoShape 458"/>
            <p:cNvSpPr>
              <a:spLocks noChangeArrowheads="1"/>
            </p:cNvSpPr>
            <p:nvPr/>
          </p:nvSpPr>
          <p:spPr bwMode="auto">
            <a:xfrm rot="1740000">
              <a:off x="3650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54" name="Group 459"/>
            <p:cNvGrpSpPr>
              <a:grpSpLocks/>
            </p:cNvGrpSpPr>
            <p:nvPr/>
          </p:nvGrpSpPr>
          <p:grpSpPr bwMode="auto">
            <a:xfrm>
              <a:off x="3722" y="3632"/>
              <a:ext cx="427" cy="90"/>
              <a:chOff x="3722" y="3632"/>
              <a:chExt cx="427" cy="90"/>
            </a:xfrm>
          </p:grpSpPr>
          <p:sp>
            <p:nvSpPr>
              <p:cNvPr id="8674" name="AutoShape 460"/>
              <p:cNvSpPr>
                <a:spLocks noChangeArrowheads="1"/>
              </p:cNvSpPr>
              <p:nvPr/>
            </p:nvSpPr>
            <p:spPr bwMode="auto">
              <a:xfrm>
                <a:off x="3888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5" name="AutoShape 461"/>
              <p:cNvSpPr>
                <a:spLocks noChangeArrowheads="1"/>
              </p:cNvSpPr>
              <p:nvPr/>
            </p:nvSpPr>
            <p:spPr bwMode="auto">
              <a:xfrm>
                <a:off x="3722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6" name="AutoShape 462"/>
              <p:cNvSpPr>
                <a:spLocks noChangeArrowheads="1"/>
              </p:cNvSpPr>
              <p:nvPr/>
            </p:nvSpPr>
            <p:spPr bwMode="auto">
              <a:xfrm>
                <a:off x="3722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55" name="AutoShape 463"/>
            <p:cNvSpPr>
              <a:spLocks noChangeArrowheads="1"/>
            </p:cNvSpPr>
            <p:nvPr/>
          </p:nvSpPr>
          <p:spPr bwMode="auto">
            <a:xfrm>
              <a:off x="3929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56" name="Group 464"/>
            <p:cNvGrpSpPr>
              <a:grpSpLocks/>
            </p:cNvGrpSpPr>
            <p:nvPr/>
          </p:nvGrpSpPr>
          <p:grpSpPr bwMode="auto">
            <a:xfrm>
              <a:off x="3781" y="3702"/>
              <a:ext cx="178" cy="60"/>
              <a:chOff x="3781" y="3702"/>
              <a:chExt cx="178" cy="60"/>
            </a:xfrm>
          </p:grpSpPr>
          <p:sp>
            <p:nvSpPr>
              <p:cNvPr id="8669" name="AutoShape 465"/>
              <p:cNvSpPr>
                <a:spLocks noChangeArrowheads="1"/>
              </p:cNvSpPr>
              <p:nvPr/>
            </p:nvSpPr>
            <p:spPr bwMode="auto">
              <a:xfrm>
                <a:off x="3781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0" name="AutoShape 466"/>
              <p:cNvSpPr>
                <a:spLocks noChangeArrowheads="1"/>
              </p:cNvSpPr>
              <p:nvPr/>
            </p:nvSpPr>
            <p:spPr bwMode="auto">
              <a:xfrm>
                <a:off x="3864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1" name="AutoShape 467"/>
              <p:cNvSpPr>
                <a:spLocks noChangeArrowheads="1"/>
              </p:cNvSpPr>
              <p:nvPr/>
            </p:nvSpPr>
            <p:spPr bwMode="auto">
              <a:xfrm>
                <a:off x="3840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2" name="AutoShape 468"/>
              <p:cNvSpPr>
                <a:spLocks noChangeArrowheads="1"/>
              </p:cNvSpPr>
              <p:nvPr/>
            </p:nvSpPr>
            <p:spPr bwMode="auto">
              <a:xfrm>
                <a:off x="3781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3" name="AutoShape 469"/>
              <p:cNvSpPr>
                <a:spLocks noChangeArrowheads="1"/>
              </p:cNvSpPr>
              <p:nvPr/>
            </p:nvSpPr>
            <p:spPr bwMode="auto">
              <a:xfrm>
                <a:off x="3953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57" name="AutoShape 470"/>
            <p:cNvSpPr>
              <a:spLocks noChangeArrowheads="1"/>
            </p:cNvSpPr>
            <p:nvPr/>
          </p:nvSpPr>
          <p:spPr bwMode="auto">
            <a:xfrm rot="1740000">
              <a:off x="3271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58" name="Group 471"/>
            <p:cNvGrpSpPr>
              <a:grpSpLocks/>
            </p:cNvGrpSpPr>
            <p:nvPr/>
          </p:nvGrpSpPr>
          <p:grpSpPr bwMode="auto">
            <a:xfrm>
              <a:off x="3343" y="3632"/>
              <a:ext cx="427" cy="90"/>
              <a:chOff x="3343" y="3632"/>
              <a:chExt cx="427" cy="90"/>
            </a:xfrm>
          </p:grpSpPr>
          <p:sp>
            <p:nvSpPr>
              <p:cNvPr id="8666" name="AutoShape 472"/>
              <p:cNvSpPr>
                <a:spLocks noChangeArrowheads="1"/>
              </p:cNvSpPr>
              <p:nvPr/>
            </p:nvSpPr>
            <p:spPr bwMode="auto">
              <a:xfrm>
                <a:off x="3509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7" name="AutoShape 473"/>
              <p:cNvSpPr>
                <a:spLocks noChangeArrowheads="1"/>
              </p:cNvSpPr>
              <p:nvPr/>
            </p:nvSpPr>
            <p:spPr bwMode="auto">
              <a:xfrm>
                <a:off x="3343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8" name="AutoShape 474"/>
              <p:cNvSpPr>
                <a:spLocks noChangeArrowheads="1"/>
              </p:cNvSpPr>
              <p:nvPr/>
            </p:nvSpPr>
            <p:spPr bwMode="auto">
              <a:xfrm>
                <a:off x="3343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59" name="AutoShape 475"/>
            <p:cNvSpPr>
              <a:spLocks noChangeArrowheads="1"/>
            </p:cNvSpPr>
            <p:nvPr/>
          </p:nvSpPr>
          <p:spPr bwMode="auto">
            <a:xfrm>
              <a:off x="3550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60" name="Group 476"/>
            <p:cNvGrpSpPr>
              <a:grpSpLocks/>
            </p:cNvGrpSpPr>
            <p:nvPr/>
          </p:nvGrpSpPr>
          <p:grpSpPr bwMode="auto">
            <a:xfrm>
              <a:off x="3402" y="3702"/>
              <a:ext cx="178" cy="60"/>
              <a:chOff x="3402" y="3702"/>
              <a:chExt cx="178" cy="60"/>
            </a:xfrm>
          </p:grpSpPr>
          <p:sp>
            <p:nvSpPr>
              <p:cNvPr id="8661" name="AutoShape 477"/>
              <p:cNvSpPr>
                <a:spLocks noChangeArrowheads="1"/>
              </p:cNvSpPr>
              <p:nvPr/>
            </p:nvSpPr>
            <p:spPr bwMode="auto">
              <a:xfrm>
                <a:off x="3402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2" name="AutoShape 478"/>
              <p:cNvSpPr>
                <a:spLocks noChangeArrowheads="1"/>
              </p:cNvSpPr>
              <p:nvPr/>
            </p:nvSpPr>
            <p:spPr bwMode="auto">
              <a:xfrm>
                <a:off x="3485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3" name="AutoShape 479"/>
              <p:cNvSpPr>
                <a:spLocks noChangeArrowheads="1"/>
              </p:cNvSpPr>
              <p:nvPr/>
            </p:nvSpPr>
            <p:spPr bwMode="auto">
              <a:xfrm>
                <a:off x="3461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4" name="AutoShape 480"/>
              <p:cNvSpPr>
                <a:spLocks noChangeArrowheads="1"/>
              </p:cNvSpPr>
              <p:nvPr/>
            </p:nvSpPr>
            <p:spPr bwMode="auto">
              <a:xfrm>
                <a:off x="3402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5" name="AutoShape 481"/>
              <p:cNvSpPr>
                <a:spLocks noChangeArrowheads="1"/>
              </p:cNvSpPr>
              <p:nvPr/>
            </p:nvSpPr>
            <p:spPr bwMode="auto">
              <a:xfrm>
                <a:off x="3574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61" name="AutoShape 482"/>
            <p:cNvSpPr>
              <a:spLocks noChangeArrowheads="1"/>
            </p:cNvSpPr>
            <p:nvPr/>
          </p:nvSpPr>
          <p:spPr bwMode="auto">
            <a:xfrm rot="1740000">
              <a:off x="2892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62" name="Group 483"/>
            <p:cNvGrpSpPr>
              <a:grpSpLocks/>
            </p:cNvGrpSpPr>
            <p:nvPr/>
          </p:nvGrpSpPr>
          <p:grpSpPr bwMode="auto">
            <a:xfrm>
              <a:off x="2964" y="3632"/>
              <a:ext cx="427" cy="90"/>
              <a:chOff x="2964" y="3632"/>
              <a:chExt cx="427" cy="90"/>
            </a:xfrm>
          </p:grpSpPr>
          <p:sp>
            <p:nvSpPr>
              <p:cNvPr id="8658" name="AutoShape 484"/>
              <p:cNvSpPr>
                <a:spLocks noChangeArrowheads="1"/>
              </p:cNvSpPr>
              <p:nvPr/>
            </p:nvSpPr>
            <p:spPr bwMode="auto">
              <a:xfrm>
                <a:off x="3130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9" name="AutoShape 485"/>
              <p:cNvSpPr>
                <a:spLocks noChangeArrowheads="1"/>
              </p:cNvSpPr>
              <p:nvPr/>
            </p:nvSpPr>
            <p:spPr bwMode="auto">
              <a:xfrm>
                <a:off x="2964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0" name="AutoShape 486"/>
              <p:cNvSpPr>
                <a:spLocks noChangeArrowheads="1"/>
              </p:cNvSpPr>
              <p:nvPr/>
            </p:nvSpPr>
            <p:spPr bwMode="auto">
              <a:xfrm>
                <a:off x="2964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63" name="AutoShape 487"/>
            <p:cNvSpPr>
              <a:spLocks noChangeArrowheads="1"/>
            </p:cNvSpPr>
            <p:nvPr/>
          </p:nvSpPr>
          <p:spPr bwMode="auto">
            <a:xfrm>
              <a:off x="3171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64" name="Group 488"/>
            <p:cNvGrpSpPr>
              <a:grpSpLocks/>
            </p:cNvGrpSpPr>
            <p:nvPr/>
          </p:nvGrpSpPr>
          <p:grpSpPr bwMode="auto">
            <a:xfrm>
              <a:off x="3023" y="3702"/>
              <a:ext cx="178" cy="60"/>
              <a:chOff x="3023" y="3702"/>
              <a:chExt cx="178" cy="60"/>
            </a:xfrm>
          </p:grpSpPr>
          <p:sp>
            <p:nvSpPr>
              <p:cNvPr id="8653" name="AutoShape 489"/>
              <p:cNvSpPr>
                <a:spLocks noChangeArrowheads="1"/>
              </p:cNvSpPr>
              <p:nvPr/>
            </p:nvSpPr>
            <p:spPr bwMode="auto">
              <a:xfrm>
                <a:off x="3023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4" name="AutoShape 490"/>
              <p:cNvSpPr>
                <a:spLocks noChangeArrowheads="1"/>
              </p:cNvSpPr>
              <p:nvPr/>
            </p:nvSpPr>
            <p:spPr bwMode="auto">
              <a:xfrm>
                <a:off x="3106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5" name="AutoShape 491"/>
              <p:cNvSpPr>
                <a:spLocks noChangeArrowheads="1"/>
              </p:cNvSpPr>
              <p:nvPr/>
            </p:nvSpPr>
            <p:spPr bwMode="auto">
              <a:xfrm>
                <a:off x="3082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6" name="AutoShape 492"/>
              <p:cNvSpPr>
                <a:spLocks noChangeArrowheads="1"/>
              </p:cNvSpPr>
              <p:nvPr/>
            </p:nvSpPr>
            <p:spPr bwMode="auto">
              <a:xfrm>
                <a:off x="3023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7" name="AutoShape 493"/>
              <p:cNvSpPr>
                <a:spLocks noChangeArrowheads="1"/>
              </p:cNvSpPr>
              <p:nvPr/>
            </p:nvSpPr>
            <p:spPr bwMode="auto">
              <a:xfrm>
                <a:off x="3195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65" name="AutoShape 494"/>
            <p:cNvSpPr>
              <a:spLocks noChangeArrowheads="1"/>
            </p:cNvSpPr>
            <p:nvPr/>
          </p:nvSpPr>
          <p:spPr bwMode="auto">
            <a:xfrm rot="1740000">
              <a:off x="4277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66" name="Group 495"/>
            <p:cNvGrpSpPr>
              <a:grpSpLocks/>
            </p:cNvGrpSpPr>
            <p:nvPr/>
          </p:nvGrpSpPr>
          <p:grpSpPr bwMode="auto">
            <a:xfrm>
              <a:off x="4349" y="3752"/>
              <a:ext cx="427" cy="90"/>
              <a:chOff x="4349" y="3752"/>
              <a:chExt cx="427" cy="90"/>
            </a:xfrm>
          </p:grpSpPr>
          <p:sp>
            <p:nvSpPr>
              <p:cNvPr id="8650" name="AutoShape 496"/>
              <p:cNvSpPr>
                <a:spLocks noChangeArrowheads="1"/>
              </p:cNvSpPr>
              <p:nvPr/>
            </p:nvSpPr>
            <p:spPr bwMode="auto">
              <a:xfrm>
                <a:off x="4515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1" name="AutoShape 497"/>
              <p:cNvSpPr>
                <a:spLocks noChangeArrowheads="1"/>
              </p:cNvSpPr>
              <p:nvPr/>
            </p:nvSpPr>
            <p:spPr bwMode="auto">
              <a:xfrm>
                <a:off x="4349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2" name="AutoShape 498"/>
              <p:cNvSpPr>
                <a:spLocks noChangeArrowheads="1"/>
              </p:cNvSpPr>
              <p:nvPr/>
            </p:nvSpPr>
            <p:spPr bwMode="auto">
              <a:xfrm>
                <a:off x="4349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67" name="AutoShape 499"/>
            <p:cNvSpPr>
              <a:spLocks noChangeArrowheads="1"/>
            </p:cNvSpPr>
            <p:nvPr/>
          </p:nvSpPr>
          <p:spPr bwMode="auto">
            <a:xfrm>
              <a:off x="4556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68" name="Group 500"/>
            <p:cNvGrpSpPr>
              <a:grpSpLocks/>
            </p:cNvGrpSpPr>
            <p:nvPr/>
          </p:nvGrpSpPr>
          <p:grpSpPr bwMode="auto">
            <a:xfrm>
              <a:off x="4408" y="3822"/>
              <a:ext cx="178" cy="60"/>
              <a:chOff x="4408" y="3822"/>
              <a:chExt cx="178" cy="60"/>
            </a:xfrm>
          </p:grpSpPr>
          <p:sp>
            <p:nvSpPr>
              <p:cNvPr id="8645" name="AutoShape 501"/>
              <p:cNvSpPr>
                <a:spLocks noChangeArrowheads="1"/>
              </p:cNvSpPr>
              <p:nvPr/>
            </p:nvSpPr>
            <p:spPr bwMode="auto">
              <a:xfrm>
                <a:off x="4408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6" name="AutoShape 502"/>
              <p:cNvSpPr>
                <a:spLocks noChangeArrowheads="1"/>
              </p:cNvSpPr>
              <p:nvPr/>
            </p:nvSpPr>
            <p:spPr bwMode="auto">
              <a:xfrm>
                <a:off x="4491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7" name="AutoShape 503"/>
              <p:cNvSpPr>
                <a:spLocks noChangeArrowheads="1"/>
              </p:cNvSpPr>
              <p:nvPr/>
            </p:nvSpPr>
            <p:spPr bwMode="auto">
              <a:xfrm>
                <a:off x="4467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8" name="AutoShape 504"/>
              <p:cNvSpPr>
                <a:spLocks noChangeArrowheads="1"/>
              </p:cNvSpPr>
              <p:nvPr/>
            </p:nvSpPr>
            <p:spPr bwMode="auto">
              <a:xfrm>
                <a:off x="4408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9" name="AutoShape 505"/>
              <p:cNvSpPr>
                <a:spLocks noChangeArrowheads="1"/>
              </p:cNvSpPr>
              <p:nvPr/>
            </p:nvSpPr>
            <p:spPr bwMode="auto">
              <a:xfrm>
                <a:off x="4580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69" name="AutoShape 506"/>
            <p:cNvSpPr>
              <a:spLocks noChangeArrowheads="1"/>
            </p:cNvSpPr>
            <p:nvPr/>
          </p:nvSpPr>
          <p:spPr bwMode="auto">
            <a:xfrm rot="1740000">
              <a:off x="3898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70" name="Group 507"/>
            <p:cNvGrpSpPr>
              <a:grpSpLocks/>
            </p:cNvGrpSpPr>
            <p:nvPr/>
          </p:nvGrpSpPr>
          <p:grpSpPr bwMode="auto">
            <a:xfrm>
              <a:off x="3970" y="3752"/>
              <a:ext cx="427" cy="90"/>
              <a:chOff x="3970" y="3752"/>
              <a:chExt cx="427" cy="90"/>
            </a:xfrm>
          </p:grpSpPr>
          <p:sp>
            <p:nvSpPr>
              <p:cNvPr id="8642" name="AutoShape 508"/>
              <p:cNvSpPr>
                <a:spLocks noChangeArrowheads="1"/>
              </p:cNvSpPr>
              <p:nvPr/>
            </p:nvSpPr>
            <p:spPr bwMode="auto">
              <a:xfrm>
                <a:off x="4136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3" name="AutoShape 509"/>
              <p:cNvSpPr>
                <a:spLocks noChangeArrowheads="1"/>
              </p:cNvSpPr>
              <p:nvPr/>
            </p:nvSpPr>
            <p:spPr bwMode="auto">
              <a:xfrm>
                <a:off x="3970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4" name="AutoShape 510"/>
              <p:cNvSpPr>
                <a:spLocks noChangeArrowheads="1"/>
              </p:cNvSpPr>
              <p:nvPr/>
            </p:nvSpPr>
            <p:spPr bwMode="auto">
              <a:xfrm>
                <a:off x="3970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1" name="AutoShape 511"/>
            <p:cNvSpPr>
              <a:spLocks noChangeArrowheads="1"/>
            </p:cNvSpPr>
            <p:nvPr/>
          </p:nvSpPr>
          <p:spPr bwMode="auto">
            <a:xfrm>
              <a:off x="4177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72" name="Group 512"/>
            <p:cNvGrpSpPr>
              <a:grpSpLocks/>
            </p:cNvGrpSpPr>
            <p:nvPr/>
          </p:nvGrpSpPr>
          <p:grpSpPr bwMode="auto">
            <a:xfrm>
              <a:off x="4029" y="3822"/>
              <a:ext cx="178" cy="60"/>
              <a:chOff x="4029" y="3822"/>
              <a:chExt cx="178" cy="60"/>
            </a:xfrm>
          </p:grpSpPr>
          <p:sp>
            <p:nvSpPr>
              <p:cNvPr id="8637" name="AutoShape 513"/>
              <p:cNvSpPr>
                <a:spLocks noChangeArrowheads="1"/>
              </p:cNvSpPr>
              <p:nvPr/>
            </p:nvSpPr>
            <p:spPr bwMode="auto">
              <a:xfrm>
                <a:off x="4029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8" name="AutoShape 514"/>
              <p:cNvSpPr>
                <a:spLocks noChangeArrowheads="1"/>
              </p:cNvSpPr>
              <p:nvPr/>
            </p:nvSpPr>
            <p:spPr bwMode="auto">
              <a:xfrm>
                <a:off x="4112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9" name="AutoShape 515"/>
              <p:cNvSpPr>
                <a:spLocks noChangeArrowheads="1"/>
              </p:cNvSpPr>
              <p:nvPr/>
            </p:nvSpPr>
            <p:spPr bwMode="auto">
              <a:xfrm>
                <a:off x="4088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0" name="AutoShape 516"/>
              <p:cNvSpPr>
                <a:spLocks noChangeArrowheads="1"/>
              </p:cNvSpPr>
              <p:nvPr/>
            </p:nvSpPr>
            <p:spPr bwMode="auto">
              <a:xfrm>
                <a:off x="4029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1" name="AutoShape 517"/>
              <p:cNvSpPr>
                <a:spLocks noChangeArrowheads="1"/>
              </p:cNvSpPr>
              <p:nvPr/>
            </p:nvSpPr>
            <p:spPr bwMode="auto">
              <a:xfrm>
                <a:off x="4201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3" name="AutoShape 518"/>
            <p:cNvSpPr>
              <a:spLocks noChangeArrowheads="1"/>
            </p:cNvSpPr>
            <p:nvPr/>
          </p:nvSpPr>
          <p:spPr bwMode="auto">
            <a:xfrm rot="1740000">
              <a:off x="3519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74" name="Group 519"/>
            <p:cNvGrpSpPr>
              <a:grpSpLocks/>
            </p:cNvGrpSpPr>
            <p:nvPr/>
          </p:nvGrpSpPr>
          <p:grpSpPr bwMode="auto">
            <a:xfrm>
              <a:off x="3591" y="3752"/>
              <a:ext cx="427" cy="90"/>
              <a:chOff x="3591" y="3752"/>
              <a:chExt cx="427" cy="90"/>
            </a:xfrm>
          </p:grpSpPr>
          <p:sp>
            <p:nvSpPr>
              <p:cNvPr id="8634" name="AutoShape 520"/>
              <p:cNvSpPr>
                <a:spLocks noChangeArrowheads="1"/>
              </p:cNvSpPr>
              <p:nvPr/>
            </p:nvSpPr>
            <p:spPr bwMode="auto">
              <a:xfrm>
                <a:off x="3757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5" name="AutoShape 521"/>
              <p:cNvSpPr>
                <a:spLocks noChangeArrowheads="1"/>
              </p:cNvSpPr>
              <p:nvPr/>
            </p:nvSpPr>
            <p:spPr bwMode="auto">
              <a:xfrm>
                <a:off x="3591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6" name="AutoShape 522"/>
              <p:cNvSpPr>
                <a:spLocks noChangeArrowheads="1"/>
              </p:cNvSpPr>
              <p:nvPr/>
            </p:nvSpPr>
            <p:spPr bwMode="auto">
              <a:xfrm>
                <a:off x="3591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5" name="AutoShape 523"/>
            <p:cNvSpPr>
              <a:spLocks noChangeArrowheads="1"/>
            </p:cNvSpPr>
            <p:nvPr/>
          </p:nvSpPr>
          <p:spPr bwMode="auto">
            <a:xfrm>
              <a:off x="3798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76" name="Group 524"/>
            <p:cNvGrpSpPr>
              <a:grpSpLocks/>
            </p:cNvGrpSpPr>
            <p:nvPr/>
          </p:nvGrpSpPr>
          <p:grpSpPr bwMode="auto">
            <a:xfrm>
              <a:off x="3650" y="3822"/>
              <a:ext cx="178" cy="60"/>
              <a:chOff x="3650" y="3822"/>
              <a:chExt cx="178" cy="60"/>
            </a:xfrm>
          </p:grpSpPr>
          <p:sp>
            <p:nvSpPr>
              <p:cNvPr id="8629" name="AutoShape 525"/>
              <p:cNvSpPr>
                <a:spLocks noChangeArrowheads="1"/>
              </p:cNvSpPr>
              <p:nvPr/>
            </p:nvSpPr>
            <p:spPr bwMode="auto">
              <a:xfrm>
                <a:off x="3650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0" name="AutoShape 526"/>
              <p:cNvSpPr>
                <a:spLocks noChangeArrowheads="1"/>
              </p:cNvSpPr>
              <p:nvPr/>
            </p:nvSpPr>
            <p:spPr bwMode="auto">
              <a:xfrm>
                <a:off x="3733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1" name="AutoShape 527"/>
              <p:cNvSpPr>
                <a:spLocks noChangeArrowheads="1"/>
              </p:cNvSpPr>
              <p:nvPr/>
            </p:nvSpPr>
            <p:spPr bwMode="auto">
              <a:xfrm>
                <a:off x="3709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2" name="AutoShape 528"/>
              <p:cNvSpPr>
                <a:spLocks noChangeArrowheads="1"/>
              </p:cNvSpPr>
              <p:nvPr/>
            </p:nvSpPr>
            <p:spPr bwMode="auto">
              <a:xfrm>
                <a:off x="3650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3" name="AutoShape 529"/>
              <p:cNvSpPr>
                <a:spLocks noChangeArrowheads="1"/>
              </p:cNvSpPr>
              <p:nvPr/>
            </p:nvSpPr>
            <p:spPr bwMode="auto">
              <a:xfrm>
                <a:off x="3822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7" name="AutoShape 530"/>
            <p:cNvSpPr>
              <a:spLocks noChangeArrowheads="1"/>
            </p:cNvSpPr>
            <p:nvPr/>
          </p:nvSpPr>
          <p:spPr bwMode="auto">
            <a:xfrm rot="1740000">
              <a:off x="3140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78" name="Group 531"/>
            <p:cNvGrpSpPr>
              <a:grpSpLocks/>
            </p:cNvGrpSpPr>
            <p:nvPr/>
          </p:nvGrpSpPr>
          <p:grpSpPr bwMode="auto">
            <a:xfrm>
              <a:off x="3212" y="3752"/>
              <a:ext cx="427" cy="90"/>
              <a:chOff x="3212" y="3752"/>
              <a:chExt cx="427" cy="90"/>
            </a:xfrm>
          </p:grpSpPr>
          <p:sp>
            <p:nvSpPr>
              <p:cNvPr id="8626" name="AutoShape 532"/>
              <p:cNvSpPr>
                <a:spLocks noChangeArrowheads="1"/>
              </p:cNvSpPr>
              <p:nvPr/>
            </p:nvSpPr>
            <p:spPr bwMode="auto">
              <a:xfrm>
                <a:off x="3378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7" name="AutoShape 533"/>
              <p:cNvSpPr>
                <a:spLocks noChangeArrowheads="1"/>
              </p:cNvSpPr>
              <p:nvPr/>
            </p:nvSpPr>
            <p:spPr bwMode="auto">
              <a:xfrm>
                <a:off x="3212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8" name="AutoShape 534"/>
              <p:cNvSpPr>
                <a:spLocks noChangeArrowheads="1"/>
              </p:cNvSpPr>
              <p:nvPr/>
            </p:nvSpPr>
            <p:spPr bwMode="auto">
              <a:xfrm>
                <a:off x="3212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9" name="AutoShape 535"/>
            <p:cNvSpPr>
              <a:spLocks noChangeArrowheads="1"/>
            </p:cNvSpPr>
            <p:nvPr/>
          </p:nvSpPr>
          <p:spPr bwMode="auto">
            <a:xfrm>
              <a:off x="3419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80" name="Group 536"/>
            <p:cNvGrpSpPr>
              <a:grpSpLocks/>
            </p:cNvGrpSpPr>
            <p:nvPr/>
          </p:nvGrpSpPr>
          <p:grpSpPr bwMode="auto">
            <a:xfrm>
              <a:off x="3271" y="3822"/>
              <a:ext cx="178" cy="60"/>
              <a:chOff x="3271" y="3822"/>
              <a:chExt cx="178" cy="60"/>
            </a:xfrm>
          </p:grpSpPr>
          <p:sp>
            <p:nvSpPr>
              <p:cNvPr id="8621" name="AutoShape 537"/>
              <p:cNvSpPr>
                <a:spLocks noChangeArrowheads="1"/>
              </p:cNvSpPr>
              <p:nvPr/>
            </p:nvSpPr>
            <p:spPr bwMode="auto">
              <a:xfrm>
                <a:off x="3271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2" name="AutoShape 538"/>
              <p:cNvSpPr>
                <a:spLocks noChangeArrowheads="1"/>
              </p:cNvSpPr>
              <p:nvPr/>
            </p:nvSpPr>
            <p:spPr bwMode="auto">
              <a:xfrm>
                <a:off x="3354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3" name="AutoShape 539"/>
              <p:cNvSpPr>
                <a:spLocks noChangeArrowheads="1"/>
              </p:cNvSpPr>
              <p:nvPr/>
            </p:nvSpPr>
            <p:spPr bwMode="auto">
              <a:xfrm>
                <a:off x="3330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4" name="AutoShape 540"/>
              <p:cNvSpPr>
                <a:spLocks noChangeArrowheads="1"/>
              </p:cNvSpPr>
              <p:nvPr/>
            </p:nvSpPr>
            <p:spPr bwMode="auto">
              <a:xfrm>
                <a:off x="3271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5" name="AutoShape 541"/>
              <p:cNvSpPr>
                <a:spLocks noChangeArrowheads="1"/>
              </p:cNvSpPr>
              <p:nvPr/>
            </p:nvSpPr>
            <p:spPr bwMode="auto">
              <a:xfrm>
                <a:off x="3443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81" name="AutoShape 542"/>
            <p:cNvSpPr>
              <a:spLocks noChangeArrowheads="1"/>
            </p:cNvSpPr>
            <p:nvPr/>
          </p:nvSpPr>
          <p:spPr bwMode="auto">
            <a:xfrm rot="1740000">
              <a:off x="4526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82" name="Group 543"/>
            <p:cNvGrpSpPr>
              <a:grpSpLocks/>
            </p:cNvGrpSpPr>
            <p:nvPr/>
          </p:nvGrpSpPr>
          <p:grpSpPr bwMode="auto">
            <a:xfrm>
              <a:off x="4598" y="3872"/>
              <a:ext cx="427" cy="90"/>
              <a:chOff x="4598" y="3872"/>
              <a:chExt cx="427" cy="90"/>
            </a:xfrm>
          </p:grpSpPr>
          <p:sp>
            <p:nvSpPr>
              <p:cNvPr id="8618" name="AutoShape 544"/>
              <p:cNvSpPr>
                <a:spLocks noChangeArrowheads="1"/>
              </p:cNvSpPr>
              <p:nvPr/>
            </p:nvSpPr>
            <p:spPr bwMode="auto">
              <a:xfrm>
                <a:off x="4764" y="395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9" name="AutoShape 545"/>
              <p:cNvSpPr>
                <a:spLocks noChangeArrowheads="1"/>
              </p:cNvSpPr>
              <p:nvPr/>
            </p:nvSpPr>
            <p:spPr bwMode="auto">
              <a:xfrm>
                <a:off x="4598" y="387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0" name="AutoShape 546"/>
              <p:cNvSpPr>
                <a:spLocks noChangeArrowheads="1"/>
              </p:cNvSpPr>
              <p:nvPr/>
            </p:nvSpPr>
            <p:spPr bwMode="auto">
              <a:xfrm>
                <a:off x="4598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83" name="AutoShape 547"/>
            <p:cNvSpPr>
              <a:spLocks noChangeArrowheads="1"/>
            </p:cNvSpPr>
            <p:nvPr/>
          </p:nvSpPr>
          <p:spPr bwMode="auto">
            <a:xfrm>
              <a:off x="4805" y="395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84" name="Group 548"/>
            <p:cNvGrpSpPr>
              <a:grpSpLocks/>
            </p:cNvGrpSpPr>
            <p:nvPr/>
          </p:nvGrpSpPr>
          <p:grpSpPr bwMode="auto">
            <a:xfrm>
              <a:off x="4657" y="3942"/>
              <a:ext cx="178" cy="60"/>
              <a:chOff x="4657" y="3942"/>
              <a:chExt cx="178" cy="60"/>
            </a:xfrm>
          </p:grpSpPr>
          <p:sp>
            <p:nvSpPr>
              <p:cNvPr id="8613" name="AutoShape 549"/>
              <p:cNvSpPr>
                <a:spLocks noChangeArrowheads="1"/>
              </p:cNvSpPr>
              <p:nvPr/>
            </p:nvSpPr>
            <p:spPr bwMode="auto">
              <a:xfrm>
                <a:off x="4657" y="394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4" name="AutoShape 550"/>
              <p:cNvSpPr>
                <a:spLocks noChangeArrowheads="1"/>
              </p:cNvSpPr>
              <p:nvPr/>
            </p:nvSpPr>
            <p:spPr bwMode="auto">
              <a:xfrm>
                <a:off x="4740" y="398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5" name="AutoShape 551"/>
              <p:cNvSpPr>
                <a:spLocks noChangeArrowheads="1"/>
              </p:cNvSpPr>
              <p:nvPr/>
            </p:nvSpPr>
            <p:spPr bwMode="auto">
              <a:xfrm>
                <a:off x="4716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6" name="AutoShape 552"/>
              <p:cNvSpPr>
                <a:spLocks noChangeArrowheads="1"/>
              </p:cNvSpPr>
              <p:nvPr/>
            </p:nvSpPr>
            <p:spPr bwMode="auto">
              <a:xfrm>
                <a:off x="4657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7" name="AutoShape 553"/>
              <p:cNvSpPr>
                <a:spLocks noChangeArrowheads="1"/>
              </p:cNvSpPr>
              <p:nvPr/>
            </p:nvSpPr>
            <p:spPr bwMode="auto">
              <a:xfrm>
                <a:off x="4829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85" name="AutoShape 554"/>
            <p:cNvSpPr>
              <a:spLocks noChangeArrowheads="1"/>
            </p:cNvSpPr>
            <p:nvPr/>
          </p:nvSpPr>
          <p:spPr bwMode="auto">
            <a:xfrm rot="1740000">
              <a:off x="4147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86" name="Group 555"/>
            <p:cNvGrpSpPr>
              <a:grpSpLocks/>
            </p:cNvGrpSpPr>
            <p:nvPr/>
          </p:nvGrpSpPr>
          <p:grpSpPr bwMode="auto">
            <a:xfrm>
              <a:off x="4219" y="3872"/>
              <a:ext cx="427" cy="90"/>
              <a:chOff x="4219" y="3872"/>
              <a:chExt cx="427" cy="90"/>
            </a:xfrm>
          </p:grpSpPr>
          <p:sp>
            <p:nvSpPr>
              <p:cNvPr id="8610" name="AutoShape 556"/>
              <p:cNvSpPr>
                <a:spLocks noChangeArrowheads="1"/>
              </p:cNvSpPr>
              <p:nvPr/>
            </p:nvSpPr>
            <p:spPr bwMode="auto">
              <a:xfrm>
                <a:off x="4385" y="395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1" name="AutoShape 557"/>
              <p:cNvSpPr>
                <a:spLocks noChangeArrowheads="1"/>
              </p:cNvSpPr>
              <p:nvPr/>
            </p:nvSpPr>
            <p:spPr bwMode="auto">
              <a:xfrm>
                <a:off x="4219" y="387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2" name="AutoShape 558"/>
              <p:cNvSpPr>
                <a:spLocks noChangeArrowheads="1"/>
              </p:cNvSpPr>
              <p:nvPr/>
            </p:nvSpPr>
            <p:spPr bwMode="auto">
              <a:xfrm>
                <a:off x="4219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87" name="AutoShape 559"/>
            <p:cNvSpPr>
              <a:spLocks noChangeArrowheads="1"/>
            </p:cNvSpPr>
            <p:nvPr/>
          </p:nvSpPr>
          <p:spPr bwMode="auto">
            <a:xfrm>
              <a:off x="4426" y="395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88" name="Group 560"/>
            <p:cNvGrpSpPr>
              <a:grpSpLocks/>
            </p:cNvGrpSpPr>
            <p:nvPr/>
          </p:nvGrpSpPr>
          <p:grpSpPr bwMode="auto">
            <a:xfrm>
              <a:off x="4278" y="3942"/>
              <a:ext cx="178" cy="60"/>
              <a:chOff x="4278" y="3942"/>
              <a:chExt cx="178" cy="60"/>
            </a:xfrm>
          </p:grpSpPr>
          <p:sp>
            <p:nvSpPr>
              <p:cNvPr id="8605" name="AutoShape 561"/>
              <p:cNvSpPr>
                <a:spLocks noChangeArrowheads="1"/>
              </p:cNvSpPr>
              <p:nvPr/>
            </p:nvSpPr>
            <p:spPr bwMode="auto">
              <a:xfrm>
                <a:off x="4278" y="394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6" name="AutoShape 562"/>
              <p:cNvSpPr>
                <a:spLocks noChangeArrowheads="1"/>
              </p:cNvSpPr>
              <p:nvPr/>
            </p:nvSpPr>
            <p:spPr bwMode="auto">
              <a:xfrm>
                <a:off x="4361" y="398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7" name="AutoShape 563"/>
              <p:cNvSpPr>
                <a:spLocks noChangeArrowheads="1"/>
              </p:cNvSpPr>
              <p:nvPr/>
            </p:nvSpPr>
            <p:spPr bwMode="auto">
              <a:xfrm>
                <a:off x="4337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8" name="AutoShape 564"/>
              <p:cNvSpPr>
                <a:spLocks noChangeArrowheads="1"/>
              </p:cNvSpPr>
              <p:nvPr/>
            </p:nvSpPr>
            <p:spPr bwMode="auto">
              <a:xfrm>
                <a:off x="4278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9" name="AutoShape 565"/>
              <p:cNvSpPr>
                <a:spLocks noChangeArrowheads="1"/>
              </p:cNvSpPr>
              <p:nvPr/>
            </p:nvSpPr>
            <p:spPr bwMode="auto">
              <a:xfrm>
                <a:off x="4450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89" name="AutoShape 566"/>
            <p:cNvSpPr>
              <a:spLocks noChangeArrowheads="1"/>
            </p:cNvSpPr>
            <p:nvPr/>
          </p:nvSpPr>
          <p:spPr bwMode="auto">
            <a:xfrm rot="1740000">
              <a:off x="3768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90" name="Group 567"/>
            <p:cNvGrpSpPr>
              <a:grpSpLocks/>
            </p:cNvGrpSpPr>
            <p:nvPr/>
          </p:nvGrpSpPr>
          <p:grpSpPr bwMode="auto">
            <a:xfrm>
              <a:off x="3840" y="3872"/>
              <a:ext cx="427" cy="90"/>
              <a:chOff x="3840" y="3872"/>
              <a:chExt cx="427" cy="90"/>
            </a:xfrm>
          </p:grpSpPr>
          <p:sp>
            <p:nvSpPr>
              <p:cNvPr id="8602" name="AutoShape 568"/>
              <p:cNvSpPr>
                <a:spLocks noChangeArrowheads="1"/>
              </p:cNvSpPr>
              <p:nvPr/>
            </p:nvSpPr>
            <p:spPr bwMode="auto">
              <a:xfrm>
                <a:off x="4006" y="395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3" name="AutoShape 569"/>
              <p:cNvSpPr>
                <a:spLocks noChangeArrowheads="1"/>
              </p:cNvSpPr>
              <p:nvPr/>
            </p:nvSpPr>
            <p:spPr bwMode="auto">
              <a:xfrm>
                <a:off x="3840" y="387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4" name="AutoShape 570"/>
              <p:cNvSpPr>
                <a:spLocks noChangeArrowheads="1"/>
              </p:cNvSpPr>
              <p:nvPr/>
            </p:nvSpPr>
            <p:spPr bwMode="auto">
              <a:xfrm>
                <a:off x="3840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91" name="AutoShape 571"/>
            <p:cNvSpPr>
              <a:spLocks noChangeArrowheads="1"/>
            </p:cNvSpPr>
            <p:nvPr/>
          </p:nvSpPr>
          <p:spPr bwMode="auto">
            <a:xfrm>
              <a:off x="4047" y="395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92" name="Group 572"/>
            <p:cNvGrpSpPr>
              <a:grpSpLocks/>
            </p:cNvGrpSpPr>
            <p:nvPr/>
          </p:nvGrpSpPr>
          <p:grpSpPr bwMode="auto">
            <a:xfrm>
              <a:off x="3899" y="3942"/>
              <a:ext cx="178" cy="60"/>
              <a:chOff x="3899" y="3942"/>
              <a:chExt cx="178" cy="60"/>
            </a:xfrm>
          </p:grpSpPr>
          <p:sp>
            <p:nvSpPr>
              <p:cNvPr id="8597" name="AutoShape 573"/>
              <p:cNvSpPr>
                <a:spLocks noChangeArrowheads="1"/>
              </p:cNvSpPr>
              <p:nvPr/>
            </p:nvSpPr>
            <p:spPr bwMode="auto">
              <a:xfrm>
                <a:off x="3899" y="394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8" name="AutoShape 574"/>
              <p:cNvSpPr>
                <a:spLocks noChangeArrowheads="1"/>
              </p:cNvSpPr>
              <p:nvPr/>
            </p:nvSpPr>
            <p:spPr bwMode="auto">
              <a:xfrm>
                <a:off x="3982" y="398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9" name="AutoShape 575"/>
              <p:cNvSpPr>
                <a:spLocks noChangeArrowheads="1"/>
              </p:cNvSpPr>
              <p:nvPr/>
            </p:nvSpPr>
            <p:spPr bwMode="auto">
              <a:xfrm>
                <a:off x="3958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0" name="AutoShape 576"/>
              <p:cNvSpPr>
                <a:spLocks noChangeArrowheads="1"/>
              </p:cNvSpPr>
              <p:nvPr/>
            </p:nvSpPr>
            <p:spPr bwMode="auto">
              <a:xfrm>
                <a:off x="3899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1" name="AutoShape 577"/>
              <p:cNvSpPr>
                <a:spLocks noChangeArrowheads="1"/>
              </p:cNvSpPr>
              <p:nvPr/>
            </p:nvSpPr>
            <p:spPr bwMode="auto">
              <a:xfrm>
                <a:off x="4071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93" name="AutoShape 578"/>
            <p:cNvSpPr>
              <a:spLocks noChangeArrowheads="1"/>
            </p:cNvSpPr>
            <p:nvPr/>
          </p:nvSpPr>
          <p:spPr bwMode="auto">
            <a:xfrm rot="1740000">
              <a:off x="3389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94" name="Group 579"/>
            <p:cNvGrpSpPr>
              <a:grpSpLocks/>
            </p:cNvGrpSpPr>
            <p:nvPr/>
          </p:nvGrpSpPr>
          <p:grpSpPr bwMode="auto">
            <a:xfrm>
              <a:off x="3461" y="3872"/>
              <a:ext cx="427" cy="90"/>
              <a:chOff x="3461" y="3872"/>
              <a:chExt cx="427" cy="90"/>
            </a:xfrm>
          </p:grpSpPr>
          <p:sp>
            <p:nvSpPr>
              <p:cNvPr id="8594" name="AutoShape 580"/>
              <p:cNvSpPr>
                <a:spLocks noChangeArrowheads="1"/>
              </p:cNvSpPr>
              <p:nvPr/>
            </p:nvSpPr>
            <p:spPr bwMode="auto">
              <a:xfrm>
                <a:off x="3627" y="395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5" name="AutoShape 581"/>
              <p:cNvSpPr>
                <a:spLocks noChangeArrowheads="1"/>
              </p:cNvSpPr>
              <p:nvPr/>
            </p:nvSpPr>
            <p:spPr bwMode="auto">
              <a:xfrm>
                <a:off x="3461" y="387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6" name="AutoShape 582"/>
              <p:cNvSpPr>
                <a:spLocks noChangeArrowheads="1"/>
              </p:cNvSpPr>
              <p:nvPr/>
            </p:nvSpPr>
            <p:spPr bwMode="auto">
              <a:xfrm>
                <a:off x="3461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95" name="AutoShape 583"/>
            <p:cNvSpPr>
              <a:spLocks noChangeArrowheads="1"/>
            </p:cNvSpPr>
            <p:nvPr/>
          </p:nvSpPr>
          <p:spPr bwMode="auto">
            <a:xfrm>
              <a:off x="3668" y="395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96" name="Group 584"/>
            <p:cNvGrpSpPr>
              <a:grpSpLocks/>
            </p:cNvGrpSpPr>
            <p:nvPr/>
          </p:nvGrpSpPr>
          <p:grpSpPr bwMode="auto">
            <a:xfrm>
              <a:off x="3520" y="3942"/>
              <a:ext cx="178" cy="60"/>
              <a:chOff x="3520" y="3942"/>
              <a:chExt cx="178" cy="60"/>
            </a:xfrm>
          </p:grpSpPr>
          <p:sp>
            <p:nvSpPr>
              <p:cNvPr id="8589" name="AutoShape 585"/>
              <p:cNvSpPr>
                <a:spLocks noChangeArrowheads="1"/>
              </p:cNvSpPr>
              <p:nvPr/>
            </p:nvSpPr>
            <p:spPr bwMode="auto">
              <a:xfrm>
                <a:off x="3520" y="394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0" name="AutoShape 586"/>
              <p:cNvSpPr>
                <a:spLocks noChangeArrowheads="1"/>
              </p:cNvSpPr>
              <p:nvPr/>
            </p:nvSpPr>
            <p:spPr bwMode="auto">
              <a:xfrm>
                <a:off x="3603" y="398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1" name="AutoShape 587"/>
              <p:cNvSpPr>
                <a:spLocks noChangeArrowheads="1"/>
              </p:cNvSpPr>
              <p:nvPr/>
            </p:nvSpPr>
            <p:spPr bwMode="auto">
              <a:xfrm>
                <a:off x="3579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2" name="AutoShape 588"/>
              <p:cNvSpPr>
                <a:spLocks noChangeArrowheads="1"/>
              </p:cNvSpPr>
              <p:nvPr/>
            </p:nvSpPr>
            <p:spPr bwMode="auto">
              <a:xfrm>
                <a:off x="3520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3" name="AutoShape 589"/>
              <p:cNvSpPr>
                <a:spLocks noChangeArrowheads="1"/>
              </p:cNvSpPr>
              <p:nvPr/>
            </p:nvSpPr>
            <p:spPr bwMode="auto">
              <a:xfrm>
                <a:off x="3692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97" name="AutoShape 590"/>
            <p:cNvSpPr>
              <a:spLocks noChangeArrowheads="1"/>
            </p:cNvSpPr>
            <p:nvPr/>
          </p:nvSpPr>
          <p:spPr bwMode="auto">
            <a:xfrm rot="1740000">
              <a:off x="2264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98" name="Group 591"/>
            <p:cNvGrpSpPr>
              <a:grpSpLocks/>
            </p:cNvGrpSpPr>
            <p:nvPr/>
          </p:nvGrpSpPr>
          <p:grpSpPr bwMode="auto">
            <a:xfrm>
              <a:off x="2336" y="3512"/>
              <a:ext cx="427" cy="90"/>
              <a:chOff x="2336" y="3512"/>
              <a:chExt cx="427" cy="90"/>
            </a:xfrm>
          </p:grpSpPr>
          <p:sp>
            <p:nvSpPr>
              <p:cNvPr id="8586" name="AutoShape 592"/>
              <p:cNvSpPr>
                <a:spLocks noChangeArrowheads="1"/>
              </p:cNvSpPr>
              <p:nvPr/>
            </p:nvSpPr>
            <p:spPr bwMode="auto">
              <a:xfrm>
                <a:off x="2502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7" name="AutoShape 593"/>
              <p:cNvSpPr>
                <a:spLocks noChangeArrowheads="1"/>
              </p:cNvSpPr>
              <p:nvPr/>
            </p:nvSpPr>
            <p:spPr bwMode="auto">
              <a:xfrm>
                <a:off x="2336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8" name="AutoShape 594"/>
              <p:cNvSpPr>
                <a:spLocks noChangeArrowheads="1"/>
              </p:cNvSpPr>
              <p:nvPr/>
            </p:nvSpPr>
            <p:spPr bwMode="auto">
              <a:xfrm>
                <a:off x="2336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99" name="AutoShape 595"/>
            <p:cNvSpPr>
              <a:spLocks noChangeArrowheads="1"/>
            </p:cNvSpPr>
            <p:nvPr/>
          </p:nvSpPr>
          <p:spPr bwMode="auto">
            <a:xfrm>
              <a:off x="2543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00" name="Group 596"/>
            <p:cNvGrpSpPr>
              <a:grpSpLocks/>
            </p:cNvGrpSpPr>
            <p:nvPr/>
          </p:nvGrpSpPr>
          <p:grpSpPr bwMode="auto">
            <a:xfrm>
              <a:off x="2395" y="3582"/>
              <a:ext cx="178" cy="60"/>
              <a:chOff x="2395" y="3582"/>
              <a:chExt cx="178" cy="60"/>
            </a:xfrm>
          </p:grpSpPr>
          <p:sp>
            <p:nvSpPr>
              <p:cNvPr id="8581" name="AutoShape 597"/>
              <p:cNvSpPr>
                <a:spLocks noChangeArrowheads="1"/>
              </p:cNvSpPr>
              <p:nvPr/>
            </p:nvSpPr>
            <p:spPr bwMode="auto">
              <a:xfrm>
                <a:off x="2395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2" name="AutoShape 598"/>
              <p:cNvSpPr>
                <a:spLocks noChangeArrowheads="1"/>
              </p:cNvSpPr>
              <p:nvPr/>
            </p:nvSpPr>
            <p:spPr bwMode="auto">
              <a:xfrm>
                <a:off x="2478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3" name="AutoShape 599"/>
              <p:cNvSpPr>
                <a:spLocks noChangeArrowheads="1"/>
              </p:cNvSpPr>
              <p:nvPr/>
            </p:nvSpPr>
            <p:spPr bwMode="auto">
              <a:xfrm>
                <a:off x="2454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4" name="AutoShape 600"/>
              <p:cNvSpPr>
                <a:spLocks noChangeArrowheads="1"/>
              </p:cNvSpPr>
              <p:nvPr/>
            </p:nvSpPr>
            <p:spPr bwMode="auto">
              <a:xfrm>
                <a:off x="2395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5" name="AutoShape 601"/>
              <p:cNvSpPr>
                <a:spLocks noChangeArrowheads="1"/>
              </p:cNvSpPr>
              <p:nvPr/>
            </p:nvSpPr>
            <p:spPr bwMode="auto">
              <a:xfrm>
                <a:off x="2567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01" name="AutoShape 602"/>
            <p:cNvSpPr>
              <a:spLocks noChangeArrowheads="1"/>
            </p:cNvSpPr>
            <p:nvPr/>
          </p:nvSpPr>
          <p:spPr bwMode="auto">
            <a:xfrm rot="1740000">
              <a:off x="1885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02" name="Group 603"/>
            <p:cNvGrpSpPr>
              <a:grpSpLocks/>
            </p:cNvGrpSpPr>
            <p:nvPr/>
          </p:nvGrpSpPr>
          <p:grpSpPr bwMode="auto">
            <a:xfrm>
              <a:off x="1957" y="3512"/>
              <a:ext cx="427" cy="90"/>
              <a:chOff x="1957" y="3512"/>
              <a:chExt cx="427" cy="90"/>
            </a:xfrm>
          </p:grpSpPr>
          <p:sp>
            <p:nvSpPr>
              <p:cNvPr id="8578" name="AutoShape 604"/>
              <p:cNvSpPr>
                <a:spLocks noChangeArrowheads="1"/>
              </p:cNvSpPr>
              <p:nvPr/>
            </p:nvSpPr>
            <p:spPr bwMode="auto">
              <a:xfrm>
                <a:off x="2123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9" name="AutoShape 605"/>
              <p:cNvSpPr>
                <a:spLocks noChangeArrowheads="1"/>
              </p:cNvSpPr>
              <p:nvPr/>
            </p:nvSpPr>
            <p:spPr bwMode="auto">
              <a:xfrm>
                <a:off x="1957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0" name="AutoShape 606"/>
              <p:cNvSpPr>
                <a:spLocks noChangeArrowheads="1"/>
              </p:cNvSpPr>
              <p:nvPr/>
            </p:nvSpPr>
            <p:spPr bwMode="auto">
              <a:xfrm>
                <a:off x="1957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03" name="AutoShape 607"/>
            <p:cNvSpPr>
              <a:spLocks noChangeArrowheads="1"/>
            </p:cNvSpPr>
            <p:nvPr/>
          </p:nvSpPr>
          <p:spPr bwMode="auto">
            <a:xfrm>
              <a:off x="2164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04" name="Group 608"/>
            <p:cNvGrpSpPr>
              <a:grpSpLocks/>
            </p:cNvGrpSpPr>
            <p:nvPr/>
          </p:nvGrpSpPr>
          <p:grpSpPr bwMode="auto">
            <a:xfrm>
              <a:off x="2016" y="3582"/>
              <a:ext cx="178" cy="60"/>
              <a:chOff x="2016" y="3582"/>
              <a:chExt cx="178" cy="60"/>
            </a:xfrm>
          </p:grpSpPr>
          <p:sp>
            <p:nvSpPr>
              <p:cNvPr id="8573" name="AutoShape 609"/>
              <p:cNvSpPr>
                <a:spLocks noChangeArrowheads="1"/>
              </p:cNvSpPr>
              <p:nvPr/>
            </p:nvSpPr>
            <p:spPr bwMode="auto">
              <a:xfrm>
                <a:off x="2016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4" name="AutoShape 610"/>
              <p:cNvSpPr>
                <a:spLocks noChangeArrowheads="1"/>
              </p:cNvSpPr>
              <p:nvPr/>
            </p:nvSpPr>
            <p:spPr bwMode="auto">
              <a:xfrm>
                <a:off x="2099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5" name="AutoShape 611"/>
              <p:cNvSpPr>
                <a:spLocks noChangeArrowheads="1"/>
              </p:cNvSpPr>
              <p:nvPr/>
            </p:nvSpPr>
            <p:spPr bwMode="auto">
              <a:xfrm>
                <a:off x="2075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6" name="AutoShape 612"/>
              <p:cNvSpPr>
                <a:spLocks noChangeArrowheads="1"/>
              </p:cNvSpPr>
              <p:nvPr/>
            </p:nvSpPr>
            <p:spPr bwMode="auto">
              <a:xfrm>
                <a:off x="2016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7" name="AutoShape 613"/>
              <p:cNvSpPr>
                <a:spLocks noChangeArrowheads="1"/>
              </p:cNvSpPr>
              <p:nvPr/>
            </p:nvSpPr>
            <p:spPr bwMode="auto">
              <a:xfrm>
                <a:off x="2188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05" name="AutoShape 614"/>
            <p:cNvSpPr>
              <a:spLocks noChangeArrowheads="1"/>
            </p:cNvSpPr>
            <p:nvPr/>
          </p:nvSpPr>
          <p:spPr bwMode="auto">
            <a:xfrm rot="1740000">
              <a:off x="1506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06" name="Group 615"/>
            <p:cNvGrpSpPr>
              <a:grpSpLocks/>
            </p:cNvGrpSpPr>
            <p:nvPr/>
          </p:nvGrpSpPr>
          <p:grpSpPr bwMode="auto">
            <a:xfrm>
              <a:off x="1578" y="3512"/>
              <a:ext cx="427" cy="90"/>
              <a:chOff x="1578" y="3512"/>
              <a:chExt cx="427" cy="90"/>
            </a:xfrm>
          </p:grpSpPr>
          <p:sp>
            <p:nvSpPr>
              <p:cNvPr id="8570" name="AutoShape 616"/>
              <p:cNvSpPr>
                <a:spLocks noChangeArrowheads="1"/>
              </p:cNvSpPr>
              <p:nvPr/>
            </p:nvSpPr>
            <p:spPr bwMode="auto">
              <a:xfrm>
                <a:off x="1744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1" name="AutoShape 617"/>
              <p:cNvSpPr>
                <a:spLocks noChangeArrowheads="1"/>
              </p:cNvSpPr>
              <p:nvPr/>
            </p:nvSpPr>
            <p:spPr bwMode="auto">
              <a:xfrm>
                <a:off x="1578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2" name="AutoShape 618"/>
              <p:cNvSpPr>
                <a:spLocks noChangeArrowheads="1"/>
              </p:cNvSpPr>
              <p:nvPr/>
            </p:nvSpPr>
            <p:spPr bwMode="auto">
              <a:xfrm>
                <a:off x="1578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07" name="AutoShape 619"/>
            <p:cNvSpPr>
              <a:spLocks noChangeArrowheads="1"/>
            </p:cNvSpPr>
            <p:nvPr/>
          </p:nvSpPr>
          <p:spPr bwMode="auto">
            <a:xfrm>
              <a:off x="1785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08" name="Group 620"/>
            <p:cNvGrpSpPr>
              <a:grpSpLocks/>
            </p:cNvGrpSpPr>
            <p:nvPr/>
          </p:nvGrpSpPr>
          <p:grpSpPr bwMode="auto">
            <a:xfrm>
              <a:off x="1637" y="3582"/>
              <a:ext cx="178" cy="60"/>
              <a:chOff x="1637" y="3582"/>
              <a:chExt cx="178" cy="60"/>
            </a:xfrm>
          </p:grpSpPr>
          <p:sp>
            <p:nvSpPr>
              <p:cNvPr id="8565" name="AutoShape 621"/>
              <p:cNvSpPr>
                <a:spLocks noChangeArrowheads="1"/>
              </p:cNvSpPr>
              <p:nvPr/>
            </p:nvSpPr>
            <p:spPr bwMode="auto">
              <a:xfrm>
                <a:off x="1637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6" name="AutoShape 622"/>
              <p:cNvSpPr>
                <a:spLocks noChangeArrowheads="1"/>
              </p:cNvSpPr>
              <p:nvPr/>
            </p:nvSpPr>
            <p:spPr bwMode="auto">
              <a:xfrm>
                <a:off x="1720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7" name="AutoShape 623"/>
              <p:cNvSpPr>
                <a:spLocks noChangeArrowheads="1"/>
              </p:cNvSpPr>
              <p:nvPr/>
            </p:nvSpPr>
            <p:spPr bwMode="auto">
              <a:xfrm>
                <a:off x="1696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8" name="AutoShape 624"/>
              <p:cNvSpPr>
                <a:spLocks noChangeArrowheads="1"/>
              </p:cNvSpPr>
              <p:nvPr/>
            </p:nvSpPr>
            <p:spPr bwMode="auto">
              <a:xfrm>
                <a:off x="1637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9" name="AutoShape 625"/>
              <p:cNvSpPr>
                <a:spLocks noChangeArrowheads="1"/>
              </p:cNvSpPr>
              <p:nvPr/>
            </p:nvSpPr>
            <p:spPr bwMode="auto">
              <a:xfrm>
                <a:off x="1809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09" name="AutoShape 626"/>
            <p:cNvSpPr>
              <a:spLocks noChangeArrowheads="1"/>
            </p:cNvSpPr>
            <p:nvPr/>
          </p:nvSpPr>
          <p:spPr bwMode="auto">
            <a:xfrm rot="1740000">
              <a:off x="1127" y="353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10" name="Group 627"/>
            <p:cNvGrpSpPr>
              <a:grpSpLocks/>
            </p:cNvGrpSpPr>
            <p:nvPr/>
          </p:nvGrpSpPr>
          <p:grpSpPr bwMode="auto">
            <a:xfrm>
              <a:off x="1199" y="3512"/>
              <a:ext cx="427" cy="90"/>
              <a:chOff x="1199" y="3512"/>
              <a:chExt cx="427" cy="90"/>
            </a:xfrm>
          </p:grpSpPr>
          <p:sp>
            <p:nvSpPr>
              <p:cNvPr id="8562" name="AutoShape 628"/>
              <p:cNvSpPr>
                <a:spLocks noChangeArrowheads="1"/>
              </p:cNvSpPr>
              <p:nvPr/>
            </p:nvSpPr>
            <p:spPr bwMode="auto">
              <a:xfrm>
                <a:off x="1365" y="359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3" name="AutoShape 629"/>
              <p:cNvSpPr>
                <a:spLocks noChangeArrowheads="1"/>
              </p:cNvSpPr>
              <p:nvPr/>
            </p:nvSpPr>
            <p:spPr bwMode="auto">
              <a:xfrm>
                <a:off x="1199" y="351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4" name="AutoShape 630"/>
              <p:cNvSpPr>
                <a:spLocks noChangeArrowheads="1"/>
              </p:cNvSpPr>
              <p:nvPr/>
            </p:nvSpPr>
            <p:spPr bwMode="auto">
              <a:xfrm>
                <a:off x="1199" y="351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11" name="AutoShape 631"/>
            <p:cNvSpPr>
              <a:spLocks noChangeArrowheads="1"/>
            </p:cNvSpPr>
            <p:nvPr/>
          </p:nvSpPr>
          <p:spPr bwMode="auto">
            <a:xfrm>
              <a:off x="1406" y="359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12" name="Group 632"/>
            <p:cNvGrpSpPr>
              <a:grpSpLocks/>
            </p:cNvGrpSpPr>
            <p:nvPr/>
          </p:nvGrpSpPr>
          <p:grpSpPr bwMode="auto">
            <a:xfrm>
              <a:off x="1258" y="3582"/>
              <a:ext cx="178" cy="60"/>
              <a:chOff x="1258" y="3582"/>
              <a:chExt cx="178" cy="60"/>
            </a:xfrm>
          </p:grpSpPr>
          <p:sp>
            <p:nvSpPr>
              <p:cNvPr id="8557" name="AutoShape 633"/>
              <p:cNvSpPr>
                <a:spLocks noChangeArrowheads="1"/>
              </p:cNvSpPr>
              <p:nvPr/>
            </p:nvSpPr>
            <p:spPr bwMode="auto">
              <a:xfrm>
                <a:off x="1258" y="358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8" name="AutoShape 634"/>
              <p:cNvSpPr>
                <a:spLocks noChangeArrowheads="1"/>
              </p:cNvSpPr>
              <p:nvPr/>
            </p:nvSpPr>
            <p:spPr bwMode="auto">
              <a:xfrm>
                <a:off x="1341" y="362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9" name="AutoShape 635"/>
              <p:cNvSpPr>
                <a:spLocks noChangeArrowheads="1"/>
              </p:cNvSpPr>
              <p:nvPr/>
            </p:nvSpPr>
            <p:spPr bwMode="auto">
              <a:xfrm>
                <a:off x="1317" y="361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0" name="AutoShape 636"/>
              <p:cNvSpPr>
                <a:spLocks noChangeArrowheads="1"/>
              </p:cNvSpPr>
              <p:nvPr/>
            </p:nvSpPr>
            <p:spPr bwMode="auto">
              <a:xfrm>
                <a:off x="1258" y="358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1" name="AutoShape 637"/>
              <p:cNvSpPr>
                <a:spLocks noChangeArrowheads="1"/>
              </p:cNvSpPr>
              <p:nvPr/>
            </p:nvSpPr>
            <p:spPr bwMode="auto">
              <a:xfrm>
                <a:off x="1430" y="361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13" name="AutoShape 638"/>
            <p:cNvSpPr>
              <a:spLocks noChangeArrowheads="1"/>
            </p:cNvSpPr>
            <p:nvPr/>
          </p:nvSpPr>
          <p:spPr bwMode="auto">
            <a:xfrm rot="1740000">
              <a:off x="2513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14" name="Group 639"/>
            <p:cNvGrpSpPr>
              <a:grpSpLocks/>
            </p:cNvGrpSpPr>
            <p:nvPr/>
          </p:nvGrpSpPr>
          <p:grpSpPr bwMode="auto">
            <a:xfrm>
              <a:off x="2585" y="3632"/>
              <a:ext cx="427" cy="90"/>
              <a:chOff x="2585" y="3632"/>
              <a:chExt cx="427" cy="90"/>
            </a:xfrm>
          </p:grpSpPr>
          <p:sp>
            <p:nvSpPr>
              <p:cNvPr id="8554" name="AutoShape 640"/>
              <p:cNvSpPr>
                <a:spLocks noChangeArrowheads="1"/>
              </p:cNvSpPr>
              <p:nvPr/>
            </p:nvSpPr>
            <p:spPr bwMode="auto">
              <a:xfrm>
                <a:off x="2751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5" name="AutoShape 641"/>
              <p:cNvSpPr>
                <a:spLocks noChangeArrowheads="1"/>
              </p:cNvSpPr>
              <p:nvPr/>
            </p:nvSpPr>
            <p:spPr bwMode="auto">
              <a:xfrm>
                <a:off x="2585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6" name="AutoShape 642"/>
              <p:cNvSpPr>
                <a:spLocks noChangeArrowheads="1"/>
              </p:cNvSpPr>
              <p:nvPr/>
            </p:nvSpPr>
            <p:spPr bwMode="auto">
              <a:xfrm>
                <a:off x="2585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15" name="AutoShape 643"/>
            <p:cNvSpPr>
              <a:spLocks noChangeArrowheads="1"/>
            </p:cNvSpPr>
            <p:nvPr/>
          </p:nvSpPr>
          <p:spPr bwMode="auto">
            <a:xfrm>
              <a:off x="2792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16" name="Group 644"/>
            <p:cNvGrpSpPr>
              <a:grpSpLocks/>
            </p:cNvGrpSpPr>
            <p:nvPr/>
          </p:nvGrpSpPr>
          <p:grpSpPr bwMode="auto">
            <a:xfrm>
              <a:off x="2644" y="3702"/>
              <a:ext cx="178" cy="60"/>
              <a:chOff x="2644" y="3702"/>
              <a:chExt cx="178" cy="60"/>
            </a:xfrm>
          </p:grpSpPr>
          <p:sp>
            <p:nvSpPr>
              <p:cNvPr id="8549" name="AutoShape 645"/>
              <p:cNvSpPr>
                <a:spLocks noChangeArrowheads="1"/>
              </p:cNvSpPr>
              <p:nvPr/>
            </p:nvSpPr>
            <p:spPr bwMode="auto">
              <a:xfrm>
                <a:off x="2644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0" name="AutoShape 646"/>
              <p:cNvSpPr>
                <a:spLocks noChangeArrowheads="1"/>
              </p:cNvSpPr>
              <p:nvPr/>
            </p:nvSpPr>
            <p:spPr bwMode="auto">
              <a:xfrm>
                <a:off x="2727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1" name="AutoShape 647"/>
              <p:cNvSpPr>
                <a:spLocks noChangeArrowheads="1"/>
              </p:cNvSpPr>
              <p:nvPr/>
            </p:nvSpPr>
            <p:spPr bwMode="auto">
              <a:xfrm>
                <a:off x="2703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2" name="AutoShape 648"/>
              <p:cNvSpPr>
                <a:spLocks noChangeArrowheads="1"/>
              </p:cNvSpPr>
              <p:nvPr/>
            </p:nvSpPr>
            <p:spPr bwMode="auto">
              <a:xfrm>
                <a:off x="2644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3" name="AutoShape 649"/>
              <p:cNvSpPr>
                <a:spLocks noChangeArrowheads="1"/>
              </p:cNvSpPr>
              <p:nvPr/>
            </p:nvSpPr>
            <p:spPr bwMode="auto">
              <a:xfrm>
                <a:off x="2816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17" name="AutoShape 650"/>
            <p:cNvSpPr>
              <a:spLocks noChangeArrowheads="1"/>
            </p:cNvSpPr>
            <p:nvPr/>
          </p:nvSpPr>
          <p:spPr bwMode="auto">
            <a:xfrm rot="1740000">
              <a:off x="2134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18" name="Group 651"/>
            <p:cNvGrpSpPr>
              <a:grpSpLocks/>
            </p:cNvGrpSpPr>
            <p:nvPr/>
          </p:nvGrpSpPr>
          <p:grpSpPr bwMode="auto">
            <a:xfrm>
              <a:off x="2206" y="3632"/>
              <a:ext cx="427" cy="90"/>
              <a:chOff x="2206" y="3632"/>
              <a:chExt cx="427" cy="90"/>
            </a:xfrm>
          </p:grpSpPr>
          <p:sp>
            <p:nvSpPr>
              <p:cNvPr id="8546" name="AutoShape 652"/>
              <p:cNvSpPr>
                <a:spLocks noChangeArrowheads="1"/>
              </p:cNvSpPr>
              <p:nvPr/>
            </p:nvSpPr>
            <p:spPr bwMode="auto">
              <a:xfrm>
                <a:off x="2372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7" name="AutoShape 653"/>
              <p:cNvSpPr>
                <a:spLocks noChangeArrowheads="1"/>
              </p:cNvSpPr>
              <p:nvPr/>
            </p:nvSpPr>
            <p:spPr bwMode="auto">
              <a:xfrm>
                <a:off x="2206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8" name="AutoShape 654"/>
              <p:cNvSpPr>
                <a:spLocks noChangeArrowheads="1"/>
              </p:cNvSpPr>
              <p:nvPr/>
            </p:nvSpPr>
            <p:spPr bwMode="auto">
              <a:xfrm>
                <a:off x="2206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19" name="AutoShape 655"/>
            <p:cNvSpPr>
              <a:spLocks noChangeArrowheads="1"/>
            </p:cNvSpPr>
            <p:nvPr/>
          </p:nvSpPr>
          <p:spPr bwMode="auto">
            <a:xfrm>
              <a:off x="2413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20" name="Group 656"/>
            <p:cNvGrpSpPr>
              <a:grpSpLocks/>
            </p:cNvGrpSpPr>
            <p:nvPr/>
          </p:nvGrpSpPr>
          <p:grpSpPr bwMode="auto">
            <a:xfrm>
              <a:off x="2265" y="3702"/>
              <a:ext cx="178" cy="60"/>
              <a:chOff x="2265" y="3702"/>
              <a:chExt cx="178" cy="60"/>
            </a:xfrm>
          </p:grpSpPr>
          <p:sp>
            <p:nvSpPr>
              <p:cNvPr id="8541" name="AutoShape 657"/>
              <p:cNvSpPr>
                <a:spLocks noChangeArrowheads="1"/>
              </p:cNvSpPr>
              <p:nvPr/>
            </p:nvSpPr>
            <p:spPr bwMode="auto">
              <a:xfrm>
                <a:off x="2265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2" name="AutoShape 658"/>
              <p:cNvSpPr>
                <a:spLocks noChangeArrowheads="1"/>
              </p:cNvSpPr>
              <p:nvPr/>
            </p:nvSpPr>
            <p:spPr bwMode="auto">
              <a:xfrm>
                <a:off x="2348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3" name="AutoShape 659"/>
              <p:cNvSpPr>
                <a:spLocks noChangeArrowheads="1"/>
              </p:cNvSpPr>
              <p:nvPr/>
            </p:nvSpPr>
            <p:spPr bwMode="auto">
              <a:xfrm>
                <a:off x="2324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4" name="AutoShape 660"/>
              <p:cNvSpPr>
                <a:spLocks noChangeArrowheads="1"/>
              </p:cNvSpPr>
              <p:nvPr/>
            </p:nvSpPr>
            <p:spPr bwMode="auto">
              <a:xfrm>
                <a:off x="2265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5" name="AutoShape 661"/>
              <p:cNvSpPr>
                <a:spLocks noChangeArrowheads="1"/>
              </p:cNvSpPr>
              <p:nvPr/>
            </p:nvSpPr>
            <p:spPr bwMode="auto">
              <a:xfrm>
                <a:off x="2437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21" name="AutoShape 662"/>
            <p:cNvSpPr>
              <a:spLocks noChangeArrowheads="1"/>
            </p:cNvSpPr>
            <p:nvPr/>
          </p:nvSpPr>
          <p:spPr bwMode="auto">
            <a:xfrm rot="1740000">
              <a:off x="1755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22" name="Group 663"/>
            <p:cNvGrpSpPr>
              <a:grpSpLocks/>
            </p:cNvGrpSpPr>
            <p:nvPr/>
          </p:nvGrpSpPr>
          <p:grpSpPr bwMode="auto">
            <a:xfrm>
              <a:off x="1827" y="3632"/>
              <a:ext cx="427" cy="90"/>
              <a:chOff x="1827" y="3632"/>
              <a:chExt cx="427" cy="90"/>
            </a:xfrm>
          </p:grpSpPr>
          <p:sp>
            <p:nvSpPr>
              <p:cNvPr id="8538" name="AutoShape 664"/>
              <p:cNvSpPr>
                <a:spLocks noChangeArrowheads="1"/>
              </p:cNvSpPr>
              <p:nvPr/>
            </p:nvSpPr>
            <p:spPr bwMode="auto">
              <a:xfrm>
                <a:off x="1993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9" name="AutoShape 665"/>
              <p:cNvSpPr>
                <a:spLocks noChangeArrowheads="1"/>
              </p:cNvSpPr>
              <p:nvPr/>
            </p:nvSpPr>
            <p:spPr bwMode="auto">
              <a:xfrm>
                <a:off x="1827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0" name="AutoShape 666"/>
              <p:cNvSpPr>
                <a:spLocks noChangeArrowheads="1"/>
              </p:cNvSpPr>
              <p:nvPr/>
            </p:nvSpPr>
            <p:spPr bwMode="auto">
              <a:xfrm>
                <a:off x="1827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23" name="AutoShape 667"/>
            <p:cNvSpPr>
              <a:spLocks noChangeArrowheads="1"/>
            </p:cNvSpPr>
            <p:nvPr/>
          </p:nvSpPr>
          <p:spPr bwMode="auto">
            <a:xfrm>
              <a:off x="2034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24" name="Group 668"/>
            <p:cNvGrpSpPr>
              <a:grpSpLocks/>
            </p:cNvGrpSpPr>
            <p:nvPr/>
          </p:nvGrpSpPr>
          <p:grpSpPr bwMode="auto">
            <a:xfrm>
              <a:off x="1886" y="3702"/>
              <a:ext cx="178" cy="60"/>
              <a:chOff x="1886" y="3702"/>
              <a:chExt cx="178" cy="60"/>
            </a:xfrm>
          </p:grpSpPr>
          <p:sp>
            <p:nvSpPr>
              <p:cNvPr id="8533" name="AutoShape 669"/>
              <p:cNvSpPr>
                <a:spLocks noChangeArrowheads="1"/>
              </p:cNvSpPr>
              <p:nvPr/>
            </p:nvSpPr>
            <p:spPr bwMode="auto">
              <a:xfrm>
                <a:off x="1886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4" name="AutoShape 670"/>
              <p:cNvSpPr>
                <a:spLocks noChangeArrowheads="1"/>
              </p:cNvSpPr>
              <p:nvPr/>
            </p:nvSpPr>
            <p:spPr bwMode="auto">
              <a:xfrm>
                <a:off x="1969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5" name="AutoShape 671"/>
              <p:cNvSpPr>
                <a:spLocks noChangeArrowheads="1"/>
              </p:cNvSpPr>
              <p:nvPr/>
            </p:nvSpPr>
            <p:spPr bwMode="auto">
              <a:xfrm>
                <a:off x="1945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6" name="AutoShape 672"/>
              <p:cNvSpPr>
                <a:spLocks noChangeArrowheads="1"/>
              </p:cNvSpPr>
              <p:nvPr/>
            </p:nvSpPr>
            <p:spPr bwMode="auto">
              <a:xfrm>
                <a:off x="1886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7" name="AutoShape 673"/>
              <p:cNvSpPr>
                <a:spLocks noChangeArrowheads="1"/>
              </p:cNvSpPr>
              <p:nvPr/>
            </p:nvSpPr>
            <p:spPr bwMode="auto">
              <a:xfrm>
                <a:off x="2058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25" name="AutoShape 674"/>
            <p:cNvSpPr>
              <a:spLocks noChangeArrowheads="1"/>
            </p:cNvSpPr>
            <p:nvPr/>
          </p:nvSpPr>
          <p:spPr bwMode="auto">
            <a:xfrm rot="1740000">
              <a:off x="1376" y="365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26" name="Group 675"/>
            <p:cNvGrpSpPr>
              <a:grpSpLocks/>
            </p:cNvGrpSpPr>
            <p:nvPr/>
          </p:nvGrpSpPr>
          <p:grpSpPr bwMode="auto">
            <a:xfrm>
              <a:off x="1448" y="3632"/>
              <a:ext cx="427" cy="90"/>
              <a:chOff x="1448" y="3632"/>
              <a:chExt cx="427" cy="90"/>
            </a:xfrm>
          </p:grpSpPr>
          <p:sp>
            <p:nvSpPr>
              <p:cNvPr id="8530" name="AutoShape 676"/>
              <p:cNvSpPr>
                <a:spLocks noChangeArrowheads="1"/>
              </p:cNvSpPr>
              <p:nvPr/>
            </p:nvSpPr>
            <p:spPr bwMode="auto">
              <a:xfrm>
                <a:off x="1614" y="371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1" name="AutoShape 677"/>
              <p:cNvSpPr>
                <a:spLocks noChangeArrowheads="1"/>
              </p:cNvSpPr>
              <p:nvPr/>
            </p:nvSpPr>
            <p:spPr bwMode="auto">
              <a:xfrm>
                <a:off x="1448" y="363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2" name="AutoShape 678"/>
              <p:cNvSpPr>
                <a:spLocks noChangeArrowheads="1"/>
              </p:cNvSpPr>
              <p:nvPr/>
            </p:nvSpPr>
            <p:spPr bwMode="auto">
              <a:xfrm>
                <a:off x="1448" y="363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27" name="AutoShape 679"/>
            <p:cNvSpPr>
              <a:spLocks noChangeArrowheads="1"/>
            </p:cNvSpPr>
            <p:nvPr/>
          </p:nvSpPr>
          <p:spPr bwMode="auto">
            <a:xfrm>
              <a:off x="1655" y="371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28" name="Group 680"/>
            <p:cNvGrpSpPr>
              <a:grpSpLocks/>
            </p:cNvGrpSpPr>
            <p:nvPr/>
          </p:nvGrpSpPr>
          <p:grpSpPr bwMode="auto">
            <a:xfrm>
              <a:off x="1507" y="3702"/>
              <a:ext cx="178" cy="60"/>
              <a:chOff x="1507" y="3702"/>
              <a:chExt cx="178" cy="60"/>
            </a:xfrm>
          </p:grpSpPr>
          <p:sp>
            <p:nvSpPr>
              <p:cNvPr id="8525" name="AutoShape 681"/>
              <p:cNvSpPr>
                <a:spLocks noChangeArrowheads="1"/>
              </p:cNvSpPr>
              <p:nvPr/>
            </p:nvSpPr>
            <p:spPr bwMode="auto">
              <a:xfrm>
                <a:off x="1507" y="370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6" name="AutoShape 682"/>
              <p:cNvSpPr>
                <a:spLocks noChangeArrowheads="1"/>
              </p:cNvSpPr>
              <p:nvPr/>
            </p:nvSpPr>
            <p:spPr bwMode="auto">
              <a:xfrm>
                <a:off x="1590" y="374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7" name="AutoShape 683"/>
              <p:cNvSpPr>
                <a:spLocks noChangeArrowheads="1"/>
              </p:cNvSpPr>
              <p:nvPr/>
            </p:nvSpPr>
            <p:spPr bwMode="auto">
              <a:xfrm>
                <a:off x="1566" y="373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8" name="AutoShape 684"/>
              <p:cNvSpPr>
                <a:spLocks noChangeArrowheads="1"/>
              </p:cNvSpPr>
              <p:nvPr/>
            </p:nvSpPr>
            <p:spPr bwMode="auto">
              <a:xfrm>
                <a:off x="1507" y="370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9" name="AutoShape 685"/>
              <p:cNvSpPr>
                <a:spLocks noChangeArrowheads="1"/>
              </p:cNvSpPr>
              <p:nvPr/>
            </p:nvSpPr>
            <p:spPr bwMode="auto">
              <a:xfrm>
                <a:off x="1679" y="373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29" name="AutoShape 686"/>
            <p:cNvSpPr>
              <a:spLocks noChangeArrowheads="1"/>
            </p:cNvSpPr>
            <p:nvPr/>
          </p:nvSpPr>
          <p:spPr bwMode="auto">
            <a:xfrm rot="1740000">
              <a:off x="2762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30" name="Group 687"/>
            <p:cNvGrpSpPr>
              <a:grpSpLocks/>
            </p:cNvGrpSpPr>
            <p:nvPr/>
          </p:nvGrpSpPr>
          <p:grpSpPr bwMode="auto">
            <a:xfrm>
              <a:off x="2834" y="3752"/>
              <a:ext cx="427" cy="90"/>
              <a:chOff x="2834" y="3752"/>
              <a:chExt cx="427" cy="90"/>
            </a:xfrm>
          </p:grpSpPr>
          <p:sp>
            <p:nvSpPr>
              <p:cNvPr id="8522" name="AutoShape 688"/>
              <p:cNvSpPr>
                <a:spLocks noChangeArrowheads="1"/>
              </p:cNvSpPr>
              <p:nvPr/>
            </p:nvSpPr>
            <p:spPr bwMode="auto">
              <a:xfrm>
                <a:off x="3000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3" name="AutoShape 689"/>
              <p:cNvSpPr>
                <a:spLocks noChangeArrowheads="1"/>
              </p:cNvSpPr>
              <p:nvPr/>
            </p:nvSpPr>
            <p:spPr bwMode="auto">
              <a:xfrm>
                <a:off x="2834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4" name="AutoShape 690"/>
              <p:cNvSpPr>
                <a:spLocks noChangeArrowheads="1"/>
              </p:cNvSpPr>
              <p:nvPr/>
            </p:nvSpPr>
            <p:spPr bwMode="auto">
              <a:xfrm>
                <a:off x="2834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31" name="AutoShape 691"/>
            <p:cNvSpPr>
              <a:spLocks noChangeArrowheads="1"/>
            </p:cNvSpPr>
            <p:nvPr/>
          </p:nvSpPr>
          <p:spPr bwMode="auto">
            <a:xfrm>
              <a:off x="3041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32" name="Group 692"/>
            <p:cNvGrpSpPr>
              <a:grpSpLocks/>
            </p:cNvGrpSpPr>
            <p:nvPr/>
          </p:nvGrpSpPr>
          <p:grpSpPr bwMode="auto">
            <a:xfrm>
              <a:off x="2893" y="3822"/>
              <a:ext cx="178" cy="60"/>
              <a:chOff x="2893" y="3822"/>
              <a:chExt cx="178" cy="60"/>
            </a:xfrm>
          </p:grpSpPr>
          <p:sp>
            <p:nvSpPr>
              <p:cNvPr id="8517" name="AutoShape 693"/>
              <p:cNvSpPr>
                <a:spLocks noChangeArrowheads="1"/>
              </p:cNvSpPr>
              <p:nvPr/>
            </p:nvSpPr>
            <p:spPr bwMode="auto">
              <a:xfrm>
                <a:off x="2893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8" name="AutoShape 694"/>
              <p:cNvSpPr>
                <a:spLocks noChangeArrowheads="1"/>
              </p:cNvSpPr>
              <p:nvPr/>
            </p:nvSpPr>
            <p:spPr bwMode="auto">
              <a:xfrm>
                <a:off x="2976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9" name="AutoShape 695"/>
              <p:cNvSpPr>
                <a:spLocks noChangeArrowheads="1"/>
              </p:cNvSpPr>
              <p:nvPr/>
            </p:nvSpPr>
            <p:spPr bwMode="auto">
              <a:xfrm>
                <a:off x="2952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0" name="AutoShape 696"/>
              <p:cNvSpPr>
                <a:spLocks noChangeArrowheads="1"/>
              </p:cNvSpPr>
              <p:nvPr/>
            </p:nvSpPr>
            <p:spPr bwMode="auto">
              <a:xfrm>
                <a:off x="2893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1" name="AutoShape 697"/>
              <p:cNvSpPr>
                <a:spLocks noChangeArrowheads="1"/>
              </p:cNvSpPr>
              <p:nvPr/>
            </p:nvSpPr>
            <p:spPr bwMode="auto">
              <a:xfrm>
                <a:off x="3065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33" name="AutoShape 698"/>
            <p:cNvSpPr>
              <a:spLocks noChangeArrowheads="1"/>
            </p:cNvSpPr>
            <p:nvPr/>
          </p:nvSpPr>
          <p:spPr bwMode="auto">
            <a:xfrm rot="1740000">
              <a:off x="2383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34" name="Group 699"/>
            <p:cNvGrpSpPr>
              <a:grpSpLocks/>
            </p:cNvGrpSpPr>
            <p:nvPr/>
          </p:nvGrpSpPr>
          <p:grpSpPr bwMode="auto">
            <a:xfrm>
              <a:off x="2455" y="3752"/>
              <a:ext cx="427" cy="90"/>
              <a:chOff x="2455" y="3752"/>
              <a:chExt cx="427" cy="90"/>
            </a:xfrm>
          </p:grpSpPr>
          <p:sp>
            <p:nvSpPr>
              <p:cNvPr id="8514" name="AutoShape 700"/>
              <p:cNvSpPr>
                <a:spLocks noChangeArrowheads="1"/>
              </p:cNvSpPr>
              <p:nvPr/>
            </p:nvSpPr>
            <p:spPr bwMode="auto">
              <a:xfrm>
                <a:off x="2621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5" name="AutoShape 701"/>
              <p:cNvSpPr>
                <a:spLocks noChangeArrowheads="1"/>
              </p:cNvSpPr>
              <p:nvPr/>
            </p:nvSpPr>
            <p:spPr bwMode="auto">
              <a:xfrm>
                <a:off x="2455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6" name="AutoShape 702"/>
              <p:cNvSpPr>
                <a:spLocks noChangeArrowheads="1"/>
              </p:cNvSpPr>
              <p:nvPr/>
            </p:nvSpPr>
            <p:spPr bwMode="auto">
              <a:xfrm>
                <a:off x="2455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35" name="AutoShape 703"/>
            <p:cNvSpPr>
              <a:spLocks noChangeArrowheads="1"/>
            </p:cNvSpPr>
            <p:nvPr/>
          </p:nvSpPr>
          <p:spPr bwMode="auto">
            <a:xfrm>
              <a:off x="2662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36" name="Group 704"/>
            <p:cNvGrpSpPr>
              <a:grpSpLocks/>
            </p:cNvGrpSpPr>
            <p:nvPr/>
          </p:nvGrpSpPr>
          <p:grpSpPr bwMode="auto">
            <a:xfrm>
              <a:off x="2514" y="3822"/>
              <a:ext cx="178" cy="60"/>
              <a:chOff x="2514" y="3822"/>
              <a:chExt cx="178" cy="60"/>
            </a:xfrm>
          </p:grpSpPr>
          <p:sp>
            <p:nvSpPr>
              <p:cNvPr id="8509" name="AutoShape 705"/>
              <p:cNvSpPr>
                <a:spLocks noChangeArrowheads="1"/>
              </p:cNvSpPr>
              <p:nvPr/>
            </p:nvSpPr>
            <p:spPr bwMode="auto">
              <a:xfrm>
                <a:off x="2514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0" name="AutoShape 706"/>
              <p:cNvSpPr>
                <a:spLocks noChangeArrowheads="1"/>
              </p:cNvSpPr>
              <p:nvPr/>
            </p:nvSpPr>
            <p:spPr bwMode="auto">
              <a:xfrm>
                <a:off x="2597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1" name="AutoShape 707"/>
              <p:cNvSpPr>
                <a:spLocks noChangeArrowheads="1"/>
              </p:cNvSpPr>
              <p:nvPr/>
            </p:nvSpPr>
            <p:spPr bwMode="auto">
              <a:xfrm>
                <a:off x="2573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2" name="AutoShape 708"/>
              <p:cNvSpPr>
                <a:spLocks noChangeArrowheads="1"/>
              </p:cNvSpPr>
              <p:nvPr/>
            </p:nvSpPr>
            <p:spPr bwMode="auto">
              <a:xfrm>
                <a:off x="2514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3" name="AutoShape 709"/>
              <p:cNvSpPr>
                <a:spLocks noChangeArrowheads="1"/>
              </p:cNvSpPr>
              <p:nvPr/>
            </p:nvSpPr>
            <p:spPr bwMode="auto">
              <a:xfrm>
                <a:off x="2686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37" name="AutoShape 710"/>
            <p:cNvSpPr>
              <a:spLocks noChangeArrowheads="1"/>
            </p:cNvSpPr>
            <p:nvPr/>
          </p:nvSpPr>
          <p:spPr bwMode="auto">
            <a:xfrm rot="1740000">
              <a:off x="2004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38" name="Group 711"/>
            <p:cNvGrpSpPr>
              <a:grpSpLocks/>
            </p:cNvGrpSpPr>
            <p:nvPr/>
          </p:nvGrpSpPr>
          <p:grpSpPr bwMode="auto">
            <a:xfrm>
              <a:off x="2076" y="3752"/>
              <a:ext cx="427" cy="90"/>
              <a:chOff x="2076" y="3752"/>
              <a:chExt cx="427" cy="90"/>
            </a:xfrm>
          </p:grpSpPr>
          <p:sp>
            <p:nvSpPr>
              <p:cNvPr id="8506" name="AutoShape 712"/>
              <p:cNvSpPr>
                <a:spLocks noChangeArrowheads="1"/>
              </p:cNvSpPr>
              <p:nvPr/>
            </p:nvSpPr>
            <p:spPr bwMode="auto">
              <a:xfrm>
                <a:off x="2242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7" name="AutoShape 713"/>
              <p:cNvSpPr>
                <a:spLocks noChangeArrowheads="1"/>
              </p:cNvSpPr>
              <p:nvPr/>
            </p:nvSpPr>
            <p:spPr bwMode="auto">
              <a:xfrm>
                <a:off x="2076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8" name="AutoShape 714"/>
              <p:cNvSpPr>
                <a:spLocks noChangeArrowheads="1"/>
              </p:cNvSpPr>
              <p:nvPr/>
            </p:nvSpPr>
            <p:spPr bwMode="auto">
              <a:xfrm>
                <a:off x="2076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39" name="AutoShape 715"/>
            <p:cNvSpPr>
              <a:spLocks noChangeArrowheads="1"/>
            </p:cNvSpPr>
            <p:nvPr/>
          </p:nvSpPr>
          <p:spPr bwMode="auto">
            <a:xfrm>
              <a:off x="2283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40" name="Group 716"/>
            <p:cNvGrpSpPr>
              <a:grpSpLocks/>
            </p:cNvGrpSpPr>
            <p:nvPr/>
          </p:nvGrpSpPr>
          <p:grpSpPr bwMode="auto">
            <a:xfrm>
              <a:off x="2135" y="3822"/>
              <a:ext cx="178" cy="60"/>
              <a:chOff x="2135" y="3822"/>
              <a:chExt cx="178" cy="60"/>
            </a:xfrm>
          </p:grpSpPr>
          <p:sp>
            <p:nvSpPr>
              <p:cNvPr id="8501" name="AutoShape 717"/>
              <p:cNvSpPr>
                <a:spLocks noChangeArrowheads="1"/>
              </p:cNvSpPr>
              <p:nvPr/>
            </p:nvSpPr>
            <p:spPr bwMode="auto">
              <a:xfrm>
                <a:off x="2135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2" name="AutoShape 718"/>
              <p:cNvSpPr>
                <a:spLocks noChangeArrowheads="1"/>
              </p:cNvSpPr>
              <p:nvPr/>
            </p:nvSpPr>
            <p:spPr bwMode="auto">
              <a:xfrm>
                <a:off x="2218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3" name="AutoShape 719"/>
              <p:cNvSpPr>
                <a:spLocks noChangeArrowheads="1"/>
              </p:cNvSpPr>
              <p:nvPr/>
            </p:nvSpPr>
            <p:spPr bwMode="auto">
              <a:xfrm>
                <a:off x="2194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4" name="AutoShape 720"/>
              <p:cNvSpPr>
                <a:spLocks noChangeArrowheads="1"/>
              </p:cNvSpPr>
              <p:nvPr/>
            </p:nvSpPr>
            <p:spPr bwMode="auto">
              <a:xfrm>
                <a:off x="2135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5" name="AutoShape 721"/>
              <p:cNvSpPr>
                <a:spLocks noChangeArrowheads="1"/>
              </p:cNvSpPr>
              <p:nvPr/>
            </p:nvSpPr>
            <p:spPr bwMode="auto">
              <a:xfrm>
                <a:off x="2307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41" name="AutoShape 722"/>
            <p:cNvSpPr>
              <a:spLocks noChangeArrowheads="1"/>
            </p:cNvSpPr>
            <p:nvPr/>
          </p:nvSpPr>
          <p:spPr bwMode="auto">
            <a:xfrm rot="1740000">
              <a:off x="1625" y="377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42" name="Group 723"/>
            <p:cNvGrpSpPr>
              <a:grpSpLocks/>
            </p:cNvGrpSpPr>
            <p:nvPr/>
          </p:nvGrpSpPr>
          <p:grpSpPr bwMode="auto">
            <a:xfrm>
              <a:off x="1697" y="3752"/>
              <a:ext cx="427" cy="90"/>
              <a:chOff x="1697" y="3752"/>
              <a:chExt cx="427" cy="90"/>
            </a:xfrm>
          </p:grpSpPr>
          <p:sp>
            <p:nvSpPr>
              <p:cNvPr id="8498" name="AutoShape 724"/>
              <p:cNvSpPr>
                <a:spLocks noChangeArrowheads="1"/>
              </p:cNvSpPr>
              <p:nvPr/>
            </p:nvSpPr>
            <p:spPr bwMode="auto">
              <a:xfrm>
                <a:off x="1863" y="383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9" name="AutoShape 725"/>
              <p:cNvSpPr>
                <a:spLocks noChangeArrowheads="1"/>
              </p:cNvSpPr>
              <p:nvPr/>
            </p:nvSpPr>
            <p:spPr bwMode="auto">
              <a:xfrm>
                <a:off x="1697" y="375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0" name="AutoShape 726"/>
              <p:cNvSpPr>
                <a:spLocks noChangeArrowheads="1"/>
              </p:cNvSpPr>
              <p:nvPr/>
            </p:nvSpPr>
            <p:spPr bwMode="auto">
              <a:xfrm>
                <a:off x="1697" y="375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43" name="AutoShape 727"/>
            <p:cNvSpPr>
              <a:spLocks noChangeArrowheads="1"/>
            </p:cNvSpPr>
            <p:nvPr/>
          </p:nvSpPr>
          <p:spPr bwMode="auto">
            <a:xfrm>
              <a:off x="1904" y="383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44" name="Group 728"/>
            <p:cNvGrpSpPr>
              <a:grpSpLocks/>
            </p:cNvGrpSpPr>
            <p:nvPr/>
          </p:nvGrpSpPr>
          <p:grpSpPr bwMode="auto">
            <a:xfrm>
              <a:off x="1756" y="3822"/>
              <a:ext cx="178" cy="60"/>
              <a:chOff x="1756" y="3822"/>
              <a:chExt cx="178" cy="60"/>
            </a:xfrm>
          </p:grpSpPr>
          <p:sp>
            <p:nvSpPr>
              <p:cNvPr id="8493" name="AutoShape 729"/>
              <p:cNvSpPr>
                <a:spLocks noChangeArrowheads="1"/>
              </p:cNvSpPr>
              <p:nvPr/>
            </p:nvSpPr>
            <p:spPr bwMode="auto">
              <a:xfrm>
                <a:off x="1756" y="382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4" name="AutoShape 730"/>
              <p:cNvSpPr>
                <a:spLocks noChangeArrowheads="1"/>
              </p:cNvSpPr>
              <p:nvPr/>
            </p:nvSpPr>
            <p:spPr bwMode="auto">
              <a:xfrm>
                <a:off x="1839" y="386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5" name="AutoShape 731"/>
              <p:cNvSpPr>
                <a:spLocks noChangeArrowheads="1"/>
              </p:cNvSpPr>
              <p:nvPr/>
            </p:nvSpPr>
            <p:spPr bwMode="auto">
              <a:xfrm>
                <a:off x="1815" y="385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6" name="AutoShape 732"/>
              <p:cNvSpPr>
                <a:spLocks noChangeArrowheads="1"/>
              </p:cNvSpPr>
              <p:nvPr/>
            </p:nvSpPr>
            <p:spPr bwMode="auto">
              <a:xfrm>
                <a:off x="1756" y="382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7" name="AutoShape 733"/>
              <p:cNvSpPr>
                <a:spLocks noChangeArrowheads="1"/>
              </p:cNvSpPr>
              <p:nvPr/>
            </p:nvSpPr>
            <p:spPr bwMode="auto">
              <a:xfrm>
                <a:off x="1928" y="385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45" name="AutoShape 734"/>
            <p:cNvSpPr>
              <a:spLocks noChangeArrowheads="1"/>
            </p:cNvSpPr>
            <p:nvPr/>
          </p:nvSpPr>
          <p:spPr bwMode="auto">
            <a:xfrm rot="1740000">
              <a:off x="3010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46" name="Group 735"/>
            <p:cNvGrpSpPr>
              <a:grpSpLocks/>
            </p:cNvGrpSpPr>
            <p:nvPr/>
          </p:nvGrpSpPr>
          <p:grpSpPr bwMode="auto">
            <a:xfrm>
              <a:off x="3082" y="3872"/>
              <a:ext cx="427" cy="90"/>
              <a:chOff x="3082" y="3872"/>
              <a:chExt cx="427" cy="90"/>
            </a:xfrm>
          </p:grpSpPr>
          <p:sp>
            <p:nvSpPr>
              <p:cNvPr id="8490" name="AutoShape 736"/>
              <p:cNvSpPr>
                <a:spLocks noChangeArrowheads="1"/>
              </p:cNvSpPr>
              <p:nvPr/>
            </p:nvSpPr>
            <p:spPr bwMode="auto">
              <a:xfrm>
                <a:off x="3248" y="395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1" name="AutoShape 737"/>
              <p:cNvSpPr>
                <a:spLocks noChangeArrowheads="1"/>
              </p:cNvSpPr>
              <p:nvPr/>
            </p:nvSpPr>
            <p:spPr bwMode="auto">
              <a:xfrm>
                <a:off x="3082" y="387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2" name="AutoShape 738"/>
              <p:cNvSpPr>
                <a:spLocks noChangeArrowheads="1"/>
              </p:cNvSpPr>
              <p:nvPr/>
            </p:nvSpPr>
            <p:spPr bwMode="auto">
              <a:xfrm>
                <a:off x="3082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47" name="AutoShape 739"/>
            <p:cNvSpPr>
              <a:spLocks noChangeArrowheads="1"/>
            </p:cNvSpPr>
            <p:nvPr/>
          </p:nvSpPr>
          <p:spPr bwMode="auto">
            <a:xfrm>
              <a:off x="3289" y="395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48" name="Group 740"/>
            <p:cNvGrpSpPr>
              <a:grpSpLocks/>
            </p:cNvGrpSpPr>
            <p:nvPr/>
          </p:nvGrpSpPr>
          <p:grpSpPr bwMode="auto">
            <a:xfrm>
              <a:off x="3141" y="3942"/>
              <a:ext cx="178" cy="60"/>
              <a:chOff x="3141" y="3942"/>
              <a:chExt cx="178" cy="60"/>
            </a:xfrm>
          </p:grpSpPr>
          <p:sp>
            <p:nvSpPr>
              <p:cNvPr id="8485" name="AutoShape 741"/>
              <p:cNvSpPr>
                <a:spLocks noChangeArrowheads="1"/>
              </p:cNvSpPr>
              <p:nvPr/>
            </p:nvSpPr>
            <p:spPr bwMode="auto">
              <a:xfrm>
                <a:off x="3141" y="394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6" name="AutoShape 742"/>
              <p:cNvSpPr>
                <a:spLocks noChangeArrowheads="1"/>
              </p:cNvSpPr>
              <p:nvPr/>
            </p:nvSpPr>
            <p:spPr bwMode="auto">
              <a:xfrm>
                <a:off x="3224" y="398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7" name="AutoShape 743"/>
              <p:cNvSpPr>
                <a:spLocks noChangeArrowheads="1"/>
              </p:cNvSpPr>
              <p:nvPr/>
            </p:nvSpPr>
            <p:spPr bwMode="auto">
              <a:xfrm>
                <a:off x="3200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8" name="AutoShape 744"/>
              <p:cNvSpPr>
                <a:spLocks noChangeArrowheads="1"/>
              </p:cNvSpPr>
              <p:nvPr/>
            </p:nvSpPr>
            <p:spPr bwMode="auto">
              <a:xfrm>
                <a:off x="3141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9" name="AutoShape 745"/>
              <p:cNvSpPr>
                <a:spLocks noChangeArrowheads="1"/>
              </p:cNvSpPr>
              <p:nvPr/>
            </p:nvSpPr>
            <p:spPr bwMode="auto">
              <a:xfrm>
                <a:off x="3313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49" name="AutoShape 746"/>
            <p:cNvSpPr>
              <a:spLocks noChangeArrowheads="1"/>
            </p:cNvSpPr>
            <p:nvPr/>
          </p:nvSpPr>
          <p:spPr bwMode="auto">
            <a:xfrm rot="1740000">
              <a:off x="2632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50" name="Group 747"/>
            <p:cNvGrpSpPr>
              <a:grpSpLocks/>
            </p:cNvGrpSpPr>
            <p:nvPr/>
          </p:nvGrpSpPr>
          <p:grpSpPr bwMode="auto">
            <a:xfrm>
              <a:off x="2704" y="3872"/>
              <a:ext cx="426" cy="90"/>
              <a:chOff x="2704" y="3872"/>
              <a:chExt cx="426" cy="90"/>
            </a:xfrm>
          </p:grpSpPr>
          <p:sp>
            <p:nvSpPr>
              <p:cNvPr id="8482" name="AutoShape 748"/>
              <p:cNvSpPr>
                <a:spLocks noChangeArrowheads="1"/>
              </p:cNvSpPr>
              <p:nvPr/>
            </p:nvSpPr>
            <p:spPr bwMode="auto">
              <a:xfrm>
                <a:off x="2870" y="3952"/>
                <a:ext cx="260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3" name="AutoShape 749"/>
              <p:cNvSpPr>
                <a:spLocks noChangeArrowheads="1"/>
              </p:cNvSpPr>
              <p:nvPr/>
            </p:nvSpPr>
            <p:spPr bwMode="auto">
              <a:xfrm>
                <a:off x="2704" y="3872"/>
                <a:ext cx="426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4" name="AutoShape 750"/>
              <p:cNvSpPr>
                <a:spLocks noChangeArrowheads="1"/>
              </p:cNvSpPr>
              <p:nvPr/>
            </p:nvSpPr>
            <p:spPr bwMode="auto">
              <a:xfrm>
                <a:off x="2704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51" name="AutoShape 751"/>
            <p:cNvSpPr>
              <a:spLocks noChangeArrowheads="1"/>
            </p:cNvSpPr>
            <p:nvPr/>
          </p:nvSpPr>
          <p:spPr bwMode="auto">
            <a:xfrm>
              <a:off x="2911" y="3959"/>
              <a:ext cx="260" cy="25"/>
            </a:xfrm>
            <a:prstGeom prst="leftRightArrow">
              <a:avLst>
                <a:gd name="adj1" fmla="val 50000"/>
                <a:gd name="adj2" fmla="val 207037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52" name="Group 752"/>
            <p:cNvGrpSpPr>
              <a:grpSpLocks/>
            </p:cNvGrpSpPr>
            <p:nvPr/>
          </p:nvGrpSpPr>
          <p:grpSpPr bwMode="auto">
            <a:xfrm>
              <a:off x="2763" y="3942"/>
              <a:ext cx="177" cy="60"/>
              <a:chOff x="2763" y="3942"/>
              <a:chExt cx="177" cy="60"/>
            </a:xfrm>
          </p:grpSpPr>
          <p:sp>
            <p:nvSpPr>
              <p:cNvPr id="8477" name="AutoShape 753"/>
              <p:cNvSpPr>
                <a:spLocks noChangeArrowheads="1"/>
              </p:cNvSpPr>
              <p:nvPr/>
            </p:nvSpPr>
            <p:spPr bwMode="auto">
              <a:xfrm>
                <a:off x="2763" y="3942"/>
                <a:ext cx="177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8" name="AutoShape 754"/>
              <p:cNvSpPr>
                <a:spLocks noChangeArrowheads="1"/>
              </p:cNvSpPr>
              <p:nvPr/>
            </p:nvSpPr>
            <p:spPr bwMode="auto">
              <a:xfrm>
                <a:off x="2846" y="3982"/>
                <a:ext cx="88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9" name="AutoShape 755"/>
              <p:cNvSpPr>
                <a:spLocks noChangeArrowheads="1"/>
              </p:cNvSpPr>
              <p:nvPr/>
            </p:nvSpPr>
            <p:spPr bwMode="auto">
              <a:xfrm>
                <a:off x="2822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0" name="AutoShape 756"/>
              <p:cNvSpPr>
                <a:spLocks noChangeArrowheads="1"/>
              </p:cNvSpPr>
              <p:nvPr/>
            </p:nvSpPr>
            <p:spPr bwMode="auto">
              <a:xfrm>
                <a:off x="2763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1" name="AutoShape 757"/>
              <p:cNvSpPr>
                <a:spLocks noChangeArrowheads="1"/>
              </p:cNvSpPr>
              <p:nvPr/>
            </p:nvSpPr>
            <p:spPr bwMode="auto">
              <a:xfrm>
                <a:off x="2934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53" name="AutoShape 758"/>
            <p:cNvSpPr>
              <a:spLocks noChangeArrowheads="1"/>
            </p:cNvSpPr>
            <p:nvPr/>
          </p:nvSpPr>
          <p:spPr bwMode="auto">
            <a:xfrm rot="1740000">
              <a:off x="2253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54" name="Group 759"/>
            <p:cNvGrpSpPr>
              <a:grpSpLocks/>
            </p:cNvGrpSpPr>
            <p:nvPr/>
          </p:nvGrpSpPr>
          <p:grpSpPr bwMode="auto">
            <a:xfrm>
              <a:off x="2325" y="3872"/>
              <a:ext cx="426" cy="90"/>
              <a:chOff x="2325" y="3872"/>
              <a:chExt cx="426" cy="90"/>
            </a:xfrm>
          </p:grpSpPr>
          <p:sp>
            <p:nvSpPr>
              <p:cNvPr id="8474" name="AutoShape 760"/>
              <p:cNvSpPr>
                <a:spLocks noChangeArrowheads="1"/>
              </p:cNvSpPr>
              <p:nvPr/>
            </p:nvSpPr>
            <p:spPr bwMode="auto">
              <a:xfrm>
                <a:off x="2491" y="3952"/>
                <a:ext cx="260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5" name="AutoShape 761"/>
              <p:cNvSpPr>
                <a:spLocks noChangeArrowheads="1"/>
              </p:cNvSpPr>
              <p:nvPr/>
            </p:nvSpPr>
            <p:spPr bwMode="auto">
              <a:xfrm>
                <a:off x="2325" y="3872"/>
                <a:ext cx="426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6" name="AutoShape 762"/>
              <p:cNvSpPr>
                <a:spLocks noChangeArrowheads="1"/>
              </p:cNvSpPr>
              <p:nvPr/>
            </p:nvSpPr>
            <p:spPr bwMode="auto">
              <a:xfrm>
                <a:off x="2325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55" name="AutoShape 763"/>
            <p:cNvSpPr>
              <a:spLocks noChangeArrowheads="1"/>
            </p:cNvSpPr>
            <p:nvPr/>
          </p:nvSpPr>
          <p:spPr bwMode="auto">
            <a:xfrm>
              <a:off x="2532" y="3959"/>
              <a:ext cx="260" cy="25"/>
            </a:xfrm>
            <a:prstGeom prst="leftRightArrow">
              <a:avLst>
                <a:gd name="adj1" fmla="val 50000"/>
                <a:gd name="adj2" fmla="val 207037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56" name="Group 764"/>
            <p:cNvGrpSpPr>
              <a:grpSpLocks/>
            </p:cNvGrpSpPr>
            <p:nvPr/>
          </p:nvGrpSpPr>
          <p:grpSpPr bwMode="auto">
            <a:xfrm>
              <a:off x="2384" y="3942"/>
              <a:ext cx="177" cy="60"/>
              <a:chOff x="2384" y="3942"/>
              <a:chExt cx="177" cy="60"/>
            </a:xfrm>
          </p:grpSpPr>
          <p:sp>
            <p:nvSpPr>
              <p:cNvPr id="8469" name="AutoShape 765"/>
              <p:cNvSpPr>
                <a:spLocks noChangeArrowheads="1"/>
              </p:cNvSpPr>
              <p:nvPr/>
            </p:nvSpPr>
            <p:spPr bwMode="auto">
              <a:xfrm>
                <a:off x="2384" y="3942"/>
                <a:ext cx="177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0" name="AutoShape 766"/>
              <p:cNvSpPr>
                <a:spLocks noChangeArrowheads="1"/>
              </p:cNvSpPr>
              <p:nvPr/>
            </p:nvSpPr>
            <p:spPr bwMode="auto">
              <a:xfrm>
                <a:off x="2467" y="3982"/>
                <a:ext cx="88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1" name="AutoShape 767"/>
              <p:cNvSpPr>
                <a:spLocks noChangeArrowheads="1"/>
              </p:cNvSpPr>
              <p:nvPr/>
            </p:nvSpPr>
            <p:spPr bwMode="auto">
              <a:xfrm>
                <a:off x="2443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2" name="AutoShape 768"/>
              <p:cNvSpPr>
                <a:spLocks noChangeArrowheads="1"/>
              </p:cNvSpPr>
              <p:nvPr/>
            </p:nvSpPr>
            <p:spPr bwMode="auto">
              <a:xfrm>
                <a:off x="2384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3" name="AutoShape 769"/>
              <p:cNvSpPr>
                <a:spLocks noChangeArrowheads="1"/>
              </p:cNvSpPr>
              <p:nvPr/>
            </p:nvSpPr>
            <p:spPr bwMode="auto">
              <a:xfrm>
                <a:off x="2555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57" name="AutoShape 770"/>
            <p:cNvSpPr>
              <a:spLocks noChangeArrowheads="1"/>
            </p:cNvSpPr>
            <p:nvPr/>
          </p:nvSpPr>
          <p:spPr bwMode="auto">
            <a:xfrm rot="1740000">
              <a:off x="1874" y="3899"/>
              <a:ext cx="195" cy="25"/>
            </a:xfrm>
            <a:prstGeom prst="leftRightArrow">
              <a:avLst>
                <a:gd name="adj1" fmla="val 50000"/>
                <a:gd name="adj2" fmla="val 155278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58" name="Group 771"/>
            <p:cNvGrpSpPr>
              <a:grpSpLocks/>
            </p:cNvGrpSpPr>
            <p:nvPr/>
          </p:nvGrpSpPr>
          <p:grpSpPr bwMode="auto">
            <a:xfrm>
              <a:off x="1946" y="3872"/>
              <a:ext cx="427" cy="90"/>
              <a:chOff x="1946" y="3872"/>
              <a:chExt cx="427" cy="90"/>
            </a:xfrm>
          </p:grpSpPr>
          <p:sp>
            <p:nvSpPr>
              <p:cNvPr id="8466" name="AutoShape 772"/>
              <p:cNvSpPr>
                <a:spLocks noChangeArrowheads="1"/>
              </p:cNvSpPr>
              <p:nvPr/>
            </p:nvSpPr>
            <p:spPr bwMode="auto">
              <a:xfrm>
                <a:off x="2112" y="3952"/>
                <a:ext cx="261" cy="10"/>
              </a:xfrm>
              <a:custGeom>
                <a:avLst/>
                <a:gdLst>
                  <a:gd name="T0" fmla="*/ 0 w 2041"/>
                  <a:gd name="T1" fmla="*/ 0 h 113"/>
                  <a:gd name="T2" fmla="*/ 0 w 2041"/>
                  <a:gd name="T3" fmla="*/ 0 h 113"/>
                  <a:gd name="T4" fmla="*/ 0 w 2041"/>
                  <a:gd name="T5" fmla="*/ 0 h 113"/>
                  <a:gd name="T6" fmla="*/ 0 w 2041"/>
                  <a:gd name="T7" fmla="*/ 0 h 113"/>
                  <a:gd name="T8" fmla="*/ 0 w 204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1"/>
                  <a:gd name="T16" fmla="*/ 0 h 113"/>
                  <a:gd name="T17" fmla="*/ 2041 w 204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1" h="113">
                    <a:moveTo>
                      <a:pt x="0" y="0"/>
                    </a:moveTo>
                    <a:lnTo>
                      <a:pt x="0" y="113"/>
                    </a:lnTo>
                    <a:lnTo>
                      <a:pt x="2041" y="113"/>
                    </a:lnTo>
                    <a:lnTo>
                      <a:pt x="2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7" name="AutoShape 773"/>
              <p:cNvSpPr>
                <a:spLocks noChangeArrowheads="1"/>
              </p:cNvSpPr>
              <p:nvPr/>
            </p:nvSpPr>
            <p:spPr bwMode="auto">
              <a:xfrm>
                <a:off x="1946" y="3872"/>
                <a:ext cx="427" cy="80"/>
              </a:xfrm>
              <a:custGeom>
                <a:avLst/>
                <a:gdLst>
                  <a:gd name="T0" fmla="*/ 0 w 4082"/>
                  <a:gd name="T1" fmla="*/ 0 h 907"/>
                  <a:gd name="T2" fmla="*/ 0 w 4082"/>
                  <a:gd name="T3" fmla="*/ 0 h 907"/>
                  <a:gd name="T4" fmla="*/ 0 w 4082"/>
                  <a:gd name="T5" fmla="*/ 0 h 907"/>
                  <a:gd name="T6" fmla="*/ 0 w 4082"/>
                  <a:gd name="T7" fmla="*/ 0 h 907"/>
                  <a:gd name="T8" fmla="*/ 0 w 4082"/>
                  <a:gd name="T9" fmla="*/ 0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2"/>
                  <a:gd name="T16" fmla="*/ 0 h 907"/>
                  <a:gd name="T17" fmla="*/ 4082 w 4082"/>
                  <a:gd name="T18" fmla="*/ 907 h 9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2" h="907">
                    <a:moveTo>
                      <a:pt x="1587" y="907"/>
                    </a:moveTo>
                    <a:lnTo>
                      <a:pt x="4082" y="907"/>
                    </a:lnTo>
                    <a:lnTo>
                      <a:pt x="2494" y="0"/>
                    </a:lnTo>
                    <a:lnTo>
                      <a:pt x="0" y="0"/>
                    </a:lnTo>
                    <a:lnTo>
                      <a:pt x="1587" y="907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8" name="AutoShape 774"/>
              <p:cNvSpPr>
                <a:spLocks noChangeArrowheads="1"/>
              </p:cNvSpPr>
              <p:nvPr/>
            </p:nvSpPr>
            <p:spPr bwMode="auto">
              <a:xfrm>
                <a:off x="1946" y="3872"/>
                <a:ext cx="166" cy="90"/>
              </a:xfrm>
              <a:custGeom>
                <a:avLst/>
                <a:gdLst>
                  <a:gd name="T0" fmla="*/ 0 w 1588"/>
                  <a:gd name="T1" fmla="*/ 0 h 1020"/>
                  <a:gd name="T2" fmla="*/ 0 w 1588"/>
                  <a:gd name="T3" fmla="*/ 0 h 1020"/>
                  <a:gd name="T4" fmla="*/ 0 w 1588"/>
                  <a:gd name="T5" fmla="*/ 0 h 1020"/>
                  <a:gd name="T6" fmla="*/ 0 w 1588"/>
                  <a:gd name="T7" fmla="*/ 0 h 1020"/>
                  <a:gd name="T8" fmla="*/ 0 w 1588"/>
                  <a:gd name="T9" fmla="*/ 0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020"/>
                  <a:gd name="T17" fmla="*/ 1588 w 1588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020">
                    <a:moveTo>
                      <a:pt x="0" y="0"/>
                    </a:moveTo>
                    <a:lnTo>
                      <a:pt x="0" y="113"/>
                    </a:lnTo>
                    <a:lnTo>
                      <a:pt x="1588" y="1020"/>
                    </a:lnTo>
                    <a:lnTo>
                      <a:pt x="1588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59" name="AutoShape 775"/>
            <p:cNvSpPr>
              <a:spLocks noChangeArrowheads="1"/>
            </p:cNvSpPr>
            <p:nvPr/>
          </p:nvSpPr>
          <p:spPr bwMode="auto">
            <a:xfrm>
              <a:off x="2153" y="3959"/>
              <a:ext cx="261" cy="25"/>
            </a:xfrm>
            <a:prstGeom prst="leftRightArrow">
              <a:avLst>
                <a:gd name="adj1" fmla="val 50000"/>
                <a:gd name="adj2" fmla="val 207833"/>
              </a:avLst>
            </a:prstGeom>
            <a:solidFill>
              <a:srgbClr val="D8D8D8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60" name="Group 776"/>
            <p:cNvGrpSpPr>
              <a:grpSpLocks/>
            </p:cNvGrpSpPr>
            <p:nvPr/>
          </p:nvGrpSpPr>
          <p:grpSpPr bwMode="auto">
            <a:xfrm>
              <a:off x="2005" y="3942"/>
              <a:ext cx="178" cy="60"/>
              <a:chOff x="2005" y="3942"/>
              <a:chExt cx="178" cy="60"/>
            </a:xfrm>
          </p:grpSpPr>
          <p:sp>
            <p:nvSpPr>
              <p:cNvPr id="8461" name="AutoShape 777"/>
              <p:cNvSpPr>
                <a:spLocks noChangeArrowheads="1"/>
              </p:cNvSpPr>
              <p:nvPr/>
            </p:nvSpPr>
            <p:spPr bwMode="auto">
              <a:xfrm>
                <a:off x="2005" y="3942"/>
                <a:ext cx="178" cy="40"/>
              </a:xfrm>
              <a:custGeom>
                <a:avLst/>
                <a:gdLst>
                  <a:gd name="T0" fmla="*/ 0 w 1701"/>
                  <a:gd name="T1" fmla="*/ 0 h 453"/>
                  <a:gd name="T2" fmla="*/ 0 w 1701"/>
                  <a:gd name="T3" fmla="*/ 0 h 453"/>
                  <a:gd name="T4" fmla="*/ 0 w 1701"/>
                  <a:gd name="T5" fmla="*/ 0 h 453"/>
                  <a:gd name="T6" fmla="*/ 0 w 1701"/>
                  <a:gd name="T7" fmla="*/ 0 h 453"/>
                  <a:gd name="T8" fmla="*/ 0 w 1701"/>
                  <a:gd name="T9" fmla="*/ 0 h 453"/>
                  <a:gd name="T10" fmla="*/ 0 w 1701"/>
                  <a:gd name="T11" fmla="*/ 0 h 453"/>
                  <a:gd name="T12" fmla="*/ 0 w 1701"/>
                  <a:gd name="T13" fmla="*/ 0 h 453"/>
                  <a:gd name="T14" fmla="*/ 0 w 1701"/>
                  <a:gd name="T15" fmla="*/ 0 h 453"/>
                  <a:gd name="T16" fmla="*/ 0 w 1701"/>
                  <a:gd name="T17" fmla="*/ 0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1"/>
                  <a:gd name="T28" fmla="*/ 0 h 453"/>
                  <a:gd name="T29" fmla="*/ 1701 w 1701"/>
                  <a:gd name="T30" fmla="*/ 453 h 4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1" h="453">
                    <a:moveTo>
                      <a:pt x="0" y="57"/>
                    </a:moveTo>
                    <a:lnTo>
                      <a:pt x="57" y="0"/>
                    </a:lnTo>
                    <a:lnTo>
                      <a:pt x="907" y="0"/>
                    </a:lnTo>
                    <a:lnTo>
                      <a:pt x="1134" y="57"/>
                    </a:lnTo>
                    <a:lnTo>
                      <a:pt x="1701" y="397"/>
                    </a:lnTo>
                    <a:lnTo>
                      <a:pt x="1644" y="453"/>
                    </a:lnTo>
                    <a:lnTo>
                      <a:pt x="794" y="453"/>
                    </a:lnTo>
                    <a:lnTo>
                      <a:pt x="567" y="3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2" name="AutoShape 778"/>
              <p:cNvSpPr>
                <a:spLocks noChangeArrowheads="1"/>
              </p:cNvSpPr>
              <p:nvPr/>
            </p:nvSpPr>
            <p:spPr bwMode="auto">
              <a:xfrm>
                <a:off x="2088" y="3982"/>
                <a:ext cx="89" cy="20"/>
              </a:xfrm>
              <a:custGeom>
                <a:avLst/>
                <a:gdLst>
                  <a:gd name="T0" fmla="*/ 0 w 850"/>
                  <a:gd name="T1" fmla="*/ 0 h 227"/>
                  <a:gd name="T2" fmla="*/ 0 w 850"/>
                  <a:gd name="T3" fmla="*/ 0 h 227"/>
                  <a:gd name="T4" fmla="*/ 0 w 850"/>
                  <a:gd name="T5" fmla="*/ 0 h 227"/>
                  <a:gd name="T6" fmla="*/ 0 w 850"/>
                  <a:gd name="T7" fmla="*/ 0 h 227"/>
                  <a:gd name="T8" fmla="*/ 0 w 850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0"/>
                  <a:gd name="T16" fmla="*/ 0 h 227"/>
                  <a:gd name="T17" fmla="*/ 850 w 850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850" y="227"/>
                    </a:lnTo>
                    <a:lnTo>
                      <a:pt x="8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3" name="AutoShape 779"/>
              <p:cNvSpPr>
                <a:spLocks noChangeArrowheads="1"/>
              </p:cNvSpPr>
              <p:nvPr/>
            </p:nvSpPr>
            <p:spPr bwMode="auto">
              <a:xfrm>
                <a:off x="2064" y="3977"/>
                <a:ext cx="24" cy="25"/>
              </a:xfrm>
              <a:custGeom>
                <a:avLst/>
                <a:gdLst>
                  <a:gd name="T0" fmla="*/ 0 w 227"/>
                  <a:gd name="T1" fmla="*/ 0 h 284"/>
                  <a:gd name="T2" fmla="*/ 0 w 227"/>
                  <a:gd name="T3" fmla="*/ 0 h 284"/>
                  <a:gd name="T4" fmla="*/ 0 w 227"/>
                  <a:gd name="T5" fmla="*/ 0 h 284"/>
                  <a:gd name="T6" fmla="*/ 0 w 227"/>
                  <a:gd name="T7" fmla="*/ 0 h 284"/>
                  <a:gd name="T8" fmla="*/ 0 w 22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84"/>
                  <a:gd name="T17" fmla="*/ 227 w 22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84">
                    <a:moveTo>
                      <a:pt x="0" y="0"/>
                    </a:moveTo>
                    <a:lnTo>
                      <a:pt x="0" y="227"/>
                    </a:lnTo>
                    <a:lnTo>
                      <a:pt x="227" y="284"/>
                    </a:lnTo>
                    <a:lnTo>
                      <a:pt x="22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4" name="AutoShape 780"/>
              <p:cNvSpPr>
                <a:spLocks noChangeArrowheads="1"/>
              </p:cNvSpPr>
              <p:nvPr/>
            </p:nvSpPr>
            <p:spPr bwMode="auto">
              <a:xfrm>
                <a:off x="2005" y="3947"/>
                <a:ext cx="59" cy="50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567"/>
                  <a:gd name="T17" fmla="*/ 567 w 567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567">
                    <a:moveTo>
                      <a:pt x="0" y="0"/>
                    </a:moveTo>
                    <a:lnTo>
                      <a:pt x="0" y="227"/>
                    </a:lnTo>
                    <a:lnTo>
                      <a:pt x="567" y="567"/>
                    </a:lnTo>
                    <a:lnTo>
                      <a:pt x="56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5" name="AutoShape 781"/>
              <p:cNvSpPr>
                <a:spLocks noChangeArrowheads="1"/>
              </p:cNvSpPr>
              <p:nvPr/>
            </p:nvSpPr>
            <p:spPr bwMode="auto">
              <a:xfrm>
                <a:off x="2177" y="3977"/>
                <a:ext cx="6" cy="25"/>
              </a:xfrm>
              <a:custGeom>
                <a:avLst/>
                <a:gdLst>
                  <a:gd name="T0" fmla="*/ 0 w 57"/>
                  <a:gd name="T1" fmla="*/ 0 h 284"/>
                  <a:gd name="T2" fmla="*/ 0 w 57"/>
                  <a:gd name="T3" fmla="*/ 0 h 284"/>
                  <a:gd name="T4" fmla="*/ 0 w 57"/>
                  <a:gd name="T5" fmla="*/ 0 h 284"/>
                  <a:gd name="T6" fmla="*/ 0 w 57"/>
                  <a:gd name="T7" fmla="*/ 0 h 284"/>
                  <a:gd name="T8" fmla="*/ 0 w 57"/>
                  <a:gd name="T9" fmla="*/ 0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84"/>
                  <a:gd name="T17" fmla="*/ 57 w 57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84">
                    <a:moveTo>
                      <a:pt x="57" y="0"/>
                    </a:moveTo>
                    <a:lnTo>
                      <a:pt x="57" y="227"/>
                    </a:lnTo>
                    <a:lnTo>
                      <a:pt x="0" y="28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8B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8198" name="Picture 7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581400"/>
            <a:ext cx="2214562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5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82000" cy="1143000"/>
          </a:xfrm>
        </p:spPr>
        <p:txBody>
          <a:bodyPr/>
          <a:lstStyle/>
          <a:p>
            <a:r>
              <a:rPr lang="en-US" sz="3600" dirty="0" smtClean="0"/>
              <a:t>Technology &amp; Architecture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500" dirty="0" smtClean="0"/>
              <a:t>Technology trends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Vast transistor budgets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Relatively poor interconnect scaling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Need to manage complexity and power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Build flexible designs (multi-/general-purpose)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Architectural trends</a:t>
            </a:r>
          </a:p>
          <a:p>
            <a:pPr lvl="1"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Go parallel!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143729-D8C5-41DE-A0FC-E95E4D568456}" type="slidenum">
              <a:rPr lang="en-US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Arbitrary Length Encoding of Source Routes</a:t>
            </a:r>
          </a:p>
        </p:txBody>
      </p:sp>
      <p:sp>
        <p:nvSpPr>
          <p:cNvPr id="53251" name="Content Placeholder 7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sz="2400" b="1" dirty="0" smtClean="0"/>
              <a:t>Advantage:</a:t>
            </a:r>
            <a:r>
              <a:rPr lang="en-US" sz="2400" dirty="0" smtClean="0"/>
              <a:t> </a:t>
            </a:r>
          </a:p>
          <a:p>
            <a:pPr lvl="1">
              <a:lnSpc>
                <a:spcPct val="150000"/>
              </a:lnSpc>
              <a:buClr>
                <a:srgbClr val="C0654C"/>
              </a:buClr>
            </a:pPr>
            <a:r>
              <a:rPr lang="en-US" sz="2400" dirty="0" smtClean="0">
                <a:solidFill>
                  <a:srgbClr val="0070C0"/>
                </a:solidFill>
              </a:rPr>
              <a:t>It can be used for arbitrary-sized networks</a:t>
            </a:r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sz="2400" dirty="0" smtClean="0"/>
              <a:t>The complexity of routing is moved from the network nodes to the terminal nodes</a:t>
            </a:r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sz="2400" dirty="0" smtClean="0"/>
              <a:t>But routers must be able to handle arbitrary length routes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0FBB1F-9A24-4831-AC58-9D57B2264700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28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5"/>
          <p:cNvSpPr>
            <a:spLocks noGrp="1"/>
          </p:cNvSpPr>
          <p:nvPr>
            <p:ph type="title"/>
          </p:nvPr>
        </p:nvSpPr>
        <p:spPr>
          <a:xfrm>
            <a:off x="1143000" y="122238"/>
            <a:ext cx="7620000" cy="1295400"/>
          </a:xfrm>
        </p:spPr>
        <p:txBody>
          <a:bodyPr/>
          <a:lstStyle/>
          <a:p>
            <a:r>
              <a:rPr lang="en-US" smtClean="0"/>
              <a:t>Arbitrary Length-Encoding</a:t>
            </a:r>
          </a:p>
        </p:txBody>
      </p:sp>
      <p:sp>
        <p:nvSpPr>
          <p:cNvPr id="54275" name="Text Placeholder 6"/>
          <p:cNvSpPr>
            <a:spLocks noGrp="1"/>
          </p:cNvSpPr>
          <p:nvPr>
            <p:ph type="body" sz="half" idx="1"/>
          </p:nvPr>
        </p:nvSpPr>
        <p:spPr>
          <a:xfrm>
            <a:off x="914400" y="1719263"/>
            <a:ext cx="3886200" cy="4833937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smtClean="0"/>
              <a:t>Router has</a:t>
            </a:r>
          </a:p>
          <a:p>
            <a:pPr lvl="1">
              <a:lnSpc>
                <a:spcPts val="2875"/>
              </a:lnSpc>
              <a:spcBef>
                <a:spcPct val="0"/>
              </a:spcBef>
              <a:buSzPct val="80000"/>
              <a:buFont typeface="Wingdings" pitchFamily="2" charset="2"/>
              <a:buChar char="§"/>
            </a:pPr>
            <a:r>
              <a:rPr lang="en-US" sz="2400" smtClean="0">
                <a:solidFill>
                  <a:srgbClr val="0070C0"/>
                </a:solidFill>
              </a:rPr>
              <a:t>16-bit phits</a:t>
            </a:r>
          </a:p>
          <a:p>
            <a:pPr lvl="1">
              <a:lnSpc>
                <a:spcPts val="2875"/>
              </a:lnSpc>
              <a:spcBef>
                <a:spcPct val="0"/>
              </a:spcBef>
              <a:buSzPct val="80000"/>
              <a:buFont typeface="Wingdings" pitchFamily="2" charset="2"/>
              <a:buChar char="§"/>
            </a:pPr>
            <a:r>
              <a:rPr lang="en-US" sz="2400" smtClean="0">
                <a:solidFill>
                  <a:srgbClr val="0070C0"/>
                </a:solidFill>
              </a:rPr>
              <a:t>32-bit flits</a:t>
            </a:r>
          </a:p>
          <a:p>
            <a:pPr lvl="1">
              <a:lnSpc>
                <a:spcPts val="2875"/>
              </a:lnSpc>
              <a:spcBef>
                <a:spcPct val="0"/>
              </a:spcBef>
              <a:buSzPct val="80000"/>
              <a:buFont typeface="Wingdings" pitchFamily="2" charset="2"/>
              <a:buChar char="§"/>
            </a:pPr>
            <a:r>
              <a:rPr lang="en-US" sz="2400" smtClean="0">
                <a:solidFill>
                  <a:srgbClr val="0070C0"/>
                </a:solidFill>
              </a:rPr>
              <a:t>Route has 13 hops: </a:t>
            </a:r>
            <a:r>
              <a:rPr lang="en-US" sz="2000" smtClean="0">
                <a:solidFill>
                  <a:srgbClr val="00CCFF"/>
                </a:solidFill>
              </a:rPr>
              <a:t>N</a:t>
            </a:r>
            <a:r>
              <a:rPr lang="en-US" sz="2000" smtClean="0">
                <a:solidFill>
                  <a:srgbClr val="FF0000"/>
                </a:solidFill>
              </a:rPr>
              <a:t>E</a:t>
            </a:r>
            <a:r>
              <a:rPr lang="en-US" sz="2000" smtClean="0">
                <a:solidFill>
                  <a:srgbClr val="00CCFF"/>
                </a:solidFill>
              </a:rPr>
              <a:t>NN</a:t>
            </a:r>
            <a:r>
              <a:rPr lang="en-US" sz="2000" smtClean="0">
                <a:solidFill>
                  <a:srgbClr val="00B050"/>
                </a:solidFill>
              </a:rPr>
              <a:t>W</a:t>
            </a:r>
            <a:r>
              <a:rPr lang="en-US" sz="2000" smtClean="0">
                <a:solidFill>
                  <a:srgbClr val="00CCFF"/>
                </a:solidFill>
              </a:rPr>
              <a:t>NN</a:t>
            </a:r>
            <a:r>
              <a:rPr lang="en-US" sz="2000" smtClean="0">
                <a:solidFill>
                  <a:srgbClr val="FF0000"/>
                </a:solidFill>
              </a:rPr>
              <a:t>E</a:t>
            </a:r>
            <a:r>
              <a:rPr lang="en-US" sz="2000" smtClean="0">
                <a:solidFill>
                  <a:srgbClr val="00CCFF"/>
                </a:solidFill>
              </a:rPr>
              <a:t>NN</a:t>
            </a:r>
            <a:r>
              <a:rPr lang="en-US" sz="2000" smtClean="0">
                <a:solidFill>
                  <a:srgbClr val="00B050"/>
                </a:solidFill>
              </a:rPr>
              <a:t>W</a:t>
            </a:r>
            <a:r>
              <a:rPr lang="en-US" sz="2000" smtClean="0">
                <a:solidFill>
                  <a:srgbClr val="00CCFF"/>
                </a:solidFill>
              </a:rPr>
              <a:t>NN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smtClean="0"/>
              <a:t>Extra symbols:</a:t>
            </a:r>
          </a:p>
          <a:p>
            <a:pPr lvl="1">
              <a:lnSpc>
                <a:spcPts val="2875"/>
              </a:lnSpc>
              <a:spcBef>
                <a:spcPct val="0"/>
              </a:spcBef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sz="2400" smtClean="0">
                <a:solidFill>
                  <a:srgbClr val="0070C0"/>
                </a:solidFill>
              </a:rPr>
              <a:t>P: </a:t>
            </a:r>
            <a:r>
              <a:rPr lang="en-US" sz="2000" smtClean="0">
                <a:solidFill>
                  <a:srgbClr val="0070C0"/>
                </a:solidFill>
              </a:rPr>
              <a:t>Phit continuation selector</a:t>
            </a:r>
            <a:endParaRPr lang="en-US" sz="2400" smtClean="0">
              <a:solidFill>
                <a:srgbClr val="0070C0"/>
              </a:solidFill>
            </a:endParaRPr>
          </a:p>
          <a:p>
            <a:pPr lvl="1">
              <a:lnSpc>
                <a:spcPts val="2875"/>
              </a:lnSpc>
              <a:spcBef>
                <a:spcPct val="0"/>
              </a:spcBef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fr-FR" sz="2400" smtClean="0">
                <a:solidFill>
                  <a:srgbClr val="0070C0"/>
                </a:solidFill>
              </a:rPr>
              <a:t>F: </a:t>
            </a:r>
            <a:r>
              <a:rPr lang="fr-FR" sz="2000" smtClean="0">
                <a:solidFill>
                  <a:srgbClr val="0070C0"/>
                </a:solidFill>
              </a:rPr>
              <a:t>Flit continuation Phit</a:t>
            </a:r>
            <a:endParaRPr lang="fr-FR" sz="2400" smtClean="0">
              <a:solidFill>
                <a:srgbClr val="0070C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smtClean="0"/>
              <a:t>The tables entries in the terminals must be of arbitrary length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E24069-747D-41ED-B446-668F932665C9}" type="slidenum">
              <a:rPr lang="en-US" smtClean="0">
                <a:solidFill>
                  <a:srgbClr val="000000"/>
                </a:solidFill>
              </a:rPr>
              <a:pPr eaLnBrk="1" hangingPunct="1"/>
              <a:t>101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5720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6399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Node-Table Routing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C0654C"/>
              </a:buClr>
            </a:pPr>
            <a:r>
              <a:rPr lang="en-US" sz="2800" dirty="0" smtClean="0"/>
              <a:t>Table-based routing can also be performed by placing the routing table in the </a:t>
            </a:r>
            <a:r>
              <a:rPr lang="en-US" sz="2800" b="1" dirty="0" smtClean="0">
                <a:solidFill>
                  <a:srgbClr val="4F0DD3"/>
                </a:solidFill>
              </a:rPr>
              <a:t>routing nodes </a:t>
            </a:r>
            <a:r>
              <a:rPr lang="en-US" sz="2800" dirty="0" smtClean="0"/>
              <a:t>rather than in the terminals</a:t>
            </a:r>
          </a:p>
          <a:p>
            <a:pPr eaLnBrk="1" hangingPunct="1">
              <a:lnSpc>
                <a:spcPct val="150000"/>
              </a:lnSpc>
              <a:buClr>
                <a:srgbClr val="C0654C"/>
              </a:buClr>
            </a:pPr>
            <a:endParaRPr lang="en-US" dirty="0" smtClean="0"/>
          </a:p>
          <a:p>
            <a:pPr eaLnBrk="1" hangingPunct="1">
              <a:lnSpc>
                <a:spcPct val="150000"/>
              </a:lnSpc>
              <a:buClr>
                <a:srgbClr val="C0654C"/>
              </a:buClr>
            </a:pPr>
            <a:r>
              <a:rPr lang="en-US" sz="2800" dirty="0" smtClean="0"/>
              <a:t>Node-table routing is appropriate for </a:t>
            </a:r>
            <a:r>
              <a:rPr lang="en-US" sz="2800" b="1" dirty="0" smtClean="0">
                <a:solidFill>
                  <a:srgbClr val="4F0DD3"/>
                </a:solidFill>
              </a:rPr>
              <a:t>adaptive routing </a:t>
            </a:r>
            <a:r>
              <a:rPr lang="en-US" sz="2800" dirty="0" smtClean="0"/>
              <a:t>algorithms, since it can use state information at each node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77409570-FC19-4BF3-94FE-34FAF9263E52}" type="slidenum">
              <a:rPr lang="en-US" sz="1000" smtClean="0">
                <a:solidFill>
                  <a:srgbClr val="000000"/>
                </a:solidFill>
              </a:rPr>
              <a:pPr algn="l" eaLnBrk="1" hangingPunct="1"/>
              <a:t>102</a:t>
            </a:fld>
            <a:endParaRPr lang="en-US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05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Node-Table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 table lookup is required, when a </a:t>
            </a:r>
            <a:r>
              <a:rPr lang="en-US" sz="2800" dirty="0" smtClean="0"/>
              <a:t>packet arrives </a:t>
            </a:r>
            <a:r>
              <a:rPr lang="en-US" sz="2800" dirty="0"/>
              <a:t>at a router, which takes </a:t>
            </a:r>
            <a:r>
              <a:rPr lang="en-US" sz="2800" dirty="0" smtClean="0"/>
              <a:t>additional time </a:t>
            </a:r>
            <a:r>
              <a:rPr lang="en-US" sz="2800" dirty="0"/>
              <a:t>compared to source routing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Scalability </a:t>
            </a:r>
            <a:r>
              <a:rPr lang="en-US" sz="2800" dirty="0"/>
              <a:t>is sacrificed, since different </a:t>
            </a:r>
            <a:r>
              <a:rPr lang="en-US" sz="2800" dirty="0" smtClean="0"/>
              <a:t>nodes need </a:t>
            </a:r>
            <a:r>
              <a:rPr lang="en-US" sz="2800" dirty="0"/>
              <a:t>tables of varying size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Difficult </a:t>
            </a:r>
            <a:r>
              <a:rPr lang="en-US" sz="2800" dirty="0"/>
              <a:t>to give two packets arriving from </a:t>
            </a:r>
            <a:r>
              <a:rPr lang="en-US" sz="2800" dirty="0" smtClean="0"/>
              <a:t>a different </a:t>
            </a:r>
            <a:r>
              <a:rPr lang="en-US" sz="2800" dirty="0"/>
              <a:t>node a different way through </a:t>
            </a:r>
            <a:r>
              <a:rPr lang="en-US" sz="2800" dirty="0" smtClean="0"/>
              <a:t>the network </a:t>
            </a:r>
            <a:r>
              <a:rPr lang="en-US" sz="2800" dirty="0"/>
              <a:t>without expanding the tables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AD438E-7A6F-491A-8263-B06D1A62627A}" type="slidenum">
              <a:rPr lang="en-US" smtClean="0">
                <a:solidFill>
                  <a:srgbClr val="000000"/>
                </a:solidFill>
              </a:rPr>
              <a:pPr eaLnBrk="1" hangingPunct="1"/>
              <a:t>103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384639" y="6370577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00F9C90-81AA-4BFE-8D6E-DD74EA90197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36638" y="1034052"/>
            <a:ext cx="4889500" cy="231874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Table shows a set of routing tables</a:t>
            </a:r>
          </a:p>
          <a:p>
            <a:pPr eaLnBrk="1" hangingPunct="1"/>
            <a:r>
              <a:rPr lang="en-US" sz="2400" dirty="0" smtClean="0"/>
              <a:t>There are two choices from a source to a destination</a:t>
            </a:r>
          </a:p>
        </p:txBody>
      </p:sp>
      <p:pic>
        <p:nvPicPr>
          <p:cNvPr id="57349" name="Picture 6" descr="scan00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475038"/>
            <a:ext cx="6440488" cy="2917825"/>
          </a:xfrm>
        </p:spPr>
      </p:pic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1571625" y="3648075"/>
            <a:ext cx="720725" cy="22320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2014538" y="3124200"/>
            <a:ext cx="27209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solidFill>
                  <a:srgbClr val="FFC000"/>
                </a:solidFill>
              </a:rPr>
              <a:t>Routing Table for Node 00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>
            <a:off x="1946275" y="3140075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353" name="Group 46"/>
          <p:cNvGrpSpPr>
            <a:grpSpLocks/>
          </p:cNvGrpSpPr>
          <p:nvPr/>
        </p:nvGrpSpPr>
        <p:grpSpPr bwMode="auto">
          <a:xfrm>
            <a:off x="5926138" y="1500188"/>
            <a:ext cx="3200400" cy="1928812"/>
            <a:chOff x="3198" y="1298"/>
            <a:chExt cx="2282" cy="1407"/>
          </a:xfrm>
        </p:grpSpPr>
        <p:pic>
          <p:nvPicPr>
            <p:cNvPr id="57360" name="Picture 17" descr="scan00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298"/>
              <a:ext cx="2282" cy="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361" name="Group 24"/>
            <p:cNvGrpSpPr>
              <a:grpSpLocks/>
            </p:cNvGrpSpPr>
            <p:nvPr/>
          </p:nvGrpSpPr>
          <p:grpSpPr bwMode="auto">
            <a:xfrm>
              <a:off x="3458" y="2160"/>
              <a:ext cx="272" cy="272"/>
              <a:chOff x="3458" y="2160"/>
              <a:chExt cx="272" cy="272"/>
            </a:xfrm>
          </p:grpSpPr>
          <p:sp>
            <p:nvSpPr>
              <p:cNvPr id="57383" name="Oval 22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C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84" name="Text Box 23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00</a:t>
                </a:r>
              </a:p>
            </p:txBody>
          </p:sp>
        </p:grpSp>
        <p:grpSp>
          <p:nvGrpSpPr>
            <p:cNvPr id="57362" name="Group 25"/>
            <p:cNvGrpSpPr>
              <a:grpSpLocks/>
            </p:cNvGrpSpPr>
            <p:nvPr/>
          </p:nvGrpSpPr>
          <p:grpSpPr bwMode="auto">
            <a:xfrm>
              <a:off x="3911" y="2160"/>
              <a:ext cx="272" cy="272"/>
              <a:chOff x="3458" y="2160"/>
              <a:chExt cx="272" cy="272"/>
            </a:xfrm>
          </p:grpSpPr>
          <p:sp>
            <p:nvSpPr>
              <p:cNvPr id="57381" name="Oval 26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82" name="Text Box 27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10</a:t>
                </a:r>
              </a:p>
            </p:txBody>
          </p:sp>
        </p:grpSp>
        <p:grpSp>
          <p:nvGrpSpPr>
            <p:cNvPr id="57363" name="Group 28"/>
            <p:cNvGrpSpPr>
              <a:grpSpLocks/>
            </p:cNvGrpSpPr>
            <p:nvPr/>
          </p:nvGrpSpPr>
          <p:grpSpPr bwMode="auto">
            <a:xfrm>
              <a:off x="4365" y="2160"/>
              <a:ext cx="272" cy="272"/>
              <a:chOff x="3458" y="2160"/>
              <a:chExt cx="272" cy="272"/>
            </a:xfrm>
          </p:grpSpPr>
          <p:sp>
            <p:nvSpPr>
              <p:cNvPr id="57379" name="Oval 29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80" name="Text Box 30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20</a:t>
                </a:r>
              </a:p>
            </p:txBody>
          </p:sp>
        </p:grpSp>
        <p:grpSp>
          <p:nvGrpSpPr>
            <p:cNvPr id="57364" name="Group 31"/>
            <p:cNvGrpSpPr>
              <a:grpSpLocks/>
            </p:cNvGrpSpPr>
            <p:nvPr/>
          </p:nvGrpSpPr>
          <p:grpSpPr bwMode="auto">
            <a:xfrm>
              <a:off x="4815" y="2160"/>
              <a:ext cx="272" cy="272"/>
              <a:chOff x="3458" y="2160"/>
              <a:chExt cx="272" cy="272"/>
            </a:xfrm>
          </p:grpSpPr>
          <p:sp>
            <p:nvSpPr>
              <p:cNvPr id="57377" name="Oval 32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78" name="Text Box 33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57365" name="Group 34"/>
            <p:cNvGrpSpPr>
              <a:grpSpLocks/>
            </p:cNvGrpSpPr>
            <p:nvPr/>
          </p:nvGrpSpPr>
          <p:grpSpPr bwMode="auto">
            <a:xfrm>
              <a:off x="4814" y="1694"/>
              <a:ext cx="272" cy="272"/>
              <a:chOff x="3458" y="2160"/>
              <a:chExt cx="272" cy="272"/>
            </a:xfrm>
          </p:grpSpPr>
          <p:sp>
            <p:nvSpPr>
              <p:cNvPr id="57375" name="Oval 35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76" name="Text Box 36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31</a:t>
                </a:r>
              </a:p>
            </p:txBody>
          </p:sp>
        </p:grpSp>
        <p:grpSp>
          <p:nvGrpSpPr>
            <p:cNvPr id="57366" name="Group 37"/>
            <p:cNvGrpSpPr>
              <a:grpSpLocks/>
            </p:cNvGrpSpPr>
            <p:nvPr/>
          </p:nvGrpSpPr>
          <p:grpSpPr bwMode="auto">
            <a:xfrm>
              <a:off x="4365" y="1694"/>
              <a:ext cx="272" cy="272"/>
              <a:chOff x="3458" y="2160"/>
              <a:chExt cx="272" cy="272"/>
            </a:xfrm>
          </p:grpSpPr>
          <p:sp>
            <p:nvSpPr>
              <p:cNvPr id="57373" name="Oval 38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74" name="Text Box 39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21</a:t>
                </a:r>
              </a:p>
            </p:txBody>
          </p:sp>
        </p:grpSp>
        <p:grpSp>
          <p:nvGrpSpPr>
            <p:cNvPr id="57367" name="Group 40"/>
            <p:cNvGrpSpPr>
              <a:grpSpLocks/>
            </p:cNvGrpSpPr>
            <p:nvPr/>
          </p:nvGrpSpPr>
          <p:grpSpPr bwMode="auto">
            <a:xfrm>
              <a:off x="3911" y="1698"/>
              <a:ext cx="272" cy="272"/>
              <a:chOff x="3458" y="2160"/>
              <a:chExt cx="272" cy="272"/>
            </a:xfrm>
          </p:grpSpPr>
          <p:sp>
            <p:nvSpPr>
              <p:cNvPr id="57371" name="Oval 41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72" name="Text Box 42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11</a:t>
                </a:r>
              </a:p>
            </p:txBody>
          </p:sp>
        </p:grpSp>
        <p:grpSp>
          <p:nvGrpSpPr>
            <p:cNvPr id="57368" name="Group 43"/>
            <p:cNvGrpSpPr>
              <a:grpSpLocks/>
            </p:cNvGrpSpPr>
            <p:nvPr/>
          </p:nvGrpSpPr>
          <p:grpSpPr bwMode="auto">
            <a:xfrm>
              <a:off x="3454" y="1698"/>
              <a:ext cx="272" cy="272"/>
              <a:chOff x="3458" y="2160"/>
              <a:chExt cx="272" cy="272"/>
            </a:xfrm>
          </p:grpSpPr>
          <p:sp>
            <p:nvSpPr>
              <p:cNvPr id="57369" name="Oval 44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70" name="Text Box 45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01</a:t>
                </a: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2479675" y="390207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266825" y="58801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92350" y="5880100"/>
            <a:ext cx="644525" cy="304800"/>
          </a:xfrm>
          <a:prstGeom prst="roundRect">
            <a:avLst>
              <a:gd name="adj" fmla="val 482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7359" name="TextBox 36"/>
          <p:cNvSpPr txBox="1">
            <a:spLocks noChangeArrowheads="1"/>
          </p:cNvSpPr>
          <p:nvPr/>
        </p:nvSpPr>
        <p:spPr bwMode="auto">
          <a:xfrm>
            <a:off x="2205800" y="6298464"/>
            <a:ext cx="4063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mic Sans MS" pitchFamily="66" charset="0"/>
              </a:rPr>
              <a:t>Note: Bold font ports are misroutes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792162"/>
          </a:xfrm>
        </p:spPr>
        <p:txBody>
          <a:bodyPr/>
          <a:lstStyle/>
          <a:p>
            <a:r>
              <a:rPr lang="en-US" sz="3200" dirty="0" smtClean="0"/>
              <a:t>Example of Node-Table Routing</a:t>
            </a:r>
          </a:p>
        </p:txBody>
      </p:sp>
    </p:spTree>
    <p:extLst>
      <p:ext uri="{BB962C8B-B14F-4D97-AF65-F5344CB8AC3E}">
        <p14:creationId xmlns:p14="http://schemas.microsoft.com/office/powerpoint/2010/main" val="7714738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A08009-AFA1-4961-9CA3-4A1AA937F14F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8372" name="Picture 7" descr="scan00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2075" y="3581400"/>
            <a:ext cx="6769100" cy="3063875"/>
          </a:xfrm>
        </p:spPr>
      </p:pic>
      <p:sp>
        <p:nvSpPr>
          <p:cNvPr id="58373" name="Oval 10"/>
          <p:cNvSpPr>
            <a:spLocks noChangeArrowheads="1"/>
          </p:cNvSpPr>
          <p:nvPr/>
        </p:nvSpPr>
        <p:spPr bwMode="auto">
          <a:xfrm>
            <a:off x="4932363" y="5589588"/>
            <a:ext cx="576262" cy="28892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374" name="Group 41"/>
          <p:cNvGrpSpPr>
            <a:grpSpLocks/>
          </p:cNvGrpSpPr>
          <p:nvPr/>
        </p:nvGrpSpPr>
        <p:grpSpPr bwMode="auto">
          <a:xfrm>
            <a:off x="5214938" y="1214438"/>
            <a:ext cx="3622675" cy="2233612"/>
            <a:chOff x="0" y="142852"/>
            <a:chExt cx="3622675" cy="2233613"/>
          </a:xfrm>
        </p:grpSpPr>
        <p:grpSp>
          <p:nvGrpSpPr>
            <p:cNvPr id="58379" name="Group 46"/>
            <p:cNvGrpSpPr>
              <a:grpSpLocks/>
            </p:cNvGrpSpPr>
            <p:nvPr/>
          </p:nvGrpSpPr>
          <p:grpSpPr bwMode="auto">
            <a:xfrm>
              <a:off x="0" y="142852"/>
              <a:ext cx="3622675" cy="2233613"/>
              <a:chOff x="3198" y="1298"/>
              <a:chExt cx="2282" cy="1407"/>
            </a:xfrm>
          </p:grpSpPr>
          <p:pic>
            <p:nvPicPr>
              <p:cNvPr id="58384" name="Picture 17" descr="scan005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8" y="1298"/>
                <a:ext cx="2282" cy="1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8385" name="Group 24"/>
              <p:cNvGrpSpPr>
                <a:grpSpLocks/>
              </p:cNvGrpSpPr>
              <p:nvPr/>
            </p:nvGrpSpPr>
            <p:grpSpPr bwMode="auto">
              <a:xfrm>
                <a:off x="3458" y="2160"/>
                <a:ext cx="272" cy="272"/>
                <a:chOff x="3458" y="2160"/>
                <a:chExt cx="272" cy="272"/>
              </a:xfrm>
            </p:grpSpPr>
            <p:sp>
              <p:nvSpPr>
                <p:cNvPr id="58407" name="Oval 22"/>
                <p:cNvSpPr>
                  <a:spLocks noChangeArrowheads="1"/>
                </p:cNvSpPr>
                <p:nvPr/>
              </p:nvSpPr>
              <p:spPr bwMode="auto">
                <a:xfrm>
                  <a:off x="3458" y="2160"/>
                  <a:ext cx="272" cy="272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40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482" y="2205"/>
                  <a:ext cx="22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prstClr val="black"/>
                      </a:solidFill>
                    </a:rPr>
                    <a:t>00</a:t>
                  </a:r>
                </a:p>
              </p:txBody>
            </p:sp>
          </p:grpSp>
          <p:grpSp>
            <p:nvGrpSpPr>
              <p:cNvPr id="58386" name="Group 25"/>
              <p:cNvGrpSpPr>
                <a:grpSpLocks/>
              </p:cNvGrpSpPr>
              <p:nvPr/>
            </p:nvGrpSpPr>
            <p:grpSpPr bwMode="auto">
              <a:xfrm>
                <a:off x="3911" y="2160"/>
                <a:ext cx="272" cy="272"/>
                <a:chOff x="3458" y="2160"/>
                <a:chExt cx="272" cy="272"/>
              </a:xfrm>
            </p:grpSpPr>
            <p:sp>
              <p:nvSpPr>
                <p:cNvPr id="58405" name="Oval 26"/>
                <p:cNvSpPr>
                  <a:spLocks noChangeArrowheads="1"/>
                </p:cNvSpPr>
                <p:nvPr/>
              </p:nvSpPr>
              <p:spPr bwMode="auto">
                <a:xfrm>
                  <a:off x="3458" y="2160"/>
                  <a:ext cx="272" cy="272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40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482" y="2205"/>
                  <a:ext cx="22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prstClr val="black"/>
                      </a:solidFill>
                    </a:rPr>
                    <a:t>10</a:t>
                  </a:r>
                </a:p>
              </p:txBody>
            </p:sp>
          </p:grpSp>
          <p:grpSp>
            <p:nvGrpSpPr>
              <p:cNvPr id="58387" name="Group 28"/>
              <p:cNvGrpSpPr>
                <a:grpSpLocks/>
              </p:cNvGrpSpPr>
              <p:nvPr/>
            </p:nvGrpSpPr>
            <p:grpSpPr bwMode="auto">
              <a:xfrm>
                <a:off x="4365" y="2160"/>
                <a:ext cx="272" cy="272"/>
                <a:chOff x="3458" y="2160"/>
                <a:chExt cx="272" cy="272"/>
              </a:xfrm>
            </p:grpSpPr>
            <p:sp>
              <p:nvSpPr>
                <p:cNvPr id="58403" name="Oval 29"/>
                <p:cNvSpPr>
                  <a:spLocks noChangeArrowheads="1"/>
                </p:cNvSpPr>
                <p:nvPr/>
              </p:nvSpPr>
              <p:spPr bwMode="auto">
                <a:xfrm>
                  <a:off x="3458" y="2160"/>
                  <a:ext cx="272" cy="272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40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482" y="2205"/>
                  <a:ext cx="22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prstClr val="black"/>
                      </a:solidFill>
                    </a:rPr>
                    <a:t>20</a:t>
                  </a:r>
                </a:p>
              </p:txBody>
            </p:sp>
          </p:grpSp>
          <p:grpSp>
            <p:nvGrpSpPr>
              <p:cNvPr id="58388" name="Group 31"/>
              <p:cNvGrpSpPr>
                <a:grpSpLocks/>
              </p:cNvGrpSpPr>
              <p:nvPr/>
            </p:nvGrpSpPr>
            <p:grpSpPr bwMode="auto">
              <a:xfrm>
                <a:off x="4815" y="2160"/>
                <a:ext cx="272" cy="272"/>
                <a:chOff x="3458" y="2160"/>
                <a:chExt cx="272" cy="272"/>
              </a:xfrm>
            </p:grpSpPr>
            <p:sp>
              <p:nvSpPr>
                <p:cNvPr id="58401" name="Oval 32"/>
                <p:cNvSpPr>
                  <a:spLocks noChangeArrowheads="1"/>
                </p:cNvSpPr>
                <p:nvPr/>
              </p:nvSpPr>
              <p:spPr bwMode="auto">
                <a:xfrm>
                  <a:off x="3458" y="2160"/>
                  <a:ext cx="272" cy="272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40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482" y="2205"/>
                  <a:ext cx="22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prstClr val="black"/>
                      </a:solidFill>
                    </a:rPr>
                    <a:t>30</a:t>
                  </a:r>
                </a:p>
              </p:txBody>
            </p:sp>
          </p:grpSp>
          <p:grpSp>
            <p:nvGrpSpPr>
              <p:cNvPr id="58389" name="Group 34"/>
              <p:cNvGrpSpPr>
                <a:grpSpLocks/>
              </p:cNvGrpSpPr>
              <p:nvPr/>
            </p:nvGrpSpPr>
            <p:grpSpPr bwMode="auto">
              <a:xfrm>
                <a:off x="4814" y="1694"/>
                <a:ext cx="272" cy="272"/>
                <a:chOff x="3458" y="2160"/>
                <a:chExt cx="272" cy="272"/>
              </a:xfrm>
            </p:grpSpPr>
            <p:sp>
              <p:nvSpPr>
                <p:cNvPr id="58399" name="Oval 35"/>
                <p:cNvSpPr>
                  <a:spLocks noChangeArrowheads="1"/>
                </p:cNvSpPr>
                <p:nvPr/>
              </p:nvSpPr>
              <p:spPr bwMode="auto">
                <a:xfrm>
                  <a:off x="3458" y="2160"/>
                  <a:ext cx="272" cy="272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40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482" y="2205"/>
                  <a:ext cx="22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prstClr val="black"/>
                      </a:solidFill>
                    </a:rPr>
                    <a:t>31</a:t>
                  </a:r>
                </a:p>
              </p:txBody>
            </p:sp>
          </p:grpSp>
          <p:grpSp>
            <p:nvGrpSpPr>
              <p:cNvPr id="58390" name="Group 37"/>
              <p:cNvGrpSpPr>
                <a:grpSpLocks/>
              </p:cNvGrpSpPr>
              <p:nvPr/>
            </p:nvGrpSpPr>
            <p:grpSpPr bwMode="auto">
              <a:xfrm>
                <a:off x="4365" y="1694"/>
                <a:ext cx="272" cy="272"/>
                <a:chOff x="3458" y="2160"/>
                <a:chExt cx="272" cy="272"/>
              </a:xfrm>
            </p:grpSpPr>
            <p:sp>
              <p:nvSpPr>
                <p:cNvPr id="58397" name="Oval 38"/>
                <p:cNvSpPr>
                  <a:spLocks noChangeArrowheads="1"/>
                </p:cNvSpPr>
                <p:nvPr/>
              </p:nvSpPr>
              <p:spPr bwMode="auto">
                <a:xfrm>
                  <a:off x="3458" y="2160"/>
                  <a:ext cx="272" cy="272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39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482" y="2205"/>
                  <a:ext cx="22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prstClr val="black"/>
                      </a:solidFill>
                    </a:rPr>
                    <a:t>21</a:t>
                  </a:r>
                </a:p>
              </p:txBody>
            </p:sp>
          </p:grpSp>
          <p:grpSp>
            <p:nvGrpSpPr>
              <p:cNvPr id="58391" name="Group 40"/>
              <p:cNvGrpSpPr>
                <a:grpSpLocks/>
              </p:cNvGrpSpPr>
              <p:nvPr/>
            </p:nvGrpSpPr>
            <p:grpSpPr bwMode="auto">
              <a:xfrm>
                <a:off x="3911" y="1698"/>
                <a:ext cx="272" cy="272"/>
                <a:chOff x="3458" y="2160"/>
                <a:chExt cx="272" cy="272"/>
              </a:xfrm>
            </p:grpSpPr>
            <p:sp>
              <p:nvSpPr>
                <p:cNvPr id="58395" name="Oval 41"/>
                <p:cNvSpPr>
                  <a:spLocks noChangeArrowheads="1"/>
                </p:cNvSpPr>
                <p:nvPr/>
              </p:nvSpPr>
              <p:spPr bwMode="auto">
                <a:xfrm>
                  <a:off x="3458" y="2160"/>
                  <a:ext cx="272" cy="272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39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482" y="2205"/>
                  <a:ext cx="22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prstClr val="black"/>
                      </a:solidFill>
                    </a:rPr>
                    <a:t>11</a:t>
                  </a:r>
                </a:p>
              </p:txBody>
            </p:sp>
          </p:grpSp>
          <p:grpSp>
            <p:nvGrpSpPr>
              <p:cNvPr id="58392" name="Group 43"/>
              <p:cNvGrpSpPr>
                <a:grpSpLocks/>
              </p:cNvGrpSpPr>
              <p:nvPr/>
            </p:nvGrpSpPr>
            <p:grpSpPr bwMode="auto">
              <a:xfrm>
                <a:off x="3454" y="1698"/>
                <a:ext cx="272" cy="272"/>
                <a:chOff x="3458" y="2160"/>
                <a:chExt cx="272" cy="272"/>
              </a:xfrm>
            </p:grpSpPr>
            <p:sp>
              <p:nvSpPr>
                <p:cNvPr id="58393" name="Oval 44"/>
                <p:cNvSpPr>
                  <a:spLocks noChangeArrowheads="1"/>
                </p:cNvSpPr>
                <p:nvPr/>
              </p:nvSpPr>
              <p:spPr bwMode="auto">
                <a:xfrm>
                  <a:off x="3458" y="2160"/>
                  <a:ext cx="272" cy="272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39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482" y="2205"/>
                  <a:ext cx="22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prstClr val="black"/>
                      </a:solidFill>
                    </a:rPr>
                    <a:t>01</a:t>
                  </a:r>
                </a:p>
              </p:txBody>
            </p:sp>
          </p:grpSp>
        </p:grpSp>
        <p:sp>
          <p:nvSpPr>
            <p:cNvPr id="58380" name="Line 14"/>
            <p:cNvSpPr>
              <a:spLocks noChangeShapeType="1"/>
            </p:cNvSpPr>
            <p:nvPr/>
          </p:nvSpPr>
          <p:spPr bwMode="auto">
            <a:xfrm flipV="1">
              <a:off x="642910" y="1142984"/>
              <a:ext cx="0" cy="3603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81" name="Line 15"/>
            <p:cNvSpPr>
              <a:spLocks noChangeShapeType="1"/>
            </p:cNvSpPr>
            <p:nvPr/>
          </p:nvSpPr>
          <p:spPr bwMode="auto">
            <a:xfrm flipV="1">
              <a:off x="785786" y="1785926"/>
              <a:ext cx="381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82" name="Line 17"/>
            <p:cNvSpPr>
              <a:spLocks noChangeShapeType="1"/>
            </p:cNvSpPr>
            <p:nvPr/>
          </p:nvSpPr>
          <p:spPr bwMode="auto">
            <a:xfrm>
              <a:off x="785786" y="1000108"/>
              <a:ext cx="36036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83" name="Line 18"/>
            <p:cNvSpPr>
              <a:spLocks noChangeShapeType="1"/>
            </p:cNvSpPr>
            <p:nvPr/>
          </p:nvSpPr>
          <p:spPr bwMode="auto">
            <a:xfrm>
              <a:off x="571472" y="1214422"/>
              <a:ext cx="0" cy="36036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1041400" y="1239838"/>
            <a:ext cx="4314001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A packet passing through node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00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destined for node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11.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If the entry for (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00-&gt;11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) is N 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go to 10 and (10-&gt; 11) is 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=&gt; 00 &lt;-&gt; 10 (</a:t>
            </a:r>
            <a:r>
              <a:rPr lang="en-US" sz="2000" dirty="0" err="1">
                <a:solidFill>
                  <a:prstClr val="black"/>
                </a:solidFill>
                <a:latin typeface="Comic Sans MS" pitchFamily="66" charset="0"/>
              </a:rPr>
              <a:t>livelock</a:t>
            </a:r>
            <a:r>
              <a:rPr lang="en-US" sz="2400" dirty="0">
                <a:solidFill>
                  <a:prstClr val="black"/>
                </a:solidFill>
              </a:rPr>
              <a:t>)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91000" y="2466975"/>
            <a:ext cx="1474788" cy="80962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7" name="TextBox 5"/>
          <p:cNvSpPr txBox="1">
            <a:spLocks noChangeArrowheads="1"/>
          </p:cNvSpPr>
          <p:nvPr/>
        </p:nvSpPr>
        <p:spPr bwMode="auto">
          <a:xfrm>
            <a:off x="6238875" y="881063"/>
            <a:ext cx="212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CCFF"/>
                </a:solidFill>
                <a:latin typeface="Comic Sans MS" pitchFamily="66" charset="0"/>
              </a:rPr>
              <a:t>Livelock</a:t>
            </a:r>
            <a:r>
              <a:rPr lang="en-US" dirty="0">
                <a:solidFill>
                  <a:srgbClr val="00CCFF"/>
                </a:solidFill>
                <a:latin typeface="Comic Sans MS" pitchFamily="66" charset="0"/>
              </a:rPr>
              <a:t> can occur</a:t>
            </a:r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1981200" y="5654675"/>
            <a:ext cx="576263" cy="288925"/>
          </a:xfrm>
          <a:prstGeom prst="ellips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792162"/>
          </a:xfrm>
        </p:spPr>
        <p:txBody>
          <a:bodyPr/>
          <a:lstStyle/>
          <a:p>
            <a:r>
              <a:rPr lang="en-US" sz="3200" dirty="0" smtClean="0"/>
              <a:t>Example of Node-Table Routing</a:t>
            </a:r>
          </a:p>
        </p:txBody>
      </p:sp>
    </p:spTree>
    <p:extLst>
      <p:ext uri="{BB962C8B-B14F-4D97-AF65-F5344CB8AC3E}">
        <p14:creationId xmlns:p14="http://schemas.microsoft.com/office/powerpoint/2010/main" val="4245109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/>
              <a:t>Algorithmic Routing</a:t>
            </a:r>
            <a:endParaRPr lang="en-US" sz="3600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pPr>
              <a:buClr>
                <a:srgbClr val="C0654C"/>
              </a:buClr>
            </a:pPr>
            <a:r>
              <a:rPr lang="en-US" smtClean="0"/>
              <a:t>Instead of using a table, </a:t>
            </a:r>
            <a:r>
              <a:rPr lang="en-US" smtClean="0">
                <a:solidFill>
                  <a:srgbClr val="4F0DD3"/>
                </a:solidFill>
              </a:rPr>
              <a:t>algorithms</a:t>
            </a:r>
            <a:r>
              <a:rPr lang="en-US" smtClean="0"/>
              <a:t> can be used to compute the next route</a:t>
            </a:r>
          </a:p>
          <a:p>
            <a:pPr>
              <a:buClr>
                <a:srgbClr val="C0654C"/>
              </a:buClr>
            </a:pPr>
            <a:endParaRPr lang="en-US" smtClean="0"/>
          </a:p>
          <a:p>
            <a:pPr>
              <a:buClr>
                <a:srgbClr val="C0654C"/>
              </a:buClr>
            </a:pPr>
            <a:r>
              <a:rPr lang="en-US" smtClean="0"/>
              <a:t>In order to be fast, algorithms are usually not very complicated and </a:t>
            </a:r>
            <a:r>
              <a:rPr lang="en-US" smtClean="0">
                <a:solidFill>
                  <a:srgbClr val="4F0DD3"/>
                </a:solidFill>
              </a:rPr>
              <a:t>implemented in hardware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09ED9CD-F3D5-4E72-A9D8-3BA10B4597CA}" type="slidenum">
              <a:rPr lang="en-US" smtClean="0">
                <a:solidFill>
                  <a:srgbClr val="000000"/>
                </a:solidFill>
              </a:rPr>
              <a:pPr eaLnBrk="1" hangingPunct="1"/>
              <a:t>106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AEC497-804B-403B-ADC2-128F9333164F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0420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111250" y="1223168"/>
            <a:ext cx="4330700" cy="4981576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SzPct val="60000"/>
              <a:buFont typeface="Wingdings" pitchFamily="2" charset="2"/>
              <a:buChar char="q"/>
            </a:pPr>
            <a:r>
              <a:rPr lang="en-US" sz="2600" dirty="0" smtClean="0"/>
              <a:t>Dimension-Order Routing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err="1" smtClean="0"/>
              <a:t>sx</a:t>
            </a:r>
            <a:r>
              <a:rPr lang="en-US" sz="2400" dirty="0" smtClean="0"/>
              <a:t> and </a:t>
            </a:r>
            <a:r>
              <a:rPr lang="en-US" sz="2400" dirty="0" err="1" smtClean="0"/>
              <a:t>sy</a:t>
            </a:r>
            <a:r>
              <a:rPr lang="en-US" sz="2400" dirty="0" smtClean="0"/>
              <a:t> indicated the preferred directions</a:t>
            </a:r>
          </a:p>
          <a:p>
            <a:pPr lvl="2" eaLnBrk="1" hangingPunct="1"/>
            <a:r>
              <a:rPr lang="sv-SE" sz="2000" dirty="0" smtClean="0">
                <a:solidFill>
                  <a:srgbClr val="FF0000"/>
                </a:solidFill>
              </a:rPr>
              <a:t>sx=0, +x; sx=1, -x</a:t>
            </a:r>
          </a:p>
          <a:p>
            <a:pPr lvl="2" eaLnBrk="1" hangingPunct="1"/>
            <a:r>
              <a:rPr lang="sv-SE" sz="2000" dirty="0" smtClean="0">
                <a:solidFill>
                  <a:srgbClr val="FF0000"/>
                </a:solidFill>
              </a:rPr>
              <a:t>sy=0, +y; sy=1, -y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/>
              <a:t>x and y represent the  number of hops in x and y direction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/>
              <a:t>The PDV is used as an input for selection of a route</a:t>
            </a:r>
          </a:p>
        </p:txBody>
      </p:sp>
      <p:pic>
        <p:nvPicPr>
          <p:cNvPr id="60421" name="Picture 11" descr="scan005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295400"/>
            <a:ext cx="3886200" cy="4351338"/>
          </a:xfrm>
        </p:spPr>
      </p:pic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5257800" y="6019800"/>
            <a:ext cx="35670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mic Sans MS" pitchFamily="66" charset="0"/>
              </a:rPr>
              <a:t>Determines the type of the routing</a:t>
            </a:r>
            <a:endParaRPr lang="en-ZA" sz="1600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715000" y="4800600"/>
            <a:ext cx="1447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76600" y="3962400"/>
            <a:ext cx="27432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5" name="TextBox 11"/>
          <p:cNvSpPr txBox="1">
            <a:spLocks noChangeArrowheads="1"/>
          </p:cNvSpPr>
          <p:nvPr/>
        </p:nvSpPr>
        <p:spPr bwMode="auto">
          <a:xfrm>
            <a:off x="457200" y="6400800"/>
            <a:ext cx="4483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mic Sans MS" pitchFamily="66" charset="0"/>
              </a:rPr>
              <a:t>Indicates which channels advance the packet</a:t>
            </a:r>
            <a:endParaRPr lang="en-ZA" sz="1600" dirty="0">
              <a:latin typeface="Comic Sans MS" pitchFamily="66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6962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Algorithmic Routing</a:t>
            </a:r>
          </a:p>
        </p:txBody>
      </p:sp>
    </p:spTree>
    <p:extLst>
      <p:ext uri="{BB962C8B-B14F-4D97-AF65-F5344CB8AC3E}">
        <p14:creationId xmlns:p14="http://schemas.microsoft.com/office/powerpoint/2010/main" val="31893983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A minimal oblivious router  - Implemented by randomly selecting one of the active bits of the PDV   as the selected direction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Minimal adaptive router  - Achieved by making selection based on the length of the respective output Qs.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Fully adaptive router – Implemented by picking up unproductive direction if Qs &gt; threshold results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FC46D23-C4EA-4822-BE1D-12CE957D3A0B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6962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Algorithmic Routing</a:t>
            </a:r>
          </a:p>
        </p:txBody>
      </p:sp>
    </p:spTree>
    <p:extLst>
      <p:ext uri="{BB962C8B-B14F-4D97-AF65-F5344CB8AC3E}">
        <p14:creationId xmlns:p14="http://schemas.microsoft.com/office/powerpoint/2010/main" val="2540956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</a:t>
            </a:r>
            <a:endParaRPr lang="en-ZA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>
              <a:buClr>
                <a:srgbClr val="C0654C"/>
              </a:buClr>
              <a:buFont typeface="Wingdings" pitchFamily="2" charset="2"/>
              <a:buNone/>
            </a:pPr>
            <a:r>
              <a:rPr lang="en-US" sz="1800" b="1" dirty="0" smtClean="0"/>
              <a:t>Compression of source routes</a:t>
            </a:r>
            <a:r>
              <a:rPr lang="en-US" sz="1800" dirty="0" smtClean="0"/>
              <a:t>. In the source routes, each port selector symbol [N,S,W,E, and X] was encoded with three bits. Suggest an alternative encoding to reduce the average length (in bits) required to represent a source route. Justify your encoding in terms of typical routes that might occur on a torus. Also compare the original three bits per symbol with your encoding on the following routes:</a:t>
            </a:r>
          </a:p>
          <a:p>
            <a:pPr>
              <a:buClr>
                <a:srgbClr val="C0654C"/>
              </a:buClr>
              <a:buFont typeface="Wingdings" pitchFamily="2" charset="2"/>
              <a:buAutoNum type="alphaLcParenBoth"/>
            </a:pPr>
            <a:r>
              <a:rPr lang="en-US" sz="1800" dirty="0" smtClean="0"/>
              <a:t>NNNNNEEX</a:t>
            </a:r>
          </a:p>
          <a:p>
            <a:pPr>
              <a:buClr>
                <a:srgbClr val="C0654C"/>
              </a:buClr>
              <a:buFont typeface="Wingdings" pitchFamily="2" charset="2"/>
              <a:buAutoNum type="alphaLcParenBoth"/>
            </a:pPr>
            <a:r>
              <a:rPr lang="en-US" sz="1800" dirty="0" smtClean="0"/>
              <a:t>WNEENWWWWWNX</a:t>
            </a:r>
            <a:endParaRPr lang="en-ZA" sz="1800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1E9D84-472A-4F89-97EA-018A29A2546E}" type="slidenum">
              <a:rPr lang="en-US" smtClean="0">
                <a:solidFill>
                  <a:srgbClr val="000000"/>
                </a:solidFill>
              </a:rPr>
              <a:pPr eaLnBrk="1" hangingPunct="1"/>
              <a:t>109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Information transfer is inherently unreliable at the electrical level, due to: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Timing errors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Cross-talk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Electro-magnetic interference (EMI)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Soft errors</a:t>
            </a:r>
          </a:p>
          <a:p>
            <a:pPr>
              <a:defRPr/>
            </a:pPr>
            <a:r>
              <a:rPr lang="en-US" dirty="0" smtClean="0"/>
              <a:t>The problem will get </a:t>
            </a:r>
            <a:r>
              <a:rPr lang="en-US" u="sng" dirty="0" smtClean="0"/>
              <a:t>increasingly worse</a:t>
            </a:r>
            <a:r>
              <a:rPr lang="en-US" dirty="0" smtClean="0"/>
              <a:t> as technology </a:t>
            </a:r>
            <a:r>
              <a:rPr lang="en-US" dirty="0" smtClean="0">
                <a:solidFill>
                  <a:srgbClr val="FF0000"/>
                </a:solidFill>
              </a:rPr>
              <a:t>scales down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Communication Reliability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92B14AD-AF92-4F97-BD37-9EE6406700E1}" type="slidenum">
              <a:rPr 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95350"/>
            <a:ext cx="7804150" cy="5067300"/>
          </a:xfrm>
        </p:spPr>
        <p:txBody>
          <a:bodyPr/>
          <a:lstStyle/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/>
              <a:t>Part II: </a:t>
            </a:r>
            <a:r>
              <a:rPr lang="en-US" sz="4000" dirty="0" err="1" smtClean="0"/>
              <a:t>NoC</a:t>
            </a:r>
            <a:r>
              <a:rPr lang="en-US" sz="4000" dirty="0" smtClean="0"/>
              <a:t> Building Blocks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Topology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Routing Algorithms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Routing Mechanisms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3600" dirty="0" smtClean="0"/>
              <a:t>Switching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3600" dirty="0" smtClean="0"/>
              <a:t>Control Flow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3600" dirty="0" smtClean="0"/>
              <a:t>Network Interface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3600" dirty="0" smtClean="0"/>
              <a:t>Router Architecture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3600" dirty="0" smtClean="0"/>
              <a:t>Part III: OASIS </a:t>
            </a:r>
            <a:r>
              <a:rPr lang="en-US" sz="3600" dirty="0" err="1" smtClean="0"/>
              <a:t>NoC</a:t>
            </a:r>
            <a:r>
              <a:rPr lang="en-US" sz="3600" dirty="0" smtClean="0"/>
              <a:t> Real Design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110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188182"/>
            <a:ext cx="258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Next lecture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1752600"/>
          <a:ext cx="6143625" cy="32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069"/>
                <a:gridCol w="1244278"/>
                <a:gridCol w="1244278"/>
              </a:tblGrid>
              <a:tr h="91449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Operation</a:t>
                      </a:r>
                      <a:endParaRPr 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Delay</a:t>
                      </a:r>
                    </a:p>
                    <a:p>
                      <a:r>
                        <a:rPr lang="en-US" sz="1800" dirty="0" smtClean="0"/>
                        <a:t>(.13mico)           </a:t>
                      </a:r>
                      <a:endParaRPr 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Delay</a:t>
                      </a:r>
                    </a:p>
                    <a:p>
                      <a:r>
                        <a:rPr lang="en-US" sz="1800" dirty="0" smtClean="0"/>
                        <a:t>(.05micro)</a:t>
                      </a:r>
                      <a:endParaRPr lang="en-US" sz="1800" dirty="0"/>
                    </a:p>
                  </a:txBody>
                  <a:tcPr marL="91439" marR="91439" marT="45725" marB="45725"/>
                </a:tc>
              </a:tr>
              <a:tr h="365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32-bit ALU</a:t>
                      </a:r>
                      <a:r>
                        <a:rPr lang="en-US" sz="1800" baseline="0" dirty="0" smtClean="0"/>
                        <a:t> Operation</a:t>
                      </a:r>
                      <a:endParaRPr lang="en-US" sz="1800" dirty="0"/>
                    </a:p>
                  </a:txBody>
                  <a:tcPr marL="91439" marR="91439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650ps</a:t>
                      </a:r>
                      <a:endParaRPr lang="en-US" sz="1800" dirty="0"/>
                    </a:p>
                  </a:txBody>
                  <a:tcPr marL="91439" marR="91439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250ps</a:t>
                      </a:r>
                      <a:endParaRPr lang="en-US" sz="1800" dirty="0"/>
                    </a:p>
                  </a:txBody>
                  <a:tcPr marL="91439" marR="91439" marT="45725" marB="45725">
                    <a:solidFill>
                      <a:srgbClr val="FFFF00"/>
                    </a:solidFill>
                  </a:tcPr>
                </a:tc>
              </a:tr>
              <a:tr h="365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32-bit Register read</a:t>
                      </a:r>
                      <a:endParaRPr 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325ps</a:t>
                      </a:r>
                      <a:endParaRPr 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125ps</a:t>
                      </a:r>
                      <a:endParaRPr lang="en-US" sz="1800" dirty="0"/>
                    </a:p>
                  </a:txBody>
                  <a:tcPr marL="91439" marR="91439" marT="45725" marB="45725"/>
                </a:tc>
              </a:tr>
              <a:tr h="365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Read 32-bit from 8KB RAM</a:t>
                      </a:r>
                      <a:endParaRPr 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780ps</a:t>
                      </a:r>
                      <a:endParaRPr 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300ps</a:t>
                      </a:r>
                      <a:endParaRPr lang="en-US" sz="1800" dirty="0"/>
                    </a:p>
                  </a:txBody>
                  <a:tcPr marL="91439" marR="91439"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Transfer 32-bit across chip (10mm)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1400ps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2300ps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Transfer 32-bit across chip (200mm)</a:t>
                      </a:r>
                      <a:endParaRPr 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2800ps</a:t>
                      </a:r>
                      <a:endParaRPr lang="en-US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4600ps</a:t>
                      </a:r>
                      <a:endParaRPr lang="en-US" sz="1800" dirty="0"/>
                    </a:p>
                  </a:txBody>
                  <a:tcPr marL="91439" marR="91439" marT="45725" marB="45725"/>
                </a:tc>
              </a:tr>
            </a:tbl>
          </a:graphicData>
        </a:graphic>
      </p:graphicFrame>
      <p:sp>
        <p:nvSpPr>
          <p:cNvPr id="18464" name="TextBox 7"/>
          <p:cNvSpPr txBox="1">
            <a:spLocks noChangeArrowheads="1"/>
          </p:cNvSpPr>
          <p:nvPr/>
        </p:nvSpPr>
        <p:spPr bwMode="auto">
          <a:xfrm>
            <a:off x="1371600" y="4953000"/>
            <a:ext cx="7429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70C0"/>
                </a:solidFill>
                <a:latin typeface="Comic Sans MS" pitchFamily="66" charset="0"/>
              </a:rPr>
              <a:t>2:1</a:t>
            </a:r>
            <a:r>
              <a:rPr lang="en-US" sz="280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>
                <a:solidFill>
                  <a:prstClr val="black"/>
                </a:solidFill>
                <a:latin typeface="Comic Sans MS" pitchFamily="66" charset="0"/>
              </a:rPr>
              <a:t>global on-chip communication to operation delay </a:t>
            </a:r>
            <a:r>
              <a:rPr lang="en-US" sz="2800">
                <a:solidFill>
                  <a:srgbClr val="0070C0"/>
                </a:solidFill>
                <a:latin typeface="Comic Sans MS" pitchFamily="66" charset="0"/>
              </a:rPr>
              <a:t>9:1 in 2010</a:t>
            </a:r>
            <a:endParaRPr lang="en-US" sz="36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8465" name="Rectangle 8"/>
          <p:cNvSpPr>
            <a:spLocks noChangeArrowheads="1"/>
          </p:cNvSpPr>
          <p:nvPr/>
        </p:nvSpPr>
        <p:spPr bwMode="auto">
          <a:xfrm>
            <a:off x="5638800" y="6400800"/>
            <a:ext cx="2544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Ref: W.J. Dally HPCA Panel presentation 2002</a:t>
            </a:r>
          </a:p>
        </p:txBody>
      </p:sp>
      <p:sp>
        <p:nvSpPr>
          <p:cNvPr id="18466" name="Title 1"/>
          <p:cNvSpPr txBox="1">
            <a:spLocks/>
          </p:cNvSpPr>
          <p:nvPr/>
        </p:nvSpPr>
        <p:spPr bwMode="auto">
          <a:xfrm>
            <a:off x="1066800" y="274638"/>
            <a:ext cx="7620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Wire</a:t>
            </a:r>
            <a:r>
              <a:rPr lang="fr-F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Delay vs. </a:t>
            </a:r>
            <a:r>
              <a:rPr lang="fr-FR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Logic</a:t>
            </a:r>
            <a:r>
              <a:rPr lang="fr-F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Delay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4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9023C78-434D-4396-AC65-BB80B0AD9752}" type="slidenum">
              <a:rPr 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7BED41-44C1-4C29-B0E9-8BDC108252F1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2" name="ZoneTexte 62"/>
          <p:cNvSpPr txBox="1">
            <a:spLocks noChangeArrowheads="1"/>
          </p:cNvSpPr>
          <p:nvPr/>
        </p:nvSpPr>
        <p:spPr bwMode="auto">
          <a:xfrm>
            <a:off x="3397250" y="5410200"/>
            <a:ext cx="2349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latin typeface="Comic Sans MS" pitchFamily="66" charset="0"/>
                <a:ea typeface="MS PGothic" pitchFamily="34" charset="-128"/>
              </a:rPr>
              <a:t>Point-to-Point</a:t>
            </a:r>
            <a:endParaRPr kumimoji="1" lang="en-US" altLang="ja-JP" sz="2000" dirty="0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86" name="Right Arrow 426"/>
          <p:cNvSpPr/>
          <p:nvPr/>
        </p:nvSpPr>
        <p:spPr>
          <a:xfrm>
            <a:off x="3733800" y="2771775"/>
            <a:ext cx="1371600" cy="10668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 smtClean="0">
                <a:solidFill>
                  <a:srgbClr val="C32D2E"/>
                </a:solidFill>
              </a:rPr>
              <a:t>Many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C32D2E"/>
                </a:solidFill>
              </a:rPr>
              <a:t>Modules</a:t>
            </a:r>
            <a:endParaRPr lang="en-US" sz="1400" dirty="0">
              <a:solidFill>
                <a:srgbClr val="C32D2E"/>
              </a:solidFill>
            </a:endParaRPr>
          </a:p>
        </p:txBody>
      </p:sp>
      <p:cxnSp>
        <p:nvCxnSpPr>
          <p:cNvPr id="324" name="直線コネクタ 323"/>
          <p:cNvCxnSpPr/>
          <p:nvPr/>
        </p:nvCxnSpPr>
        <p:spPr>
          <a:xfrm flipH="1" flipV="1">
            <a:off x="6540500" y="2336800"/>
            <a:ext cx="611188" cy="1911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7" name="直線コネクタ 326"/>
          <p:cNvCxnSpPr/>
          <p:nvPr/>
        </p:nvCxnSpPr>
        <p:spPr>
          <a:xfrm flipV="1">
            <a:off x="5953125" y="2417763"/>
            <a:ext cx="392113" cy="819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6" name="直線コネクタ 335"/>
          <p:cNvCxnSpPr/>
          <p:nvPr/>
        </p:nvCxnSpPr>
        <p:spPr>
          <a:xfrm flipH="1" flipV="1">
            <a:off x="7329488" y="2320925"/>
            <a:ext cx="841375" cy="12969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" name="グループ化 18"/>
          <p:cNvGrpSpPr>
            <a:grpSpLocks/>
          </p:cNvGrpSpPr>
          <p:nvPr/>
        </p:nvGrpSpPr>
        <p:grpSpPr bwMode="auto">
          <a:xfrm>
            <a:off x="5480050" y="1847850"/>
            <a:ext cx="3225800" cy="2952750"/>
            <a:chOff x="5480346" y="1848561"/>
            <a:chExt cx="3225582" cy="2952039"/>
          </a:xfrm>
        </p:grpSpPr>
        <p:sp>
          <p:nvSpPr>
            <p:cNvPr id="87" name="円/楕円 86"/>
            <p:cNvSpPr/>
            <p:nvPr/>
          </p:nvSpPr>
          <p:spPr>
            <a:xfrm>
              <a:off x="6810528" y="1848561"/>
              <a:ext cx="608533" cy="5532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M1</a:t>
              </a:r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6068683" y="1864305"/>
              <a:ext cx="553212" cy="55321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I/O2</a:t>
              </a:r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7626570" y="2119115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P1</a:t>
              </a:r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5487535" y="2406720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P1</a:t>
              </a:r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5480346" y="3155522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P3</a:t>
              </a:r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8152716" y="2696294"/>
              <a:ext cx="553212" cy="55321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I/O1</a:t>
              </a:r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7673273" y="4051798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P2</a:t>
              </a:r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6875294" y="4247388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P5</a:t>
              </a:r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8081924" y="3536925"/>
              <a:ext cx="608533" cy="5532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M3</a:t>
              </a:r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5932071" y="3959086"/>
              <a:ext cx="608533" cy="5532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M2</a:t>
              </a:r>
            </a:p>
          </p:txBody>
        </p:sp>
        <p:cxnSp>
          <p:nvCxnSpPr>
            <p:cNvPr id="122" name="直線コネクタ 121"/>
            <p:cNvCxnSpPr/>
            <p:nvPr/>
          </p:nvCxnSpPr>
          <p:spPr>
            <a:xfrm flipV="1">
              <a:off x="6621682" y="2126307"/>
              <a:ext cx="188899" cy="158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 flipH="1">
              <a:off x="5959739" y="2337393"/>
              <a:ext cx="190487" cy="1507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 flipH="1" flipV="1">
              <a:off x="5953389" y="3627720"/>
              <a:ext cx="68258" cy="4126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線コネクタ 164"/>
            <p:cNvCxnSpPr/>
            <p:nvPr/>
          </p:nvCxnSpPr>
          <p:spPr>
            <a:xfrm>
              <a:off x="7418553" y="2126307"/>
              <a:ext cx="288905" cy="745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V="1">
              <a:off x="8145579" y="4008629"/>
              <a:ext cx="25398" cy="1237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>
              <a:off x="7428077" y="4524442"/>
              <a:ext cx="32700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H="1" flipV="1">
              <a:off x="6451830" y="4430802"/>
              <a:ext cx="423834" cy="936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直線コネクタ 244"/>
            <p:cNvCxnSpPr/>
            <p:nvPr/>
          </p:nvCxnSpPr>
          <p:spPr>
            <a:xfrm flipH="1">
              <a:off x="8386863" y="3249986"/>
              <a:ext cx="42859" cy="2872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直線コネクタ 248"/>
            <p:cNvCxnSpPr/>
            <p:nvPr/>
          </p:nvCxnSpPr>
          <p:spPr>
            <a:xfrm flipV="1">
              <a:off x="5756552" y="2961131"/>
              <a:ext cx="7937" cy="1952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直線コネクタ 341"/>
            <p:cNvCxnSpPr/>
            <p:nvPr/>
          </p:nvCxnSpPr>
          <p:spPr>
            <a:xfrm flipH="1" flipV="1">
              <a:off x="8099544" y="2591332"/>
              <a:ext cx="134929" cy="1856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7" name="直線コネクタ 366"/>
          <p:cNvCxnSpPr/>
          <p:nvPr/>
        </p:nvCxnSpPr>
        <p:spPr>
          <a:xfrm flipH="1" flipV="1">
            <a:off x="6451600" y="4040188"/>
            <a:ext cx="1303338" cy="920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1" name="直線コネクタ 380"/>
          <p:cNvCxnSpPr/>
          <p:nvPr/>
        </p:nvCxnSpPr>
        <p:spPr>
          <a:xfrm>
            <a:off x="6034088" y="3432175"/>
            <a:ext cx="2136775" cy="1857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1" name="直線コネクタ 390"/>
          <p:cNvCxnSpPr/>
          <p:nvPr/>
        </p:nvCxnSpPr>
        <p:spPr>
          <a:xfrm flipV="1">
            <a:off x="6235700" y="2320925"/>
            <a:ext cx="663575" cy="1638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0" name="直線コネクタ 399"/>
          <p:cNvCxnSpPr/>
          <p:nvPr/>
        </p:nvCxnSpPr>
        <p:spPr>
          <a:xfrm flipV="1">
            <a:off x="6235700" y="2590800"/>
            <a:ext cx="1471613" cy="13684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1" name="直線コネクタ 460"/>
          <p:cNvCxnSpPr/>
          <p:nvPr/>
        </p:nvCxnSpPr>
        <p:spPr>
          <a:xfrm flipV="1">
            <a:off x="7151688" y="2973388"/>
            <a:ext cx="1001712" cy="12747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4" name="直線コネクタ 463"/>
          <p:cNvCxnSpPr/>
          <p:nvPr/>
        </p:nvCxnSpPr>
        <p:spPr>
          <a:xfrm flipV="1">
            <a:off x="7346950" y="3617913"/>
            <a:ext cx="823913" cy="711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7" name="直線コネクタ 466"/>
          <p:cNvCxnSpPr/>
          <p:nvPr/>
        </p:nvCxnSpPr>
        <p:spPr>
          <a:xfrm flipH="1" flipV="1">
            <a:off x="6040438" y="2682875"/>
            <a:ext cx="2112962" cy="290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990600" y="1828800"/>
            <a:ext cx="2079625" cy="2649538"/>
            <a:chOff x="990600" y="1828189"/>
            <a:chExt cx="2078952" cy="2650580"/>
          </a:xfrm>
        </p:grpSpPr>
        <p:sp>
          <p:nvSpPr>
            <p:cNvPr id="54" name="円/楕円 53"/>
            <p:cNvSpPr/>
            <p:nvPr/>
          </p:nvSpPr>
          <p:spPr>
            <a:xfrm>
              <a:off x="1752600" y="1828189"/>
              <a:ext cx="553212" cy="55321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I/O</a:t>
              </a: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267206" y="2683326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P1</a:t>
              </a: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516340" y="2776405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latin typeface="Gill Sans MT" pitchFamily="34" charset="0"/>
                </a:rPr>
                <a:t>P2</a:t>
              </a:r>
              <a:endParaRPr 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258340" y="3870236"/>
              <a:ext cx="608533" cy="60853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latin typeface="Gill Sans MT" pitchFamily="34" charset="0"/>
                </a:rPr>
                <a:t>M1</a:t>
              </a:r>
              <a:endParaRPr 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990600" y="3829201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latin typeface="Gill Sans MT" pitchFamily="34" charset="0"/>
                </a:rPr>
                <a:t>P3</a:t>
              </a:r>
              <a:endParaRPr 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1542871" y="4105559"/>
              <a:ext cx="715731" cy="698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>
              <a:off x="1266736" y="3155861"/>
              <a:ext cx="80937" cy="67336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2561716" y="3328967"/>
              <a:ext cx="230114" cy="541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1542871" y="2299862"/>
              <a:ext cx="290419" cy="3827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 flipV="1">
              <a:off x="1820594" y="2960522"/>
              <a:ext cx="695100" cy="921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1739658" y="3155861"/>
              <a:ext cx="607816" cy="8035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8" name="直線コネクタ 97"/>
          <p:cNvCxnSpPr/>
          <p:nvPr/>
        </p:nvCxnSpPr>
        <p:spPr>
          <a:xfrm flipV="1">
            <a:off x="6034088" y="2320925"/>
            <a:ext cx="865187" cy="1111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H="1">
            <a:off x="6034088" y="2590800"/>
            <a:ext cx="1673225" cy="841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V="1">
            <a:off x="6034088" y="2973388"/>
            <a:ext cx="2119312" cy="458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6034088" y="3432175"/>
            <a:ext cx="2136775" cy="1857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H="1" flipV="1">
            <a:off x="7115175" y="2401888"/>
            <a:ext cx="36513" cy="184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H="1" flipV="1">
            <a:off x="6345238" y="2417763"/>
            <a:ext cx="611187" cy="1911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7115175" y="2401888"/>
            <a:ext cx="1119188" cy="766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 flipH="1" flipV="1">
            <a:off x="7329488" y="2320925"/>
            <a:ext cx="425450" cy="1811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235700" y="2417763"/>
            <a:ext cx="109538" cy="15414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V="1">
            <a:off x="6451600" y="3168650"/>
            <a:ext cx="1782763" cy="871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V="1">
            <a:off x="6040438" y="2671763"/>
            <a:ext cx="1862137" cy="11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 flipV="1">
            <a:off x="7151688" y="2590800"/>
            <a:ext cx="555625" cy="1657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flipV="1">
            <a:off x="6235700" y="3617913"/>
            <a:ext cx="1935163" cy="341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" name="雲 140"/>
          <p:cNvSpPr/>
          <p:nvPr/>
        </p:nvSpPr>
        <p:spPr>
          <a:xfrm>
            <a:off x="5469150" y="2600325"/>
            <a:ext cx="2974319" cy="14478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-Leakage Power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-Thermal Power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-Noise</a:t>
            </a: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1347788" y="152400"/>
            <a:ext cx="7317582" cy="1028700"/>
          </a:xfrm>
        </p:spPr>
        <p:txBody>
          <a:bodyPr/>
          <a:lstStyle/>
          <a:p>
            <a:r>
              <a:rPr lang="en-US" sz="3600" dirty="0" smtClean="0"/>
              <a:t>On-chip Interconnection Types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42314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4BAC12-D82E-405A-A76E-34ACDB304E2F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6" name="ZoneTexte 62"/>
          <p:cNvSpPr txBox="1">
            <a:spLocks noChangeArrowheads="1"/>
          </p:cNvSpPr>
          <p:nvPr/>
        </p:nvSpPr>
        <p:spPr bwMode="auto">
          <a:xfrm>
            <a:off x="3492500" y="5715000"/>
            <a:ext cx="2349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latin typeface="Comic Sans MS" pitchFamily="66" charset="0"/>
                <a:ea typeface="MS PGothic" pitchFamily="34" charset="-128"/>
              </a:rPr>
              <a:t>Shared </a:t>
            </a:r>
            <a:r>
              <a:rPr kumimoji="1" lang="en-US" altLang="ja-JP" sz="2000" dirty="0" smtClean="0">
                <a:latin typeface="Comic Sans MS" pitchFamily="66" charset="0"/>
                <a:ea typeface="MS PGothic" pitchFamily="34" charset="-128"/>
              </a:rPr>
              <a:t>bus</a:t>
            </a:r>
            <a:endParaRPr kumimoji="1" lang="en-US" altLang="ja-JP" sz="2000" dirty="0">
              <a:latin typeface="Comic Sans MS" pitchFamily="66" charset="0"/>
              <a:ea typeface="MS PGothic" pitchFamily="34" charset="-128"/>
            </a:endParaRPr>
          </a:p>
        </p:txBody>
      </p:sp>
      <p:grpSp>
        <p:nvGrpSpPr>
          <p:cNvPr id="13" name="グループ化 12"/>
          <p:cNvGrpSpPr>
            <a:grpSpLocks/>
          </p:cNvGrpSpPr>
          <p:nvPr/>
        </p:nvGrpSpPr>
        <p:grpSpPr bwMode="auto">
          <a:xfrm>
            <a:off x="1292225" y="2152650"/>
            <a:ext cx="7013575" cy="2495550"/>
            <a:chOff x="1143000" y="1580388"/>
            <a:chExt cx="7013166" cy="2495996"/>
          </a:xfrm>
        </p:grpSpPr>
        <p:cxnSp>
          <p:nvCxnSpPr>
            <p:cNvPr id="64" name="直線コネクタ 63"/>
            <p:cNvCxnSpPr/>
            <p:nvPr/>
          </p:nvCxnSpPr>
          <p:spPr>
            <a:xfrm flipH="1">
              <a:off x="1143000" y="2818859"/>
              <a:ext cx="6932209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円/楕円 65"/>
            <p:cNvSpPr/>
            <p:nvPr/>
          </p:nvSpPr>
          <p:spPr>
            <a:xfrm>
              <a:off x="1371600" y="1580388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P1</a:t>
              </a: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2362200" y="1582171"/>
              <a:ext cx="553212" cy="55321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I/O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2</a:t>
              </a:r>
            </a:p>
          </p:txBody>
        </p:sp>
        <p:cxnSp>
          <p:nvCxnSpPr>
            <p:cNvPr id="75" name="直線コネクタ 74"/>
            <p:cNvCxnSpPr/>
            <p:nvPr/>
          </p:nvCxnSpPr>
          <p:spPr>
            <a:xfrm flipH="1">
              <a:off x="1643034" y="2132937"/>
              <a:ext cx="4762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flipH="1">
              <a:off x="2622464" y="2151990"/>
              <a:ext cx="4763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円/楕円 79"/>
            <p:cNvSpPr/>
            <p:nvPr/>
          </p:nvSpPr>
          <p:spPr>
            <a:xfrm>
              <a:off x="3352800" y="1580388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P2</a:t>
              </a:r>
            </a:p>
          </p:txBody>
        </p:sp>
        <p:cxnSp>
          <p:nvCxnSpPr>
            <p:cNvPr id="83" name="直線コネクタ 82"/>
            <p:cNvCxnSpPr/>
            <p:nvPr/>
          </p:nvCxnSpPr>
          <p:spPr>
            <a:xfrm flipH="1">
              <a:off x="3613006" y="2150403"/>
              <a:ext cx="4763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円/楕円 94"/>
            <p:cNvSpPr/>
            <p:nvPr/>
          </p:nvSpPr>
          <p:spPr>
            <a:xfrm>
              <a:off x="4350272" y="1582171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P3</a:t>
              </a:r>
            </a:p>
          </p:txBody>
        </p:sp>
        <p:cxnSp>
          <p:nvCxnSpPr>
            <p:cNvPr id="97" name="直線コネクタ 96"/>
            <p:cNvCxnSpPr/>
            <p:nvPr/>
          </p:nvCxnSpPr>
          <p:spPr>
            <a:xfrm flipH="1">
              <a:off x="4611486" y="2151990"/>
              <a:ext cx="4762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円/楕円 97"/>
            <p:cNvSpPr/>
            <p:nvPr/>
          </p:nvSpPr>
          <p:spPr>
            <a:xfrm>
              <a:off x="5338106" y="1580388"/>
              <a:ext cx="558744" cy="5532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M1</a:t>
              </a:r>
            </a:p>
          </p:txBody>
        </p:sp>
        <p:cxnSp>
          <p:nvCxnSpPr>
            <p:cNvPr id="99" name="直線コネクタ 98"/>
            <p:cNvCxnSpPr/>
            <p:nvPr/>
          </p:nvCxnSpPr>
          <p:spPr>
            <a:xfrm flipH="1">
              <a:off x="5602028" y="2150403"/>
              <a:ext cx="4762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円/楕円 110"/>
            <p:cNvSpPr/>
            <p:nvPr/>
          </p:nvSpPr>
          <p:spPr>
            <a:xfrm>
              <a:off x="6334836" y="1582171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P4</a:t>
              </a:r>
            </a:p>
          </p:txBody>
        </p:sp>
        <p:cxnSp>
          <p:nvCxnSpPr>
            <p:cNvPr id="112" name="直線コネクタ 111"/>
            <p:cNvCxnSpPr/>
            <p:nvPr/>
          </p:nvCxnSpPr>
          <p:spPr>
            <a:xfrm flipH="1">
              <a:off x="6595745" y="2151990"/>
              <a:ext cx="4762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円/楕円 112"/>
            <p:cNvSpPr/>
            <p:nvPr/>
          </p:nvSpPr>
          <p:spPr>
            <a:xfrm>
              <a:off x="7322670" y="1580388"/>
              <a:ext cx="558744" cy="5532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M2</a:t>
              </a:r>
            </a:p>
          </p:txBody>
        </p:sp>
        <p:cxnSp>
          <p:nvCxnSpPr>
            <p:cNvPr id="114" name="直線コネクタ 113"/>
            <p:cNvCxnSpPr/>
            <p:nvPr/>
          </p:nvCxnSpPr>
          <p:spPr>
            <a:xfrm flipH="1">
              <a:off x="7586287" y="2150403"/>
              <a:ext cx="4762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V="1">
              <a:off x="7876782" y="2837913"/>
              <a:ext cx="4763" cy="6827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rot="10800000" flipH="1">
              <a:off x="6897352" y="2818859"/>
              <a:ext cx="4762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rot="10800000" flipH="1">
              <a:off x="5906810" y="2820448"/>
              <a:ext cx="4762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 rot="10800000" flipH="1">
              <a:off x="4908330" y="2818859"/>
              <a:ext cx="6350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rot="10800000" flipH="1">
              <a:off x="3917788" y="2820448"/>
              <a:ext cx="4763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rot="10800000" flipH="1">
              <a:off x="2924071" y="2818859"/>
              <a:ext cx="4763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円/楕円 115"/>
            <p:cNvSpPr/>
            <p:nvPr/>
          </p:nvSpPr>
          <p:spPr>
            <a:xfrm>
              <a:off x="1646352" y="3521389"/>
              <a:ext cx="553212" cy="55321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I/O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2636952" y="3523172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P5</a:t>
              </a:r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3627552" y="3521389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P6</a:t>
              </a:r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4622258" y="3523172"/>
              <a:ext cx="558744" cy="5532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M3</a:t>
              </a:r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5615624" y="3521389"/>
              <a:ext cx="553212" cy="55321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I/O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6609588" y="3523172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P7</a:t>
              </a:r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7597422" y="3521389"/>
              <a:ext cx="558744" cy="5532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M4</a:t>
              </a:r>
            </a:p>
          </p:txBody>
        </p:sp>
        <p:cxnSp>
          <p:nvCxnSpPr>
            <p:cNvPr id="136" name="直線コネクタ 135"/>
            <p:cNvCxnSpPr/>
            <p:nvPr/>
          </p:nvCxnSpPr>
          <p:spPr>
            <a:xfrm rot="10800000" flipH="1">
              <a:off x="1933529" y="2820448"/>
              <a:ext cx="4763" cy="685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正方形/長方形 11"/>
          <p:cNvSpPr/>
          <p:nvPr/>
        </p:nvSpPr>
        <p:spPr>
          <a:xfrm>
            <a:off x="1684338" y="2609850"/>
            <a:ext cx="217487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4667250" y="2627313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3670300" y="2627313"/>
            <a:ext cx="217488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6651625" y="2627313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2949575" y="3854450"/>
            <a:ext cx="217488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3959225" y="3871913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6942138" y="3871913"/>
            <a:ext cx="217487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四角形吹き出し 1"/>
          <p:cNvSpPr/>
          <p:nvPr/>
        </p:nvSpPr>
        <p:spPr>
          <a:xfrm>
            <a:off x="1371600" y="1590675"/>
            <a:ext cx="838200" cy="476250"/>
          </a:xfrm>
          <a:prstGeom prst="wedgeRectCallout">
            <a:avLst>
              <a:gd name="adj1" fmla="val -19697"/>
              <a:gd name="adj2" fmla="val 4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44" name="四角形吹き出し 43"/>
          <p:cNvSpPr/>
          <p:nvPr/>
        </p:nvSpPr>
        <p:spPr>
          <a:xfrm>
            <a:off x="4381500" y="1590675"/>
            <a:ext cx="838200" cy="476250"/>
          </a:xfrm>
          <a:prstGeom prst="wedgeRectCallout">
            <a:avLst>
              <a:gd name="adj1" fmla="val -19697"/>
              <a:gd name="adj2" fmla="val 4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45" name="四角形吹き出し 44"/>
          <p:cNvSpPr/>
          <p:nvPr/>
        </p:nvSpPr>
        <p:spPr>
          <a:xfrm>
            <a:off x="6324600" y="1590675"/>
            <a:ext cx="838200" cy="476250"/>
          </a:xfrm>
          <a:prstGeom prst="wedgeRectCallout">
            <a:avLst>
              <a:gd name="adj1" fmla="val -20833"/>
              <a:gd name="adj2" fmla="val 48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46" name="四角形吹き出し 45"/>
          <p:cNvSpPr/>
          <p:nvPr/>
        </p:nvSpPr>
        <p:spPr>
          <a:xfrm>
            <a:off x="2638425" y="4724400"/>
            <a:ext cx="838200" cy="476250"/>
          </a:xfrm>
          <a:prstGeom prst="wedgeRectCallout">
            <a:avLst>
              <a:gd name="adj1" fmla="val -20833"/>
              <a:gd name="adj2" fmla="val 48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47" name="四角形吹き出し 46"/>
          <p:cNvSpPr/>
          <p:nvPr/>
        </p:nvSpPr>
        <p:spPr>
          <a:xfrm>
            <a:off x="3667125" y="4724400"/>
            <a:ext cx="838200" cy="476250"/>
          </a:xfrm>
          <a:prstGeom prst="wedgeRectCallout">
            <a:avLst>
              <a:gd name="adj1" fmla="val -19697"/>
              <a:gd name="adj2" fmla="val 4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48" name="四角形吹き出し 47"/>
          <p:cNvSpPr/>
          <p:nvPr/>
        </p:nvSpPr>
        <p:spPr>
          <a:xfrm>
            <a:off x="6629400" y="4724400"/>
            <a:ext cx="838200" cy="476250"/>
          </a:xfrm>
          <a:prstGeom prst="wedgeRectCallout">
            <a:avLst>
              <a:gd name="adj1" fmla="val -20833"/>
              <a:gd name="adj2" fmla="val 48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347788" y="152400"/>
            <a:ext cx="7317582" cy="1028700"/>
          </a:xfrm>
        </p:spPr>
        <p:txBody>
          <a:bodyPr/>
          <a:lstStyle/>
          <a:p>
            <a:r>
              <a:rPr lang="en-US" sz="3600" dirty="0" smtClean="0"/>
              <a:t>On-chip Interconnection Types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8790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46 L -0.0026 0.08865 L 0.46632 0.09606 L 0.46441 0.21574 " pathEditMode="relative" ptsTypes="AAAA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L -0.00017 0.10115 L 0.14219 0.1 L 0.14132 0.22569 " pathEditMode="relative" ptsTypes="AAAA">
                                      <p:cBhvr>
                                        <p:cTn id="1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1.88758E-6 L -0.00087 0.09438 L 0.10676 0.09438 L 0.10781 -0.01828 " pathEditMode="relative" ptsTypes="AAAA">
                                      <p:cBhvr>
                                        <p:cTn id="1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-0.00226 0.09768 L 0.35712 0.09768 L 0.35712 0.22731 " pathEditMode="relative" ptsTypes="AAAA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0.00052 -0.08797 L 0.18454 -0.08797 L 0.18263 -0.19977 " pathEditMode="relative" ptsTypes="AAAA">
                                      <p:cBhvr>
                                        <p:cTn id="3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66736E-7 L -0.00087 -0.09068 L -0.54358 -0.08929 L -0.54549 0.03609 " pathEditMode="relative" ptsTypes="AAAA">
                                      <p:cBhvr>
                                        <p:cTn id="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00018 -0.08287 L -0.0323 -0.08542 L -0.03125 -0.21111 " pathEditMode="relative" ptsTypes="AAAA">
                                      <p:cBhvr>
                                        <p:cTn id="4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7" grpId="0" animBg="1"/>
      <p:bldP spid="138" grpId="0" animBg="1"/>
      <p:bldP spid="139" grpId="0" animBg="1"/>
      <p:bldP spid="144" grpId="0" animBg="1"/>
      <p:bldP spid="146" grpId="0" animBg="1"/>
      <p:bldP spid="147" grpId="0" animBg="1"/>
      <p:bldP spid="2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0802453-2A8C-4855-839D-398E13749210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20" name="ZoneTexte 62"/>
          <p:cNvSpPr txBox="1">
            <a:spLocks noChangeArrowheads="1"/>
          </p:cNvSpPr>
          <p:nvPr/>
        </p:nvSpPr>
        <p:spPr bwMode="auto">
          <a:xfrm>
            <a:off x="3975100" y="6149975"/>
            <a:ext cx="2349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latin typeface="Comic Sans MS" pitchFamily="66" charset="0"/>
                <a:ea typeface="MS PGothic" pitchFamily="34" charset="-128"/>
              </a:rPr>
              <a:t>Hierarchical </a:t>
            </a:r>
            <a:r>
              <a:rPr kumimoji="1" lang="en-US" altLang="ja-JP" sz="2000" dirty="0" smtClean="0">
                <a:latin typeface="Comic Sans MS" pitchFamily="66" charset="0"/>
                <a:ea typeface="MS PGothic" pitchFamily="34" charset="-128"/>
              </a:rPr>
              <a:t>bus</a:t>
            </a:r>
            <a:endParaRPr kumimoji="1" lang="en-US" altLang="ja-JP" sz="2000" dirty="0">
              <a:latin typeface="Comic Sans MS" pitchFamily="66" charset="0"/>
              <a:ea typeface="MS PGothic" pitchFamily="34" charset="-128"/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 flipH="1">
            <a:off x="1828800" y="2819400"/>
            <a:ext cx="6932613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円/楕円 94"/>
          <p:cNvSpPr/>
          <p:nvPr/>
        </p:nvSpPr>
        <p:spPr>
          <a:xfrm>
            <a:off x="4655072" y="1582171"/>
            <a:ext cx="553212" cy="5532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P3</a:t>
            </a:r>
          </a:p>
        </p:txBody>
      </p:sp>
      <p:cxnSp>
        <p:nvCxnSpPr>
          <p:cNvPr id="97" name="直線コネクタ 96"/>
          <p:cNvCxnSpPr/>
          <p:nvPr/>
        </p:nvCxnSpPr>
        <p:spPr>
          <a:xfrm flipH="1">
            <a:off x="4916488" y="2151063"/>
            <a:ext cx="4762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/>
        </p:nvSpPr>
        <p:spPr>
          <a:xfrm>
            <a:off x="5642906" y="1580388"/>
            <a:ext cx="558744" cy="5532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M1</a:t>
            </a:r>
          </a:p>
        </p:txBody>
      </p:sp>
      <p:cxnSp>
        <p:nvCxnSpPr>
          <p:cNvPr id="99" name="直線コネクタ 98"/>
          <p:cNvCxnSpPr/>
          <p:nvPr/>
        </p:nvCxnSpPr>
        <p:spPr>
          <a:xfrm flipH="1">
            <a:off x="5907088" y="2149475"/>
            <a:ext cx="4762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円/楕円 110"/>
          <p:cNvSpPr/>
          <p:nvPr/>
        </p:nvSpPr>
        <p:spPr>
          <a:xfrm>
            <a:off x="6639636" y="1582171"/>
            <a:ext cx="553212" cy="5532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P4</a:t>
            </a:r>
          </a:p>
        </p:txBody>
      </p:sp>
      <p:cxnSp>
        <p:nvCxnSpPr>
          <p:cNvPr id="112" name="直線コネクタ 111"/>
          <p:cNvCxnSpPr/>
          <p:nvPr/>
        </p:nvCxnSpPr>
        <p:spPr>
          <a:xfrm flipH="1">
            <a:off x="6900863" y="2151063"/>
            <a:ext cx="4762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円/楕円 112"/>
          <p:cNvSpPr/>
          <p:nvPr/>
        </p:nvSpPr>
        <p:spPr>
          <a:xfrm>
            <a:off x="7627470" y="1580388"/>
            <a:ext cx="558744" cy="5532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M2</a:t>
            </a:r>
          </a:p>
        </p:txBody>
      </p:sp>
      <p:cxnSp>
        <p:nvCxnSpPr>
          <p:cNvPr id="114" name="直線コネクタ 113"/>
          <p:cNvCxnSpPr/>
          <p:nvPr/>
        </p:nvCxnSpPr>
        <p:spPr>
          <a:xfrm flipH="1">
            <a:off x="7891463" y="2149475"/>
            <a:ext cx="4762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 flipV="1">
            <a:off x="8181975" y="2836863"/>
            <a:ext cx="4763" cy="6842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rot="10800000" flipH="1">
            <a:off x="7202488" y="2819400"/>
            <a:ext cx="4762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rot="10800000" flipH="1">
            <a:off x="6211888" y="2820988"/>
            <a:ext cx="4762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rot="10800000" flipH="1">
            <a:off x="5213350" y="2819400"/>
            <a:ext cx="4763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円/楕円 127"/>
          <p:cNvSpPr/>
          <p:nvPr/>
        </p:nvSpPr>
        <p:spPr>
          <a:xfrm>
            <a:off x="4927058" y="3523172"/>
            <a:ext cx="558744" cy="5532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M3</a:t>
            </a:r>
          </a:p>
        </p:txBody>
      </p:sp>
      <p:sp>
        <p:nvSpPr>
          <p:cNvPr id="131" name="円/楕円 130"/>
          <p:cNvSpPr/>
          <p:nvPr/>
        </p:nvSpPr>
        <p:spPr>
          <a:xfrm>
            <a:off x="5920424" y="3521389"/>
            <a:ext cx="553212" cy="5532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I/O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33" name="円/楕円 132"/>
          <p:cNvSpPr/>
          <p:nvPr/>
        </p:nvSpPr>
        <p:spPr>
          <a:xfrm>
            <a:off x="6914388" y="3523172"/>
            <a:ext cx="553212" cy="5532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P7</a:t>
            </a:r>
          </a:p>
        </p:txBody>
      </p:sp>
      <p:sp>
        <p:nvSpPr>
          <p:cNvPr id="135" name="円/楕円 134"/>
          <p:cNvSpPr/>
          <p:nvPr/>
        </p:nvSpPr>
        <p:spPr>
          <a:xfrm>
            <a:off x="7902222" y="3521389"/>
            <a:ext cx="558744" cy="5532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M4</a:t>
            </a:r>
          </a:p>
        </p:txBody>
      </p:sp>
      <p:sp>
        <p:nvSpPr>
          <p:cNvPr id="42" name="円/楕円 41"/>
          <p:cNvSpPr/>
          <p:nvPr/>
        </p:nvSpPr>
        <p:spPr>
          <a:xfrm>
            <a:off x="1066800" y="3371404"/>
            <a:ext cx="553212" cy="5532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P1</a:t>
            </a:r>
          </a:p>
        </p:txBody>
      </p:sp>
      <p:sp>
        <p:nvSpPr>
          <p:cNvPr id="43" name="円/楕円 42"/>
          <p:cNvSpPr/>
          <p:nvPr/>
        </p:nvSpPr>
        <p:spPr>
          <a:xfrm>
            <a:off x="2057400" y="3373187"/>
            <a:ext cx="553212" cy="5532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I/O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44" name="直線コネクタ 43"/>
          <p:cNvCxnSpPr/>
          <p:nvPr/>
        </p:nvCxnSpPr>
        <p:spPr>
          <a:xfrm flipH="1">
            <a:off x="1338263" y="3924300"/>
            <a:ext cx="4762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2317750" y="3943350"/>
            <a:ext cx="4763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円/楕円 45"/>
          <p:cNvSpPr/>
          <p:nvPr/>
        </p:nvSpPr>
        <p:spPr>
          <a:xfrm>
            <a:off x="3048000" y="3371404"/>
            <a:ext cx="553212" cy="5532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P2</a:t>
            </a:r>
          </a:p>
        </p:txBody>
      </p:sp>
      <p:cxnSp>
        <p:nvCxnSpPr>
          <p:cNvPr id="47" name="直線コネクタ 46"/>
          <p:cNvCxnSpPr/>
          <p:nvPr/>
        </p:nvCxnSpPr>
        <p:spPr>
          <a:xfrm flipH="1">
            <a:off x="3308350" y="3940175"/>
            <a:ext cx="4763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10800000" flipH="1">
            <a:off x="3613150" y="4611688"/>
            <a:ext cx="4763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rot="10800000" flipH="1">
            <a:off x="2619375" y="4610100"/>
            <a:ext cx="4763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円/楕円 49"/>
          <p:cNvSpPr/>
          <p:nvPr/>
        </p:nvSpPr>
        <p:spPr>
          <a:xfrm>
            <a:off x="1341552" y="5312405"/>
            <a:ext cx="553212" cy="5532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I/O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1" name="円/楕円 50"/>
          <p:cNvSpPr/>
          <p:nvPr/>
        </p:nvSpPr>
        <p:spPr>
          <a:xfrm>
            <a:off x="2332152" y="5314188"/>
            <a:ext cx="553212" cy="5532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P5</a:t>
            </a:r>
          </a:p>
        </p:txBody>
      </p:sp>
      <p:sp>
        <p:nvSpPr>
          <p:cNvPr id="52" name="円/楕円 51"/>
          <p:cNvSpPr/>
          <p:nvPr/>
        </p:nvSpPr>
        <p:spPr>
          <a:xfrm>
            <a:off x="3322752" y="5312405"/>
            <a:ext cx="553212" cy="5532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P6</a:t>
            </a:r>
          </a:p>
        </p:txBody>
      </p:sp>
      <p:cxnSp>
        <p:nvCxnSpPr>
          <p:cNvPr id="53" name="直線コネクタ 52"/>
          <p:cNvCxnSpPr/>
          <p:nvPr/>
        </p:nvCxnSpPr>
        <p:spPr>
          <a:xfrm rot="10800000" flipH="1">
            <a:off x="1628775" y="4611688"/>
            <a:ext cx="4763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>
            <a:off x="938213" y="4611688"/>
            <a:ext cx="3557587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V="1">
            <a:off x="4246563" y="2797175"/>
            <a:ext cx="0" cy="1841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4114800" y="3471863"/>
            <a:ext cx="263525" cy="490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4822825" y="2055813"/>
            <a:ext cx="217488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6807200" y="2055813"/>
            <a:ext cx="217488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7096125" y="3300413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1228725" y="3829050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214688" y="3846513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493963" y="5073650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3505200" y="5091113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1" name="四角形吹き出し 60"/>
          <p:cNvSpPr/>
          <p:nvPr/>
        </p:nvSpPr>
        <p:spPr>
          <a:xfrm>
            <a:off x="6783388" y="4133850"/>
            <a:ext cx="838200" cy="476250"/>
          </a:xfrm>
          <a:prstGeom prst="wedgeRectCallout">
            <a:avLst>
              <a:gd name="adj1" fmla="val -19697"/>
              <a:gd name="adj2" fmla="val 4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63" name="四角形吹き出し 62"/>
          <p:cNvSpPr/>
          <p:nvPr/>
        </p:nvSpPr>
        <p:spPr>
          <a:xfrm>
            <a:off x="6477000" y="1076325"/>
            <a:ext cx="838200" cy="476250"/>
          </a:xfrm>
          <a:prstGeom prst="wedgeRectCallout">
            <a:avLst>
              <a:gd name="adj1" fmla="val -20833"/>
              <a:gd name="adj2" fmla="val 48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66" name="四角形吹き出し 65"/>
          <p:cNvSpPr/>
          <p:nvPr/>
        </p:nvSpPr>
        <p:spPr>
          <a:xfrm>
            <a:off x="3179763" y="5911850"/>
            <a:ext cx="838200" cy="476250"/>
          </a:xfrm>
          <a:prstGeom prst="wedgeRectCallout">
            <a:avLst>
              <a:gd name="adj1" fmla="val -19697"/>
              <a:gd name="adj2" fmla="val 4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67" name="四角形吹き出し 66"/>
          <p:cNvSpPr/>
          <p:nvPr/>
        </p:nvSpPr>
        <p:spPr>
          <a:xfrm>
            <a:off x="2189163" y="5911850"/>
            <a:ext cx="838200" cy="476250"/>
          </a:xfrm>
          <a:prstGeom prst="wedgeRectCallout">
            <a:avLst>
              <a:gd name="adj1" fmla="val -19697"/>
              <a:gd name="adj2" fmla="val 4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68" name="四角形吹き出し 67"/>
          <p:cNvSpPr/>
          <p:nvPr/>
        </p:nvSpPr>
        <p:spPr>
          <a:xfrm>
            <a:off x="2903538" y="2895600"/>
            <a:ext cx="838200" cy="476250"/>
          </a:xfrm>
          <a:prstGeom prst="wedgeRectCallout">
            <a:avLst>
              <a:gd name="adj1" fmla="val -19697"/>
              <a:gd name="adj2" fmla="val 4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3927080" y="3575814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Bridge</a:t>
            </a:r>
            <a:endParaRPr lang="en-US" sz="1050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1347788" y="152400"/>
            <a:ext cx="7317582" cy="1028700"/>
          </a:xfrm>
        </p:spPr>
        <p:txBody>
          <a:bodyPr/>
          <a:lstStyle/>
          <a:p>
            <a:r>
              <a:rPr lang="en-US" sz="3600" dirty="0" smtClean="0"/>
              <a:t>On-chip Interconnection Types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1481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23 L -0.00069 0.09947 L 0.03421 0.09947 L 0.03334 0.2223 " pathEditMode="relative" ptsTypes="AAAA"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50821E-6 L -2.77778E-6 0.08929 L 0.32708 0.09183 L 0.32708 -0.01411 " pathEditMode="relative" ptsTypes="AAAA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L 0.00174 -0.08721 L -0.14097 -0.08975 L -0.13993 -0.19847 " pathEditMode="relative" ptsTypes="AAAA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69 L 1.11022E-16 0.09646 L -0.18437 0.09137 L -0.18437 0.21674 " pathEditMode="relative" ptsTypes="AAAA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35832E-6 L 0.00192 -0.08143 L 0.18056 -0.08027 L 0.17952 -0.34028 L 0.36407 -0.34791 L 0.36303 -0.44368 " pathEditMode="relative" ptsTypes="AAAAAA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20842E-6 L -0.00087 0.09831 L 0.10104 0.09831 L 0.10208 -0.17326 L 0.53507 -0.16933 L 0.53403 -0.02961 " pathEditMode="relative" ptsTypes="AAAAAA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7 L 0.00052 -0.08681 L -0.10781 -0.0882 L -0.10885 0.02986 " pathEditMode="relative" ptsTypes="AAAA">
                                      <p:cBhvr>
                                        <p:cTn id="3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 animBg="1"/>
      <p:bldP spid="147" grpId="0" animBg="1"/>
      <p:bldP spid="54" grpId="0" animBg="1"/>
      <p:bldP spid="55" grpId="0" animBg="1"/>
      <p:bldP spid="56" grpId="0" animBg="1"/>
      <p:bldP spid="57" grpId="0" animBg="1"/>
      <p:bldP spid="61" grpId="0" animBg="1"/>
      <p:bldP spid="63" grpId="0" animBg="1"/>
      <p:bldP spid="66" grpId="0" animBg="1"/>
      <p:bldP spid="67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F7D9E3-8595-4099-B9DE-CA3454B71F89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4" name="ZoneTexte 62"/>
          <p:cNvSpPr txBox="1">
            <a:spLocks noChangeArrowheads="1"/>
          </p:cNvSpPr>
          <p:nvPr/>
        </p:nvSpPr>
        <p:spPr bwMode="auto">
          <a:xfrm>
            <a:off x="3375025" y="6149975"/>
            <a:ext cx="2349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latin typeface="Comic Sans MS" pitchFamily="66" charset="0"/>
                <a:ea typeface="MS PGothic" pitchFamily="34" charset="-128"/>
              </a:rPr>
              <a:t>Bus </a:t>
            </a:r>
            <a:r>
              <a:rPr kumimoji="1" lang="en-US" altLang="ja-JP" sz="2000" dirty="0" smtClean="0">
                <a:latin typeface="Comic Sans MS" pitchFamily="66" charset="0"/>
                <a:ea typeface="MS PGothic" pitchFamily="34" charset="-128"/>
              </a:rPr>
              <a:t>matrix</a:t>
            </a:r>
            <a:endParaRPr kumimoji="1" lang="en-US" altLang="ja-JP" sz="2000" dirty="0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95" name="円/楕円 94"/>
          <p:cNvSpPr/>
          <p:nvPr/>
        </p:nvSpPr>
        <p:spPr>
          <a:xfrm rot="16200000">
            <a:off x="2440184" y="4323588"/>
            <a:ext cx="553212" cy="5532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P2</a:t>
            </a:r>
          </a:p>
        </p:txBody>
      </p:sp>
      <p:sp>
        <p:nvSpPr>
          <p:cNvPr id="98" name="円/楕円 97"/>
          <p:cNvSpPr/>
          <p:nvPr/>
        </p:nvSpPr>
        <p:spPr>
          <a:xfrm rot="16200000">
            <a:off x="2435635" y="3332988"/>
            <a:ext cx="558744" cy="5532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M1</a:t>
            </a:r>
          </a:p>
        </p:txBody>
      </p:sp>
      <p:sp>
        <p:nvSpPr>
          <p:cNvPr id="111" name="円/楕円 110"/>
          <p:cNvSpPr/>
          <p:nvPr/>
        </p:nvSpPr>
        <p:spPr>
          <a:xfrm rot="16200000">
            <a:off x="2440184" y="2339024"/>
            <a:ext cx="553212" cy="5532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P1</a:t>
            </a:r>
          </a:p>
        </p:txBody>
      </p:sp>
      <p:sp>
        <p:nvSpPr>
          <p:cNvPr id="113" name="円/楕円 112"/>
          <p:cNvSpPr/>
          <p:nvPr/>
        </p:nvSpPr>
        <p:spPr>
          <a:xfrm rot="16200000">
            <a:off x="2435635" y="1348424"/>
            <a:ext cx="558744" cy="5532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M2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3425825" y="1193800"/>
            <a:ext cx="2365375" cy="482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2" name="円/楕円 61"/>
          <p:cNvSpPr/>
          <p:nvPr/>
        </p:nvSpPr>
        <p:spPr>
          <a:xfrm rot="16200000">
            <a:off x="2440183" y="5314188"/>
            <a:ext cx="553212" cy="5532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anchor="ctr" anchorCtr="1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P3</a:t>
            </a:r>
          </a:p>
        </p:txBody>
      </p:sp>
      <p:grpSp>
        <p:nvGrpSpPr>
          <p:cNvPr id="10261" name="グループ化 16"/>
          <p:cNvGrpSpPr>
            <a:grpSpLocks/>
          </p:cNvGrpSpPr>
          <p:nvPr/>
        </p:nvGrpSpPr>
        <p:grpSpPr bwMode="auto">
          <a:xfrm>
            <a:off x="6226175" y="1343025"/>
            <a:ext cx="555625" cy="4524375"/>
            <a:chOff x="6303005" y="1342892"/>
            <a:chExt cx="554995" cy="4524508"/>
          </a:xfrm>
        </p:grpSpPr>
        <p:sp>
          <p:nvSpPr>
            <p:cNvPr id="128" name="円/楕円 127"/>
            <p:cNvSpPr/>
            <p:nvPr/>
          </p:nvSpPr>
          <p:spPr>
            <a:xfrm rot="5400000">
              <a:off x="6300239" y="1345658"/>
              <a:ext cx="558744" cy="5532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M3</a:t>
              </a:r>
            </a:p>
          </p:txBody>
        </p:sp>
        <p:sp>
          <p:nvSpPr>
            <p:cNvPr id="131" name="円/楕円 130"/>
            <p:cNvSpPr/>
            <p:nvPr/>
          </p:nvSpPr>
          <p:spPr>
            <a:xfrm rot="5400000">
              <a:off x="6304788" y="2336258"/>
              <a:ext cx="553212" cy="55321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I/O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33" name="円/楕円 132"/>
            <p:cNvSpPr/>
            <p:nvPr/>
          </p:nvSpPr>
          <p:spPr>
            <a:xfrm rot="5400000">
              <a:off x="6303005" y="3330222"/>
              <a:ext cx="553212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P6</a:t>
              </a:r>
            </a:p>
          </p:txBody>
        </p:sp>
        <p:sp>
          <p:nvSpPr>
            <p:cNvPr id="135" name="円/楕円 134"/>
            <p:cNvSpPr/>
            <p:nvPr/>
          </p:nvSpPr>
          <p:spPr>
            <a:xfrm rot="5400000">
              <a:off x="6302022" y="4320822"/>
              <a:ext cx="558744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P5</a:t>
              </a:r>
            </a:p>
          </p:txBody>
        </p:sp>
        <p:sp>
          <p:nvSpPr>
            <p:cNvPr id="66" name="円/楕円 65"/>
            <p:cNvSpPr/>
            <p:nvPr/>
          </p:nvSpPr>
          <p:spPr>
            <a:xfrm rot="5400000">
              <a:off x="6302021" y="5311422"/>
              <a:ext cx="558744" cy="553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P4</a:t>
              </a:r>
            </a:p>
          </p:txBody>
        </p:sp>
      </p:grpSp>
      <p:cxnSp>
        <p:nvCxnSpPr>
          <p:cNvPr id="67" name="直線コネクタ 66"/>
          <p:cNvCxnSpPr>
            <a:endCxn id="128" idx="4"/>
          </p:cNvCxnSpPr>
          <p:nvPr/>
        </p:nvCxnSpPr>
        <p:spPr>
          <a:xfrm flipV="1">
            <a:off x="2990850" y="1622425"/>
            <a:ext cx="323532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endCxn id="131" idx="4"/>
          </p:cNvCxnSpPr>
          <p:nvPr/>
        </p:nvCxnSpPr>
        <p:spPr>
          <a:xfrm>
            <a:off x="2990850" y="1625600"/>
            <a:ext cx="3238500" cy="9874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endCxn id="133" idx="4"/>
          </p:cNvCxnSpPr>
          <p:nvPr/>
        </p:nvCxnSpPr>
        <p:spPr>
          <a:xfrm>
            <a:off x="2990850" y="1625600"/>
            <a:ext cx="3235325" cy="1981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endCxn id="135" idx="4"/>
          </p:cNvCxnSpPr>
          <p:nvPr/>
        </p:nvCxnSpPr>
        <p:spPr>
          <a:xfrm>
            <a:off x="2990850" y="1625600"/>
            <a:ext cx="3238500" cy="2971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endCxn id="66" idx="4"/>
          </p:cNvCxnSpPr>
          <p:nvPr/>
        </p:nvCxnSpPr>
        <p:spPr>
          <a:xfrm>
            <a:off x="2990850" y="1625600"/>
            <a:ext cx="3238500" cy="396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endCxn id="131" idx="4"/>
          </p:cNvCxnSpPr>
          <p:nvPr/>
        </p:nvCxnSpPr>
        <p:spPr>
          <a:xfrm flipV="1">
            <a:off x="2994025" y="2613025"/>
            <a:ext cx="323532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endCxn id="128" idx="4"/>
          </p:cNvCxnSpPr>
          <p:nvPr/>
        </p:nvCxnSpPr>
        <p:spPr>
          <a:xfrm flipV="1">
            <a:off x="2994025" y="1622425"/>
            <a:ext cx="3232150" cy="9937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endCxn id="133" idx="4"/>
          </p:cNvCxnSpPr>
          <p:nvPr/>
        </p:nvCxnSpPr>
        <p:spPr>
          <a:xfrm>
            <a:off x="2994025" y="2616200"/>
            <a:ext cx="3232150" cy="99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endCxn id="135" idx="4"/>
          </p:cNvCxnSpPr>
          <p:nvPr/>
        </p:nvCxnSpPr>
        <p:spPr>
          <a:xfrm>
            <a:off x="2994025" y="2616200"/>
            <a:ext cx="3235325" cy="1981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endCxn id="66" idx="4"/>
          </p:cNvCxnSpPr>
          <p:nvPr/>
        </p:nvCxnSpPr>
        <p:spPr>
          <a:xfrm>
            <a:off x="2994025" y="2616200"/>
            <a:ext cx="3235325" cy="2971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endCxn id="128" idx="4"/>
          </p:cNvCxnSpPr>
          <p:nvPr/>
        </p:nvCxnSpPr>
        <p:spPr>
          <a:xfrm flipV="1">
            <a:off x="2990850" y="1622425"/>
            <a:ext cx="3235325" cy="19875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直線コネクタ 82"/>
          <p:cNvCxnSpPr>
            <a:endCxn id="128" idx="4"/>
          </p:cNvCxnSpPr>
          <p:nvPr/>
        </p:nvCxnSpPr>
        <p:spPr>
          <a:xfrm flipV="1">
            <a:off x="2990850" y="1622425"/>
            <a:ext cx="3235325" cy="19875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endCxn id="131" idx="4"/>
          </p:cNvCxnSpPr>
          <p:nvPr/>
        </p:nvCxnSpPr>
        <p:spPr>
          <a:xfrm flipV="1">
            <a:off x="2990850" y="2613025"/>
            <a:ext cx="3238500" cy="996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endCxn id="133" idx="4"/>
          </p:cNvCxnSpPr>
          <p:nvPr/>
        </p:nvCxnSpPr>
        <p:spPr>
          <a:xfrm flipV="1">
            <a:off x="2990850" y="3606800"/>
            <a:ext cx="323532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直線コネクタ 93"/>
          <p:cNvCxnSpPr>
            <a:endCxn id="135" idx="4"/>
          </p:cNvCxnSpPr>
          <p:nvPr/>
        </p:nvCxnSpPr>
        <p:spPr>
          <a:xfrm>
            <a:off x="2990850" y="3609975"/>
            <a:ext cx="3238500" cy="9874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>
            <a:endCxn id="66" idx="4"/>
          </p:cNvCxnSpPr>
          <p:nvPr/>
        </p:nvCxnSpPr>
        <p:spPr>
          <a:xfrm>
            <a:off x="2990850" y="3609975"/>
            <a:ext cx="3238500" cy="19780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>
            <a:endCxn id="128" idx="4"/>
          </p:cNvCxnSpPr>
          <p:nvPr/>
        </p:nvCxnSpPr>
        <p:spPr>
          <a:xfrm flipV="1">
            <a:off x="2994025" y="1622425"/>
            <a:ext cx="3232150" cy="2978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endCxn id="131" idx="4"/>
          </p:cNvCxnSpPr>
          <p:nvPr/>
        </p:nvCxnSpPr>
        <p:spPr>
          <a:xfrm flipV="1">
            <a:off x="2994025" y="2613025"/>
            <a:ext cx="3235325" cy="19875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endCxn id="133" idx="4"/>
          </p:cNvCxnSpPr>
          <p:nvPr/>
        </p:nvCxnSpPr>
        <p:spPr>
          <a:xfrm flipV="1">
            <a:off x="2994025" y="3606800"/>
            <a:ext cx="3232150" cy="9937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endCxn id="135" idx="4"/>
          </p:cNvCxnSpPr>
          <p:nvPr/>
        </p:nvCxnSpPr>
        <p:spPr>
          <a:xfrm flipV="1">
            <a:off x="2994025" y="4597400"/>
            <a:ext cx="323532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endCxn id="66" idx="4"/>
          </p:cNvCxnSpPr>
          <p:nvPr/>
        </p:nvCxnSpPr>
        <p:spPr>
          <a:xfrm>
            <a:off x="2994025" y="4600575"/>
            <a:ext cx="3235325" cy="9874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>
            <a:endCxn id="128" idx="4"/>
          </p:cNvCxnSpPr>
          <p:nvPr/>
        </p:nvCxnSpPr>
        <p:spPr>
          <a:xfrm flipV="1">
            <a:off x="2994025" y="1622425"/>
            <a:ext cx="3232150" cy="3968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endCxn id="131" idx="4"/>
          </p:cNvCxnSpPr>
          <p:nvPr/>
        </p:nvCxnSpPr>
        <p:spPr>
          <a:xfrm flipV="1">
            <a:off x="2994025" y="2613025"/>
            <a:ext cx="3235325" cy="2978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endCxn id="133" idx="4"/>
          </p:cNvCxnSpPr>
          <p:nvPr/>
        </p:nvCxnSpPr>
        <p:spPr>
          <a:xfrm flipV="1">
            <a:off x="2994025" y="3606800"/>
            <a:ext cx="3232150" cy="19843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>
            <a:endCxn id="135" idx="4"/>
          </p:cNvCxnSpPr>
          <p:nvPr/>
        </p:nvCxnSpPr>
        <p:spPr>
          <a:xfrm flipV="1">
            <a:off x="2994025" y="4597400"/>
            <a:ext cx="3235325" cy="9937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endCxn id="66" idx="4"/>
          </p:cNvCxnSpPr>
          <p:nvPr/>
        </p:nvCxnSpPr>
        <p:spPr>
          <a:xfrm flipV="1">
            <a:off x="2994025" y="5588000"/>
            <a:ext cx="323532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正方形/長方形 131"/>
          <p:cNvSpPr/>
          <p:nvPr/>
        </p:nvSpPr>
        <p:spPr>
          <a:xfrm>
            <a:off x="2752725" y="2501900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2751138" y="4483100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2753436" y="5476494"/>
            <a:ext cx="218364" cy="22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6232525" y="5473700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6313438" y="4483128"/>
            <a:ext cx="218364" cy="22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6232525" y="3492500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4" name="四角形吹き出し 53"/>
          <p:cNvSpPr/>
          <p:nvPr/>
        </p:nvSpPr>
        <p:spPr>
          <a:xfrm>
            <a:off x="7010400" y="4371975"/>
            <a:ext cx="838200" cy="476250"/>
          </a:xfrm>
          <a:prstGeom prst="wedgeRectCallout">
            <a:avLst>
              <a:gd name="adj1" fmla="val -19697"/>
              <a:gd name="adj2" fmla="val 4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55" name="四角形吹き出し 54"/>
          <p:cNvSpPr/>
          <p:nvPr/>
        </p:nvSpPr>
        <p:spPr>
          <a:xfrm>
            <a:off x="1371600" y="5349875"/>
            <a:ext cx="838200" cy="476250"/>
          </a:xfrm>
          <a:prstGeom prst="wedgeRectCallout">
            <a:avLst>
              <a:gd name="adj1" fmla="val -19697"/>
              <a:gd name="adj2" fmla="val 4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Wait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347788" y="152400"/>
            <a:ext cx="7317582" cy="1028700"/>
          </a:xfrm>
        </p:spPr>
        <p:txBody>
          <a:bodyPr/>
          <a:lstStyle/>
          <a:p>
            <a:r>
              <a:rPr lang="en-US" sz="3600" dirty="0" smtClean="0"/>
              <a:t>On-chip Interconnection Types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41415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5237E-6 L 0.37865 -0.14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74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4155E-6 L 0.37048 -0.292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-146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36132E-7 L -0.37691 -0.292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-146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9.53042E-7 L -0.37691 -0.292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-146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4155E-6 L -0.37743 -0.13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684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0555E-6 L 0.37031 -0.581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290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6" grpId="0" animBg="1"/>
      <p:bldP spid="140" grpId="0" animBg="1"/>
      <p:bldP spid="143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70F847-47AB-413A-B62D-EC64BA9392D2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8" name="ZoneTexte 62"/>
          <p:cNvSpPr txBox="1">
            <a:spLocks noChangeArrowheads="1"/>
          </p:cNvSpPr>
          <p:nvPr/>
        </p:nvSpPr>
        <p:spPr bwMode="auto">
          <a:xfrm>
            <a:off x="2135187" y="6067485"/>
            <a:ext cx="6551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latin typeface="Comic Sans MS" pitchFamily="66" charset="0"/>
                <a:ea typeface="MS PGothic" pitchFamily="34" charset="-128"/>
              </a:rPr>
              <a:t>Network-on-Chip </a:t>
            </a:r>
            <a:r>
              <a:rPr kumimoji="1" lang="en-US" altLang="ja-JP" sz="2000" dirty="0" smtClean="0">
                <a:latin typeface="Comic Sans MS" pitchFamily="66" charset="0"/>
                <a:ea typeface="MS PGothic" pitchFamily="34" charset="-128"/>
              </a:rPr>
              <a:t>-&gt; our main topic in this lecture.</a:t>
            </a:r>
            <a:endParaRPr kumimoji="1" lang="en-US" altLang="ja-JP" sz="2000" b="1" i="1" dirty="0">
              <a:solidFill>
                <a:srgbClr val="7030A0"/>
              </a:solidFill>
              <a:ea typeface="MS PGothic" pitchFamily="34" charset="-128"/>
            </a:endParaRPr>
          </a:p>
        </p:txBody>
      </p:sp>
      <p:pic>
        <p:nvPicPr>
          <p:cNvPr id="11269" name="Picture 2" descr="C:\Users\m5141153\Pictures\n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447"/>
          <a:stretch>
            <a:fillRect/>
          </a:stretch>
        </p:blipFill>
        <p:spPr bwMode="auto">
          <a:xfrm>
            <a:off x="2552700" y="1544638"/>
            <a:ext cx="42545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矢印コネクタ 2"/>
          <p:cNvCxnSpPr>
            <a:stCxn id="11271" idx="0"/>
          </p:cNvCxnSpPr>
          <p:nvPr/>
        </p:nvCxnSpPr>
        <p:spPr>
          <a:xfrm flipV="1">
            <a:off x="1717675" y="1795463"/>
            <a:ext cx="83502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1" name="正方形/長方形 6"/>
          <p:cNvSpPr>
            <a:spLocks noChangeArrowheads="1"/>
          </p:cNvSpPr>
          <p:nvPr/>
        </p:nvSpPr>
        <p:spPr bwMode="auto">
          <a:xfrm>
            <a:off x="1143000" y="2024063"/>
            <a:ext cx="1149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element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直線矢印コネクタ 14"/>
          <p:cNvCxnSpPr>
            <a:stCxn id="11273" idx="0"/>
          </p:cNvCxnSpPr>
          <p:nvPr/>
        </p:nvCxnSpPr>
        <p:spPr>
          <a:xfrm flipV="1">
            <a:off x="1684338" y="3440113"/>
            <a:ext cx="944562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3" name="正方形/長方形 15"/>
          <p:cNvSpPr>
            <a:spLocks noChangeArrowheads="1"/>
          </p:cNvSpPr>
          <p:nvPr/>
        </p:nvSpPr>
        <p:spPr bwMode="auto">
          <a:xfrm>
            <a:off x="1219200" y="3668713"/>
            <a:ext cx="930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Interface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直線矢印コネクタ 16"/>
          <p:cNvCxnSpPr>
            <a:stCxn id="11275" idx="1"/>
          </p:cNvCxnSpPr>
          <p:nvPr/>
        </p:nvCxnSpPr>
        <p:spPr>
          <a:xfrm flipH="1">
            <a:off x="6807200" y="2132013"/>
            <a:ext cx="549275" cy="415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5" name="正方形/長方形 17"/>
          <p:cNvSpPr>
            <a:spLocks noChangeArrowheads="1"/>
          </p:cNvSpPr>
          <p:nvPr/>
        </p:nvSpPr>
        <p:spPr bwMode="auto">
          <a:xfrm>
            <a:off x="7356475" y="197802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Router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直線矢印コネクタ 20"/>
          <p:cNvCxnSpPr>
            <a:stCxn id="11277" idx="1"/>
          </p:cNvCxnSpPr>
          <p:nvPr/>
        </p:nvCxnSpPr>
        <p:spPr>
          <a:xfrm flipH="1" flipV="1">
            <a:off x="6553200" y="4538663"/>
            <a:ext cx="1143000" cy="261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7" name="正方形/長方形 21"/>
          <p:cNvSpPr>
            <a:spLocks noChangeArrowheads="1"/>
          </p:cNvSpPr>
          <p:nvPr/>
        </p:nvSpPr>
        <p:spPr bwMode="auto">
          <a:xfrm>
            <a:off x="7696200" y="4538663"/>
            <a:ext cx="79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Input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buffers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直線矢印コネクタ 24"/>
          <p:cNvCxnSpPr>
            <a:stCxn id="11277" idx="1"/>
          </p:cNvCxnSpPr>
          <p:nvPr/>
        </p:nvCxnSpPr>
        <p:spPr>
          <a:xfrm flipH="1">
            <a:off x="6705600" y="4800600"/>
            <a:ext cx="990600" cy="195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11280" idx="1"/>
          </p:cNvCxnSpPr>
          <p:nvPr/>
        </p:nvCxnSpPr>
        <p:spPr>
          <a:xfrm flipH="1" flipV="1">
            <a:off x="6705600" y="3030538"/>
            <a:ext cx="849313" cy="261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80" name="正方形/長方形 30"/>
          <p:cNvSpPr>
            <a:spLocks noChangeArrowheads="1"/>
          </p:cNvSpPr>
          <p:nvPr/>
        </p:nvSpPr>
        <p:spPr bwMode="auto">
          <a:xfrm>
            <a:off x="7554913" y="3030538"/>
            <a:ext cx="137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Unidirectional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links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直線矢印コネクタ 31"/>
          <p:cNvCxnSpPr>
            <a:stCxn id="11280" idx="1"/>
          </p:cNvCxnSpPr>
          <p:nvPr/>
        </p:nvCxnSpPr>
        <p:spPr>
          <a:xfrm flipH="1">
            <a:off x="6629400" y="3292475"/>
            <a:ext cx="925513" cy="1169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347788" y="152400"/>
            <a:ext cx="7317582" cy="1028700"/>
          </a:xfrm>
        </p:spPr>
        <p:txBody>
          <a:bodyPr/>
          <a:lstStyle/>
          <a:p>
            <a:r>
              <a:rPr lang="en-US" sz="3600" dirty="0" smtClean="0"/>
              <a:t>On-chip Interconnection Types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291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A77862-150E-4F23-93E1-CDFFB47529BC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2293" name="Picture 2" descr="C:\Users\m5141153\Pictures\n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447"/>
          <a:stretch>
            <a:fillRect/>
          </a:stretch>
        </p:blipFill>
        <p:spPr bwMode="auto">
          <a:xfrm>
            <a:off x="2552700" y="1544638"/>
            <a:ext cx="42545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2663825" y="1676400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191000" y="1676400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724525" y="1676400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684463" y="4495800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211638" y="4495800"/>
            <a:ext cx="219075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746750" y="4495800"/>
            <a:ext cx="217488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ZoneTexte 62"/>
          <p:cNvSpPr txBox="1">
            <a:spLocks noChangeArrowheads="1"/>
          </p:cNvSpPr>
          <p:nvPr/>
        </p:nvSpPr>
        <p:spPr bwMode="auto">
          <a:xfrm>
            <a:off x="2135187" y="6067485"/>
            <a:ext cx="6551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latin typeface="Comic Sans MS" pitchFamily="66" charset="0"/>
                <a:ea typeface="MS PGothic" pitchFamily="34" charset="-128"/>
              </a:rPr>
              <a:t>Network-on-Chip </a:t>
            </a:r>
            <a:r>
              <a:rPr kumimoji="1" lang="en-US" altLang="ja-JP" sz="2000" dirty="0" smtClean="0">
                <a:latin typeface="Comic Sans MS" pitchFamily="66" charset="0"/>
                <a:ea typeface="MS PGothic" pitchFamily="34" charset="-128"/>
              </a:rPr>
              <a:t>-&gt; our main topic in this lecture</a:t>
            </a:r>
            <a:endParaRPr kumimoji="1" lang="en-US" altLang="ja-JP" sz="2000" b="1" i="1" dirty="0">
              <a:solidFill>
                <a:srgbClr val="7030A0"/>
              </a:solidFill>
              <a:ea typeface="MS PGothic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7788" y="152400"/>
            <a:ext cx="7317582" cy="1028700"/>
          </a:xfrm>
        </p:spPr>
        <p:txBody>
          <a:bodyPr/>
          <a:lstStyle/>
          <a:p>
            <a:r>
              <a:rPr lang="en-US" sz="3600" dirty="0" smtClean="0"/>
              <a:t>On-chip Interconnection Types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6737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77516E-6 L 0.00989 0.03563 L 0.08211 0.10294 L 0.08993 0.11751 L 0.09097 0.32732 L -0.004 0.25214 L 0.00086 0.21768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77516E-6 L 0.00989 0.03563 L 0.08211 0.10294 L 0.08993 0.11751 L 0.09097 0.32732 L -0.004 0.25214 L 0.00086 0.21768 " pathEditMode="relative" ptsTypes="AAAAA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54106E-7 L 0.00313 0.02383 L 0.0099 0.03701 L 0.08229 0.099 L 0.09011 0.10826 L 0.09306 0.54754 L -0.24739 0.54222 L -0.33854 0.45917 L -0.33264 0.4247 " pathEditMode="relative" ptsTypes="AAAA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0842E-6 L 0.00399 0.04094 L 0.08906 0.11219 L 0.09201 0.13324 L -0.08021 0.13324 L -0.17431 0.0502 L -0.17327 0.00277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60421E-6 L 0.01285 0.05135 L 0.07622 0.10015 L 0.07622 -0.09508 L 0.24358 -0.08976 L 0.16233 -0.15846 L 0.16719 -0.20866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3.20842E-6 L 0.00694 0.04881 L 0.09496 0.11219 L 0.24253 0.11358 L 0.23854 -0.29008 L 0.23854 -0.30326 L 0.15746 -0.36664 L 0.1644 -0.41684 " pathEditMode="relative" ptsTypes="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4D32E74-8203-45ED-9D1C-9A1DB2087F93}" type="slidenum">
              <a:rPr lang="en-US" smtClean="0">
                <a:solidFill>
                  <a:prstClr val="black"/>
                </a:solidFill>
              </a:rPr>
              <a:pPr eaLnBrk="1" hangingPunct="1"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0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0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0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00000"/>
                </a:solidFill>
                <a:latin typeface="Comic Sans MS" pitchFamily="6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sz="3200" dirty="0" smtClean="0"/>
              <a:t>Let us Summarize all On-chip Interconnection Types</a:t>
            </a:r>
            <a:endParaRPr lang="en-US" sz="4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12" y="2362200"/>
            <a:ext cx="79343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9792" y="5715000"/>
            <a:ext cx="7543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Ref.:  </a:t>
            </a:r>
            <a:r>
              <a:rPr lang="en-US" sz="800" dirty="0" err="1" smtClean="0"/>
              <a:t>Abderazek</a:t>
            </a:r>
            <a:r>
              <a:rPr lang="en-US" sz="800" dirty="0" smtClean="0"/>
              <a:t>  Ben Abdallah, Multicore </a:t>
            </a:r>
            <a:r>
              <a:rPr lang="en-US" sz="800" dirty="0"/>
              <a:t>Systems-on-Chip: Practical Hardware/Software Design, 2nd Edition, </a:t>
            </a:r>
            <a:r>
              <a:rPr lang="en-US" sz="800" i="1" dirty="0"/>
              <a:t>Publisher: Springer, (2013) , ISBN-13: 978-9491216916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231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001000" cy="57912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 1</a:t>
            </a:r>
            <a:r>
              <a:rPr lang="en-US" sz="5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 smtClean="0">
                <a:solidFill>
                  <a:schemeClr val="tx1"/>
                </a:solidFill>
              </a:rPr>
              <a:t>Application requirements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err="1" smtClean="0">
                <a:solidFill>
                  <a:schemeClr val="tx1"/>
                </a:solidFill>
              </a:rPr>
              <a:t>NoC</a:t>
            </a:r>
            <a:r>
              <a:rPr lang="en-US" sz="3600" dirty="0" smtClean="0">
                <a:solidFill>
                  <a:schemeClr val="tx1"/>
                </a:solidFill>
              </a:rPr>
              <a:t>: A paradigm shift in VLSI Design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ZA" sz="3600" dirty="0" smtClean="0">
                <a:solidFill>
                  <a:schemeClr val="tx1"/>
                </a:solidFill>
              </a:rPr>
              <a:t>Critical problems addressed by NoC</a:t>
            </a:r>
            <a:br>
              <a:rPr lang="en-ZA" sz="3600" dirty="0" smtClean="0">
                <a:solidFill>
                  <a:schemeClr val="tx1"/>
                </a:solidFill>
              </a:rPr>
            </a:br>
            <a:r>
              <a:rPr lang="en-ZA" sz="3600" dirty="0" smtClean="0">
                <a:solidFill>
                  <a:schemeClr val="tx1"/>
                </a:solidFill>
              </a:rPr>
              <a:t>Traffic </a:t>
            </a:r>
            <a:r>
              <a:rPr lang="en-ZA" sz="3600" dirty="0">
                <a:solidFill>
                  <a:schemeClr val="tx1"/>
                </a:solidFill>
              </a:rPr>
              <a:t>a</a:t>
            </a:r>
            <a:r>
              <a:rPr lang="en-ZA" sz="3600" dirty="0" smtClean="0">
                <a:solidFill>
                  <a:schemeClr val="tx1"/>
                </a:solidFill>
              </a:rPr>
              <a:t>bstractions </a:t>
            </a:r>
            <a:br>
              <a:rPr lang="en-ZA" sz="3600" dirty="0" smtClean="0">
                <a:solidFill>
                  <a:schemeClr val="tx1"/>
                </a:solidFill>
              </a:rPr>
            </a:br>
            <a:r>
              <a:rPr lang="en-ZA" sz="3600" dirty="0" smtClean="0">
                <a:solidFill>
                  <a:schemeClr val="tx1"/>
                </a:solidFill>
              </a:rPr>
              <a:t>Data abstraction</a:t>
            </a:r>
            <a:br>
              <a:rPr lang="en-ZA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Network delay modeling</a:t>
            </a:r>
            <a:r>
              <a:rPr lang="en-US" sz="4900" dirty="0" smtClean="0">
                <a:solidFill>
                  <a:schemeClr val="tx1"/>
                </a:solidFill>
              </a:rPr>
              <a:t/>
            </a:r>
            <a:br>
              <a:rPr lang="en-US" sz="49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05FF71-3464-4246-BE1D-47573E8BCA58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18394" y="0"/>
            <a:ext cx="7791450" cy="990600"/>
          </a:xfrm>
        </p:spPr>
        <p:txBody>
          <a:bodyPr/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SoC</a:t>
            </a:r>
            <a:r>
              <a:rPr lang="en-US" dirty="0" smtClean="0"/>
              <a:t> Nightmare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43850" cy="2590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Variety of dedicated interfaces</a:t>
            </a:r>
          </a:p>
          <a:p>
            <a:pPr>
              <a:defRPr/>
            </a:pPr>
            <a:r>
              <a:rPr lang="en-US" dirty="0" smtClean="0"/>
              <a:t> Design and verification complexity</a:t>
            </a:r>
          </a:p>
          <a:p>
            <a:pPr>
              <a:defRPr/>
            </a:pPr>
            <a:r>
              <a:rPr lang="en-US" dirty="0" smtClean="0"/>
              <a:t> Unpredictable performance</a:t>
            </a:r>
          </a:p>
          <a:p>
            <a:pPr>
              <a:defRPr/>
            </a:pPr>
            <a:r>
              <a:rPr lang="en-US" dirty="0" smtClean="0"/>
              <a:t> Many underutilized wires</a:t>
            </a: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127C636-3394-4550-90DA-3F961D5BEEBE}" type="slidenum">
              <a:rPr lang="en-US" smtClean="0">
                <a:solidFill>
                  <a:prstClr val="black"/>
                </a:solidFill>
              </a:rPr>
              <a:pPr eaLnBrk="1" hangingPunct="1"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3962400"/>
            <a:ext cx="76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DMA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3962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CPU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39624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DSP</a:t>
            </a:r>
          </a:p>
        </p:txBody>
      </p:sp>
      <p:cxnSp>
        <p:nvCxnSpPr>
          <p:cNvPr id="12" name="Elbow Connector 11"/>
          <p:cNvCxnSpPr>
            <a:stCxn id="6" idx="2"/>
            <a:endCxn id="8" idx="2"/>
          </p:cNvCxnSpPr>
          <p:nvPr/>
        </p:nvCxnSpPr>
        <p:spPr>
          <a:xfrm rot="16200000" flipH="1">
            <a:off x="3771900" y="3390900"/>
            <a:ext cx="76200" cy="2590800"/>
          </a:xfrm>
          <a:prstGeom prst="bentConnector3">
            <a:avLst>
              <a:gd name="adj1" fmla="val 400000"/>
            </a:avLst>
          </a:prstGeom>
          <a:ln w="22225">
            <a:solidFill>
              <a:srgbClr val="4F0DD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 rot="5400000" flipH="1" flipV="1">
            <a:off x="3695701" y="4838700"/>
            <a:ext cx="228600" cy="3175"/>
          </a:xfrm>
          <a:prstGeom prst="straightConnector1">
            <a:avLst/>
          </a:prstGeom>
          <a:ln w="22225">
            <a:solidFill>
              <a:srgbClr val="4F0DD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52800" y="51816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Bridge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543301" y="5067300"/>
            <a:ext cx="228600" cy="3175"/>
          </a:xfrm>
          <a:prstGeom prst="straightConnector1">
            <a:avLst/>
          </a:prstGeom>
          <a:ln w="22225">
            <a:solidFill>
              <a:srgbClr val="4F0DD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048000" y="5867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white"/>
                </a:solidFill>
              </a:rPr>
              <a:t>IO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05200" y="5867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white"/>
                </a:solidFill>
              </a:rPr>
              <a:t>IO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62400" y="5867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white"/>
                </a:solidFill>
              </a:rPr>
              <a:t>IO</a:t>
            </a:r>
          </a:p>
        </p:txBody>
      </p:sp>
      <p:cxnSp>
        <p:nvCxnSpPr>
          <p:cNvPr id="35" name="Elbow Connector 34"/>
          <p:cNvCxnSpPr>
            <a:stCxn id="15" idx="2"/>
            <a:endCxn id="33" idx="0"/>
          </p:cNvCxnSpPr>
          <p:nvPr/>
        </p:nvCxnSpPr>
        <p:spPr>
          <a:xfrm rot="16200000" flipH="1">
            <a:off x="3752850" y="5505450"/>
            <a:ext cx="304800" cy="419100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endCxn id="31" idx="0"/>
          </p:cNvCxnSpPr>
          <p:nvPr/>
        </p:nvCxnSpPr>
        <p:spPr>
          <a:xfrm rot="10800000" flipV="1">
            <a:off x="3200400" y="5715000"/>
            <a:ext cx="533400" cy="152400"/>
          </a:xfrm>
          <a:prstGeom prst="bentConnector2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2" idx="0"/>
          </p:cNvCxnSpPr>
          <p:nvPr/>
        </p:nvCxnSpPr>
        <p:spPr>
          <a:xfrm rot="5400000">
            <a:off x="3581400" y="5791200"/>
            <a:ext cx="1524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rapezoid 43"/>
          <p:cNvSpPr/>
          <p:nvPr/>
        </p:nvSpPr>
        <p:spPr>
          <a:xfrm>
            <a:off x="2133600" y="5943600"/>
            <a:ext cx="457200" cy="3048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46" name="Parallelogram 45"/>
          <p:cNvSpPr/>
          <p:nvPr/>
        </p:nvSpPr>
        <p:spPr>
          <a:xfrm>
            <a:off x="2057400" y="5105400"/>
            <a:ext cx="533400" cy="2286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A</a:t>
            </a:r>
          </a:p>
        </p:txBody>
      </p:sp>
      <p:cxnSp>
        <p:nvCxnSpPr>
          <p:cNvPr id="48" name="Straight Connector 47"/>
          <p:cNvCxnSpPr>
            <a:stCxn id="46" idx="4"/>
            <a:endCxn id="44" idx="0"/>
          </p:cNvCxnSpPr>
          <p:nvPr/>
        </p:nvCxnSpPr>
        <p:spPr>
          <a:xfrm rot="16200000" flipH="1">
            <a:off x="2038350" y="5619750"/>
            <a:ext cx="609600" cy="38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rapezoid 44"/>
          <p:cNvSpPr/>
          <p:nvPr/>
        </p:nvSpPr>
        <p:spPr>
          <a:xfrm>
            <a:off x="2133600" y="5486400"/>
            <a:ext cx="457200" cy="3048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B</a:t>
            </a:r>
          </a:p>
        </p:txBody>
      </p:sp>
      <p:cxnSp>
        <p:nvCxnSpPr>
          <p:cNvPr id="50" name="Shape 49"/>
          <p:cNvCxnSpPr>
            <a:endCxn id="46" idx="0"/>
          </p:cNvCxnSpPr>
          <p:nvPr/>
        </p:nvCxnSpPr>
        <p:spPr>
          <a:xfrm rot="10800000" flipV="1">
            <a:off x="2324100" y="4953000"/>
            <a:ext cx="190500" cy="152400"/>
          </a:xfrm>
          <a:prstGeom prst="bentConnector2">
            <a:avLst/>
          </a:prstGeom>
          <a:ln w="19050">
            <a:solidFill>
              <a:srgbClr val="4F0D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7" name="TextBox 51"/>
          <p:cNvSpPr txBox="1">
            <a:spLocks noChangeArrowheads="1"/>
          </p:cNvSpPr>
          <p:nvPr/>
        </p:nvSpPr>
        <p:spPr bwMode="auto">
          <a:xfrm>
            <a:off x="4419600" y="5638800"/>
            <a:ext cx="1189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</a:rPr>
              <a:t>Peripheral Bus</a:t>
            </a:r>
          </a:p>
        </p:txBody>
      </p:sp>
      <p:sp>
        <p:nvSpPr>
          <p:cNvPr id="21528" name="TextBox 53"/>
          <p:cNvSpPr txBox="1">
            <a:spLocks noChangeArrowheads="1"/>
          </p:cNvSpPr>
          <p:nvPr/>
        </p:nvSpPr>
        <p:spPr bwMode="auto">
          <a:xfrm>
            <a:off x="4495800" y="4953000"/>
            <a:ext cx="92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4F0DD3"/>
                </a:solidFill>
              </a:rPr>
              <a:t>CPU Bus</a:t>
            </a:r>
          </a:p>
        </p:txBody>
      </p:sp>
      <p:cxnSp>
        <p:nvCxnSpPr>
          <p:cNvPr id="56" name="Curved Connector 55"/>
          <p:cNvCxnSpPr>
            <a:stCxn id="6" idx="3"/>
            <a:endCxn id="15" idx="1"/>
          </p:cNvCxnSpPr>
          <p:nvPr/>
        </p:nvCxnSpPr>
        <p:spPr>
          <a:xfrm>
            <a:off x="2895600" y="4305300"/>
            <a:ext cx="457200" cy="10668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7"/>
          <p:cNvCxnSpPr>
            <a:stCxn id="7" idx="1"/>
            <a:endCxn id="45" idx="3"/>
          </p:cNvCxnSpPr>
          <p:nvPr/>
        </p:nvCxnSpPr>
        <p:spPr>
          <a:xfrm rot="10800000" flipV="1">
            <a:off x="2552700" y="4343400"/>
            <a:ext cx="723900" cy="1295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8" idx="1"/>
            <a:endCxn id="15" idx="3"/>
          </p:cNvCxnSpPr>
          <p:nvPr/>
        </p:nvCxnSpPr>
        <p:spPr>
          <a:xfrm rot="10800000" flipV="1">
            <a:off x="4038600" y="4343400"/>
            <a:ext cx="609600" cy="10287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7" idx="1"/>
            <a:endCxn id="46" idx="2"/>
          </p:cNvCxnSpPr>
          <p:nvPr/>
        </p:nvCxnSpPr>
        <p:spPr>
          <a:xfrm rot="10800000" flipV="1">
            <a:off x="2562225" y="4343400"/>
            <a:ext cx="714375" cy="8763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371600" y="4648200"/>
            <a:ext cx="6572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70C0"/>
                </a:solidFill>
                <a:latin typeface="Arial" charset="0"/>
                <a:cs typeface="Arial" charset="0"/>
              </a:rPr>
              <a:t>Control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70C0"/>
                </a:solidFill>
                <a:latin typeface="Arial" charset="0"/>
                <a:cs typeface="Arial" charset="0"/>
              </a:rPr>
              <a:t>signals</a:t>
            </a:r>
          </a:p>
        </p:txBody>
      </p:sp>
      <p:cxnSp>
        <p:nvCxnSpPr>
          <p:cNvPr id="66" name="Shape 65"/>
          <p:cNvCxnSpPr>
            <a:endCxn id="45" idx="1"/>
          </p:cNvCxnSpPr>
          <p:nvPr/>
        </p:nvCxnSpPr>
        <p:spPr>
          <a:xfrm rot="16200000" flipH="1">
            <a:off x="1543050" y="5010150"/>
            <a:ext cx="1219200" cy="38100"/>
          </a:xfrm>
          <a:prstGeom prst="curvedConnector4">
            <a:avLst>
              <a:gd name="adj1" fmla="val -12285"/>
              <a:gd name="adj2" fmla="val -5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ight Arrow 68"/>
          <p:cNvSpPr/>
          <p:nvPr/>
        </p:nvSpPr>
        <p:spPr>
          <a:xfrm>
            <a:off x="5486400" y="4876800"/>
            <a:ext cx="1143000" cy="7620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grpSp>
        <p:nvGrpSpPr>
          <p:cNvPr id="21538" name="Group 991"/>
          <p:cNvGrpSpPr>
            <a:grpSpLocks/>
          </p:cNvGrpSpPr>
          <p:nvPr/>
        </p:nvGrpSpPr>
        <p:grpSpPr bwMode="auto">
          <a:xfrm>
            <a:off x="6738938" y="4267200"/>
            <a:ext cx="1947862" cy="1981200"/>
            <a:chOff x="1557338" y="2362200"/>
            <a:chExt cx="2405062" cy="2286000"/>
          </a:xfrm>
        </p:grpSpPr>
        <p:sp>
          <p:nvSpPr>
            <p:cNvPr id="993" name="Rectangle 992"/>
            <p:cNvSpPr/>
            <p:nvPr/>
          </p:nvSpPr>
          <p:spPr>
            <a:xfrm>
              <a:off x="1618101" y="2362200"/>
              <a:ext cx="2281575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994" name="Straight Connector 993"/>
            <p:cNvCxnSpPr/>
            <p:nvPr/>
          </p:nvCxnSpPr>
          <p:spPr>
            <a:xfrm>
              <a:off x="1741589" y="2415321"/>
              <a:ext cx="2158087" cy="180791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/>
            <p:cNvCxnSpPr/>
            <p:nvPr/>
          </p:nvCxnSpPr>
          <p:spPr>
            <a:xfrm>
              <a:off x="1741589" y="2362200"/>
              <a:ext cx="2158087" cy="180791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/>
            <p:cNvCxnSpPr/>
            <p:nvPr/>
          </p:nvCxnSpPr>
          <p:spPr>
            <a:xfrm>
              <a:off x="1804313" y="2362200"/>
              <a:ext cx="2158087" cy="180791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Straight Connector 996"/>
            <p:cNvCxnSpPr/>
            <p:nvPr/>
          </p:nvCxnSpPr>
          <p:spPr>
            <a:xfrm rot="5400000">
              <a:off x="1446152" y="2648034"/>
              <a:ext cx="1329837" cy="8644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Straight Connector 997"/>
            <p:cNvCxnSpPr>
              <a:endCxn id="993" idx="2"/>
            </p:cNvCxnSpPr>
            <p:nvPr/>
          </p:nvCxnSpPr>
          <p:spPr>
            <a:xfrm rot="16200000" flipH="1">
              <a:off x="1569826" y="3459138"/>
              <a:ext cx="2286000" cy="92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/>
            <p:nvPr/>
          </p:nvCxnSpPr>
          <p:spPr>
            <a:xfrm rot="5400000">
              <a:off x="1771428" y="2455848"/>
              <a:ext cx="1914159" cy="1726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>
            <a:xfrm>
              <a:off x="1618101" y="2734042"/>
              <a:ext cx="1850350" cy="1542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/>
            <p:cNvCxnSpPr/>
            <p:nvPr/>
          </p:nvCxnSpPr>
          <p:spPr>
            <a:xfrm rot="10800000" flipV="1">
              <a:off x="2112050" y="2946523"/>
              <a:ext cx="1726863" cy="1329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/>
            <p:cNvCxnSpPr/>
            <p:nvPr/>
          </p:nvCxnSpPr>
          <p:spPr>
            <a:xfrm rot="16200000" flipH="1">
              <a:off x="2322320" y="2953619"/>
              <a:ext cx="1861038" cy="67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Straight Connector 1002"/>
            <p:cNvCxnSpPr/>
            <p:nvPr/>
          </p:nvCxnSpPr>
          <p:spPr>
            <a:xfrm flipV="1">
              <a:off x="1678865" y="2574681"/>
              <a:ext cx="2220811" cy="584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Straight Connector 1003"/>
            <p:cNvCxnSpPr/>
            <p:nvPr/>
          </p:nvCxnSpPr>
          <p:spPr>
            <a:xfrm rot="16200000" flipH="1">
              <a:off x="1427527" y="3160609"/>
              <a:ext cx="1861038" cy="3704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/>
            <p:cNvCxnSpPr/>
            <p:nvPr/>
          </p:nvCxnSpPr>
          <p:spPr>
            <a:xfrm rot="10800000" flipV="1">
              <a:off x="1678865" y="3477725"/>
              <a:ext cx="2160048" cy="549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Straight Connector 1005"/>
            <p:cNvCxnSpPr/>
            <p:nvPr/>
          </p:nvCxnSpPr>
          <p:spPr>
            <a:xfrm rot="10800000" flipV="1">
              <a:off x="1678865" y="3745157"/>
              <a:ext cx="2220811" cy="159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/>
            <p:cNvCxnSpPr/>
            <p:nvPr/>
          </p:nvCxnSpPr>
          <p:spPr>
            <a:xfrm rot="16200000" flipH="1">
              <a:off x="2265377" y="3257536"/>
              <a:ext cx="1914159" cy="123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/>
            <p:cNvCxnSpPr/>
            <p:nvPr/>
          </p:nvCxnSpPr>
          <p:spPr>
            <a:xfrm rot="16200000" flipH="1">
              <a:off x="1583355" y="3253714"/>
              <a:ext cx="1861038" cy="184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/>
            <p:cNvCxnSpPr>
              <a:stCxn id="993" idx="0"/>
            </p:cNvCxnSpPr>
            <p:nvPr/>
          </p:nvCxnSpPr>
          <p:spPr>
            <a:xfrm rot="16200000" flipH="1">
              <a:off x="1944799" y="3176290"/>
              <a:ext cx="1967279" cy="3391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>
            <a:xfrm rot="16200000" flipH="1">
              <a:off x="2657598" y="3165410"/>
              <a:ext cx="1807918" cy="307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/>
            <p:cNvCxnSpPr>
              <a:endCxn id="993" idx="1"/>
            </p:cNvCxnSpPr>
            <p:nvPr/>
          </p:nvCxnSpPr>
          <p:spPr>
            <a:xfrm rot="5400000">
              <a:off x="1323958" y="2656343"/>
              <a:ext cx="1143000" cy="5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/>
            <p:cNvCxnSpPr/>
            <p:nvPr/>
          </p:nvCxnSpPr>
          <p:spPr>
            <a:xfrm rot="16200000" flipH="1">
              <a:off x="1480646" y="2719780"/>
              <a:ext cx="1754798" cy="1358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/>
            <p:cNvCxnSpPr/>
            <p:nvPr/>
          </p:nvCxnSpPr>
          <p:spPr>
            <a:xfrm rot="10800000" flipV="1">
              <a:off x="1988564" y="2627802"/>
              <a:ext cx="925175" cy="478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4" name="Straight Connector 1013"/>
            <p:cNvCxnSpPr/>
            <p:nvPr/>
          </p:nvCxnSpPr>
          <p:spPr>
            <a:xfrm rot="16200000" flipH="1">
              <a:off x="1733802" y="2705955"/>
              <a:ext cx="1064236" cy="80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5" name="Straight Connector 1014"/>
            <p:cNvCxnSpPr/>
            <p:nvPr/>
          </p:nvCxnSpPr>
          <p:spPr>
            <a:xfrm rot="10800000" flipV="1">
              <a:off x="2913738" y="2893402"/>
              <a:ext cx="678200" cy="2124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6" name="Straight Connector 1015"/>
            <p:cNvCxnSpPr/>
            <p:nvPr/>
          </p:nvCxnSpPr>
          <p:spPr>
            <a:xfrm>
              <a:off x="2480552" y="2468440"/>
              <a:ext cx="864412" cy="4249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/>
            <p:cNvCxnSpPr/>
            <p:nvPr/>
          </p:nvCxnSpPr>
          <p:spPr>
            <a:xfrm rot="10800000" flipV="1">
              <a:off x="3097989" y="3265244"/>
              <a:ext cx="556673" cy="161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017"/>
            <p:cNvCxnSpPr/>
            <p:nvPr/>
          </p:nvCxnSpPr>
          <p:spPr>
            <a:xfrm rot="16200000" flipH="1">
              <a:off x="1833089" y="3253714"/>
              <a:ext cx="373673" cy="184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/>
            <p:cNvCxnSpPr/>
            <p:nvPr/>
          </p:nvCxnSpPr>
          <p:spPr>
            <a:xfrm>
              <a:off x="1865076" y="3583965"/>
              <a:ext cx="801688" cy="533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/>
            <p:cNvCxnSpPr/>
            <p:nvPr/>
          </p:nvCxnSpPr>
          <p:spPr>
            <a:xfrm rot="16200000" flipH="1">
              <a:off x="3338783" y="2827836"/>
              <a:ext cx="690563" cy="184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/>
            <p:cNvCxnSpPr/>
            <p:nvPr/>
          </p:nvCxnSpPr>
          <p:spPr>
            <a:xfrm rot="10800000" flipV="1">
              <a:off x="2049327" y="2415321"/>
              <a:ext cx="372422" cy="159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021"/>
            <p:cNvCxnSpPr/>
            <p:nvPr/>
          </p:nvCxnSpPr>
          <p:spPr>
            <a:xfrm rot="5400000">
              <a:off x="2457188" y="2969887"/>
              <a:ext cx="479913" cy="4331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/>
            <p:cNvCxnSpPr/>
            <p:nvPr/>
          </p:nvCxnSpPr>
          <p:spPr>
            <a:xfrm rot="5400000">
              <a:off x="1565271" y="2707482"/>
              <a:ext cx="4780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 rot="5400000">
              <a:off x="3616828" y="2574682"/>
              <a:ext cx="318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 rot="5400000">
              <a:off x="2610368" y="2832574"/>
              <a:ext cx="851755" cy="123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/>
            <p:cNvCxnSpPr/>
            <p:nvPr/>
          </p:nvCxnSpPr>
          <p:spPr>
            <a:xfrm>
              <a:off x="2172814" y="3638917"/>
              <a:ext cx="987899" cy="584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/>
            <p:cNvCxnSpPr/>
            <p:nvPr/>
          </p:nvCxnSpPr>
          <p:spPr>
            <a:xfrm>
              <a:off x="2172814" y="3159003"/>
              <a:ext cx="864411" cy="637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/>
            <p:cNvCxnSpPr/>
            <p:nvPr/>
          </p:nvCxnSpPr>
          <p:spPr>
            <a:xfrm rot="16200000" flipH="1">
              <a:off x="1479185" y="3377891"/>
              <a:ext cx="957995" cy="307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/>
            <p:cNvCxnSpPr/>
            <p:nvPr/>
          </p:nvCxnSpPr>
          <p:spPr>
            <a:xfrm rot="10800000" flipV="1">
              <a:off x="1927799" y="2627802"/>
              <a:ext cx="1046702" cy="424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/>
            <p:cNvCxnSpPr/>
            <p:nvPr/>
          </p:nvCxnSpPr>
          <p:spPr>
            <a:xfrm rot="16200000" flipH="1">
              <a:off x="1830039" y="2881583"/>
              <a:ext cx="1489197" cy="55667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/>
            <p:cNvCxnSpPr/>
            <p:nvPr/>
          </p:nvCxnSpPr>
          <p:spPr>
            <a:xfrm rot="10800000" flipV="1">
              <a:off x="2359025" y="2415321"/>
              <a:ext cx="678200" cy="26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1031"/>
            <p:cNvCxnSpPr/>
            <p:nvPr/>
          </p:nvCxnSpPr>
          <p:spPr>
            <a:xfrm rot="5400000">
              <a:off x="1537042" y="3177919"/>
              <a:ext cx="903044" cy="12152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/>
            <p:cNvCxnSpPr/>
            <p:nvPr/>
          </p:nvCxnSpPr>
          <p:spPr>
            <a:xfrm rot="16200000" flipH="1">
              <a:off x="1912852" y="2544152"/>
              <a:ext cx="1754798" cy="16033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/>
            <p:cNvCxnSpPr/>
            <p:nvPr/>
          </p:nvCxnSpPr>
          <p:spPr>
            <a:xfrm rot="10800000" flipV="1">
              <a:off x="1741589" y="2468440"/>
              <a:ext cx="2034601" cy="1382957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/>
            <p:cNvCxnSpPr/>
            <p:nvPr/>
          </p:nvCxnSpPr>
          <p:spPr>
            <a:xfrm rot="16200000" flipH="1">
              <a:off x="2625000" y="3013758"/>
              <a:ext cx="1381125" cy="184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/>
            <p:cNvCxnSpPr/>
            <p:nvPr/>
          </p:nvCxnSpPr>
          <p:spPr>
            <a:xfrm rot="5400000">
              <a:off x="3127282" y="2995821"/>
              <a:ext cx="1115525" cy="60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/>
            <p:cNvCxnSpPr/>
            <p:nvPr/>
          </p:nvCxnSpPr>
          <p:spPr>
            <a:xfrm rot="5400000">
              <a:off x="2933426" y="3155182"/>
              <a:ext cx="1009284" cy="60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/>
            <p:cNvCxnSpPr/>
            <p:nvPr/>
          </p:nvCxnSpPr>
          <p:spPr>
            <a:xfrm rot="10800000" flipV="1">
              <a:off x="1741589" y="3265244"/>
              <a:ext cx="680160" cy="53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/>
            <p:cNvCxnSpPr>
              <a:endCxn id="993" idx="2"/>
            </p:cNvCxnSpPr>
            <p:nvPr/>
          </p:nvCxnSpPr>
          <p:spPr>
            <a:xfrm rot="16200000" flipH="1">
              <a:off x="1244841" y="3134152"/>
              <a:ext cx="2073519" cy="9545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/>
            <p:cNvCxnSpPr/>
            <p:nvPr/>
          </p:nvCxnSpPr>
          <p:spPr>
            <a:xfrm rot="10800000" flipV="1">
              <a:off x="2235538" y="2362200"/>
              <a:ext cx="1232912" cy="478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/>
            <p:cNvCxnSpPr/>
            <p:nvPr/>
          </p:nvCxnSpPr>
          <p:spPr>
            <a:xfrm rot="10800000" flipV="1">
              <a:off x="1741589" y="3638917"/>
              <a:ext cx="2034601" cy="584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/>
            <p:cNvCxnSpPr>
              <a:stCxn id="993" idx="1"/>
            </p:cNvCxnSpPr>
            <p:nvPr/>
          </p:nvCxnSpPr>
          <p:spPr>
            <a:xfrm rot="10800000" flipH="1" flipV="1">
              <a:off x="1618101" y="3505200"/>
              <a:ext cx="803648" cy="7711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/>
            <p:cNvCxnSpPr/>
            <p:nvPr/>
          </p:nvCxnSpPr>
          <p:spPr>
            <a:xfrm rot="10800000" flipV="1">
              <a:off x="3097989" y="2787162"/>
              <a:ext cx="740924" cy="318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 rot="16200000" flipH="1">
              <a:off x="2027716" y="2921276"/>
              <a:ext cx="1648558" cy="742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/>
            <p:cNvCxnSpPr/>
            <p:nvPr/>
          </p:nvCxnSpPr>
          <p:spPr>
            <a:xfrm rot="10800000" flipV="1">
              <a:off x="2049327" y="3105883"/>
              <a:ext cx="1419124" cy="7455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/>
            <p:cNvCxnSpPr/>
            <p:nvPr/>
          </p:nvCxnSpPr>
          <p:spPr>
            <a:xfrm rot="5400000">
              <a:off x="1646414" y="2899583"/>
              <a:ext cx="1115525" cy="67820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/>
            <p:cNvCxnSpPr/>
            <p:nvPr/>
          </p:nvCxnSpPr>
          <p:spPr>
            <a:xfrm rot="16200000" flipH="1">
              <a:off x="1327757" y="3129247"/>
              <a:ext cx="1754798" cy="433185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/>
            <p:cNvCxnSpPr/>
            <p:nvPr/>
          </p:nvCxnSpPr>
          <p:spPr>
            <a:xfrm rot="10800000" flipV="1">
              <a:off x="2790250" y="3583965"/>
              <a:ext cx="985939" cy="586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/>
            <p:cNvCxnSpPr/>
            <p:nvPr/>
          </p:nvCxnSpPr>
          <p:spPr>
            <a:xfrm rot="10800000" flipV="1">
              <a:off x="2666764" y="3371484"/>
              <a:ext cx="1109426" cy="639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/>
            <p:cNvCxnSpPr/>
            <p:nvPr/>
          </p:nvCxnSpPr>
          <p:spPr>
            <a:xfrm rot="10800000" flipV="1">
              <a:off x="2543276" y="2627802"/>
              <a:ext cx="680161" cy="424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/>
            <p:cNvCxnSpPr/>
            <p:nvPr/>
          </p:nvCxnSpPr>
          <p:spPr>
            <a:xfrm rot="10800000" flipV="1">
              <a:off x="1678865" y="2521561"/>
              <a:ext cx="864411" cy="2124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/>
            <p:cNvCxnSpPr/>
            <p:nvPr/>
          </p:nvCxnSpPr>
          <p:spPr>
            <a:xfrm rot="5400000">
              <a:off x="1430801" y="2919962"/>
              <a:ext cx="1115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/>
            <p:cNvCxnSpPr/>
            <p:nvPr/>
          </p:nvCxnSpPr>
          <p:spPr>
            <a:xfrm>
              <a:off x="3284200" y="2521561"/>
              <a:ext cx="431226" cy="26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/>
            <p:cNvCxnSpPr/>
            <p:nvPr/>
          </p:nvCxnSpPr>
          <p:spPr>
            <a:xfrm rot="5400000">
              <a:off x="3149731" y="2957505"/>
              <a:ext cx="637442" cy="61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/>
            <p:cNvCxnSpPr/>
            <p:nvPr/>
          </p:nvCxnSpPr>
          <p:spPr>
            <a:xfrm rot="5400000">
              <a:off x="2251179" y="3674564"/>
              <a:ext cx="586154" cy="617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/>
            <p:cNvCxnSpPr/>
            <p:nvPr/>
          </p:nvCxnSpPr>
          <p:spPr>
            <a:xfrm rot="5400000">
              <a:off x="2158989" y="2800987"/>
              <a:ext cx="584323" cy="556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>
            <a:xfrm>
              <a:off x="2235538" y="2468440"/>
              <a:ext cx="1232912" cy="53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/>
            <p:cNvCxnSpPr/>
            <p:nvPr/>
          </p:nvCxnSpPr>
          <p:spPr>
            <a:xfrm rot="5400000">
              <a:off x="3143323" y="3484131"/>
              <a:ext cx="957995" cy="307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/>
            <p:cNvCxnSpPr/>
            <p:nvPr/>
          </p:nvCxnSpPr>
          <p:spPr>
            <a:xfrm rot="10800000" flipV="1">
              <a:off x="2480552" y="3796446"/>
              <a:ext cx="864412" cy="267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/>
            <p:cNvCxnSpPr/>
            <p:nvPr/>
          </p:nvCxnSpPr>
          <p:spPr>
            <a:xfrm rot="16200000" flipH="1">
              <a:off x="1302576" y="3766980"/>
              <a:ext cx="1064235" cy="60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Arrow Connector 1060"/>
            <p:cNvCxnSpPr/>
            <p:nvPr/>
          </p:nvCxnSpPr>
          <p:spPr>
            <a:xfrm rot="10800000" flipV="1">
              <a:off x="2235538" y="2946523"/>
              <a:ext cx="1479887" cy="2124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/>
            <p:cNvCxnSpPr/>
            <p:nvPr/>
          </p:nvCxnSpPr>
          <p:spPr>
            <a:xfrm rot="16200000" flipH="1">
              <a:off x="2298808" y="2889517"/>
              <a:ext cx="798635" cy="62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/>
            <p:cNvCxnSpPr/>
            <p:nvPr/>
          </p:nvCxnSpPr>
          <p:spPr>
            <a:xfrm rot="10800000" flipV="1">
              <a:off x="2913738" y="2468440"/>
              <a:ext cx="801687" cy="371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/>
            <p:cNvCxnSpPr/>
            <p:nvPr/>
          </p:nvCxnSpPr>
          <p:spPr>
            <a:xfrm rot="5400000">
              <a:off x="3429992" y="3611442"/>
              <a:ext cx="6923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/>
            <p:cNvCxnSpPr/>
            <p:nvPr/>
          </p:nvCxnSpPr>
          <p:spPr>
            <a:xfrm rot="16200000" flipH="1">
              <a:off x="1976664" y="3337907"/>
              <a:ext cx="639273" cy="493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/>
            <p:cNvCxnSpPr/>
            <p:nvPr/>
          </p:nvCxnSpPr>
          <p:spPr>
            <a:xfrm rot="10800000" flipV="1">
              <a:off x="1741589" y="2840282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/>
            <p:cNvCxnSpPr/>
            <p:nvPr/>
          </p:nvCxnSpPr>
          <p:spPr>
            <a:xfrm rot="10800000" flipV="1">
              <a:off x="1865076" y="2946523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/>
            <p:cNvCxnSpPr/>
            <p:nvPr/>
          </p:nvCxnSpPr>
          <p:spPr>
            <a:xfrm rot="10800000" flipV="1">
              <a:off x="1988564" y="3052763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/>
            <p:cNvCxnSpPr/>
            <p:nvPr/>
          </p:nvCxnSpPr>
          <p:spPr>
            <a:xfrm rot="10800000" flipV="1">
              <a:off x="2112050" y="3159003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/>
            <p:cNvCxnSpPr/>
            <p:nvPr/>
          </p:nvCxnSpPr>
          <p:spPr>
            <a:xfrm rot="10800000" flipV="1">
              <a:off x="2235538" y="3265244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/>
            <p:cNvCxnSpPr/>
            <p:nvPr/>
          </p:nvCxnSpPr>
          <p:spPr>
            <a:xfrm rot="10800000" flipV="1">
              <a:off x="2359025" y="3371484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/>
            <p:cNvCxnSpPr/>
            <p:nvPr/>
          </p:nvCxnSpPr>
          <p:spPr>
            <a:xfrm rot="10800000" flipV="1">
              <a:off x="2480552" y="3477725"/>
              <a:ext cx="927136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/>
            <p:cNvCxnSpPr/>
            <p:nvPr/>
          </p:nvCxnSpPr>
          <p:spPr>
            <a:xfrm rot="10800000" flipV="1">
              <a:off x="2606000" y="3583965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/>
            <p:cNvCxnSpPr/>
            <p:nvPr/>
          </p:nvCxnSpPr>
          <p:spPr>
            <a:xfrm rot="10800000" flipV="1">
              <a:off x="2729488" y="3690205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/>
            <p:cNvCxnSpPr/>
            <p:nvPr/>
          </p:nvCxnSpPr>
          <p:spPr>
            <a:xfrm rot="10800000" flipV="1">
              <a:off x="2852974" y="3796446"/>
              <a:ext cx="923215" cy="10807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/>
            <p:cNvCxnSpPr/>
            <p:nvPr/>
          </p:nvCxnSpPr>
          <p:spPr>
            <a:xfrm rot="10800000" flipV="1">
              <a:off x="2974501" y="3904517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/>
            <p:cNvCxnSpPr/>
            <p:nvPr/>
          </p:nvCxnSpPr>
          <p:spPr>
            <a:xfrm rot="10800000" flipV="1">
              <a:off x="1741589" y="2734042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/>
            <p:cNvCxnSpPr/>
            <p:nvPr/>
          </p:nvCxnSpPr>
          <p:spPr>
            <a:xfrm rot="10800000" flipV="1">
              <a:off x="1865076" y="2840282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/>
            <p:cNvCxnSpPr/>
            <p:nvPr/>
          </p:nvCxnSpPr>
          <p:spPr>
            <a:xfrm rot="10800000" flipV="1">
              <a:off x="1988564" y="2946523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/>
            <p:cNvCxnSpPr/>
            <p:nvPr/>
          </p:nvCxnSpPr>
          <p:spPr>
            <a:xfrm rot="10800000" flipV="1">
              <a:off x="2112050" y="3052763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/>
            <p:cNvCxnSpPr/>
            <p:nvPr/>
          </p:nvCxnSpPr>
          <p:spPr>
            <a:xfrm rot="10800000" flipV="1">
              <a:off x="2235538" y="3159003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/>
            <p:cNvCxnSpPr/>
            <p:nvPr/>
          </p:nvCxnSpPr>
          <p:spPr>
            <a:xfrm rot="10800000" flipV="1">
              <a:off x="2359025" y="3265244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/>
            <p:cNvCxnSpPr/>
            <p:nvPr/>
          </p:nvCxnSpPr>
          <p:spPr>
            <a:xfrm rot="10800000" flipV="1">
              <a:off x="2480552" y="3371484"/>
              <a:ext cx="927136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/>
            <p:cNvCxnSpPr/>
            <p:nvPr/>
          </p:nvCxnSpPr>
          <p:spPr>
            <a:xfrm rot="10800000" flipV="1">
              <a:off x="2606000" y="3477725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/>
            <p:cNvCxnSpPr/>
            <p:nvPr/>
          </p:nvCxnSpPr>
          <p:spPr>
            <a:xfrm rot="10800000" flipV="1">
              <a:off x="2729488" y="3583965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/>
            <p:cNvCxnSpPr/>
            <p:nvPr/>
          </p:nvCxnSpPr>
          <p:spPr>
            <a:xfrm rot="10800000" flipV="1">
              <a:off x="2852974" y="3690205"/>
              <a:ext cx="92321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/>
            <p:cNvCxnSpPr/>
            <p:nvPr/>
          </p:nvCxnSpPr>
          <p:spPr>
            <a:xfrm rot="10800000" flipV="1">
              <a:off x="2974501" y="3796446"/>
              <a:ext cx="925175" cy="1080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/>
            <p:cNvCxnSpPr/>
            <p:nvPr/>
          </p:nvCxnSpPr>
          <p:spPr>
            <a:xfrm rot="10800000" flipV="1">
              <a:off x="1927799" y="2627802"/>
              <a:ext cx="678200" cy="47808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/>
            <p:cNvCxnSpPr/>
            <p:nvPr/>
          </p:nvCxnSpPr>
          <p:spPr>
            <a:xfrm rot="10800000" flipV="1">
              <a:off x="2049327" y="2734042"/>
              <a:ext cx="68016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Connector 1089"/>
            <p:cNvCxnSpPr/>
            <p:nvPr/>
          </p:nvCxnSpPr>
          <p:spPr>
            <a:xfrm rot="10800000" flipV="1">
              <a:off x="2172814" y="2840282"/>
              <a:ext cx="68016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/>
            <p:cNvCxnSpPr/>
            <p:nvPr/>
          </p:nvCxnSpPr>
          <p:spPr>
            <a:xfrm rot="10800000" flipV="1">
              <a:off x="2296301" y="2946523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/>
            <p:cNvCxnSpPr/>
            <p:nvPr/>
          </p:nvCxnSpPr>
          <p:spPr>
            <a:xfrm rot="10800000" flipV="1">
              <a:off x="2421749" y="3052763"/>
              <a:ext cx="67624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/>
            <p:cNvCxnSpPr/>
            <p:nvPr/>
          </p:nvCxnSpPr>
          <p:spPr>
            <a:xfrm rot="10800000" flipV="1">
              <a:off x="2543276" y="3159003"/>
              <a:ext cx="68016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/>
            <p:cNvCxnSpPr/>
            <p:nvPr/>
          </p:nvCxnSpPr>
          <p:spPr>
            <a:xfrm rot="10800000" flipV="1">
              <a:off x="2666764" y="3265244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/>
            <p:cNvCxnSpPr/>
            <p:nvPr/>
          </p:nvCxnSpPr>
          <p:spPr>
            <a:xfrm rot="10800000" flipV="1">
              <a:off x="2790250" y="3371484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/>
            <p:cNvCxnSpPr/>
            <p:nvPr/>
          </p:nvCxnSpPr>
          <p:spPr>
            <a:xfrm rot="10800000" flipV="1">
              <a:off x="2913738" y="3477725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/>
            <p:cNvCxnSpPr/>
            <p:nvPr/>
          </p:nvCxnSpPr>
          <p:spPr>
            <a:xfrm rot="10800000" flipV="1">
              <a:off x="3037225" y="3583965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/>
            <p:cNvCxnSpPr/>
            <p:nvPr/>
          </p:nvCxnSpPr>
          <p:spPr>
            <a:xfrm rot="10800000" flipV="1">
              <a:off x="3160713" y="3690205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/>
            <p:cNvCxnSpPr/>
            <p:nvPr/>
          </p:nvCxnSpPr>
          <p:spPr>
            <a:xfrm rot="5400000">
              <a:off x="1850271" y="2773736"/>
              <a:ext cx="584323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/>
            <p:cNvCxnSpPr/>
            <p:nvPr/>
          </p:nvCxnSpPr>
          <p:spPr>
            <a:xfrm rot="5400000">
              <a:off x="1973758" y="2879978"/>
              <a:ext cx="584323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/>
            <p:cNvCxnSpPr/>
            <p:nvPr/>
          </p:nvCxnSpPr>
          <p:spPr>
            <a:xfrm rot="5400000">
              <a:off x="2096265" y="2987197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/>
            <p:cNvCxnSpPr/>
            <p:nvPr/>
          </p:nvCxnSpPr>
          <p:spPr>
            <a:xfrm rot="5400000">
              <a:off x="2221713" y="3093438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/>
            <p:cNvCxnSpPr/>
            <p:nvPr/>
          </p:nvCxnSpPr>
          <p:spPr>
            <a:xfrm rot="5400000">
              <a:off x="2344220" y="3198698"/>
              <a:ext cx="584323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/>
            <p:cNvCxnSpPr/>
            <p:nvPr/>
          </p:nvCxnSpPr>
          <p:spPr>
            <a:xfrm rot="5400000">
              <a:off x="2467707" y="3304939"/>
              <a:ext cx="584323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/>
            <p:cNvCxnSpPr/>
            <p:nvPr/>
          </p:nvCxnSpPr>
          <p:spPr>
            <a:xfrm rot="5400000">
              <a:off x="2591131" y="3413075"/>
              <a:ext cx="582490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/>
            <p:cNvCxnSpPr/>
            <p:nvPr/>
          </p:nvCxnSpPr>
          <p:spPr>
            <a:xfrm rot="5400000">
              <a:off x="2713704" y="3520230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/>
            <p:cNvCxnSpPr/>
            <p:nvPr/>
          </p:nvCxnSpPr>
          <p:spPr>
            <a:xfrm rot="5400000">
              <a:off x="2838171" y="3625491"/>
              <a:ext cx="584322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/>
            <p:cNvCxnSpPr/>
            <p:nvPr/>
          </p:nvCxnSpPr>
          <p:spPr>
            <a:xfrm rot="5400000">
              <a:off x="2960678" y="3732711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/>
            <p:cNvCxnSpPr/>
            <p:nvPr/>
          </p:nvCxnSpPr>
          <p:spPr>
            <a:xfrm rot="5400000">
              <a:off x="3084165" y="3838952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/>
            <p:cNvCxnSpPr/>
            <p:nvPr/>
          </p:nvCxnSpPr>
          <p:spPr>
            <a:xfrm rot="10800000" flipV="1">
              <a:off x="2172814" y="2521561"/>
              <a:ext cx="925175" cy="478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/>
            <p:cNvCxnSpPr/>
            <p:nvPr/>
          </p:nvCxnSpPr>
          <p:spPr>
            <a:xfrm rot="16200000" flipH="1">
              <a:off x="1919033" y="2598734"/>
              <a:ext cx="1064236" cy="803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/>
            <p:cNvCxnSpPr/>
            <p:nvPr/>
          </p:nvCxnSpPr>
          <p:spPr>
            <a:xfrm rot="10800000" flipV="1">
              <a:off x="3097989" y="2787162"/>
              <a:ext cx="678200" cy="2124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/>
            <p:cNvCxnSpPr/>
            <p:nvPr/>
          </p:nvCxnSpPr>
          <p:spPr>
            <a:xfrm>
              <a:off x="2666764" y="2362200"/>
              <a:ext cx="864411" cy="4249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/>
            <p:cNvCxnSpPr/>
            <p:nvPr/>
          </p:nvCxnSpPr>
          <p:spPr>
            <a:xfrm rot="16200000" flipH="1">
              <a:off x="2017340" y="3147474"/>
              <a:ext cx="373673" cy="184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/>
            <p:cNvCxnSpPr/>
            <p:nvPr/>
          </p:nvCxnSpPr>
          <p:spPr>
            <a:xfrm>
              <a:off x="2049327" y="3477725"/>
              <a:ext cx="803648" cy="533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/>
            <p:cNvCxnSpPr/>
            <p:nvPr/>
          </p:nvCxnSpPr>
          <p:spPr>
            <a:xfrm rot="5400000">
              <a:off x="2642419" y="2864627"/>
              <a:ext cx="479913" cy="431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/>
            <p:cNvCxnSpPr/>
            <p:nvPr/>
          </p:nvCxnSpPr>
          <p:spPr>
            <a:xfrm rot="5400000">
              <a:off x="1749522" y="2601241"/>
              <a:ext cx="4780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/>
            <p:cNvCxnSpPr/>
            <p:nvPr/>
          </p:nvCxnSpPr>
          <p:spPr>
            <a:xfrm rot="5400000">
              <a:off x="2796579" y="2726334"/>
              <a:ext cx="851755" cy="123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Connector 1118"/>
            <p:cNvCxnSpPr/>
            <p:nvPr/>
          </p:nvCxnSpPr>
          <p:spPr>
            <a:xfrm>
              <a:off x="2359025" y="3052763"/>
              <a:ext cx="864412" cy="637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Connector 1119"/>
            <p:cNvCxnSpPr/>
            <p:nvPr/>
          </p:nvCxnSpPr>
          <p:spPr>
            <a:xfrm rot="16200000" flipH="1">
              <a:off x="1663436" y="3271651"/>
              <a:ext cx="957995" cy="307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Connector 1120"/>
            <p:cNvCxnSpPr/>
            <p:nvPr/>
          </p:nvCxnSpPr>
          <p:spPr>
            <a:xfrm rot="10800000" flipV="1">
              <a:off x="2112050" y="2521561"/>
              <a:ext cx="1048663" cy="424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Straight Connector 1121"/>
            <p:cNvCxnSpPr/>
            <p:nvPr/>
          </p:nvCxnSpPr>
          <p:spPr>
            <a:xfrm rot="5400000">
              <a:off x="1722273" y="3070699"/>
              <a:ext cx="903044" cy="1234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Connector 1122"/>
            <p:cNvCxnSpPr/>
            <p:nvPr/>
          </p:nvCxnSpPr>
          <p:spPr>
            <a:xfrm rot="5400000">
              <a:off x="3118658" y="3047962"/>
              <a:ext cx="1009284" cy="62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/>
            <p:cNvCxnSpPr/>
            <p:nvPr/>
          </p:nvCxnSpPr>
          <p:spPr>
            <a:xfrm rot="10800000" flipV="1">
              <a:off x="1927799" y="3159003"/>
              <a:ext cx="678200" cy="53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/>
            <p:cNvCxnSpPr/>
            <p:nvPr/>
          </p:nvCxnSpPr>
          <p:spPr>
            <a:xfrm rot="16200000" flipH="1">
              <a:off x="2212948" y="2816016"/>
              <a:ext cx="1648558" cy="740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/>
            <p:cNvCxnSpPr/>
            <p:nvPr/>
          </p:nvCxnSpPr>
          <p:spPr>
            <a:xfrm rot="10800000" flipV="1">
              <a:off x="2235538" y="2999642"/>
              <a:ext cx="1419124" cy="7455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/>
            <p:cNvCxnSpPr/>
            <p:nvPr/>
          </p:nvCxnSpPr>
          <p:spPr>
            <a:xfrm rot="5400000">
              <a:off x="1831645" y="2792362"/>
              <a:ext cx="1115525" cy="680161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127"/>
            <p:cNvCxnSpPr/>
            <p:nvPr/>
          </p:nvCxnSpPr>
          <p:spPr>
            <a:xfrm rot="10800000" flipV="1">
              <a:off x="2729488" y="2521561"/>
              <a:ext cx="678200" cy="424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128"/>
            <p:cNvCxnSpPr/>
            <p:nvPr/>
          </p:nvCxnSpPr>
          <p:spPr>
            <a:xfrm rot="10800000" flipV="1">
              <a:off x="1865076" y="2415321"/>
              <a:ext cx="864412" cy="2124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29"/>
            <p:cNvCxnSpPr/>
            <p:nvPr/>
          </p:nvCxnSpPr>
          <p:spPr>
            <a:xfrm rot="5400000">
              <a:off x="2344220" y="2695726"/>
              <a:ext cx="584323" cy="55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130"/>
            <p:cNvCxnSpPr/>
            <p:nvPr/>
          </p:nvCxnSpPr>
          <p:spPr>
            <a:xfrm>
              <a:off x="2421749" y="2362200"/>
              <a:ext cx="1232914" cy="53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Connector 1131"/>
            <p:cNvCxnSpPr/>
            <p:nvPr/>
          </p:nvCxnSpPr>
          <p:spPr>
            <a:xfrm rot="10800000" flipV="1">
              <a:off x="2666764" y="3690205"/>
              <a:ext cx="864411" cy="267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/>
            <p:cNvCxnSpPr/>
            <p:nvPr/>
          </p:nvCxnSpPr>
          <p:spPr>
            <a:xfrm rot="16200000" flipH="1">
              <a:off x="2484040" y="2784255"/>
              <a:ext cx="798635" cy="60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/>
            <p:cNvCxnSpPr/>
            <p:nvPr/>
          </p:nvCxnSpPr>
          <p:spPr>
            <a:xfrm rot="16200000" flipH="1">
              <a:off x="2163792" y="3230750"/>
              <a:ext cx="637442" cy="493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/>
            <p:cNvCxnSpPr/>
            <p:nvPr/>
          </p:nvCxnSpPr>
          <p:spPr>
            <a:xfrm rot="10800000" flipV="1">
              <a:off x="1927799" y="2734042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Straight Connector 1135"/>
            <p:cNvCxnSpPr/>
            <p:nvPr/>
          </p:nvCxnSpPr>
          <p:spPr>
            <a:xfrm rot="10800000" flipV="1">
              <a:off x="2049327" y="2840282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136"/>
            <p:cNvCxnSpPr/>
            <p:nvPr/>
          </p:nvCxnSpPr>
          <p:spPr>
            <a:xfrm rot="10800000" flipV="1">
              <a:off x="2172814" y="2946523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Straight Connector 1137"/>
            <p:cNvCxnSpPr/>
            <p:nvPr/>
          </p:nvCxnSpPr>
          <p:spPr>
            <a:xfrm rot="10800000" flipV="1">
              <a:off x="2296301" y="3052763"/>
              <a:ext cx="927136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138"/>
            <p:cNvCxnSpPr/>
            <p:nvPr/>
          </p:nvCxnSpPr>
          <p:spPr>
            <a:xfrm rot="10800000" flipV="1">
              <a:off x="2421749" y="3159003"/>
              <a:ext cx="92321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Connector 1139"/>
            <p:cNvCxnSpPr/>
            <p:nvPr/>
          </p:nvCxnSpPr>
          <p:spPr>
            <a:xfrm rot="10800000" flipV="1">
              <a:off x="2543276" y="3265244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Straight Connector 1140"/>
            <p:cNvCxnSpPr/>
            <p:nvPr/>
          </p:nvCxnSpPr>
          <p:spPr>
            <a:xfrm rot="10800000" flipV="1">
              <a:off x="2666764" y="3371484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Straight Connector 1141"/>
            <p:cNvCxnSpPr/>
            <p:nvPr/>
          </p:nvCxnSpPr>
          <p:spPr>
            <a:xfrm rot="10800000" flipV="1">
              <a:off x="2790250" y="3477725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/>
            <p:cNvCxnSpPr/>
            <p:nvPr/>
          </p:nvCxnSpPr>
          <p:spPr>
            <a:xfrm rot="10800000" flipV="1">
              <a:off x="1927799" y="2627802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Connector 1143"/>
            <p:cNvCxnSpPr/>
            <p:nvPr/>
          </p:nvCxnSpPr>
          <p:spPr>
            <a:xfrm rot="10800000" flipV="1">
              <a:off x="2049327" y="2734042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Straight Connector 1144"/>
            <p:cNvCxnSpPr/>
            <p:nvPr/>
          </p:nvCxnSpPr>
          <p:spPr>
            <a:xfrm rot="10800000" flipV="1">
              <a:off x="2172814" y="2840282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Straight Connector 1145"/>
            <p:cNvCxnSpPr/>
            <p:nvPr/>
          </p:nvCxnSpPr>
          <p:spPr>
            <a:xfrm rot="10800000" flipV="1">
              <a:off x="2296301" y="2946523"/>
              <a:ext cx="927136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Straight Connector 1146"/>
            <p:cNvCxnSpPr/>
            <p:nvPr/>
          </p:nvCxnSpPr>
          <p:spPr>
            <a:xfrm rot="10800000" flipV="1">
              <a:off x="2421749" y="3052763"/>
              <a:ext cx="92321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Straight Connector 1147"/>
            <p:cNvCxnSpPr/>
            <p:nvPr/>
          </p:nvCxnSpPr>
          <p:spPr>
            <a:xfrm rot="10800000" flipV="1">
              <a:off x="2543276" y="3159003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Straight Connector 1148"/>
            <p:cNvCxnSpPr/>
            <p:nvPr/>
          </p:nvCxnSpPr>
          <p:spPr>
            <a:xfrm rot="10800000" flipV="1">
              <a:off x="2666764" y="3265244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Straight Connector 1149"/>
            <p:cNvCxnSpPr/>
            <p:nvPr/>
          </p:nvCxnSpPr>
          <p:spPr>
            <a:xfrm rot="10800000" flipV="1">
              <a:off x="2790250" y="3371484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Connector 1150"/>
            <p:cNvCxnSpPr/>
            <p:nvPr/>
          </p:nvCxnSpPr>
          <p:spPr>
            <a:xfrm rot="10800000" flipV="1">
              <a:off x="2112050" y="2521561"/>
              <a:ext cx="678200" cy="47808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Straight Connector 1151"/>
            <p:cNvCxnSpPr/>
            <p:nvPr/>
          </p:nvCxnSpPr>
          <p:spPr>
            <a:xfrm rot="10800000" flipV="1">
              <a:off x="2235538" y="2627802"/>
              <a:ext cx="678200" cy="47808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Straight Connector 1152"/>
            <p:cNvCxnSpPr/>
            <p:nvPr/>
          </p:nvCxnSpPr>
          <p:spPr>
            <a:xfrm rot="10800000" flipV="1">
              <a:off x="2359025" y="2734042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/>
            <p:cNvCxnSpPr/>
            <p:nvPr/>
          </p:nvCxnSpPr>
          <p:spPr>
            <a:xfrm rot="10800000" flipV="1">
              <a:off x="2480552" y="2840282"/>
              <a:ext cx="68016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/>
            <p:cNvCxnSpPr/>
            <p:nvPr/>
          </p:nvCxnSpPr>
          <p:spPr>
            <a:xfrm rot="10800000" flipV="1">
              <a:off x="2606000" y="2946523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Straight Connector 1155"/>
            <p:cNvCxnSpPr/>
            <p:nvPr/>
          </p:nvCxnSpPr>
          <p:spPr>
            <a:xfrm rot="10800000" flipV="1">
              <a:off x="2729488" y="3052763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Straight Connector 1156"/>
            <p:cNvCxnSpPr/>
            <p:nvPr/>
          </p:nvCxnSpPr>
          <p:spPr>
            <a:xfrm rot="10800000" flipV="1">
              <a:off x="2852974" y="3159003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Straight Connector 1157"/>
            <p:cNvCxnSpPr/>
            <p:nvPr/>
          </p:nvCxnSpPr>
          <p:spPr>
            <a:xfrm rot="10800000" flipV="1">
              <a:off x="2974501" y="3265244"/>
              <a:ext cx="68016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Straight Connector 1158"/>
            <p:cNvCxnSpPr/>
            <p:nvPr/>
          </p:nvCxnSpPr>
          <p:spPr>
            <a:xfrm rot="10800000" flipV="1">
              <a:off x="3097989" y="3371484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Straight Connector 1159"/>
            <p:cNvCxnSpPr/>
            <p:nvPr/>
          </p:nvCxnSpPr>
          <p:spPr>
            <a:xfrm rot="5400000">
              <a:off x="2036481" y="2667497"/>
              <a:ext cx="584323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1" name="Straight Connector 1160"/>
            <p:cNvCxnSpPr/>
            <p:nvPr/>
          </p:nvCxnSpPr>
          <p:spPr>
            <a:xfrm rot="5400000">
              <a:off x="2158989" y="2774717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2" name="Straight Connector 1161"/>
            <p:cNvCxnSpPr/>
            <p:nvPr/>
          </p:nvCxnSpPr>
          <p:spPr>
            <a:xfrm rot="5400000">
              <a:off x="2281497" y="2879977"/>
              <a:ext cx="584323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3" name="Straight Connector 1162"/>
            <p:cNvCxnSpPr/>
            <p:nvPr/>
          </p:nvCxnSpPr>
          <p:spPr>
            <a:xfrm rot="5400000">
              <a:off x="2405964" y="2987197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4" name="Straight Connector 1163"/>
            <p:cNvCxnSpPr/>
            <p:nvPr/>
          </p:nvCxnSpPr>
          <p:spPr>
            <a:xfrm rot="5400000">
              <a:off x="2529452" y="3093438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5" name="Straight Connector 1164"/>
            <p:cNvCxnSpPr/>
            <p:nvPr/>
          </p:nvCxnSpPr>
          <p:spPr>
            <a:xfrm rot="5400000">
              <a:off x="2652938" y="3199678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6" name="Straight Connector 1165"/>
            <p:cNvCxnSpPr/>
            <p:nvPr/>
          </p:nvCxnSpPr>
          <p:spPr>
            <a:xfrm rot="5400000">
              <a:off x="2775446" y="3304938"/>
              <a:ext cx="584323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>
            <a:xfrm rot="5400000">
              <a:off x="2899849" y="3412096"/>
              <a:ext cx="582490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8" name="Straight Connector 1167"/>
            <p:cNvCxnSpPr/>
            <p:nvPr/>
          </p:nvCxnSpPr>
          <p:spPr>
            <a:xfrm rot="5400000">
              <a:off x="3023402" y="3520230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9" name="Straight Connector 1168"/>
            <p:cNvCxnSpPr/>
            <p:nvPr/>
          </p:nvCxnSpPr>
          <p:spPr>
            <a:xfrm rot="5400000">
              <a:off x="3145908" y="3625492"/>
              <a:ext cx="584322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Straight Connector 1169"/>
            <p:cNvCxnSpPr/>
            <p:nvPr/>
          </p:nvCxnSpPr>
          <p:spPr>
            <a:xfrm rot="10800000" flipV="1">
              <a:off x="2112050" y="2734042"/>
              <a:ext cx="925175" cy="479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Connector 1170"/>
            <p:cNvCxnSpPr/>
            <p:nvPr/>
          </p:nvCxnSpPr>
          <p:spPr>
            <a:xfrm rot="16200000" flipH="1">
              <a:off x="1857290" y="2812195"/>
              <a:ext cx="1064236" cy="801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2" name="Straight Connector 1171"/>
            <p:cNvCxnSpPr/>
            <p:nvPr/>
          </p:nvCxnSpPr>
          <p:spPr>
            <a:xfrm rot="10800000" flipV="1">
              <a:off x="3037225" y="2999642"/>
              <a:ext cx="678200" cy="214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3" name="Straight Connector 1172"/>
            <p:cNvCxnSpPr/>
            <p:nvPr/>
          </p:nvCxnSpPr>
          <p:spPr>
            <a:xfrm>
              <a:off x="2606000" y="2574681"/>
              <a:ext cx="862451" cy="4249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Straight Connector 1173"/>
            <p:cNvCxnSpPr/>
            <p:nvPr/>
          </p:nvCxnSpPr>
          <p:spPr>
            <a:xfrm rot="16200000" flipH="1">
              <a:off x="1955596" y="3358974"/>
              <a:ext cx="373673" cy="186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5" name="Straight Connector 1174"/>
            <p:cNvCxnSpPr/>
            <p:nvPr/>
          </p:nvCxnSpPr>
          <p:spPr>
            <a:xfrm>
              <a:off x="1988564" y="3690205"/>
              <a:ext cx="801687" cy="533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Straight Connector 1175"/>
            <p:cNvCxnSpPr/>
            <p:nvPr/>
          </p:nvCxnSpPr>
          <p:spPr>
            <a:xfrm rot="5400000">
              <a:off x="2581655" y="3077108"/>
              <a:ext cx="479913" cy="431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7" name="Straight Connector 1176"/>
            <p:cNvCxnSpPr/>
            <p:nvPr/>
          </p:nvCxnSpPr>
          <p:spPr>
            <a:xfrm rot="5400000">
              <a:off x="1688758" y="2813722"/>
              <a:ext cx="4780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8" name="Straight Connector 1177"/>
            <p:cNvCxnSpPr/>
            <p:nvPr/>
          </p:nvCxnSpPr>
          <p:spPr>
            <a:xfrm rot="5400000">
              <a:off x="2734835" y="2937835"/>
              <a:ext cx="851755" cy="1254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9" name="Straight Connector 1178"/>
            <p:cNvCxnSpPr/>
            <p:nvPr/>
          </p:nvCxnSpPr>
          <p:spPr>
            <a:xfrm>
              <a:off x="2296301" y="3265244"/>
              <a:ext cx="864412" cy="639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0" name="Straight Connector 1179"/>
            <p:cNvCxnSpPr/>
            <p:nvPr/>
          </p:nvCxnSpPr>
          <p:spPr>
            <a:xfrm rot="16200000" flipH="1">
              <a:off x="1602671" y="3484131"/>
              <a:ext cx="957995" cy="307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Straight Connector 1180"/>
            <p:cNvCxnSpPr/>
            <p:nvPr/>
          </p:nvCxnSpPr>
          <p:spPr>
            <a:xfrm rot="10800000" flipV="1">
              <a:off x="2049327" y="2734042"/>
              <a:ext cx="1048663" cy="424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Straight Connector 1181"/>
            <p:cNvCxnSpPr/>
            <p:nvPr/>
          </p:nvCxnSpPr>
          <p:spPr>
            <a:xfrm rot="5400000">
              <a:off x="1659549" y="3283179"/>
              <a:ext cx="903044" cy="1234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3" name="Straight Connector 1182"/>
            <p:cNvCxnSpPr/>
            <p:nvPr/>
          </p:nvCxnSpPr>
          <p:spPr>
            <a:xfrm rot="5400000">
              <a:off x="3056914" y="3261422"/>
              <a:ext cx="1009284" cy="60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Straight Connector 1183"/>
            <p:cNvCxnSpPr/>
            <p:nvPr/>
          </p:nvCxnSpPr>
          <p:spPr>
            <a:xfrm rot="10800000" flipV="1">
              <a:off x="1865076" y="3371484"/>
              <a:ext cx="678200" cy="533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Straight Connector 1184"/>
            <p:cNvCxnSpPr/>
            <p:nvPr/>
          </p:nvCxnSpPr>
          <p:spPr>
            <a:xfrm rot="16200000" flipH="1">
              <a:off x="2151203" y="3029477"/>
              <a:ext cx="1648558" cy="7389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Straight Connector 1185"/>
            <p:cNvCxnSpPr/>
            <p:nvPr/>
          </p:nvCxnSpPr>
          <p:spPr>
            <a:xfrm rot="10800000" flipV="1">
              <a:off x="2172814" y="3213955"/>
              <a:ext cx="1419124" cy="7436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Straight Connector 1186"/>
            <p:cNvCxnSpPr/>
            <p:nvPr/>
          </p:nvCxnSpPr>
          <p:spPr>
            <a:xfrm rot="5400000">
              <a:off x="1768986" y="3006739"/>
              <a:ext cx="1117356" cy="67820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Straight Connector 1187"/>
            <p:cNvCxnSpPr/>
            <p:nvPr/>
          </p:nvCxnSpPr>
          <p:spPr>
            <a:xfrm rot="10800000" flipV="1">
              <a:off x="2666764" y="2734042"/>
              <a:ext cx="678200" cy="424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9" name="Straight Connector 1188"/>
            <p:cNvCxnSpPr/>
            <p:nvPr/>
          </p:nvCxnSpPr>
          <p:spPr>
            <a:xfrm rot="10800000" flipV="1">
              <a:off x="1804313" y="2627802"/>
              <a:ext cx="862451" cy="2124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0" name="Straight Connector 1189"/>
            <p:cNvCxnSpPr/>
            <p:nvPr/>
          </p:nvCxnSpPr>
          <p:spPr>
            <a:xfrm rot="5400000">
              <a:off x="2282476" y="2907227"/>
              <a:ext cx="584323" cy="556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Straight Connector 1190"/>
            <p:cNvCxnSpPr/>
            <p:nvPr/>
          </p:nvCxnSpPr>
          <p:spPr>
            <a:xfrm>
              <a:off x="2359025" y="2574681"/>
              <a:ext cx="1232914" cy="53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Straight Connector 1191"/>
            <p:cNvCxnSpPr/>
            <p:nvPr/>
          </p:nvCxnSpPr>
          <p:spPr>
            <a:xfrm rot="10800000" flipV="1">
              <a:off x="2606000" y="3904517"/>
              <a:ext cx="862451" cy="265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Straight Connector 1192"/>
            <p:cNvCxnSpPr/>
            <p:nvPr/>
          </p:nvCxnSpPr>
          <p:spPr>
            <a:xfrm rot="16200000" flipH="1">
              <a:off x="2422295" y="2995757"/>
              <a:ext cx="798635" cy="62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Straight Connector 1193"/>
            <p:cNvCxnSpPr/>
            <p:nvPr/>
          </p:nvCxnSpPr>
          <p:spPr>
            <a:xfrm rot="16200000" flipH="1">
              <a:off x="2100152" y="3444147"/>
              <a:ext cx="639273" cy="493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Straight Connector 1194"/>
            <p:cNvCxnSpPr/>
            <p:nvPr/>
          </p:nvCxnSpPr>
          <p:spPr>
            <a:xfrm rot="10800000" flipV="1">
              <a:off x="1865076" y="2946523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6" name="Straight Connector 1195"/>
            <p:cNvCxnSpPr/>
            <p:nvPr/>
          </p:nvCxnSpPr>
          <p:spPr>
            <a:xfrm rot="10800000" flipV="1">
              <a:off x="1988564" y="3052763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Connector 1196"/>
            <p:cNvCxnSpPr/>
            <p:nvPr/>
          </p:nvCxnSpPr>
          <p:spPr>
            <a:xfrm rot="10800000" flipV="1">
              <a:off x="2112050" y="3159003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Straight Connector 1197"/>
            <p:cNvCxnSpPr/>
            <p:nvPr/>
          </p:nvCxnSpPr>
          <p:spPr>
            <a:xfrm rot="10800000" flipV="1">
              <a:off x="2235538" y="3265244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Straight Connector 1198"/>
            <p:cNvCxnSpPr/>
            <p:nvPr/>
          </p:nvCxnSpPr>
          <p:spPr>
            <a:xfrm rot="10800000" flipV="1">
              <a:off x="2359025" y="3371484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Straight Connector 1199"/>
            <p:cNvCxnSpPr/>
            <p:nvPr/>
          </p:nvCxnSpPr>
          <p:spPr>
            <a:xfrm rot="10800000" flipV="1">
              <a:off x="2480552" y="3477725"/>
              <a:ext cx="927136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Straight Connector 1200"/>
            <p:cNvCxnSpPr/>
            <p:nvPr/>
          </p:nvCxnSpPr>
          <p:spPr>
            <a:xfrm rot="10800000" flipV="1">
              <a:off x="2606000" y="3583965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Straight Connector 1201"/>
            <p:cNvCxnSpPr/>
            <p:nvPr/>
          </p:nvCxnSpPr>
          <p:spPr>
            <a:xfrm rot="10800000" flipV="1">
              <a:off x="2729488" y="3690205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Straight Connector 1202"/>
            <p:cNvCxnSpPr/>
            <p:nvPr/>
          </p:nvCxnSpPr>
          <p:spPr>
            <a:xfrm rot="10800000" flipV="1">
              <a:off x="1865076" y="2840282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Straight Connector 1203"/>
            <p:cNvCxnSpPr/>
            <p:nvPr/>
          </p:nvCxnSpPr>
          <p:spPr>
            <a:xfrm rot="10800000" flipV="1">
              <a:off x="1988564" y="2946523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Straight Connector 1204"/>
            <p:cNvCxnSpPr/>
            <p:nvPr/>
          </p:nvCxnSpPr>
          <p:spPr>
            <a:xfrm rot="10800000" flipV="1">
              <a:off x="2112050" y="3052763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Straight Connector 1205"/>
            <p:cNvCxnSpPr/>
            <p:nvPr/>
          </p:nvCxnSpPr>
          <p:spPr>
            <a:xfrm rot="10800000" flipV="1">
              <a:off x="2235538" y="3159003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7" name="Straight Connector 1206"/>
            <p:cNvCxnSpPr/>
            <p:nvPr/>
          </p:nvCxnSpPr>
          <p:spPr>
            <a:xfrm rot="10800000" flipV="1">
              <a:off x="2359025" y="3265244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8" name="Straight Connector 1207"/>
            <p:cNvCxnSpPr/>
            <p:nvPr/>
          </p:nvCxnSpPr>
          <p:spPr>
            <a:xfrm rot="10800000" flipV="1">
              <a:off x="2480552" y="3371484"/>
              <a:ext cx="927136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9" name="Straight Connector 1208"/>
            <p:cNvCxnSpPr/>
            <p:nvPr/>
          </p:nvCxnSpPr>
          <p:spPr>
            <a:xfrm rot="10800000" flipV="1">
              <a:off x="2606000" y="3477725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Straight Connector 1209"/>
            <p:cNvCxnSpPr/>
            <p:nvPr/>
          </p:nvCxnSpPr>
          <p:spPr>
            <a:xfrm rot="10800000" flipV="1">
              <a:off x="2729488" y="3583965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Straight Connector 1210"/>
            <p:cNvCxnSpPr/>
            <p:nvPr/>
          </p:nvCxnSpPr>
          <p:spPr>
            <a:xfrm rot="10800000" flipV="1">
              <a:off x="2049327" y="2734042"/>
              <a:ext cx="68016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Straight Connector 1211"/>
            <p:cNvCxnSpPr/>
            <p:nvPr/>
          </p:nvCxnSpPr>
          <p:spPr>
            <a:xfrm rot="10800000" flipV="1">
              <a:off x="2172814" y="2840282"/>
              <a:ext cx="68016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Straight Connector 1212"/>
            <p:cNvCxnSpPr/>
            <p:nvPr/>
          </p:nvCxnSpPr>
          <p:spPr>
            <a:xfrm rot="10800000" flipV="1">
              <a:off x="2296301" y="2946523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4" name="Straight Connector 1213"/>
            <p:cNvCxnSpPr/>
            <p:nvPr/>
          </p:nvCxnSpPr>
          <p:spPr>
            <a:xfrm rot="10800000" flipV="1">
              <a:off x="2421749" y="3052763"/>
              <a:ext cx="67624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5" name="Straight Connector 1214"/>
            <p:cNvCxnSpPr/>
            <p:nvPr/>
          </p:nvCxnSpPr>
          <p:spPr>
            <a:xfrm rot="10800000" flipV="1">
              <a:off x="2543276" y="3159003"/>
              <a:ext cx="68016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6" name="Straight Connector 1215"/>
            <p:cNvCxnSpPr/>
            <p:nvPr/>
          </p:nvCxnSpPr>
          <p:spPr>
            <a:xfrm rot="10800000" flipV="1">
              <a:off x="2666764" y="3265244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7" name="Straight Connector 1216"/>
            <p:cNvCxnSpPr/>
            <p:nvPr/>
          </p:nvCxnSpPr>
          <p:spPr>
            <a:xfrm rot="10800000" flipV="1">
              <a:off x="2790250" y="3371484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Straight Connector 1217"/>
            <p:cNvCxnSpPr/>
            <p:nvPr/>
          </p:nvCxnSpPr>
          <p:spPr>
            <a:xfrm rot="10800000" flipV="1">
              <a:off x="2913738" y="3477725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Straight Connector 1218"/>
            <p:cNvCxnSpPr/>
            <p:nvPr/>
          </p:nvCxnSpPr>
          <p:spPr>
            <a:xfrm rot="10800000" flipV="1">
              <a:off x="3037225" y="3583965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Straight Connector 1219"/>
            <p:cNvCxnSpPr/>
            <p:nvPr/>
          </p:nvCxnSpPr>
          <p:spPr>
            <a:xfrm rot="5400000">
              <a:off x="1973758" y="2879978"/>
              <a:ext cx="584323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Straight Connector 1220"/>
            <p:cNvCxnSpPr/>
            <p:nvPr/>
          </p:nvCxnSpPr>
          <p:spPr>
            <a:xfrm rot="5400000">
              <a:off x="2096265" y="2987197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>
            <a:xfrm rot="5400000">
              <a:off x="2221713" y="3093438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Straight Connector 1222"/>
            <p:cNvCxnSpPr/>
            <p:nvPr/>
          </p:nvCxnSpPr>
          <p:spPr>
            <a:xfrm rot="5400000">
              <a:off x="2344220" y="3198698"/>
              <a:ext cx="584323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Straight Connector 1223"/>
            <p:cNvCxnSpPr/>
            <p:nvPr/>
          </p:nvCxnSpPr>
          <p:spPr>
            <a:xfrm rot="5400000">
              <a:off x="2467707" y="3304939"/>
              <a:ext cx="584323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5" name="Straight Connector 1224"/>
            <p:cNvCxnSpPr/>
            <p:nvPr/>
          </p:nvCxnSpPr>
          <p:spPr>
            <a:xfrm rot="5400000">
              <a:off x="2591131" y="3413075"/>
              <a:ext cx="582490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6" name="Straight Connector 1225"/>
            <p:cNvCxnSpPr/>
            <p:nvPr/>
          </p:nvCxnSpPr>
          <p:spPr>
            <a:xfrm rot="5400000">
              <a:off x="2713704" y="3520230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7" name="Straight Connector 1226"/>
            <p:cNvCxnSpPr/>
            <p:nvPr/>
          </p:nvCxnSpPr>
          <p:spPr>
            <a:xfrm rot="5400000">
              <a:off x="2838171" y="3625491"/>
              <a:ext cx="584322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8" name="Straight Connector 1227"/>
            <p:cNvCxnSpPr/>
            <p:nvPr/>
          </p:nvCxnSpPr>
          <p:spPr>
            <a:xfrm rot="5400000">
              <a:off x="2960678" y="3732711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" name="Straight Connector 1228"/>
            <p:cNvCxnSpPr/>
            <p:nvPr/>
          </p:nvCxnSpPr>
          <p:spPr>
            <a:xfrm rot="5400000">
              <a:off x="3084165" y="3838952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Straight Connector 1229"/>
            <p:cNvCxnSpPr/>
            <p:nvPr/>
          </p:nvCxnSpPr>
          <p:spPr>
            <a:xfrm rot="10800000" flipV="1">
              <a:off x="2235538" y="2840282"/>
              <a:ext cx="925175" cy="479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" name="Straight Connector 1230"/>
            <p:cNvCxnSpPr/>
            <p:nvPr/>
          </p:nvCxnSpPr>
          <p:spPr>
            <a:xfrm rot="16200000" flipH="1">
              <a:off x="1980776" y="2918436"/>
              <a:ext cx="1064236" cy="80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" name="Straight Connector 1231"/>
            <p:cNvCxnSpPr/>
            <p:nvPr/>
          </p:nvCxnSpPr>
          <p:spPr>
            <a:xfrm rot="10800000" flipV="1">
              <a:off x="3160713" y="3105883"/>
              <a:ext cx="678200" cy="214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Straight Connector 1232"/>
            <p:cNvCxnSpPr/>
            <p:nvPr/>
          </p:nvCxnSpPr>
          <p:spPr>
            <a:xfrm>
              <a:off x="2729488" y="2680921"/>
              <a:ext cx="862451" cy="4249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Straight Connector 1233"/>
            <p:cNvCxnSpPr/>
            <p:nvPr/>
          </p:nvCxnSpPr>
          <p:spPr>
            <a:xfrm rot="16200000" flipH="1">
              <a:off x="2079083" y="3465216"/>
              <a:ext cx="373673" cy="186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Straight Connector 1234"/>
            <p:cNvCxnSpPr/>
            <p:nvPr/>
          </p:nvCxnSpPr>
          <p:spPr>
            <a:xfrm>
              <a:off x="2112050" y="3796446"/>
              <a:ext cx="801688" cy="533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 rot="5400000">
              <a:off x="2705143" y="3183348"/>
              <a:ext cx="479913" cy="431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Straight Connector 1236"/>
            <p:cNvCxnSpPr/>
            <p:nvPr/>
          </p:nvCxnSpPr>
          <p:spPr>
            <a:xfrm rot="5400000">
              <a:off x="1810285" y="2919962"/>
              <a:ext cx="4780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8" name="Straight Connector 1237"/>
            <p:cNvCxnSpPr/>
            <p:nvPr/>
          </p:nvCxnSpPr>
          <p:spPr>
            <a:xfrm rot="5400000">
              <a:off x="2858323" y="3046035"/>
              <a:ext cx="851755" cy="1215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Straight Connector 1238"/>
            <p:cNvCxnSpPr/>
            <p:nvPr/>
          </p:nvCxnSpPr>
          <p:spPr>
            <a:xfrm>
              <a:off x="2421749" y="3371484"/>
              <a:ext cx="862451" cy="639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0" name="Straight Connector 1239"/>
            <p:cNvCxnSpPr/>
            <p:nvPr/>
          </p:nvCxnSpPr>
          <p:spPr>
            <a:xfrm rot="16200000" flipH="1">
              <a:off x="1725179" y="3589391"/>
              <a:ext cx="957995" cy="309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1" name="Straight Connector 1240"/>
            <p:cNvCxnSpPr/>
            <p:nvPr/>
          </p:nvCxnSpPr>
          <p:spPr>
            <a:xfrm rot="10800000" flipV="1">
              <a:off x="2172814" y="2840282"/>
              <a:ext cx="1050622" cy="424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2" name="Straight Connector 1241"/>
            <p:cNvCxnSpPr/>
            <p:nvPr/>
          </p:nvCxnSpPr>
          <p:spPr>
            <a:xfrm rot="5400000">
              <a:off x="1782120" y="3390337"/>
              <a:ext cx="904875" cy="12348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Straight Connector 1242"/>
            <p:cNvCxnSpPr/>
            <p:nvPr/>
          </p:nvCxnSpPr>
          <p:spPr>
            <a:xfrm rot="5400000">
              <a:off x="3179486" y="3368578"/>
              <a:ext cx="1011115" cy="60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4" name="Straight Connector 1243"/>
            <p:cNvCxnSpPr/>
            <p:nvPr/>
          </p:nvCxnSpPr>
          <p:spPr>
            <a:xfrm rot="10800000" flipV="1">
              <a:off x="1988564" y="3477725"/>
              <a:ext cx="678200" cy="533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5" name="Straight Connector 1244"/>
            <p:cNvCxnSpPr/>
            <p:nvPr/>
          </p:nvCxnSpPr>
          <p:spPr>
            <a:xfrm rot="16200000" flipH="1">
              <a:off x="2274691" y="3135718"/>
              <a:ext cx="1648558" cy="7389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6" name="Straight Connector 1245"/>
            <p:cNvCxnSpPr/>
            <p:nvPr/>
          </p:nvCxnSpPr>
          <p:spPr>
            <a:xfrm rot="10800000" flipV="1">
              <a:off x="2296301" y="3320196"/>
              <a:ext cx="1419124" cy="7436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7" name="Straight Connector 1246"/>
            <p:cNvCxnSpPr/>
            <p:nvPr/>
          </p:nvCxnSpPr>
          <p:spPr>
            <a:xfrm rot="5400000">
              <a:off x="1892473" y="3112980"/>
              <a:ext cx="1117356" cy="67820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8" name="Straight Connector 1247"/>
            <p:cNvCxnSpPr/>
            <p:nvPr/>
          </p:nvCxnSpPr>
          <p:spPr>
            <a:xfrm rot="10800000" flipV="1">
              <a:off x="2790250" y="2840282"/>
              <a:ext cx="678200" cy="424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9" name="Straight Connector 1248"/>
            <p:cNvCxnSpPr/>
            <p:nvPr/>
          </p:nvCxnSpPr>
          <p:spPr>
            <a:xfrm rot="10800000" flipV="1">
              <a:off x="1927799" y="2734042"/>
              <a:ext cx="862451" cy="2124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0" name="Straight Connector 1249"/>
            <p:cNvCxnSpPr/>
            <p:nvPr/>
          </p:nvCxnSpPr>
          <p:spPr>
            <a:xfrm rot="5400000">
              <a:off x="2405964" y="3015427"/>
              <a:ext cx="584323" cy="5527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Straight Connector 1250"/>
            <p:cNvCxnSpPr/>
            <p:nvPr/>
          </p:nvCxnSpPr>
          <p:spPr>
            <a:xfrm>
              <a:off x="2480552" y="2680921"/>
              <a:ext cx="1234873" cy="5330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Straight Connector 1251"/>
            <p:cNvCxnSpPr/>
            <p:nvPr/>
          </p:nvCxnSpPr>
          <p:spPr>
            <a:xfrm rot="10800000" flipV="1">
              <a:off x="2729488" y="4010758"/>
              <a:ext cx="862451" cy="265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Straight Connector 1252"/>
            <p:cNvCxnSpPr/>
            <p:nvPr/>
          </p:nvCxnSpPr>
          <p:spPr>
            <a:xfrm rot="16200000" flipH="1">
              <a:off x="2544803" y="3102978"/>
              <a:ext cx="798635" cy="60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Straight Connector 1253"/>
            <p:cNvCxnSpPr/>
            <p:nvPr/>
          </p:nvCxnSpPr>
          <p:spPr>
            <a:xfrm rot="16200000" flipH="1">
              <a:off x="2223638" y="3550387"/>
              <a:ext cx="639273" cy="493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Straight Connector 1254"/>
            <p:cNvCxnSpPr/>
            <p:nvPr/>
          </p:nvCxnSpPr>
          <p:spPr>
            <a:xfrm rot="10800000" flipV="1">
              <a:off x="1988564" y="3052763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Straight Connector 1255"/>
            <p:cNvCxnSpPr/>
            <p:nvPr/>
          </p:nvCxnSpPr>
          <p:spPr>
            <a:xfrm rot="10800000" flipV="1">
              <a:off x="2112050" y="3159003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7" name="Straight Connector 1256"/>
            <p:cNvCxnSpPr/>
            <p:nvPr/>
          </p:nvCxnSpPr>
          <p:spPr>
            <a:xfrm rot="10800000" flipV="1">
              <a:off x="2235538" y="3265244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Straight Connector 1257"/>
            <p:cNvCxnSpPr/>
            <p:nvPr/>
          </p:nvCxnSpPr>
          <p:spPr>
            <a:xfrm rot="10800000" flipV="1">
              <a:off x="2359025" y="3371484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Straight Connector 1258"/>
            <p:cNvCxnSpPr/>
            <p:nvPr/>
          </p:nvCxnSpPr>
          <p:spPr>
            <a:xfrm rot="10800000" flipV="1">
              <a:off x="2480552" y="3477725"/>
              <a:ext cx="927136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Straight Connector 1259"/>
            <p:cNvCxnSpPr/>
            <p:nvPr/>
          </p:nvCxnSpPr>
          <p:spPr>
            <a:xfrm rot="10800000" flipV="1">
              <a:off x="2606000" y="3583965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Straight Connector 1260"/>
            <p:cNvCxnSpPr/>
            <p:nvPr/>
          </p:nvCxnSpPr>
          <p:spPr>
            <a:xfrm rot="10800000" flipV="1">
              <a:off x="2729488" y="3690205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Straight Connector 1261"/>
            <p:cNvCxnSpPr/>
            <p:nvPr/>
          </p:nvCxnSpPr>
          <p:spPr>
            <a:xfrm rot="10800000" flipV="1">
              <a:off x="2852974" y="3796446"/>
              <a:ext cx="923215" cy="10807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Straight Connector 1262"/>
            <p:cNvCxnSpPr/>
            <p:nvPr/>
          </p:nvCxnSpPr>
          <p:spPr>
            <a:xfrm rot="10800000" flipV="1">
              <a:off x="1988564" y="2946523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4" name="Straight Connector 1263"/>
            <p:cNvCxnSpPr/>
            <p:nvPr/>
          </p:nvCxnSpPr>
          <p:spPr>
            <a:xfrm rot="10800000" flipV="1">
              <a:off x="2112050" y="3052763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5" name="Straight Connector 1264"/>
            <p:cNvCxnSpPr/>
            <p:nvPr/>
          </p:nvCxnSpPr>
          <p:spPr>
            <a:xfrm rot="10800000" flipV="1">
              <a:off x="2235538" y="3159003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6" name="Straight Connector 1265"/>
            <p:cNvCxnSpPr/>
            <p:nvPr/>
          </p:nvCxnSpPr>
          <p:spPr>
            <a:xfrm rot="10800000" flipV="1">
              <a:off x="2359025" y="3265244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7" name="Straight Connector 1266"/>
            <p:cNvCxnSpPr/>
            <p:nvPr/>
          </p:nvCxnSpPr>
          <p:spPr>
            <a:xfrm rot="10800000" flipV="1">
              <a:off x="2480552" y="3371484"/>
              <a:ext cx="927136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8" name="Straight Connector 1267"/>
            <p:cNvCxnSpPr/>
            <p:nvPr/>
          </p:nvCxnSpPr>
          <p:spPr>
            <a:xfrm rot="10800000" flipV="1">
              <a:off x="2606000" y="3477725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Straight Connector 1268"/>
            <p:cNvCxnSpPr/>
            <p:nvPr/>
          </p:nvCxnSpPr>
          <p:spPr>
            <a:xfrm rot="10800000" flipV="1">
              <a:off x="2729488" y="3583965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0" name="Straight Connector 1269"/>
            <p:cNvCxnSpPr/>
            <p:nvPr/>
          </p:nvCxnSpPr>
          <p:spPr>
            <a:xfrm rot="10800000" flipV="1">
              <a:off x="2852974" y="3690205"/>
              <a:ext cx="92321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1" name="Straight Connector 1270"/>
            <p:cNvCxnSpPr/>
            <p:nvPr/>
          </p:nvCxnSpPr>
          <p:spPr>
            <a:xfrm rot="10800000" flipV="1">
              <a:off x="2172814" y="2840282"/>
              <a:ext cx="68016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Straight Connector 1271"/>
            <p:cNvCxnSpPr/>
            <p:nvPr/>
          </p:nvCxnSpPr>
          <p:spPr>
            <a:xfrm rot="10800000" flipV="1">
              <a:off x="2296301" y="2946523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3" name="Straight Connector 1272"/>
            <p:cNvCxnSpPr/>
            <p:nvPr/>
          </p:nvCxnSpPr>
          <p:spPr>
            <a:xfrm rot="10800000" flipV="1">
              <a:off x="2421749" y="3052763"/>
              <a:ext cx="67624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4" name="Straight Connector 1273"/>
            <p:cNvCxnSpPr/>
            <p:nvPr/>
          </p:nvCxnSpPr>
          <p:spPr>
            <a:xfrm rot="10800000" flipV="1">
              <a:off x="2543276" y="3159003"/>
              <a:ext cx="68016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5" name="Straight Connector 1274"/>
            <p:cNvCxnSpPr/>
            <p:nvPr/>
          </p:nvCxnSpPr>
          <p:spPr>
            <a:xfrm rot="10800000" flipV="1">
              <a:off x="2666764" y="3265244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6" name="Straight Connector 1275"/>
            <p:cNvCxnSpPr/>
            <p:nvPr/>
          </p:nvCxnSpPr>
          <p:spPr>
            <a:xfrm rot="10800000" flipV="1">
              <a:off x="2790250" y="3371484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>
            <a:xfrm rot="10800000" flipV="1">
              <a:off x="2913738" y="3477725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8" name="Straight Connector 1277"/>
            <p:cNvCxnSpPr/>
            <p:nvPr/>
          </p:nvCxnSpPr>
          <p:spPr>
            <a:xfrm rot="10800000" flipV="1">
              <a:off x="3037225" y="3583965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9" name="Straight Connector 1278"/>
            <p:cNvCxnSpPr/>
            <p:nvPr/>
          </p:nvCxnSpPr>
          <p:spPr>
            <a:xfrm rot="10800000" flipV="1">
              <a:off x="3160713" y="3690205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0" name="Straight Connector 1279"/>
            <p:cNvCxnSpPr/>
            <p:nvPr/>
          </p:nvCxnSpPr>
          <p:spPr>
            <a:xfrm rot="5400000">
              <a:off x="2096265" y="2987197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Straight Connector 1280"/>
            <p:cNvCxnSpPr/>
            <p:nvPr/>
          </p:nvCxnSpPr>
          <p:spPr>
            <a:xfrm rot="5400000">
              <a:off x="2221713" y="3093438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2" name="Straight Connector 1281"/>
            <p:cNvCxnSpPr/>
            <p:nvPr/>
          </p:nvCxnSpPr>
          <p:spPr>
            <a:xfrm rot="5400000">
              <a:off x="2344220" y="3198698"/>
              <a:ext cx="584323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3" name="Straight Connector 1282"/>
            <p:cNvCxnSpPr/>
            <p:nvPr/>
          </p:nvCxnSpPr>
          <p:spPr>
            <a:xfrm rot="5400000">
              <a:off x="2467707" y="3304939"/>
              <a:ext cx="584323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4" name="Straight Connector 1283"/>
            <p:cNvCxnSpPr/>
            <p:nvPr/>
          </p:nvCxnSpPr>
          <p:spPr>
            <a:xfrm rot="5400000">
              <a:off x="2591131" y="3413075"/>
              <a:ext cx="582490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5" name="Straight Connector 1284"/>
            <p:cNvCxnSpPr/>
            <p:nvPr/>
          </p:nvCxnSpPr>
          <p:spPr>
            <a:xfrm rot="5400000">
              <a:off x="2713704" y="3520230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6" name="Straight Connector 1285"/>
            <p:cNvCxnSpPr/>
            <p:nvPr/>
          </p:nvCxnSpPr>
          <p:spPr>
            <a:xfrm rot="5400000">
              <a:off x="2838171" y="3625491"/>
              <a:ext cx="584322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7" name="Straight Connector 1286"/>
            <p:cNvCxnSpPr/>
            <p:nvPr/>
          </p:nvCxnSpPr>
          <p:spPr>
            <a:xfrm rot="5400000">
              <a:off x="2960678" y="3732711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8" name="Straight Connector 1287"/>
            <p:cNvCxnSpPr/>
            <p:nvPr/>
          </p:nvCxnSpPr>
          <p:spPr>
            <a:xfrm rot="5400000">
              <a:off x="3084165" y="3838952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9" name="Straight Connector 1288"/>
            <p:cNvCxnSpPr/>
            <p:nvPr/>
          </p:nvCxnSpPr>
          <p:spPr>
            <a:xfrm rot="5400000">
              <a:off x="3207653" y="3945192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Straight Connector 1289"/>
            <p:cNvCxnSpPr/>
            <p:nvPr/>
          </p:nvCxnSpPr>
          <p:spPr>
            <a:xfrm rot="10800000" flipV="1">
              <a:off x="2296301" y="2521561"/>
              <a:ext cx="927136" cy="478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1" name="Straight Connector 1290"/>
            <p:cNvCxnSpPr/>
            <p:nvPr/>
          </p:nvCxnSpPr>
          <p:spPr>
            <a:xfrm rot="16200000" flipH="1">
              <a:off x="2041540" y="2599714"/>
              <a:ext cx="1064236" cy="801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2" name="Straight Connector 1291"/>
            <p:cNvCxnSpPr/>
            <p:nvPr/>
          </p:nvCxnSpPr>
          <p:spPr>
            <a:xfrm rot="10800000" flipV="1">
              <a:off x="3223437" y="2787162"/>
              <a:ext cx="676239" cy="2124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3" name="Straight Connector 1292"/>
            <p:cNvCxnSpPr/>
            <p:nvPr/>
          </p:nvCxnSpPr>
          <p:spPr>
            <a:xfrm>
              <a:off x="2790250" y="2362200"/>
              <a:ext cx="864412" cy="4249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4" name="Straight Connector 1293"/>
            <p:cNvCxnSpPr/>
            <p:nvPr/>
          </p:nvCxnSpPr>
          <p:spPr>
            <a:xfrm rot="16200000" flipH="1">
              <a:off x="2141807" y="3146494"/>
              <a:ext cx="373673" cy="186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5" name="Straight Connector 1294"/>
            <p:cNvCxnSpPr/>
            <p:nvPr/>
          </p:nvCxnSpPr>
          <p:spPr>
            <a:xfrm>
              <a:off x="2172814" y="3477725"/>
              <a:ext cx="801687" cy="533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6" name="Straight Connector 1295"/>
            <p:cNvCxnSpPr/>
            <p:nvPr/>
          </p:nvCxnSpPr>
          <p:spPr>
            <a:xfrm rot="5400000">
              <a:off x="2766886" y="2863646"/>
              <a:ext cx="479913" cy="4331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7" name="Straight Connector 1296"/>
            <p:cNvCxnSpPr/>
            <p:nvPr/>
          </p:nvCxnSpPr>
          <p:spPr>
            <a:xfrm rot="5400000">
              <a:off x="1873009" y="2601241"/>
              <a:ext cx="4780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8" name="Straight Connector 1297"/>
            <p:cNvCxnSpPr/>
            <p:nvPr/>
          </p:nvCxnSpPr>
          <p:spPr>
            <a:xfrm rot="5400000">
              <a:off x="2920067" y="2726333"/>
              <a:ext cx="851755" cy="123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9" name="Straight Connector 1298"/>
            <p:cNvCxnSpPr/>
            <p:nvPr/>
          </p:nvCxnSpPr>
          <p:spPr>
            <a:xfrm>
              <a:off x="2480552" y="3052763"/>
              <a:ext cx="864412" cy="637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0" name="Straight Connector 1299"/>
            <p:cNvCxnSpPr/>
            <p:nvPr/>
          </p:nvCxnSpPr>
          <p:spPr>
            <a:xfrm>
              <a:off x="1988564" y="3851398"/>
              <a:ext cx="370461" cy="159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1" name="Straight Connector 1300"/>
            <p:cNvCxnSpPr/>
            <p:nvPr/>
          </p:nvCxnSpPr>
          <p:spPr>
            <a:xfrm rot="16200000" flipH="1">
              <a:off x="1787903" y="3270670"/>
              <a:ext cx="957995" cy="309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2" name="Straight Connector 1301"/>
            <p:cNvCxnSpPr/>
            <p:nvPr/>
          </p:nvCxnSpPr>
          <p:spPr>
            <a:xfrm rot="10800000" flipV="1">
              <a:off x="2235538" y="2521561"/>
              <a:ext cx="1048662" cy="424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3" name="Straight Connector 1302"/>
            <p:cNvCxnSpPr/>
            <p:nvPr/>
          </p:nvCxnSpPr>
          <p:spPr>
            <a:xfrm rot="5400000">
              <a:off x="1845760" y="3070700"/>
              <a:ext cx="903044" cy="12348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4" name="Straight Connector 1303"/>
            <p:cNvCxnSpPr/>
            <p:nvPr/>
          </p:nvCxnSpPr>
          <p:spPr>
            <a:xfrm rot="5400000">
              <a:off x="3241165" y="3048941"/>
              <a:ext cx="1009284" cy="60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5" name="Straight Connector 1304"/>
            <p:cNvCxnSpPr/>
            <p:nvPr/>
          </p:nvCxnSpPr>
          <p:spPr>
            <a:xfrm rot="10800000" flipV="1">
              <a:off x="2049327" y="3159003"/>
              <a:ext cx="680161" cy="53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6" name="Straight Connector 1305"/>
            <p:cNvCxnSpPr/>
            <p:nvPr/>
          </p:nvCxnSpPr>
          <p:spPr>
            <a:xfrm rot="16200000" flipH="1">
              <a:off x="2336434" y="2816016"/>
              <a:ext cx="1648558" cy="740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7" name="Straight Connector 1306"/>
            <p:cNvCxnSpPr/>
            <p:nvPr/>
          </p:nvCxnSpPr>
          <p:spPr>
            <a:xfrm rot="10800000" flipV="1">
              <a:off x="2359025" y="2999642"/>
              <a:ext cx="1417165" cy="7455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Straight Connector 1307"/>
            <p:cNvCxnSpPr/>
            <p:nvPr/>
          </p:nvCxnSpPr>
          <p:spPr>
            <a:xfrm rot="5400000">
              <a:off x="1955132" y="2792363"/>
              <a:ext cx="1115525" cy="68016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9" name="Straight Connector 1308"/>
            <p:cNvCxnSpPr/>
            <p:nvPr/>
          </p:nvCxnSpPr>
          <p:spPr>
            <a:xfrm rot="10800000" flipV="1">
              <a:off x="2852974" y="2521561"/>
              <a:ext cx="678200" cy="424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0" name="Straight Connector 1309"/>
            <p:cNvCxnSpPr/>
            <p:nvPr/>
          </p:nvCxnSpPr>
          <p:spPr>
            <a:xfrm rot="10800000" flipV="1">
              <a:off x="1988564" y="2415321"/>
              <a:ext cx="864411" cy="2124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1" name="Straight Connector 1310"/>
            <p:cNvCxnSpPr/>
            <p:nvPr/>
          </p:nvCxnSpPr>
          <p:spPr>
            <a:xfrm rot="5400000">
              <a:off x="2466727" y="2694747"/>
              <a:ext cx="584323" cy="556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2" name="Straight Connector 1311"/>
            <p:cNvCxnSpPr/>
            <p:nvPr/>
          </p:nvCxnSpPr>
          <p:spPr>
            <a:xfrm>
              <a:off x="2543276" y="2362200"/>
              <a:ext cx="1232914" cy="53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3" name="Straight Connector 1312"/>
            <p:cNvCxnSpPr/>
            <p:nvPr/>
          </p:nvCxnSpPr>
          <p:spPr>
            <a:xfrm rot="10800000" flipV="1">
              <a:off x="2790250" y="3690205"/>
              <a:ext cx="864412" cy="267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4" name="Straight Connector 1313"/>
            <p:cNvCxnSpPr/>
            <p:nvPr/>
          </p:nvCxnSpPr>
          <p:spPr>
            <a:xfrm rot="16200000" flipH="1">
              <a:off x="2606546" y="2783276"/>
              <a:ext cx="798635" cy="62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5" name="Straight Connector 1314"/>
            <p:cNvCxnSpPr/>
            <p:nvPr/>
          </p:nvCxnSpPr>
          <p:spPr>
            <a:xfrm rot="16200000" flipH="1">
              <a:off x="2287278" y="3230750"/>
              <a:ext cx="637442" cy="493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6" name="Straight Connector 1315"/>
            <p:cNvCxnSpPr/>
            <p:nvPr/>
          </p:nvCxnSpPr>
          <p:spPr>
            <a:xfrm rot="10800000" flipV="1">
              <a:off x="2049327" y="2734042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7" name="Straight Connector 1316"/>
            <p:cNvCxnSpPr/>
            <p:nvPr/>
          </p:nvCxnSpPr>
          <p:spPr>
            <a:xfrm rot="10800000" flipV="1">
              <a:off x="2172814" y="2840282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8" name="Straight Connector 1317"/>
            <p:cNvCxnSpPr/>
            <p:nvPr/>
          </p:nvCxnSpPr>
          <p:spPr>
            <a:xfrm rot="10800000" flipV="1">
              <a:off x="2296301" y="2946523"/>
              <a:ext cx="927136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9" name="Straight Connector 1318"/>
            <p:cNvCxnSpPr/>
            <p:nvPr/>
          </p:nvCxnSpPr>
          <p:spPr>
            <a:xfrm rot="10800000" flipV="1">
              <a:off x="2421749" y="3052763"/>
              <a:ext cx="92321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0" name="Straight Connector 1319"/>
            <p:cNvCxnSpPr/>
            <p:nvPr/>
          </p:nvCxnSpPr>
          <p:spPr>
            <a:xfrm rot="10800000" flipV="1">
              <a:off x="2543276" y="3159003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1" name="Straight Connector 1320"/>
            <p:cNvCxnSpPr/>
            <p:nvPr/>
          </p:nvCxnSpPr>
          <p:spPr>
            <a:xfrm rot="10800000" flipV="1">
              <a:off x="2666764" y="3265244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2" name="Straight Connector 1321"/>
            <p:cNvCxnSpPr/>
            <p:nvPr/>
          </p:nvCxnSpPr>
          <p:spPr>
            <a:xfrm rot="10800000" flipV="1">
              <a:off x="2790250" y="3371484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Straight Connector 1322"/>
            <p:cNvCxnSpPr/>
            <p:nvPr/>
          </p:nvCxnSpPr>
          <p:spPr>
            <a:xfrm rot="10800000" flipV="1">
              <a:off x="2913738" y="3477725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4" name="Straight Connector 1323"/>
            <p:cNvCxnSpPr/>
            <p:nvPr/>
          </p:nvCxnSpPr>
          <p:spPr>
            <a:xfrm rot="10800000" flipV="1">
              <a:off x="2049327" y="2627802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5" name="Straight Connector 1324"/>
            <p:cNvCxnSpPr/>
            <p:nvPr/>
          </p:nvCxnSpPr>
          <p:spPr>
            <a:xfrm rot="10800000" flipV="1">
              <a:off x="2172814" y="2734042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6" name="Straight Connector 1325"/>
            <p:cNvCxnSpPr/>
            <p:nvPr/>
          </p:nvCxnSpPr>
          <p:spPr>
            <a:xfrm rot="10800000" flipV="1">
              <a:off x="2296301" y="2840282"/>
              <a:ext cx="927136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7" name="Straight Connector 1326"/>
            <p:cNvCxnSpPr/>
            <p:nvPr/>
          </p:nvCxnSpPr>
          <p:spPr>
            <a:xfrm rot="10800000" flipV="1">
              <a:off x="2421749" y="2946523"/>
              <a:ext cx="92321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8" name="Straight Connector 1327"/>
            <p:cNvCxnSpPr/>
            <p:nvPr/>
          </p:nvCxnSpPr>
          <p:spPr>
            <a:xfrm rot="10800000" flipV="1">
              <a:off x="2543276" y="3052763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9" name="Straight Connector 1328"/>
            <p:cNvCxnSpPr/>
            <p:nvPr/>
          </p:nvCxnSpPr>
          <p:spPr>
            <a:xfrm rot="10800000" flipV="1">
              <a:off x="2666764" y="3159003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0" name="Straight Connector 1329"/>
            <p:cNvCxnSpPr/>
            <p:nvPr/>
          </p:nvCxnSpPr>
          <p:spPr>
            <a:xfrm rot="10800000" flipV="1">
              <a:off x="2790250" y="3265244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1" name="Straight Connector 1330"/>
            <p:cNvCxnSpPr/>
            <p:nvPr/>
          </p:nvCxnSpPr>
          <p:spPr>
            <a:xfrm rot="10800000" flipV="1">
              <a:off x="2913738" y="3371484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" name="Straight Connector 1331"/>
            <p:cNvCxnSpPr/>
            <p:nvPr/>
          </p:nvCxnSpPr>
          <p:spPr>
            <a:xfrm rot="10800000" flipV="1">
              <a:off x="2235538" y="2521561"/>
              <a:ext cx="678200" cy="47808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" name="Straight Connector 1332"/>
            <p:cNvCxnSpPr/>
            <p:nvPr/>
          </p:nvCxnSpPr>
          <p:spPr>
            <a:xfrm rot="10800000" flipV="1">
              <a:off x="2359025" y="2627802"/>
              <a:ext cx="678200" cy="47808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" name="Straight Connector 1333"/>
            <p:cNvCxnSpPr/>
            <p:nvPr/>
          </p:nvCxnSpPr>
          <p:spPr>
            <a:xfrm rot="10800000" flipV="1">
              <a:off x="2480552" y="2734042"/>
              <a:ext cx="68016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" name="Straight Connector 1334"/>
            <p:cNvCxnSpPr/>
            <p:nvPr/>
          </p:nvCxnSpPr>
          <p:spPr>
            <a:xfrm rot="10800000" flipV="1">
              <a:off x="2606000" y="2840282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" name="Straight Connector 1335"/>
            <p:cNvCxnSpPr/>
            <p:nvPr/>
          </p:nvCxnSpPr>
          <p:spPr>
            <a:xfrm rot="10800000" flipV="1">
              <a:off x="2729488" y="2946523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" name="Straight Connector 1336"/>
            <p:cNvCxnSpPr/>
            <p:nvPr/>
          </p:nvCxnSpPr>
          <p:spPr>
            <a:xfrm rot="10800000" flipV="1">
              <a:off x="2852974" y="3052763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Straight Connector 1337"/>
            <p:cNvCxnSpPr/>
            <p:nvPr/>
          </p:nvCxnSpPr>
          <p:spPr>
            <a:xfrm rot="10800000" flipV="1">
              <a:off x="2974501" y="3159003"/>
              <a:ext cx="68016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9" name="Straight Connector 1338"/>
            <p:cNvCxnSpPr/>
            <p:nvPr/>
          </p:nvCxnSpPr>
          <p:spPr>
            <a:xfrm rot="10800000" flipV="1">
              <a:off x="3097989" y="3265244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0" name="Straight Connector 1339"/>
            <p:cNvCxnSpPr/>
            <p:nvPr/>
          </p:nvCxnSpPr>
          <p:spPr>
            <a:xfrm rot="10800000" flipV="1">
              <a:off x="3223437" y="3371484"/>
              <a:ext cx="676239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1" name="Straight Connector 1340"/>
            <p:cNvCxnSpPr/>
            <p:nvPr/>
          </p:nvCxnSpPr>
          <p:spPr>
            <a:xfrm rot="5400000">
              <a:off x="2158989" y="2668476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2" name="Straight Connector 1341"/>
            <p:cNvCxnSpPr/>
            <p:nvPr/>
          </p:nvCxnSpPr>
          <p:spPr>
            <a:xfrm rot="5400000">
              <a:off x="2281497" y="2773736"/>
              <a:ext cx="584323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3" name="Straight Connector 1342"/>
            <p:cNvCxnSpPr/>
            <p:nvPr/>
          </p:nvCxnSpPr>
          <p:spPr>
            <a:xfrm rot="5400000">
              <a:off x="2405964" y="2880957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" name="Straight Connector 1343"/>
            <p:cNvCxnSpPr/>
            <p:nvPr/>
          </p:nvCxnSpPr>
          <p:spPr>
            <a:xfrm rot="5400000">
              <a:off x="2529452" y="2987197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Straight Connector 1344"/>
            <p:cNvCxnSpPr/>
            <p:nvPr/>
          </p:nvCxnSpPr>
          <p:spPr>
            <a:xfrm rot="5400000">
              <a:off x="2652938" y="3093438"/>
              <a:ext cx="584323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6" name="Straight Connector 1345"/>
            <p:cNvCxnSpPr/>
            <p:nvPr/>
          </p:nvCxnSpPr>
          <p:spPr>
            <a:xfrm rot="5400000">
              <a:off x="2775446" y="3198698"/>
              <a:ext cx="584323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Straight Connector 1346"/>
            <p:cNvCxnSpPr/>
            <p:nvPr/>
          </p:nvCxnSpPr>
          <p:spPr>
            <a:xfrm rot="5400000">
              <a:off x="2898933" y="3304939"/>
              <a:ext cx="584323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8" name="Straight Connector 1347"/>
            <p:cNvCxnSpPr/>
            <p:nvPr/>
          </p:nvCxnSpPr>
          <p:spPr>
            <a:xfrm rot="5400000">
              <a:off x="3024317" y="3413075"/>
              <a:ext cx="582490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9" name="Straight Connector 1348"/>
            <p:cNvCxnSpPr/>
            <p:nvPr/>
          </p:nvCxnSpPr>
          <p:spPr>
            <a:xfrm rot="5400000">
              <a:off x="3145908" y="3519251"/>
              <a:ext cx="584322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Straight Connector 1349"/>
            <p:cNvCxnSpPr/>
            <p:nvPr/>
          </p:nvCxnSpPr>
          <p:spPr>
            <a:xfrm rot="5400000">
              <a:off x="3269396" y="3625491"/>
              <a:ext cx="584322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" name="Straight Connector 1350"/>
            <p:cNvCxnSpPr/>
            <p:nvPr/>
          </p:nvCxnSpPr>
          <p:spPr>
            <a:xfrm rot="10800000" flipV="1">
              <a:off x="1618101" y="3159003"/>
              <a:ext cx="925175" cy="479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2" name="Straight Connector 1351"/>
            <p:cNvCxnSpPr/>
            <p:nvPr/>
          </p:nvCxnSpPr>
          <p:spPr>
            <a:xfrm rot="10800000" flipV="1">
              <a:off x="2543276" y="3426436"/>
              <a:ext cx="680161" cy="2124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Straight Connector 1352"/>
            <p:cNvCxnSpPr/>
            <p:nvPr/>
          </p:nvCxnSpPr>
          <p:spPr>
            <a:xfrm>
              <a:off x="2112050" y="2999642"/>
              <a:ext cx="862451" cy="4267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Straight Connector 1353"/>
            <p:cNvCxnSpPr/>
            <p:nvPr/>
          </p:nvCxnSpPr>
          <p:spPr>
            <a:xfrm rot="5400000">
              <a:off x="2087706" y="3502069"/>
              <a:ext cx="479913" cy="431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Straight Connector 1354"/>
            <p:cNvCxnSpPr/>
            <p:nvPr/>
          </p:nvCxnSpPr>
          <p:spPr>
            <a:xfrm rot="5400000">
              <a:off x="2241866" y="3363775"/>
              <a:ext cx="851755" cy="123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Straight Connector 1355"/>
            <p:cNvCxnSpPr/>
            <p:nvPr/>
          </p:nvCxnSpPr>
          <p:spPr>
            <a:xfrm>
              <a:off x="1804313" y="3690205"/>
              <a:ext cx="862451" cy="639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Straight Connector 1356"/>
            <p:cNvCxnSpPr/>
            <p:nvPr/>
          </p:nvCxnSpPr>
          <p:spPr>
            <a:xfrm rot="10800000" flipV="1">
              <a:off x="1557338" y="3159003"/>
              <a:ext cx="1048662" cy="424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Straight Connector 1357"/>
            <p:cNvCxnSpPr/>
            <p:nvPr/>
          </p:nvCxnSpPr>
          <p:spPr>
            <a:xfrm rot="5400000">
              <a:off x="2562966" y="3688214"/>
              <a:ext cx="1009283" cy="60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9" name="Straight Connector 1358"/>
            <p:cNvCxnSpPr/>
            <p:nvPr/>
          </p:nvCxnSpPr>
          <p:spPr>
            <a:xfrm rot="16200000" flipH="1">
              <a:off x="1658234" y="3453459"/>
              <a:ext cx="1648558" cy="740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0" name="Straight Connector 1359"/>
            <p:cNvCxnSpPr/>
            <p:nvPr/>
          </p:nvCxnSpPr>
          <p:spPr>
            <a:xfrm rot="10800000" flipV="1">
              <a:off x="1678865" y="3638917"/>
              <a:ext cx="1419124" cy="7436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1" name="Straight Connector 1360"/>
            <p:cNvCxnSpPr/>
            <p:nvPr/>
          </p:nvCxnSpPr>
          <p:spPr>
            <a:xfrm rot="10800000" flipV="1">
              <a:off x="2172814" y="3159003"/>
              <a:ext cx="680160" cy="424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2" name="Straight Connector 1361"/>
            <p:cNvCxnSpPr/>
            <p:nvPr/>
          </p:nvCxnSpPr>
          <p:spPr>
            <a:xfrm rot="5400000">
              <a:off x="1789508" y="3335000"/>
              <a:ext cx="584322" cy="554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3" name="Straight Connector 1362"/>
            <p:cNvCxnSpPr/>
            <p:nvPr/>
          </p:nvCxnSpPr>
          <p:spPr>
            <a:xfrm>
              <a:off x="1865076" y="2999642"/>
              <a:ext cx="1232914" cy="5330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4" name="Straight Connector 1363"/>
            <p:cNvCxnSpPr/>
            <p:nvPr/>
          </p:nvCxnSpPr>
          <p:spPr>
            <a:xfrm rot="16200000" flipH="1">
              <a:off x="1928346" y="3420719"/>
              <a:ext cx="798635" cy="62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5" name="Straight Connector 1364"/>
            <p:cNvCxnSpPr/>
            <p:nvPr/>
          </p:nvCxnSpPr>
          <p:spPr>
            <a:xfrm rot="10800000" flipV="1">
              <a:off x="1618101" y="3583965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6" name="Straight Connector 1365"/>
            <p:cNvCxnSpPr/>
            <p:nvPr/>
          </p:nvCxnSpPr>
          <p:spPr>
            <a:xfrm rot="10800000" flipV="1">
              <a:off x="1741589" y="3690205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7" name="Straight Connector 1366"/>
            <p:cNvCxnSpPr/>
            <p:nvPr/>
          </p:nvCxnSpPr>
          <p:spPr>
            <a:xfrm rot="10800000" flipV="1">
              <a:off x="1865076" y="3796446"/>
              <a:ext cx="925175" cy="10807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8" name="Straight Connector 1367"/>
            <p:cNvCxnSpPr/>
            <p:nvPr/>
          </p:nvCxnSpPr>
          <p:spPr>
            <a:xfrm rot="10800000" flipV="1">
              <a:off x="1988564" y="3904517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9" name="Straight Connector 1368"/>
            <p:cNvCxnSpPr/>
            <p:nvPr/>
          </p:nvCxnSpPr>
          <p:spPr>
            <a:xfrm rot="10800000" flipV="1">
              <a:off x="2112050" y="4010758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0" name="Straight Connector 1369"/>
            <p:cNvCxnSpPr/>
            <p:nvPr/>
          </p:nvCxnSpPr>
          <p:spPr>
            <a:xfrm rot="10800000" flipV="1">
              <a:off x="2235538" y="4116998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1" name="Straight Connector 1370"/>
            <p:cNvCxnSpPr/>
            <p:nvPr/>
          </p:nvCxnSpPr>
          <p:spPr>
            <a:xfrm rot="10800000" flipV="1">
              <a:off x="1618101" y="3477725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2" name="Straight Connector 1371"/>
            <p:cNvCxnSpPr/>
            <p:nvPr/>
          </p:nvCxnSpPr>
          <p:spPr>
            <a:xfrm rot="10800000" flipV="1">
              <a:off x="1741589" y="3583965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3" name="Straight Connector 1372"/>
            <p:cNvCxnSpPr/>
            <p:nvPr/>
          </p:nvCxnSpPr>
          <p:spPr>
            <a:xfrm rot="10800000" flipV="1">
              <a:off x="1865076" y="3690205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Straight Connector 1373"/>
            <p:cNvCxnSpPr/>
            <p:nvPr/>
          </p:nvCxnSpPr>
          <p:spPr>
            <a:xfrm rot="10800000" flipV="1">
              <a:off x="1988564" y="3796446"/>
              <a:ext cx="925175" cy="1080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Straight Connector 1374"/>
            <p:cNvCxnSpPr/>
            <p:nvPr/>
          </p:nvCxnSpPr>
          <p:spPr>
            <a:xfrm rot="10800000" flipV="1">
              <a:off x="2112050" y="3904517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6" name="Straight Connector 1375"/>
            <p:cNvCxnSpPr/>
            <p:nvPr/>
          </p:nvCxnSpPr>
          <p:spPr>
            <a:xfrm rot="10800000" flipV="1">
              <a:off x="2235538" y="4010758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Straight Connector 1376"/>
            <p:cNvCxnSpPr/>
            <p:nvPr/>
          </p:nvCxnSpPr>
          <p:spPr>
            <a:xfrm rot="10800000" flipV="1">
              <a:off x="1557338" y="3159003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Straight Connector 1377"/>
            <p:cNvCxnSpPr/>
            <p:nvPr/>
          </p:nvCxnSpPr>
          <p:spPr>
            <a:xfrm rot="10800000" flipV="1">
              <a:off x="1678865" y="3265244"/>
              <a:ext cx="68016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Straight Connector 1378"/>
            <p:cNvCxnSpPr/>
            <p:nvPr/>
          </p:nvCxnSpPr>
          <p:spPr>
            <a:xfrm rot="10800000" flipV="1">
              <a:off x="1804313" y="3371484"/>
              <a:ext cx="676239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Straight Connector 1379"/>
            <p:cNvCxnSpPr/>
            <p:nvPr/>
          </p:nvCxnSpPr>
          <p:spPr>
            <a:xfrm rot="10800000" flipV="1">
              <a:off x="1927799" y="3477725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1" name="Straight Connector 1380"/>
            <p:cNvCxnSpPr/>
            <p:nvPr/>
          </p:nvCxnSpPr>
          <p:spPr>
            <a:xfrm rot="10800000" flipV="1">
              <a:off x="2049327" y="3583965"/>
              <a:ext cx="680161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2" name="Straight Connector 1381"/>
            <p:cNvCxnSpPr/>
            <p:nvPr/>
          </p:nvCxnSpPr>
          <p:spPr>
            <a:xfrm rot="10800000" flipV="1">
              <a:off x="2172814" y="3690205"/>
              <a:ext cx="68016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3" name="Straight Connector 1382"/>
            <p:cNvCxnSpPr/>
            <p:nvPr/>
          </p:nvCxnSpPr>
          <p:spPr>
            <a:xfrm rot="10800000" flipV="1">
              <a:off x="2296301" y="3796446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4" name="Straight Connector 1383"/>
            <p:cNvCxnSpPr/>
            <p:nvPr/>
          </p:nvCxnSpPr>
          <p:spPr>
            <a:xfrm rot="10800000" flipV="1">
              <a:off x="2421749" y="3904517"/>
              <a:ext cx="676241" cy="478082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5" name="Straight Connector 1384"/>
            <p:cNvCxnSpPr/>
            <p:nvPr/>
          </p:nvCxnSpPr>
          <p:spPr>
            <a:xfrm rot="10800000" flipV="1">
              <a:off x="2543276" y="4010758"/>
              <a:ext cx="680161" cy="478082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Straight Connector 1385"/>
            <p:cNvCxnSpPr/>
            <p:nvPr/>
          </p:nvCxnSpPr>
          <p:spPr>
            <a:xfrm rot="5400000">
              <a:off x="1479808" y="3304939"/>
              <a:ext cx="584323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7" name="Straight Connector 1386"/>
            <p:cNvCxnSpPr/>
            <p:nvPr/>
          </p:nvCxnSpPr>
          <p:spPr>
            <a:xfrm rot="5400000">
              <a:off x="1605193" y="3413075"/>
              <a:ext cx="582490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8" name="Straight Connector 1387"/>
            <p:cNvCxnSpPr/>
            <p:nvPr/>
          </p:nvCxnSpPr>
          <p:spPr>
            <a:xfrm rot="5400000">
              <a:off x="1727765" y="3520230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9" name="Straight Connector 1388"/>
            <p:cNvCxnSpPr/>
            <p:nvPr/>
          </p:nvCxnSpPr>
          <p:spPr>
            <a:xfrm rot="5400000">
              <a:off x="1973759" y="3731732"/>
              <a:ext cx="584322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0" name="Straight Connector 1389"/>
            <p:cNvCxnSpPr/>
            <p:nvPr/>
          </p:nvCxnSpPr>
          <p:spPr>
            <a:xfrm rot="5400000">
              <a:off x="2096267" y="3838952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1" name="Straight Connector 1390"/>
            <p:cNvCxnSpPr/>
            <p:nvPr/>
          </p:nvCxnSpPr>
          <p:spPr>
            <a:xfrm rot="5400000">
              <a:off x="2221714" y="3945192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2" name="Straight Connector 1391"/>
            <p:cNvCxnSpPr/>
            <p:nvPr/>
          </p:nvCxnSpPr>
          <p:spPr>
            <a:xfrm rot="5400000">
              <a:off x="2344222" y="4050452"/>
              <a:ext cx="584322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3" name="Straight Connector 1392"/>
            <p:cNvCxnSpPr/>
            <p:nvPr/>
          </p:nvCxnSpPr>
          <p:spPr>
            <a:xfrm rot="5400000">
              <a:off x="2467708" y="4156694"/>
              <a:ext cx="584322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4" name="Straight Connector 1393"/>
            <p:cNvCxnSpPr/>
            <p:nvPr/>
          </p:nvCxnSpPr>
          <p:spPr>
            <a:xfrm rot="5400000">
              <a:off x="2590216" y="4263913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5" name="Straight Connector 1394"/>
            <p:cNvCxnSpPr/>
            <p:nvPr/>
          </p:nvCxnSpPr>
          <p:spPr>
            <a:xfrm rot="10800000" flipV="1">
              <a:off x="2296301" y="3105883"/>
              <a:ext cx="927136" cy="478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6" name="Straight Connector 1395"/>
            <p:cNvCxnSpPr/>
            <p:nvPr/>
          </p:nvCxnSpPr>
          <p:spPr>
            <a:xfrm rot="16200000" flipH="1">
              <a:off x="2041540" y="3184037"/>
              <a:ext cx="1064235" cy="801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7" name="Straight Connector 1396"/>
            <p:cNvCxnSpPr/>
            <p:nvPr/>
          </p:nvCxnSpPr>
          <p:spPr>
            <a:xfrm rot="10800000" flipV="1">
              <a:off x="3223437" y="3371484"/>
              <a:ext cx="676239" cy="2124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8" name="Straight Connector 1397"/>
            <p:cNvCxnSpPr/>
            <p:nvPr/>
          </p:nvCxnSpPr>
          <p:spPr>
            <a:xfrm>
              <a:off x="2790250" y="2946523"/>
              <a:ext cx="864412" cy="4249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9" name="Straight Connector 1398"/>
            <p:cNvCxnSpPr/>
            <p:nvPr/>
          </p:nvCxnSpPr>
          <p:spPr>
            <a:xfrm rot="16200000" flipH="1">
              <a:off x="2142723" y="3731732"/>
              <a:ext cx="371841" cy="186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0" name="Straight Connector 1399"/>
            <p:cNvCxnSpPr/>
            <p:nvPr/>
          </p:nvCxnSpPr>
          <p:spPr>
            <a:xfrm>
              <a:off x="2172814" y="4063878"/>
              <a:ext cx="801687" cy="53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1" name="Straight Connector 1400"/>
            <p:cNvCxnSpPr/>
            <p:nvPr/>
          </p:nvCxnSpPr>
          <p:spPr>
            <a:xfrm rot="5400000">
              <a:off x="2767802" y="3448884"/>
              <a:ext cx="478081" cy="4331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2" name="Straight Connector 1401"/>
            <p:cNvCxnSpPr/>
            <p:nvPr/>
          </p:nvCxnSpPr>
          <p:spPr>
            <a:xfrm rot="5400000">
              <a:off x="1872093" y="3186480"/>
              <a:ext cx="479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3" name="Straight Connector 1402"/>
            <p:cNvCxnSpPr/>
            <p:nvPr/>
          </p:nvCxnSpPr>
          <p:spPr>
            <a:xfrm rot="5400000">
              <a:off x="2920983" y="3309740"/>
              <a:ext cx="849923" cy="123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4" name="Straight Connector 1403"/>
            <p:cNvCxnSpPr/>
            <p:nvPr/>
          </p:nvCxnSpPr>
          <p:spPr>
            <a:xfrm>
              <a:off x="2480552" y="3638917"/>
              <a:ext cx="864412" cy="637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5" name="Straight Connector 1404"/>
            <p:cNvCxnSpPr/>
            <p:nvPr/>
          </p:nvCxnSpPr>
          <p:spPr>
            <a:xfrm>
              <a:off x="1988564" y="4435719"/>
              <a:ext cx="370461" cy="159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Straight Connector 1405"/>
            <p:cNvCxnSpPr/>
            <p:nvPr/>
          </p:nvCxnSpPr>
          <p:spPr>
            <a:xfrm rot="16200000" flipH="1">
              <a:off x="1788818" y="3855909"/>
              <a:ext cx="956163" cy="309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Straight Connector 1406"/>
            <p:cNvCxnSpPr/>
            <p:nvPr/>
          </p:nvCxnSpPr>
          <p:spPr>
            <a:xfrm rot="10800000" flipV="1">
              <a:off x="2235538" y="3105883"/>
              <a:ext cx="1048662" cy="426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Straight Connector 1407"/>
            <p:cNvCxnSpPr/>
            <p:nvPr/>
          </p:nvCxnSpPr>
          <p:spPr>
            <a:xfrm rot="5400000">
              <a:off x="1844843" y="3655939"/>
              <a:ext cx="904875" cy="12348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Straight Connector 1408"/>
            <p:cNvCxnSpPr/>
            <p:nvPr/>
          </p:nvCxnSpPr>
          <p:spPr>
            <a:xfrm rot="5400000">
              <a:off x="3240250" y="3634178"/>
              <a:ext cx="1011115" cy="60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Straight Connector 1409"/>
            <p:cNvCxnSpPr/>
            <p:nvPr/>
          </p:nvCxnSpPr>
          <p:spPr>
            <a:xfrm rot="10800000" flipV="1">
              <a:off x="2049327" y="3745157"/>
              <a:ext cx="680161" cy="53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Straight Connector 1410"/>
            <p:cNvCxnSpPr/>
            <p:nvPr/>
          </p:nvCxnSpPr>
          <p:spPr>
            <a:xfrm rot="16200000" flipH="1">
              <a:off x="2336434" y="3400339"/>
              <a:ext cx="1648558" cy="740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Straight Connector 1411"/>
            <p:cNvCxnSpPr/>
            <p:nvPr/>
          </p:nvCxnSpPr>
          <p:spPr>
            <a:xfrm rot="10800000" flipV="1">
              <a:off x="2359025" y="3583965"/>
              <a:ext cx="1417165" cy="7455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3" name="Straight Connector 1412"/>
            <p:cNvCxnSpPr/>
            <p:nvPr/>
          </p:nvCxnSpPr>
          <p:spPr>
            <a:xfrm rot="5400000">
              <a:off x="1954216" y="3377602"/>
              <a:ext cx="1117356" cy="68016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4" name="Straight Connector 1413"/>
            <p:cNvCxnSpPr/>
            <p:nvPr/>
          </p:nvCxnSpPr>
          <p:spPr>
            <a:xfrm rot="10800000" flipV="1">
              <a:off x="2852974" y="3105883"/>
              <a:ext cx="678200" cy="426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5" name="Straight Connector 1414"/>
            <p:cNvCxnSpPr/>
            <p:nvPr/>
          </p:nvCxnSpPr>
          <p:spPr>
            <a:xfrm rot="10800000" flipV="1">
              <a:off x="1988564" y="2999642"/>
              <a:ext cx="864411" cy="214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6" name="Straight Connector 1415"/>
            <p:cNvCxnSpPr/>
            <p:nvPr/>
          </p:nvCxnSpPr>
          <p:spPr>
            <a:xfrm rot="5400000">
              <a:off x="2465812" y="3279984"/>
              <a:ext cx="586154" cy="556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7" name="Straight Connector 1416"/>
            <p:cNvCxnSpPr/>
            <p:nvPr/>
          </p:nvCxnSpPr>
          <p:spPr>
            <a:xfrm rot="10800000" flipV="1">
              <a:off x="2790250" y="4276359"/>
              <a:ext cx="864412" cy="26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8" name="Straight Connector 1417"/>
            <p:cNvCxnSpPr/>
            <p:nvPr/>
          </p:nvCxnSpPr>
          <p:spPr>
            <a:xfrm rot="16200000" flipH="1">
              <a:off x="2607461" y="3366683"/>
              <a:ext cx="796803" cy="62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9" name="Straight Connector 1418"/>
            <p:cNvCxnSpPr/>
            <p:nvPr/>
          </p:nvCxnSpPr>
          <p:spPr>
            <a:xfrm rot="16200000" flipH="1">
              <a:off x="2287278" y="3816904"/>
              <a:ext cx="637442" cy="493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0" name="Straight Connector 1419"/>
            <p:cNvCxnSpPr/>
            <p:nvPr/>
          </p:nvCxnSpPr>
          <p:spPr>
            <a:xfrm rot="10800000" flipV="1">
              <a:off x="2049327" y="3320196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1" name="Straight Connector 1420"/>
            <p:cNvCxnSpPr/>
            <p:nvPr/>
          </p:nvCxnSpPr>
          <p:spPr>
            <a:xfrm rot="10800000" flipV="1">
              <a:off x="2172814" y="3426436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2" name="Straight Connector 1421"/>
            <p:cNvCxnSpPr/>
            <p:nvPr/>
          </p:nvCxnSpPr>
          <p:spPr>
            <a:xfrm rot="10800000" flipV="1">
              <a:off x="2296301" y="3532677"/>
              <a:ext cx="927136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3" name="Straight Connector 1422"/>
            <p:cNvCxnSpPr/>
            <p:nvPr/>
          </p:nvCxnSpPr>
          <p:spPr>
            <a:xfrm rot="10800000" flipV="1">
              <a:off x="2421749" y="3638917"/>
              <a:ext cx="92321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4" name="Straight Connector 1423"/>
            <p:cNvCxnSpPr/>
            <p:nvPr/>
          </p:nvCxnSpPr>
          <p:spPr>
            <a:xfrm rot="10800000" flipV="1">
              <a:off x="2543276" y="3745157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5" name="Straight Connector 1424"/>
            <p:cNvCxnSpPr/>
            <p:nvPr/>
          </p:nvCxnSpPr>
          <p:spPr>
            <a:xfrm rot="10800000" flipV="1">
              <a:off x="2666764" y="3851398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6" name="Straight Connector 1425"/>
            <p:cNvCxnSpPr/>
            <p:nvPr/>
          </p:nvCxnSpPr>
          <p:spPr>
            <a:xfrm rot="10800000" flipV="1">
              <a:off x="2790250" y="3957638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7" name="Straight Connector 1426"/>
            <p:cNvCxnSpPr/>
            <p:nvPr/>
          </p:nvCxnSpPr>
          <p:spPr>
            <a:xfrm rot="10800000" flipV="1">
              <a:off x="2913738" y="4063878"/>
              <a:ext cx="925175" cy="106240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8" name="Straight Connector 1427"/>
            <p:cNvCxnSpPr/>
            <p:nvPr/>
          </p:nvCxnSpPr>
          <p:spPr>
            <a:xfrm rot="10800000" flipV="1">
              <a:off x="2543276" y="4329479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9" name="Straight Connector 1428"/>
            <p:cNvCxnSpPr/>
            <p:nvPr/>
          </p:nvCxnSpPr>
          <p:spPr>
            <a:xfrm rot="10800000" flipV="1">
              <a:off x="2172814" y="3320196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0" name="Straight Connector 1429"/>
            <p:cNvCxnSpPr/>
            <p:nvPr/>
          </p:nvCxnSpPr>
          <p:spPr>
            <a:xfrm rot="10800000" flipV="1">
              <a:off x="2296301" y="3426436"/>
              <a:ext cx="927136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1" name="Straight Connector 1430"/>
            <p:cNvCxnSpPr/>
            <p:nvPr/>
          </p:nvCxnSpPr>
          <p:spPr>
            <a:xfrm rot="10800000" flipV="1">
              <a:off x="1618101" y="4435719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2" name="Straight Connector 1431"/>
            <p:cNvCxnSpPr/>
            <p:nvPr/>
          </p:nvCxnSpPr>
          <p:spPr>
            <a:xfrm rot="10800000" flipV="1">
              <a:off x="2543276" y="3638917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3" name="Straight Connector 1432"/>
            <p:cNvCxnSpPr/>
            <p:nvPr/>
          </p:nvCxnSpPr>
          <p:spPr>
            <a:xfrm rot="10800000" flipV="1">
              <a:off x="2666764" y="3745157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" name="Straight Connector 1433"/>
            <p:cNvCxnSpPr/>
            <p:nvPr/>
          </p:nvCxnSpPr>
          <p:spPr>
            <a:xfrm rot="10800000" flipV="1">
              <a:off x="2790250" y="3851398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" name="Straight Connector 1434"/>
            <p:cNvCxnSpPr/>
            <p:nvPr/>
          </p:nvCxnSpPr>
          <p:spPr>
            <a:xfrm rot="10800000" flipV="1">
              <a:off x="2913738" y="3957638"/>
              <a:ext cx="925175" cy="106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" name="Straight Connector 1435"/>
            <p:cNvCxnSpPr/>
            <p:nvPr/>
          </p:nvCxnSpPr>
          <p:spPr>
            <a:xfrm rot="10800000" flipV="1">
              <a:off x="2235538" y="3105883"/>
              <a:ext cx="678200" cy="478082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" name="Straight Connector 1436"/>
            <p:cNvCxnSpPr/>
            <p:nvPr/>
          </p:nvCxnSpPr>
          <p:spPr>
            <a:xfrm rot="10800000" flipV="1">
              <a:off x="2852974" y="3583965"/>
              <a:ext cx="678200" cy="4799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" name="Straight Connector 1437"/>
            <p:cNvCxnSpPr/>
            <p:nvPr/>
          </p:nvCxnSpPr>
          <p:spPr>
            <a:xfrm rot="10800000" flipV="1">
              <a:off x="2606000" y="3426436"/>
              <a:ext cx="678200" cy="47808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9" name="Straight Connector 1438"/>
            <p:cNvCxnSpPr/>
            <p:nvPr/>
          </p:nvCxnSpPr>
          <p:spPr>
            <a:xfrm rot="10800000" flipV="1">
              <a:off x="2729488" y="3532677"/>
              <a:ext cx="678200" cy="47808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0" name="Straight Connector 1439"/>
            <p:cNvCxnSpPr/>
            <p:nvPr/>
          </p:nvCxnSpPr>
          <p:spPr>
            <a:xfrm rot="10800000" flipV="1">
              <a:off x="2852974" y="3638917"/>
              <a:ext cx="678200" cy="47808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1" name="Straight Connector 1440"/>
            <p:cNvCxnSpPr/>
            <p:nvPr/>
          </p:nvCxnSpPr>
          <p:spPr>
            <a:xfrm rot="10800000" flipV="1">
              <a:off x="2974501" y="3745157"/>
              <a:ext cx="680161" cy="47808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2" name="Straight Connector 1441"/>
            <p:cNvCxnSpPr/>
            <p:nvPr/>
          </p:nvCxnSpPr>
          <p:spPr>
            <a:xfrm rot="10800000" flipV="1">
              <a:off x="3097989" y="3851398"/>
              <a:ext cx="678200" cy="47808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3" name="Straight Connector 1442"/>
            <p:cNvCxnSpPr/>
            <p:nvPr/>
          </p:nvCxnSpPr>
          <p:spPr>
            <a:xfrm rot="10800000" flipV="1">
              <a:off x="3223437" y="3957638"/>
              <a:ext cx="676239" cy="47808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4" name="Straight Connector 1443"/>
            <p:cNvCxnSpPr/>
            <p:nvPr/>
          </p:nvCxnSpPr>
          <p:spPr>
            <a:xfrm rot="5400000">
              <a:off x="2280582" y="3358974"/>
              <a:ext cx="586154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5" name="Straight Connector 1444"/>
            <p:cNvCxnSpPr/>
            <p:nvPr/>
          </p:nvCxnSpPr>
          <p:spPr>
            <a:xfrm rot="5400000">
              <a:off x="1665041" y="4157673"/>
              <a:ext cx="584322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6" name="Straight Connector 1445"/>
            <p:cNvCxnSpPr/>
            <p:nvPr/>
          </p:nvCxnSpPr>
          <p:spPr>
            <a:xfrm rot="5400000">
              <a:off x="2528537" y="3572435"/>
              <a:ext cx="586154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7" name="Straight Connector 1446"/>
            <p:cNvCxnSpPr/>
            <p:nvPr/>
          </p:nvCxnSpPr>
          <p:spPr>
            <a:xfrm rot="5400000">
              <a:off x="2652023" y="3678675"/>
              <a:ext cx="586154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8" name="Straight Connector 1447"/>
            <p:cNvCxnSpPr/>
            <p:nvPr/>
          </p:nvCxnSpPr>
          <p:spPr>
            <a:xfrm rot="5400000">
              <a:off x="2774531" y="3783936"/>
              <a:ext cx="586154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9" name="Straight Connector 1448"/>
            <p:cNvCxnSpPr/>
            <p:nvPr/>
          </p:nvCxnSpPr>
          <p:spPr>
            <a:xfrm rot="5400000">
              <a:off x="2898018" y="3890177"/>
              <a:ext cx="586154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0" name="Straight Connector 1449"/>
            <p:cNvCxnSpPr/>
            <p:nvPr/>
          </p:nvCxnSpPr>
          <p:spPr>
            <a:xfrm rot="5400000">
              <a:off x="3022486" y="3997397"/>
              <a:ext cx="586154" cy="1842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1" name="Straight Connector 1450"/>
            <p:cNvCxnSpPr/>
            <p:nvPr/>
          </p:nvCxnSpPr>
          <p:spPr>
            <a:xfrm rot="5400000">
              <a:off x="3145907" y="4103574"/>
              <a:ext cx="584323" cy="1862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2" name="Straight Connector 1451"/>
            <p:cNvCxnSpPr/>
            <p:nvPr/>
          </p:nvCxnSpPr>
          <p:spPr>
            <a:xfrm rot="5400000">
              <a:off x="3269395" y="4209813"/>
              <a:ext cx="584323" cy="186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56" name="Curved Connector 1455"/>
          <p:cNvCxnSpPr>
            <a:stCxn id="15" idx="1"/>
            <a:endCxn id="31" idx="1"/>
          </p:cNvCxnSpPr>
          <p:nvPr/>
        </p:nvCxnSpPr>
        <p:spPr>
          <a:xfrm rot="10800000" flipV="1">
            <a:off x="3048000" y="5372100"/>
            <a:ext cx="304800" cy="647700"/>
          </a:xfrm>
          <a:prstGeom prst="curvedConnector3">
            <a:avLst>
              <a:gd name="adj1" fmla="val 175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8" name="Curved Connector 1457"/>
          <p:cNvCxnSpPr>
            <a:stCxn id="15" idx="3"/>
            <a:endCxn id="33" idx="3"/>
          </p:cNvCxnSpPr>
          <p:nvPr/>
        </p:nvCxnSpPr>
        <p:spPr>
          <a:xfrm>
            <a:off x="4038600" y="5372100"/>
            <a:ext cx="228600" cy="647700"/>
          </a:xfrm>
          <a:prstGeom prst="curvedConnector3">
            <a:avLst>
              <a:gd name="adj1" fmla="val 2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3000" y="9525"/>
            <a:ext cx="7791450" cy="1096962"/>
          </a:xfrm>
        </p:spPr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: A paradigm Shift in VLSI</a:t>
            </a:r>
            <a:endParaRPr lang="en-US" sz="5400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B356E26-EA8A-446D-BB9F-0DA4906BD820}" type="slidenum">
              <a:rPr lang="en-US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grpSp>
        <p:nvGrpSpPr>
          <p:cNvPr id="22532" name="Group 498"/>
          <p:cNvGrpSpPr>
            <a:grpSpLocks/>
          </p:cNvGrpSpPr>
          <p:nvPr/>
        </p:nvGrpSpPr>
        <p:grpSpPr bwMode="auto">
          <a:xfrm>
            <a:off x="1557338" y="2362200"/>
            <a:ext cx="2405062" cy="2286000"/>
            <a:chOff x="1557338" y="2362200"/>
            <a:chExt cx="2405062" cy="2286000"/>
          </a:xfrm>
        </p:grpSpPr>
        <p:sp>
          <p:nvSpPr>
            <p:cNvPr id="6" name="Rectangle 5"/>
            <p:cNvSpPr/>
            <p:nvPr/>
          </p:nvSpPr>
          <p:spPr>
            <a:xfrm>
              <a:off x="1617663" y="2362200"/>
              <a:ext cx="2282825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41488" y="2414588"/>
              <a:ext cx="2159000" cy="180816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41488" y="2362200"/>
              <a:ext cx="2159000" cy="180816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03400" y="2362200"/>
              <a:ext cx="2159000" cy="180816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446212" y="2647951"/>
              <a:ext cx="1330325" cy="863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6" idx="2"/>
            </p:cNvCxnSpPr>
            <p:nvPr/>
          </p:nvCxnSpPr>
          <p:spPr>
            <a:xfrm rot="16200000" flipH="1">
              <a:off x="1570038" y="3459162"/>
              <a:ext cx="2286000" cy="92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771650" y="2455863"/>
              <a:ext cx="1914525" cy="172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17663" y="2733675"/>
              <a:ext cx="1851025" cy="1543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2111375" y="2946400"/>
              <a:ext cx="1727200" cy="1330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322513" y="2952750"/>
              <a:ext cx="1860550" cy="679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679575" y="2574925"/>
              <a:ext cx="2220913" cy="58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1427163" y="3160713"/>
              <a:ext cx="1862137" cy="3698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1679575" y="3478213"/>
              <a:ext cx="2159000" cy="53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1679575" y="3744913"/>
              <a:ext cx="2220913" cy="158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2265363" y="3257550"/>
              <a:ext cx="1914525" cy="123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1581944" y="3253582"/>
              <a:ext cx="1862137" cy="184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6" idx="0"/>
            </p:cNvCxnSpPr>
            <p:nvPr/>
          </p:nvCxnSpPr>
          <p:spPr>
            <a:xfrm rot="16200000" flipH="1">
              <a:off x="1945481" y="3175794"/>
              <a:ext cx="1966913" cy="339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2657476" y="3163887"/>
              <a:ext cx="1808162" cy="309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6" idx="1"/>
            </p:cNvCxnSpPr>
            <p:nvPr/>
          </p:nvCxnSpPr>
          <p:spPr>
            <a:xfrm rot="5400000">
              <a:off x="1323976" y="2655887"/>
              <a:ext cx="1143000" cy="555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480344" y="2720181"/>
              <a:ext cx="1755775" cy="1357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 flipV="1">
              <a:off x="1989138" y="2627313"/>
              <a:ext cx="923925" cy="479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1734344" y="2705894"/>
              <a:ext cx="1063625" cy="801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2913063" y="2894013"/>
              <a:ext cx="679450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81263" y="2468563"/>
              <a:ext cx="863600" cy="4254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 flipV="1">
              <a:off x="3098800" y="3265488"/>
              <a:ext cx="555625" cy="160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1832768" y="3253582"/>
              <a:ext cx="373063" cy="184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65313" y="3584575"/>
              <a:ext cx="801687" cy="531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3339306" y="2828132"/>
              <a:ext cx="690563" cy="184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 flipV="1">
              <a:off x="2049463" y="2414588"/>
              <a:ext cx="371475" cy="160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457450" y="2970213"/>
              <a:ext cx="479425" cy="43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1564481" y="2707482"/>
              <a:ext cx="4778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3617119" y="2574132"/>
              <a:ext cx="3190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2611438" y="2832100"/>
              <a:ext cx="850900" cy="123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73288" y="3638550"/>
              <a:ext cx="987425" cy="58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173288" y="3159125"/>
              <a:ext cx="863600" cy="638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1478757" y="3377406"/>
              <a:ext cx="957262" cy="307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0800000" flipV="1">
              <a:off x="1927225" y="2627313"/>
              <a:ext cx="1047750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1830388" y="2881313"/>
              <a:ext cx="1489075" cy="55562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0800000" flipV="1">
              <a:off x="2359025" y="2414588"/>
              <a:ext cx="677863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1536700" y="3178175"/>
              <a:ext cx="903288" cy="12223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1913732" y="2543969"/>
              <a:ext cx="1754187" cy="16033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1741488" y="2468563"/>
              <a:ext cx="2035175" cy="1382712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2623344" y="3013869"/>
              <a:ext cx="1382712" cy="184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3127376" y="2995612"/>
              <a:ext cx="1116012" cy="61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2932907" y="3155156"/>
              <a:ext cx="1009650" cy="61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0800000" flipV="1">
              <a:off x="1741488" y="3265488"/>
              <a:ext cx="679450" cy="531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endCxn id="6" idx="2"/>
            </p:cNvCxnSpPr>
            <p:nvPr/>
          </p:nvCxnSpPr>
          <p:spPr>
            <a:xfrm rot="16200000" flipH="1">
              <a:off x="1244600" y="3133725"/>
              <a:ext cx="2073275" cy="955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V="1">
              <a:off x="2235200" y="2362200"/>
              <a:ext cx="1233488" cy="477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0800000" flipV="1">
              <a:off x="1741488" y="3638550"/>
              <a:ext cx="2035175" cy="58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6" idx="1"/>
            </p:cNvCxnSpPr>
            <p:nvPr/>
          </p:nvCxnSpPr>
          <p:spPr>
            <a:xfrm rot="10800000" flipH="1" flipV="1">
              <a:off x="1617663" y="3505200"/>
              <a:ext cx="803275" cy="771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0800000" flipV="1">
              <a:off x="3098800" y="2787650"/>
              <a:ext cx="739775" cy="319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 flipH="1">
              <a:off x="2028031" y="2921795"/>
              <a:ext cx="1647825" cy="741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0800000" flipV="1">
              <a:off x="2049463" y="3106738"/>
              <a:ext cx="1419225" cy="7445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1646238" y="2900363"/>
              <a:ext cx="1116012" cy="67786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 flipH="1">
              <a:off x="1327944" y="3129757"/>
              <a:ext cx="1754187" cy="4318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V="1">
              <a:off x="2790825" y="3584575"/>
              <a:ext cx="985838" cy="585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 flipV="1">
              <a:off x="2667000" y="3371850"/>
              <a:ext cx="1109663" cy="638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0800000" flipV="1">
              <a:off x="2543175" y="2627313"/>
              <a:ext cx="679450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0800000" flipV="1">
              <a:off x="1679575" y="2520950"/>
              <a:ext cx="863600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1431131" y="2920207"/>
              <a:ext cx="11160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284538" y="2520950"/>
              <a:ext cx="431800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>
              <a:off x="3149600" y="2957513"/>
              <a:ext cx="638175" cy="615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2251075" y="3675063"/>
              <a:ext cx="585787" cy="617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>
              <a:off x="2159001" y="2801937"/>
              <a:ext cx="584200" cy="555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2235200" y="2468563"/>
              <a:ext cx="1233488" cy="531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3144044" y="3483769"/>
              <a:ext cx="957263" cy="307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0800000" flipV="1">
              <a:off x="2481263" y="3797300"/>
              <a:ext cx="863600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6200000" flipH="1">
              <a:off x="1302544" y="3766344"/>
              <a:ext cx="1063625" cy="61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rot="10800000" flipV="1">
              <a:off x="2235200" y="2946400"/>
              <a:ext cx="1481138" cy="2127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6200000" flipH="1">
              <a:off x="2298700" y="2889250"/>
              <a:ext cx="798513" cy="61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0800000" flipV="1">
              <a:off x="2913063" y="2468563"/>
              <a:ext cx="803275" cy="371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3430588" y="3611563"/>
              <a:ext cx="6921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1977231" y="3337720"/>
              <a:ext cx="638175" cy="493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0800000" flipV="1">
              <a:off x="1741488" y="2840038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10800000" flipV="1">
              <a:off x="1865313" y="2946400"/>
              <a:ext cx="925512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0800000" flipV="1">
              <a:off x="1989138" y="3052763"/>
              <a:ext cx="923925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0800000" flipV="1">
              <a:off x="2111375" y="3159125"/>
              <a:ext cx="925513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0800000" flipV="1">
              <a:off x="2235200" y="3265488"/>
              <a:ext cx="925513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0800000" flipV="1">
              <a:off x="2359025" y="3371850"/>
              <a:ext cx="925513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10800000" flipV="1">
              <a:off x="2481263" y="3478213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10800000" flipV="1">
              <a:off x="2605088" y="3584575"/>
              <a:ext cx="925512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10800000" flipV="1">
              <a:off x="2728913" y="3690938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10800000" flipV="1">
              <a:off x="2852738" y="3797300"/>
              <a:ext cx="923925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2974975" y="3903663"/>
              <a:ext cx="925513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10800000" flipV="1">
              <a:off x="1741488" y="2733675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0800000" flipV="1">
              <a:off x="1865313" y="2840038"/>
              <a:ext cx="925512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V="1">
              <a:off x="1989138" y="2946400"/>
              <a:ext cx="923925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0800000" flipV="1">
              <a:off x="2111375" y="3052763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2235200" y="3159125"/>
              <a:ext cx="925513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0800000" flipV="1">
              <a:off x="2359025" y="3265488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 flipV="1">
              <a:off x="2481263" y="3371850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0800000" flipV="1">
              <a:off x="2605088" y="3478213"/>
              <a:ext cx="925512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0800000" flipV="1">
              <a:off x="2728913" y="3584575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0800000" flipV="1">
              <a:off x="2852738" y="3690938"/>
              <a:ext cx="923925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0800000" flipV="1">
              <a:off x="2974975" y="3797300"/>
              <a:ext cx="925513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0800000" flipV="1">
              <a:off x="1927225" y="2627313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10800000" flipV="1">
              <a:off x="2049463" y="2733675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0800000" flipV="1">
              <a:off x="2173288" y="2840038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0800000" flipV="1">
              <a:off x="2297113" y="2946400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10800000" flipV="1">
              <a:off x="2420938" y="3052763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10800000" flipV="1">
              <a:off x="2543175" y="3159125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0800000" flipV="1">
              <a:off x="2667000" y="3265488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10800000" flipV="1">
              <a:off x="2790825" y="3371850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0800000" flipV="1">
              <a:off x="2913063" y="3478213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0800000" flipV="1">
              <a:off x="3036888" y="3584575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10800000" flipV="1">
              <a:off x="3160713" y="3690938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1850232" y="2774156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1974057" y="2880519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097088" y="298767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220913" y="3094038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2343944" y="3199606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2467769" y="3305969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2590800" y="341312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2713832" y="3518694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>
              <a:off x="2837657" y="3625056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2960688" y="3732213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>
              <a:off x="3084513" y="383857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0800000" flipV="1">
              <a:off x="2173288" y="2520950"/>
              <a:ext cx="925512" cy="479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 flipH="1">
              <a:off x="1919288" y="2598738"/>
              <a:ext cx="1063625" cy="8032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0800000" flipV="1">
              <a:off x="3098800" y="2787650"/>
              <a:ext cx="677863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2667000" y="2362200"/>
              <a:ext cx="863600" cy="4254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H="1">
              <a:off x="2017713" y="3146425"/>
              <a:ext cx="373062" cy="185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2049463" y="3478213"/>
              <a:ext cx="803275" cy="531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5400000">
              <a:off x="2643187" y="2863851"/>
              <a:ext cx="479425" cy="43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5400000">
              <a:off x="1750219" y="2601119"/>
              <a:ext cx="4778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2797176" y="2725737"/>
              <a:ext cx="850900" cy="123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2359025" y="3052763"/>
              <a:ext cx="863600" cy="638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6200000" flipH="1">
              <a:off x="1664494" y="3271044"/>
              <a:ext cx="957263" cy="307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0800000" flipV="1">
              <a:off x="2111375" y="2520950"/>
              <a:ext cx="1049338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5400000">
              <a:off x="1721644" y="3071019"/>
              <a:ext cx="903287" cy="12382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5400000">
              <a:off x="3118644" y="3048794"/>
              <a:ext cx="1009650" cy="61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0800000" flipV="1">
              <a:off x="1927225" y="3159125"/>
              <a:ext cx="677863" cy="531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212975" y="2816225"/>
              <a:ext cx="1647825" cy="739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0800000" flipV="1">
              <a:off x="2235200" y="3000375"/>
              <a:ext cx="1419225" cy="74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1831181" y="2793207"/>
              <a:ext cx="1116013" cy="67945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2728913" y="2520950"/>
              <a:ext cx="677862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0800000" flipV="1">
              <a:off x="1865313" y="2414588"/>
              <a:ext cx="863600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5400000">
              <a:off x="2343944" y="2696369"/>
              <a:ext cx="584200" cy="554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2420938" y="2362200"/>
              <a:ext cx="1233487" cy="531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10800000" flipV="1">
              <a:off x="2667000" y="3690938"/>
              <a:ext cx="863600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16200000" flipH="1">
              <a:off x="2483645" y="2783681"/>
              <a:ext cx="798512" cy="60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2162969" y="3231356"/>
              <a:ext cx="638175" cy="493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0800000" flipV="1">
              <a:off x="1927225" y="2733675"/>
              <a:ext cx="925513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0800000" flipV="1">
              <a:off x="2049463" y="2840038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0800000" flipV="1">
              <a:off x="2173288" y="2946400"/>
              <a:ext cx="925512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10800000" flipV="1">
              <a:off x="2297113" y="3052763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0800000" flipV="1">
              <a:off x="2420938" y="3159125"/>
              <a:ext cx="923925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2543175" y="3265488"/>
              <a:ext cx="925513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0800000" flipV="1">
              <a:off x="2667000" y="3371850"/>
              <a:ext cx="925513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0800000" flipV="1">
              <a:off x="2790825" y="3478213"/>
              <a:ext cx="925513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0800000" flipV="1">
              <a:off x="1927225" y="2627313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10800000" flipV="1">
              <a:off x="2049463" y="2733675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0800000" flipV="1">
              <a:off x="2173288" y="2840038"/>
              <a:ext cx="925512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2297113" y="2946400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0800000" flipV="1">
              <a:off x="2420938" y="3052763"/>
              <a:ext cx="923925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0800000" flipV="1">
              <a:off x="2543175" y="3159125"/>
              <a:ext cx="925513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0800000" flipV="1">
              <a:off x="2667000" y="3265488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0800000" flipV="1">
              <a:off x="2790825" y="3371850"/>
              <a:ext cx="925513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0800000" flipV="1">
              <a:off x="2111375" y="2520950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0800000" flipV="1">
              <a:off x="2235200" y="2627313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0800000" flipV="1">
              <a:off x="2359025" y="2733675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0800000" flipV="1">
              <a:off x="2481263" y="2840038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0800000" flipV="1">
              <a:off x="2605088" y="2946400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10800000" flipV="1">
              <a:off x="2728913" y="3052763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0800000" flipV="1">
              <a:off x="2852738" y="3159125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2974975" y="3265488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0800000" flipV="1">
              <a:off x="3098800" y="3371850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>
              <a:off x="2035969" y="2667794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2159000" y="2774950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2282032" y="2880519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5400000">
              <a:off x="2405857" y="2986881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5400000">
              <a:off x="2528888" y="3094038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rot="5400000">
              <a:off x="2652713" y="3200400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2775744" y="3305969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5400000">
              <a:off x="2899569" y="3412331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rot="5400000">
              <a:off x="3022600" y="3519488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rot="5400000">
              <a:off x="3145632" y="3625056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10800000" flipV="1">
              <a:off x="2111375" y="2733675"/>
              <a:ext cx="925513" cy="479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16200000" flipH="1">
              <a:off x="1858169" y="2812257"/>
              <a:ext cx="1063625" cy="801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10800000" flipV="1">
              <a:off x="3036888" y="3000375"/>
              <a:ext cx="679450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2605088" y="2574925"/>
              <a:ext cx="863600" cy="4254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rot="16200000" flipH="1">
              <a:off x="1955801" y="3359150"/>
              <a:ext cx="373062" cy="185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1989138" y="3690938"/>
              <a:ext cx="801687" cy="531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5400000">
              <a:off x="2581275" y="3076576"/>
              <a:ext cx="479425" cy="43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5400000">
              <a:off x="1688306" y="2813844"/>
              <a:ext cx="4778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5400000">
              <a:off x="2735263" y="2938462"/>
              <a:ext cx="850900" cy="123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2297113" y="3265488"/>
              <a:ext cx="863600" cy="638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16200000" flipH="1">
              <a:off x="1602581" y="3483769"/>
              <a:ext cx="957263" cy="307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10800000" flipV="1">
              <a:off x="2049463" y="2733675"/>
              <a:ext cx="1049337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rot="5400000">
              <a:off x="1659732" y="3283744"/>
              <a:ext cx="903287" cy="12382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rot="5400000">
              <a:off x="3056732" y="3261518"/>
              <a:ext cx="1009650" cy="61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rot="10800000" flipV="1">
              <a:off x="1865313" y="3371850"/>
              <a:ext cx="677862" cy="531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2151063" y="3028950"/>
              <a:ext cx="1647825" cy="739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10800000" flipV="1">
              <a:off x="2173288" y="3213100"/>
              <a:ext cx="1419225" cy="74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rot="5400000">
              <a:off x="1770062" y="3006726"/>
              <a:ext cx="1116013" cy="67786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rot="10800000" flipV="1">
              <a:off x="2667000" y="2733675"/>
              <a:ext cx="677863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10800000" flipV="1">
              <a:off x="1803400" y="2627313"/>
              <a:ext cx="863600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rot="5400000">
              <a:off x="2282826" y="2908300"/>
              <a:ext cx="584200" cy="555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2359025" y="2574925"/>
              <a:ext cx="1233488" cy="531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10800000" flipV="1">
              <a:off x="2605088" y="3903663"/>
              <a:ext cx="863600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16200000" flipH="1">
              <a:off x="2422526" y="2995612"/>
              <a:ext cx="798512" cy="61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2101056" y="3444082"/>
              <a:ext cx="638175" cy="493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10800000" flipV="1">
              <a:off x="1865313" y="2946400"/>
              <a:ext cx="925512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rot="10800000" flipV="1">
              <a:off x="1989138" y="3052763"/>
              <a:ext cx="923925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rot="10800000" flipV="1">
              <a:off x="2111375" y="3159125"/>
              <a:ext cx="925513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10800000" flipV="1">
              <a:off x="2235200" y="3265488"/>
              <a:ext cx="925513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rot="10800000" flipV="1">
              <a:off x="2359025" y="3371850"/>
              <a:ext cx="925513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10800000" flipV="1">
              <a:off x="2481263" y="3478213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10800000" flipV="1">
              <a:off x="2605088" y="3584575"/>
              <a:ext cx="925512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10800000" flipV="1">
              <a:off x="2728913" y="3690938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10800000" flipV="1">
              <a:off x="1865313" y="2840038"/>
              <a:ext cx="925512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10800000" flipV="1">
              <a:off x="1989138" y="2946400"/>
              <a:ext cx="923925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10800000" flipV="1">
              <a:off x="2111375" y="3052763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10800000" flipV="1">
              <a:off x="2235200" y="3159125"/>
              <a:ext cx="925513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10800000" flipV="1">
              <a:off x="2359025" y="3265488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10800000" flipV="1">
              <a:off x="2481263" y="3371850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10800000" flipV="1">
              <a:off x="2605088" y="3478213"/>
              <a:ext cx="925512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10800000" flipV="1">
              <a:off x="2728913" y="3584575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10800000" flipV="1">
              <a:off x="2049463" y="2733675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10800000" flipV="1">
              <a:off x="2173288" y="2840038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10800000" flipV="1">
              <a:off x="2297113" y="2946400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10800000" flipV="1">
              <a:off x="2420938" y="3052763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10800000" flipV="1">
              <a:off x="2543175" y="3159125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10800000" flipV="1">
              <a:off x="2667000" y="3265488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10800000" flipV="1">
              <a:off x="2790825" y="3371850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0800000" flipV="1">
              <a:off x="2913063" y="3478213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0800000" flipV="1">
              <a:off x="3036888" y="3584575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5400000">
              <a:off x="1974057" y="2880519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5400000">
              <a:off x="2097088" y="298767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5400000">
              <a:off x="2220913" y="3094038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2343944" y="3199606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5400000">
              <a:off x="2467769" y="3305969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>
              <a:off x="2590800" y="341312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5400000">
              <a:off x="2713832" y="3518694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5400000">
              <a:off x="2837657" y="3625056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400000">
              <a:off x="2960688" y="3732213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5400000">
              <a:off x="3084513" y="383857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10800000" flipV="1">
              <a:off x="2235200" y="2840038"/>
              <a:ext cx="925513" cy="479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16200000" flipH="1">
              <a:off x="1980406" y="2918619"/>
              <a:ext cx="1063625" cy="801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10800000" flipV="1">
              <a:off x="3160713" y="3106738"/>
              <a:ext cx="677862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2728913" y="2681288"/>
              <a:ext cx="863600" cy="4254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16200000" flipH="1">
              <a:off x="2079625" y="3465513"/>
              <a:ext cx="373063" cy="185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2111375" y="3797300"/>
              <a:ext cx="801688" cy="531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rot="5400000">
              <a:off x="2705100" y="3182938"/>
              <a:ext cx="479425" cy="43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5400000">
              <a:off x="1810544" y="2920207"/>
              <a:ext cx="4778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5400000">
              <a:off x="2858294" y="3045619"/>
              <a:ext cx="850900" cy="122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2420938" y="3371850"/>
              <a:ext cx="863600" cy="638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rot="16200000" flipH="1">
              <a:off x="1725613" y="3589338"/>
              <a:ext cx="95726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10800000" flipV="1">
              <a:off x="2173288" y="2840038"/>
              <a:ext cx="1049337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5400000">
              <a:off x="1783557" y="3390106"/>
              <a:ext cx="903288" cy="12382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3180557" y="3367881"/>
              <a:ext cx="1009650" cy="61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10800000" flipV="1">
              <a:off x="1989138" y="3478213"/>
              <a:ext cx="677862" cy="531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16200000" flipH="1">
              <a:off x="2274888" y="3135313"/>
              <a:ext cx="1647825" cy="739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10800000" flipV="1">
              <a:off x="2297113" y="3319463"/>
              <a:ext cx="1419225" cy="7445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5400000">
              <a:off x="1893094" y="3112294"/>
              <a:ext cx="1116012" cy="67945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10800000" flipV="1">
              <a:off x="2790825" y="2840038"/>
              <a:ext cx="677863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rot="10800000" flipV="1">
              <a:off x="1927225" y="2733675"/>
              <a:ext cx="863600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rot="5400000">
              <a:off x="2405857" y="3015456"/>
              <a:ext cx="584200" cy="55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2481263" y="2681288"/>
              <a:ext cx="1235075" cy="531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rot="10800000" flipV="1">
              <a:off x="2728913" y="4010025"/>
              <a:ext cx="863600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rot="16200000" flipH="1">
              <a:off x="2544762" y="3101976"/>
              <a:ext cx="798513" cy="61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rot="16200000" flipH="1">
              <a:off x="2224881" y="3550445"/>
              <a:ext cx="638175" cy="493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10800000" flipV="1">
              <a:off x="1989138" y="3052763"/>
              <a:ext cx="923925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10800000" flipV="1">
              <a:off x="2111375" y="3159125"/>
              <a:ext cx="925513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rot="10800000" flipV="1">
              <a:off x="2235200" y="3265488"/>
              <a:ext cx="925513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10800000" flipV="1">
              <a:off x="2359025" y="3371850"/>
              <a:ext cx="925513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10800000" flipV="1">
              <a:off x="2481263" y="3478213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10800000" flipV="1">
              <a:off x="2605088" y="3584575"/>
              <a:ext cx="925512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10800000" flipV="1">
              <a:off x="2728913" y="3690938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rot="10800000" flipV="1">
              <a:off x="2852738" y="3797300"/>
              <a:ext cx="923925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rot="10800000" flipV="1">
              <a:off x="1989138" y="2946400"/>
              <a:ext cx="923925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rot="10800000" flipV="1">
              <a:off x="2111375" y="3052763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rot="10800000" flipV="1">
              <a:off x="2235200" y="3159125"/>
              <a:ext cx="925513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rot="10800000" flipV="1">
              <a:off x="2359025" y="3265488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10800000" flipV="1">
              <a:off x="2481263" y="3371850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rot="10800000" flipV="1">
              <a:off x="2605088" y="3478213"/>
              <a:ext cx="925512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rot="10800000" flipV="1">
              <a:off x="2728913" y="3584575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rot="10800000" flipV="1">
              <a:off x="2852738" y="3690938"/>
              <a:ext cx="923925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10800000" flipV="1">
              <a:off x="2173288" y="2840038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10800000" flipV="1">
              <a:off x="2297113" y="2946400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10800000" flipV="1">
              <a:off x="2420938" y="3052763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rot="10800000" flipV="1">
              <a:off x="2543175" y="3159125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10800000" flipV="1">
              <a:off x="2667000" y="3265488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10800000" flipV="1">
              <a:off x="2790825" y="3371850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rot="10800000" flipV="1">
              <a:off x="2913063" y="3478213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10800000" flipV="1">
              <a:off x="3036888" y="3584575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10800000" flipV="1">
              <a:off x="3160713" y="3690938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5400000">
              <a:off x="2097088" y="298767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5400000">
              <a:off x="2220913" y="3094038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5400000">
              <a:off x="2343944" y="3199606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5400000">
              <a:off x="2467769" y="3305969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5400000">
              <a:off x="2590800" y="341312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5400000">
              <a:off x="2713832" y="3518694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>
              <a:off x="2837657" y="3625056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5400000">
              <a:off x="2960688" y="3732213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5400000">
              <a:off x="3084513" y="383857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5400000">
              <a:off x="3207544" y="3944144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10800000" flipV="1">
              <a:off x="2297113" y="2520950"/>
              <a:ext cx="925512" cy="479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16200000" flipH="1">
              <a:off x="2042319" y="2599532"/>
              <a:ext cx="1063625" cy="801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10800000" flipV="1">
              <a:off x="3222625" y="2787650"/>
              <a:ext cx="677863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>
              <a:off x="2790825" y="2362200"/>
              <a:ext cx="863600" cy="4254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16200000" flipH="1">
              <a:off x="2141538" y="3146425"/>
              <a:ext cx="373062" cy="185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2173288" y="3478213"/>
              <a:ext cx="801687" cy="531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5400000">
              <a:off x="2767012" y="2863851"/>
              <a:ext cx="479425" cy="43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5400000">
              <a:off x="1872456" y="2601119"/>
              <a:ext cx="4778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5400000">
              <a:off x="2920207" y="2726531"/>
              <a:ext cx="850900" cy="122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2481263" y="3052763"/>
              <a:ext cx="863600" cy="638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1989138" y="3851275"/>
              <a:ext cx="369887" cy="158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16200000" flipH="1">
              <a:off x="1787525" y="3270250"/>
              <a:ext cx="957263" cy="309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10800000" flipV="1">
              <a:off x="2235200" y="2520950"/>
              <a:ext cx="1049338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5400000">
              <a:off x="1845469" y="3071019"/>
              <a:ext cx="903287" cy="12382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>
              <a:off x="3241676" y="3049587"/>
              <a:ext cx="1009650" cy="60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10800000" flipV="1">
              <a:off x="2049463" y="3159125"/>
              <a:ext cx="679450" cy="531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16200000" flipH="1">
              <a:off x="2336800" y="2816225"/>
              <a:ext cx="1647825" cy="739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rot="10800000" flipV="1">
              <a:off x="2359025" y="3000375"/>
              <a:ext cx="1417638" cy="74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5400000">
              <a:off x="1955006" y="2793207"/>
              <a:ext cx="1116013" cy="67945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10800000" flipV="1">
              <a:off x="2852738" y="2520950"/>
              <a:ext cx="677862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10800000" flipV="1">
              <a:off x="1989138" y="2414588"/>
              <a:ext cx="863600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>
              <a:off x="2466976" y="2695575"/>
              <a:ext cx="584200" cy="555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2543175" y="2362200"/>
              <a:ext cx="1233488" cy="531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rot="10800000" flipV="1">
              <a:off x="2790825" y="3690938"/>
              <a:ext cx="863600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rot="16200000" flipH="1">
              <a:off x="2606676" y="2782887"/>
              <a:ext cx="798512" cy="61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rot="16200000" flipH="1">
              <a:off x="2286794" y="3231356"/>
              <a:ext cx="638175" cy="493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rot="10800000" flipV="1">
              <a:off x="2049463" y="2733675"/>
              <a:ext cx="925512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rot="10800000" flipV="1">
              <a:off x="2173288" y="2840038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rot="10800000" flipV="1">
              <a:off x="2297113" y="2946400"/>
              <a:ext cx="925512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rot="10800000" flipV="1">
              <a:off x="2420938" y="3052763"/>
              <a:ext cx="923925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rot="10800000" flipV="1">
              <a:off x="2543175" y="3159125"/>
              <a:ext cx="925513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rot="10800000" flipV="1">
              <a:off x="2667000" y="3265488"/>
              <a:ext cx="925513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rot="10800000" flipV="1">
              <a:off x="2790825" y="3371850"/>
              <a:ext cx="925513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rot="10800000" flipV="1">
              <a:off x="2913063" y="3478213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rot="10800000" flipV="1">
              <a:off x="2049463" y="2627313"/>
              <a:ext cx="925512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rot="10800000" flipV="1">
              <a:off x="2173288" y="2733675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 rot="10800000" flipV="1">
              <a:off x="2297113" y="2840038"/>
              <a:ext cx="925512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rot="10800000" flipV="1">
              <a:off x="2420938" y="2946400"/>
              <a:ext cx="923925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rot="10800000" flipV="1">
              <a:off x="2543175" y="3052763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rot="10800000" flipV="1">
              <a:off x="2667000" y="3159125"/>
              <a:ext cx="925513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rot="10800000" flipV="1">
              <a:off x="2790825" y="3265488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 rot="10800000" flipV="1">
              <a:off x="2913063" y="3371850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rot="10800000" flipV="1">
              <a:off x="2235200" y="2520950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rot="10800000" flipV="1">
              <a:off x="2359025" y="2627313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rot="10800000" flipV="1">
              <a:off x="2481263" y="2733675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rot="10800000" flipV="1">
              <a:off x="2605088" y="2840038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rot="10800000" flipV="1">
              <a:off x="2728913" y="2946400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rot="10800000" flipV="1">
              <a:off x="2852738" y="3052763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 rot="10800000" flipV="1">
              <a:off x="2974975" y="3159125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rot="10800000" flipV="1">
              <a:off x="3098800" y="3265488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rot="10800000" flipV="1">
              <a:off x="3222625" y="3371850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rot="5400000">
              <a:off x="2159000" y="2668588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rot="5400000">
              <a:off x="2282032" y="2774156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5400000">
              <a:off x="2405857" y="2880519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rot="5400000">
              <a:off x="2528888" y="298767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rot="5400000">
              <a:off x="2652713" y="3094038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rot="5400000">
              <a:off x="2775744" y="3199606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rot="5400000">
              <a:off x="2899569" y="3305969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 rot="5400000">
              <a:off x="3022600" y="341312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 rot="5400000">
              <a:off x="3145632" y="3518694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 rot="5400000">
              <a:off x="3269457" y="3625056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 rot="10800000" flipV="1">
              <a:off x="1617663" y="3159125"/>
              <a:ext cx="925512" cy="479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 rot="10800000" flipV="1">
              <a:off x="2543175" y="3425825"/>
              <a:ext cx="679450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>
              <a:off x="2111375" y="3000375"/>
              <a:ext cx="863600" cy="4254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5400000">
              <a:off x="2087562" y="3502026"/>
              <a:ext cx="479425" cy="43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 rot="5400000">
              <a:off x="2241551" y="3363912"/>
              <a:ext cx="850900" cy="123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>
              <a:off x="1803400" y="3690938"/>
              <a:ext cx="863600" cy="638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rot="10800000" flipV="1">
              <a:off x="1557338" y="3159125"/>
              <a:ext cx="1047750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rot="5400000">
              <a:off x="2563019" y="3686969"/>
              <a:ext cx="1009650" cy="61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 rot="16200000" flipH="1">
              <a:off x="1658144" y="3453606"/>
              <a:ext cx="1647825" cy="741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 rot="10800000" flipV="1">
              <a:off x="1679575" y="3638550"/>
              <a:ext cx="1419225" cy="74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 rot="10800000" flipV="1">
              <a:off x="2173288" y="3159125"/>
              <a:ext cx="679450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 rot="5400000">
              <a:off x="1789113" y="3333750"/>
              <a:ext cx="584200" cy="555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>
              <a:off x="1865313" y="3000375"/>
              <a:ext cx="1233487" cy="531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 rot="16200000" flipH="1">
              <a:off x="1928813" y="3421063"/>
              <a:ext cx="798512" cy="61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 rot="10800000" flipV="1">
              <a:off x="1617663" y="3584575"/>
              <a:ext cx="925512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 rot="10800000" flipV="1">
              <a:off x="1741488" y="3690938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 rot="10800000" flipV="1">
              <a:off x="1865313" y="3797300"/>
              <a:ext cx="925512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 rot="10800000" flipV="1">
              <a:off x="1989138" y="3903663"/>
              <a:ext cx="923925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 rot="10800000" flipV="1">
              <a:off x="2111375" y="4010025"/>
              <a:ext cx="925513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 rot="10800000" flipV="1">
              <a:off x="2235200" y="4116388"/>
              <a:ext cx="925513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rot="10800000" flipV="1">
              <a:off x="1617663" y="3478213"/>
              <a:ext cx="925512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 rot="10800000" flipV="1">
              <a:off x="1741488" y="3584575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 rot="10800000" flipV="1">
              <a:off x="1865313" y="3690938"/>
              <a:ext cx="925512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 rot="10800000" flipV="1">
              <a:off x="1989138" y="3797300"/>
              <a:ext cx="923925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rot="10800000" flipV="1">
              <a:off x="2111375" y="3903663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 rot="10800000" flipV="1">
              <a:off x="2235200" y="4010025"/>
              <a:ext cx="925513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rot="10800000" flipV="1">
              <a:off x="1557338" y="3159125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 rot="10800000" flipV="1">
              <a:off x="1679575" y="3265488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rot="10800000" flipV="1">
              <a:off x="1803400" y="3371850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rot="10800000" flipV="1">
              <a:off x="1927225" y="3478213"/>
              <a:ext cx="677863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rot="10800000" flipV="1">
              <a:off x="2049463" y="3584575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 rot="10800000" flipV="1">
              <a:off x="2173288" y="3690938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 rot="10800000" flipV="1">
              <a:off x="2297113" y="3797300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 rot="10800000" flipV="1">
              <a:off x="2420938" y="3903663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 rot="10800000" flipV="1">
              <a:off x="2543175" y="4010025"/>
              <a:ext cx="679450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 rot="5400000">
              <a:off x="1480344" y="3305969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rot="5400000">
              <a:off x="1604169" y="3412331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 rot="5400000">
              <a:off x="1727200" y="3519488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/>
            <p:nvPr/>
          </p:nvCxnSpPr>
          <p:spPr>
            <a:xfrm rot="5400000">
              <a:off x="1974057" y="3731419"/>
              <a:ext cx="584200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 rot="5400000">
              <a:off x="2097088" y="383857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/>
            <p:nvPr/>
          </p:nvCxnSpPr>
          <p:spPr>
            <a:xfrm rot="5400000">
              <a:off x="2220913" y="3944938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rot="5400000">
              <a:off x="2343944" y="4050506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/>
            <p:cNvCxnSpPr/>
            <p:nvPr/>
          </p:nvCxnSpPr>
          <p:spPr>
            <a:xfrm rot="5400000">
              <a:off x="2467769" y="4156869"/>
              <a:ext cx="584200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/>
            <p:nvPr/>
          </p:nvCxnSpPr>
          <p:spPr>
            <a:xfrm rot="5400000">
              <a:off x="2590800" y="4264025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 rot="10800000" flipV="1">
              <a:off x="2297113" y="3106738"/>
              <a:ext cx="925512" cy="477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 rot="16200000" flipH="1">
              <a:off x="2042319" y="3183732"/>
              <a:ext cx="1063625" cy="801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 rot="10800000" flipV="1">
              <a:off x="3222625" y="3371850"/>
              <a:ext cx="677863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>
            <a:xfrm>
              <a:off x="2790825" y="2946400"/>
              <a:ext cx="863600" cy="4254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/>
            <p:cNvCxnSpPr/>
            <p:nvPr/>
          </p:nvCxnSpPr>
          <p:spPr>
            <a:xfrm rot="16200000" flipH="1">
              <a:off x="2142331" y="3731419"/>
              <a:ext cx="371475" cy="185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/>
            <p:nvPr/>
          </p:nvCxnSpPr>
          <p:spPr>
            <a:xfrm>
              <a:off x="2173288" y="4064000"/>
              <a:ext cx="801687" cy="531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>
            <a:xfrm rot="5400000">
              <a:off x="2767806" y="3448844"/>
              <a:ext cx="477838" cy="43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/>
            <p:cNvCxnSpPr/>
            <p:nvPr/>
          </p:nvCxnSpPr>
          <p:spPr>
            <a:xfrm rot="5400000">
              <a:off x="1871662" y="3186113"/>
              <a:ext cx="4794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/>
            <p:cNvCxnSpPr/>
            <p:nvPr/>
          </p:nvCxnSpPr>
          <p:spPr>
            <a:xfrm rot="5400000">
              <a:off x="2920207" y="3310731"/>
              <a:ext cx="850900" cy="122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/>
            <p:cNvCxnSpPr/>
            <p:nvPr/>
          </p:nvCxnSpPr>
          <p:spPr>
            <a:xfrm>
              <a:off x="2481263" y="3638550"/>
              <a:ext cx="863600" cy="638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/>
            <p:nvPr/>
          </p:nvCxnSpPr>
          <p:spPr>
            <a:xfrm>
              <a:off x="1989138" y="4435475"/>
              <a:ext cx="369887" cy="160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/>
            <p:nvPr/>
          </p:nvCxnSpPr>
          <p:spPr>
            <a:xfrm rot="16200000" flipH="1">
              <a:off x="1787526" y="3856037"/>
              <a:ext cx="957262" cy="309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/>
            <p:nvPr/>
          </p:nvCxnSpPr>
          <p:spPr>
            <a:xfrm rot="10800000" flipV="1">
              <a:off x="2235200" y="3106738"/>
              <a:ext cx="1049338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/>
            <p:nvPr/>
          </p:nvCxnSpPr>
          <p:spPr>
            <a:xfrm rot="5400000">
              <a:off x="1844675" y="3656013"/>
              <a:ext cx="904875" cy="12382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/>
            <p:nvPr/>
          </p:nvCxnSpPr>
          <p:spPr>
            <a:xfrm rot="5400000">
              <a:off x="3240882" y="3634581"/>
              <a:ext cx="1011238" cy="60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>
            <a:xfrm rot="10800000" flipV="1">
              <a:off x="2049463" y="3744913"/>
              <a:ext cx="679450" cy="531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>
            <a:xfrm rot="16200000" flipH="1">
              <a:off x="2336006" y="3401219"/>
              <a:ext cx="1649413" cy="739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>
            <a:xfrm rot="10800000" flipV="1">
              <a:off x="2359025" y="3584575"/>
              <a:ext cx="1417638" cy="74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 rot="5400000">
              <a:off x="1954213" y="3378200"/>
              <a:ext cx="1117600" cy="67945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 rot="10800000" flipV="1">
              <a:off x="2852738" y="3106738"/>
              <a:ext cx="677862" cy="42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/>
            <p:nvPr/>
          </p:nvCxnSpPr>
          <p:spPr>
            <a:xfrm rot="10800000" flipV="1">
              <a:off x="1989138" y="3000375"/>
              <a:ext cx="863600" cy="21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/>
            <p:nvPr/>
          </p:nvCxnSpPr>
          <p:spPr>
            <a:xfrm rot="5400000">
              <a:off x="2466182" y="3280569"/>
              <a:ext cx="585787" cy="555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rot="10800000" flipV="1">
              <a:off x="2790825" y="4276725"/>
              <a:ext cx="863600" cy="265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rot="16200000" flipH="1">
              <a:off x="2607469" y="3367881"/>
              <a:ext cx="796925" cy="61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 rot="16200000" flipH="1">
              <a:off x="2286794" y="3817144"/>
              <a:ext cx="638175" cy="493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rot="10800000" flipV="1">
              <a:off x="2049463" y="3319463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rot="10800000" flipV="1">
              <a:off x="2173288" y="3425825"/>
              <a:ext cx="925512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 rot="10800000" flipV="1">
              <a:off x="2297113" y="3532188"/>
              <a:ext cx="925512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 rot="10800000" flipV="1">
              <a:off x="2420938" y="3638550"/>
              <a:ext cx="923925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rot="10800000" flipV="1">
              <a:off x="2543175" y="3744913"/>
              <a:ext cx="925513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rot="10800000" flipV="1">
              <a:off x="2667000" y="3851275"/>
              <a:ext cx="925513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rot="10800000" flipV="1">
              <a:off x="2790825" y="3957638"/>
              <a:ext cx="925513" cy="106362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rot="10800000" flipV="1">
              <a:off x="2913063" y="4064000"/>
              <a:ext cx="925512" cy="106363"/>
            </a:xfrm>
            <a:prstGeom prst="line">
              <a:avLst/>
            </a:prstGeom>
            <a:ln>
              <a:solidFill>
                <a:srgbClr val="4F0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 rot="10800000" flipV="1">
              <a:off x="2543175" y="4329113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 rot="10800000" flipV="1">
              <a:off x="2173288" y="3319463"/>
              <a:ext cx="925512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rot="10800000" flipV="1">
              <a:off x="2297113" y="3425825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 rot="10800000" flipV="1">
              <a:off x="1617663" y="4435475"/>
              <a:ext cx="925512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 rot="10800000" flipV="1">
              <a:off x="2543175" y="3638550"/>
              <a:ext cx="925513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 rot="10800000" flipV="1">
              <a:off x="2667000" y="3744913"/>
              <a:ext cx="925513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rot="10800000" flipV="1">
              <a:off x="2790825" y="3851275"/>
              <a:ext cx="925513" cy="1063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 rot="10800000" flipV="1">
              <a:off x="2913063" y="3957638"/>
              <a:ext cx="925512" cy="10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rot="10800000" flipV="1">
              <a:off x="2235200" y="3106738"/>
              <a:ext cx="677863" cy="4778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rot="10800000" flipV="1">
              <a:off x="2852738" y="3584575"/>
              <a:ext cx="677862" cy="479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rot="10800000" flipV="1">
              <a:off x="2605088" y="3425825"/>
              <a:ext cx="679450" cy="47783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 rot="10800000" flipV="1">
              <a:off x="2728913" y="3532188"/>
              <a:ext cx="677862" cy="4778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rot="10800000" flipV="1">
              <a:off x="2852738" y="3638550"/>
              <a:ext cx="677862" cy="47783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rot="10800000" flipV="1">
              <a:off x="2974975" y="3744913"/>
              <a:ext cx="679450" cy="4778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rot="10800000" flipV="1">
              <a:off x="3098800" y="3851275"/>
              <a:ext cx="677863" cy="47783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 rot="10800000" flipV="1">
              <a:off x="3222625" y="3957638"/>
              <a:ext cx="677863" cy="47783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rot="5400000">
              <a:off x="2281238" y="3359150"/>
              <a:ext cx="585788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rot="5400000">
              <a:off x="1665288" y="4157663"/>
              <a:ext cx="584200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 rot="5400000">
              <a:off x="2528094" y="3572669"/>
              <a:ext cx="585788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 rot="5400000">
              <a:off x="2651919" y="3679032"/>
              <a:ext cx="585787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 rot="5400000">
              <a:off x="2774950" y="3784600"/>
              <a:ext cx="585788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rot="5400000">
              <a:off x="2898775" y="3890963"/>
              <a:ext cx="585787" cy="18573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rot="5400000">
              <a:off x="3021806" y="3998119"/>
              <a:ext cx="585788" cy="18415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rot="5400000">
              <a:off x="3144838" y="4103688"/>
              <a:ext cx="585787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 rot="5400000">
              <a:off x="3268663" y="4210050"/>
              <a:ext cx="585788" cy="1857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3" name="Group 648"/>
          <p:cNvGrpSpPr>
            <a:grpSpLocks/>
          </p:cNvGrpSpPr>
          <p:nvPr/>
        </p:nvGrpSpPr>
        <p:grpSpPr bwMode="auto">
          <a:xfrm>
            <a:off x="5486400" y="2438400"/>
            <a:ext cx="2133600" cy="2133600"/>
            <a:chOff x="5334000" y="2286000"/>
            <a:chExt cx="2133600" cy="2133600"/>
          </a:xfrm>
        </p:grpSpPr>
        <p:sp>
          <p:nvSpPr>
            <p:cNvPr id="614" name="Rectangle 613"/>
            <p:cNvSpPr/>
            <p:nvPr/>
          </p:nvSpPr>
          <p:spPr>
            <a:xfrm>
              <a:off x="5334000" y="2286000"/>
              <a:ext cx="3048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334000" y="4191000"/>
              <a:ext cx="3048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7162800" y="2286000"/>
              <a:ext cx="3048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7162800" y="4191000"/>
              <a:ext cx="3048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cxnSp>
          <p:nvCxnSpPr>
            <p:cNvPr id="624" name="Straight Connector 623"/>
            <p:cNvCxnSpPr>
              <a:stCxn id="614" idx="3"/>
              <a:endCxn id="620" idx="1"/>
            </p:cNvCxnSpPr>
            <p:nvPr/>
          </p:nvCxnSpPr>
          <p:spPr>
            <a:xfrm>
              <a:off x="5638800" y="2400300"/>
              <a:ext cx="152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>
              <a:stCxn id="614" idx="2"/>
              <a:endCxn id="616" idx="0"/>
            </p:cNvCxnSpPr>
            <p:nvPr/>
          </p:nvCxnSpPr>
          <p:spPr>
            <a:xfrm rot="5400000">
              <a:off x="4648200" y="3352800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>
              <a:stCxn id="616" idx="3"/>
              <a:endCxn id="622" idx="1"/>
            </p:cNvCxnSpPr>
            <p:nvPr/>
          </p:nvCxnSpPr>
          <p:spPr>
            <a:xfrm>
              <a:off x="5638800" y="4305300"/>
              <a:ext cx="152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/>
            <p:cNvCxnSpPr>
              <a:stCxn id="620" idx="2"/>
              <a:endCxn id="622" idx="0"/>
            </p:cNvCxnSpPr>
            <p:nvPr/>
          </p:nvCxnSpPr>
          <p:spPr>
            <a:xfrm rot="5400000">
              <a:off x="6477000" y="3352800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" name="Rectangle 614"/>
            <p:cNvSpPr/>
            <p:nvPr/>
          </p:nvSpPr>
          <p:spPr>
            <a:xfrm>
              <a:off x="5334000" y="3276600"/>
              <a:ext cx="3048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7162800" y="3276600"/>
              <a:ext cx="3048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6248400" y="2286000"/>
              <a:ext cx="3048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6248400" y="4191000"/>
              <a:ext cx="3048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5638800" y="2590800"/>
              <a:ext cx="1600200" cy="609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prstClr val="black"/>
                  </a:solidFill>
                </a:rPr>
                <a:t>Module</a:t>
              </a:r>
            </a:p>
          </p:txBody>
        </p:sp>
        <p:cxnSp>
          <p:nvCxnSpPr>
            <p:cNvPr id="637" name="Straight Connector 636"/>
            <p:cNvCxnSpPr/>
            <p:nvPr/>
          </p:nvCxnSpPr>
          <p:spPr>
            <a:xfrm rot="5400000">
              <a:off x="5600700" y="25527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8" name="Rectangle 637"/>
            <p:cNvSpPr/>
            <p:nvPr/>
          </p:nvSpPr>
          <p:spPr>
            <a:xfrm>
              <a:off x="6629400" y="3581400"/>
              <a:ext cx="533400" cy="533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Module</a:t>
              </a:r>
            </a:p>
          </p:txBody>
        </p:sp>
        <p:cxnSp>
          <p:nvCxnSpPr>
            <p:cNvPr id="640" name="Straight Connector 639"/>
            <p:cNvCxnSpPr>
              <a:stCxn id="641" idx="3"/>
            </p:cNvCxnSpPr>
            <p:nvPr/>
          </p:nvCxnSpPr>
          <p:spPr>
            <a:xfrm>
              <a:off x="6477000" y="3390900"/>
              <a:ext cx="152400" cy="190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>
              <a:stCxn id="615" idx="3"/>
              <a:endCxn id="621" idx="1"/>
            </p:cNvCxnSpPr>
            <p:nvPr/>
          </p:nvCxnSpPr>
          <p:spPr>
            <a:xfrm>
              <a:off x="5638800" y="3390900"/>
              <a:ext cx="152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Rectangle 640"/>
            <p:cNvSpPr/>
            <p:nvPr/>
          </p:nvSpPr>
          <p:spPr>
            <a:xfrm>
              <a:off x="6172200" y="3276600"/>
              <a:ext cx="3048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5715000" y="36576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Module</a:t>
              </a:r>
            </a:p>
          </p:txBody>
        </p:sp>
        <p:cxnSp>
          <p:nvCxnSpPr>
            <p:cNvPr id="648" name="Straight Connector 647"/>
            <p:cNvCxnSpPr/>
            <p:nvPr/>
          </p:nvCxnSpPr>
          <p:spPr>
            <a:xfrm rot="16200000" flipH="1">
              <a:off x="5600700" y="3543300"/>
              <a:ext cx="15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0" name="Right Arrow 649"/>
          <p:cNvSpPr/>
          <p:nvPr/>
        </p:nvSpPr>
        <p:spPr>
          <a:xfrm>
            <a:off x="4267200" y="3200400"/>
            <a:ext cx="914400" cy="83820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2535" name="Rectangle 650"/>
          <p:cNvSpPr>
            <a:spLocks noChangeArrowheads="1"/>
          </p:cNvSpPr>
          <p:nvPr/>
        </p:nvSpPr>
        <p:spPr bwMode="auto">
          <a:xfrm>
            <a:off x="1295400" y="1752600"/>
            <a:ext cx="3633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From: Dedicated signal wires</a:t>
            </a:r>
          </a:p>
        </p:txBody>
      </p:sp>
      <p:sp>
        <p:nvSpPr>
          <p:cNvPr id="22536" name="Rectangle 651"/>
          <p:cNvSpPr>
            <a:spLocks noChangeArrowheads="1"/>
          </p:cNvSpPr>
          <p:nvPr/>
        </p:nvSpPr>
        <p:spPr bwMode="auto">
          <a:xfrm>
            <a:off x="5257800" y="1752600"/>
            <a:ext cx="256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To: Shared network</a:t>
            </a:r>
          </a:p>
        </p:txBody>
      </p:sp>
      <p:cxnSp>
        <p:nvCxnSpPr>
          <p:cNvPr id="655" name="Straight Arrow Connector 654"/>
          <p:cNvCxnSpPr/>
          <p:nvPr/>
        </p:nvCxnSpPr>
        <p:spPr>
          <a:xfrm rot="5400000" flipH="1" flipV="1">
            <a:off x="5448300" y="4533900"/>
            <a:ext cx="609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655"/>
          <p:cNvSpPr txBox="1">
            <a:spLocks noChangeArrowheads="1"/>
          </p:cNvSpPr>
          <p:nvPr/>
        </p:nvSpPr>
        <p:spPr bwMode="auto">
          <a:xfrm>
            <a:off x="4648200" y="4953000"/>
            <a:ext cx="1166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Point-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To-point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Link</a:t>
            </a:r>
          </a:p>
        </p:txBody>
      </p:sp>
      <p:cxnSp>
        <p:nvCxnSpPr>
          <p:cNvPr id="658" name="Straight Arrow Connector 657"/>
          <p:cNvCxnSpPr/>
          <p:nvPr/>
        </p:nvCxnSpPr>
        <p:spPr>
          <a:xfrm rot="16200000" flipV="1">
            <a:off x="7581900" y="46863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TextBox 658"/>
          <p:cNvSpPr txBox="1">
            <a:spLocks noChangeArrowheads="1"/>
          </p:cNvSpPr>
          <p:nvPr/>
        </p:nvSpPr>
        <p:spPr bwMode="auto">
          <a:xfrm>
            <a:off x="7467600" y="5029200"/>
            <a:ext cx="1189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Network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switch</a:t>
            </a:r>
          </a:p>
        </p:txBody>
      </p:sp>
      <p:cxnSp>
        <p:nvCxnSpPr>
          <p:cNvPr id="661" name="Straight Arrow Connector 660"/>
          <p:cNvCxnSpPr/>
          <p:nvPr/>
        </p:nvCxnSpPr>
        <p:spPr>
          <a:xfrm rot="5400000" flipH="1" flipV="1">
            <a:off x="6438900" y="4610100"/>
            <a:ext cx="914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2" name="TextBox 661"/>
          <p:cNvSpPr txBox="1">
            <a:spLocks noChangeArrowheads="1"/>
          </p:cNvSpPr>
          <p:nvPr/>
        </p:nvSpPr>
        <p:spPr bwMode="auto">
          <a:xfrm>
            <a:off x="5943600" y="5029200"/>
            <a:ext cx="136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Computing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39813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1"/>
          <p:cNvGrpSpPr>
            <a:grpSpLocks/>
          </p:cNvGrpSpPr>
          <p:nvPr/>
        </p:nvGrpSpPr>
        <p:grpSpPr bwMode="auto">
          <a:xfrm>
            <a:off x="1212850" y="1873250"/>
            <a:ext cx="7361238" cy="3992563"/>
            <a:chOff x="1970088" y="1417627"/>
            <a:chExt cx="5355932" cy="2991717"/>
          </a:xfrm>
        </p:grpSpPr>
        <p:sp>
          <p:nvSpPr>
            <p:cNvPr id="87" name="Cloud"/>
            <p:cNvSpPr>
              <a:spLocks noChangeAspect="1" noEditPoints="1" noChangeArrowheads="1"/>
            </p:cNvSpPr>
            <p:nvPr/>
          </p:nvSpPr>
          <p:spPr bwMode="auto">
            <a:xfrm>
              <a:off x="2698750" y="2000250"/>
              <a:ext cx="3554413" cy="17875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65000"/>
                <a:buFont typeface="Wingdings" pitchFamily="2" charset="2"/>
                <a:buNone/>
                <a:defRPr/>
              </a:pPr>
              <a:endPara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" name="AutoShape 8"/>
            <p:cNvSpPr>
              <a:spLocks noChangeArrowheads="1"/>
            </p:cNvSpPr>
            <p:nvPr/>
          </p:nvSpPr>
          <p:spPr bwMode="auto">
            <a:xfrm>
              <a:off x="5827713" y="1771640"/>
              <a:ext cx="489465" cy="394569"/>
            </a:xfrm>
            <a:prstGeom prst="roundRect">
              <a:avLst>
                <a:gd name="adj" fmla="val 264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NI</a:t>
              </a:r>
            </a:p>
          </p:txBody>
        </p:sp>
        <p:sp>
          <p:nvSpPr>
            <p:cNvPr id="89" name="AutoShape 11"/>
            <p:cNvSpPr>
              <a:spLocks noChangeArrowheads="1"/>
            </p:cNvSpPr>
            <p:nvPr/>
          </p:nvSpPr>
          <p:spPr bwMode="auto">
            <a:xfrm>
              <a:off x="2498725" y="3575040"/>
              <a:ext cx="672942" cy="392979"/>
            </a:xfrm>
            <a:prstGeom prst="roundRect">
              <a:avLst>
                <a:gd name="adj" fmla="val 218"/>
              </a:avLst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r>
                <a:rPr lang="en-GB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DRAM</a:t>
              </a:r>
            </a:p>
          </p:txBody>
        </p:sp>
        <p:sp>
          <p:nvSpPr>
            <p:cNvPr id="90" name="AutoShape 12"/>
            <p:cNvSpPr>
              <a:spLocks noChangeArrowheads="1"/>
            </p:cNvSpPr>
            <p:nvPr/>
          </p:nvSpPr>
          <p:spPr bwMode="auto">
            <a:xfrm>
              <a:off x="4005263" y="2262177"/>
              <a:ext cx="628650" cy="293688"/>
            </a:xfrm>
            <a:prstGeom prst="roundRect">
              <a:avLst>
                <a:gd name="adj" fmla="val 292"/>
              </a:avLst>
            </a:prstGeom>
            <a:solidFill>
              <a:srgbClr val="F6BA4E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switch</a:t>
              </a:r>
            </a:p>
          </p:txBody>
        </p:sp>
        <p:sp>
          <p:nvSpPr>
            <p:cNvPr id="91" name="Line 13"/>
            <p:cNvSpPr>
              <a:spLocks noChangeShapeType="1"/>
            </p:cNvSpPr>
            <p:nvPr/>
          </p:nvSpPr>
          <p:spPr bwMode="auto">
            <a:xfrm>
              <a:off x="3848100" y="2784465"/>
              <a:ext cx="828675" cy="461963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65000"/>
                <a:buFont typeface="Wingdings" pitchFamily="2" charset="2"/>
                <a:buNone/>
                <a:defRPr/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 flipV="1">
              <a:off x="4997450" y="3124190"/>
              <a:ext cx="417512" cy="13017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65000"/>
                <a:buFont typeface="Wingdings" pitchFamily="2" charset="2"/>
                <a:buNone/>
                <a:defRPr/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" name="Line 15"/>
            <p:cNvSpPr>
              <a:spLocks noChangeShapeType="1"/>
            </p:cNvSpPr>
            <p:nvPr/>
          </p:nvSpPr>
          <p:spPr bwMode="auto">
            <a:xfrm flipV="1">
              <a:off x="4148138" y="2470140"/>
              <a:ext cx="796925" cy="652463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65000"/>
                <a:buFont typeface="Wingdings" pitchFamily="2" charset="2"/>
                <a:buNone/>
                <a:defRPr/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4" name="Line 16"/>
            <p:cNvSpPr>
              <a:spLocks noChangeShapeType="1"/>
            </p:cNvSpPr>
            <p:nvPr/>
          </p:nvSpPr>
          <p:spPr bwMode="auto">
            <a:xfrm>
              <a:off x="5572125" y="2497127"/>
              <a:ext cx="157162" cy="341313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65000"/>
                <a:buFont typeface="Wingdings" pitchFamily="2" charset="2"/>
                <a:buNone/>
                <a:defRPr/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5" name="AutoShape 19"/>
            <p:cNvSpPr>
              <a:spLocks noChangeArrowheads="1"/>
            </p:cNvSpPr>
            <p:nvPr/>
          </p:nvSpPr>
          <p:spPr bwMode="auto">
            <a:xfrm>
              <a:off x="6151563" y="2943215"/>
              <a:ext cx="489465" cy="394569"/>
            </a:xfrm>
            <a:prstGeom prst="roundRect">
              <a:avLst>
                <a:gd name="adj" fmla="val 264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NI</a:t>
              </a:r>
            </a:p>
          </p:txBody>
        </p:sp>
        <p:sp>
          <p:nvSpPr>
            <p:cNvPr id="96" name="AutoShape 21"/>
            <p:cNvSpPr>
              <a:spLocks noChangeArrowheads="1"/>
            </p:cNvSpPr>
            <p:nvPr/>
          </p:nvSpPr>
          <p:spPr bwMode="auto">
            <a:xfrm>
              <a:off x="3346450" y="1639877"/>
              <a:ext cx="684668" cy="395288"/>
            </a:xfrm>
            <a:prstGeom prst="roundRect">
              <a:avLst>
                <a:gd name="adj" fmla="val 218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r>
                <a:rPr lang="en-GB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CPU</a:t>
              </a:r>
            </a:p>
          </p:txBody>
        </p:sp>
        <p:sp>
          <p:nvSpPr>
            <p:cNvPr id="97" name="AutoShape 25"/>
            <p:cNvSpPr>
              <a:spLocks noChangeArrowheads="1"/>
            </p:cNvSpPr>
            <p:nvPr/>
          </p:nvSpPr>
          <p:spPr bwMode="auto">
            <a:xfrm>
              <a:off x="2547938" y="4016365"/>
              <a:ext cx="672942" cy="392979"/>
            </a:xfrm>
            <a:prstGeom prst="roundRect">
              <a:avLst>
                <a:gd name="adj" fmla="val 218"/>
              </a:avLst>
            </a:prstGeom>
            <a:solidFill>
              <a:srgbClr val="CC00CC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r>
                <a:rPr lang="en-GB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Accel</a:t>
              </a:r>
              <a:endParaRPr lang="en-GB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endParaRPr>
            </a:p>
          </p:txBody>
        </p:sp>
        <p:sp>
          <p:nvSpPr>
            <p:cNvPr id="98" name="AutoShape 27"/>
            <p:cNvSpPr>
              <a:spLocks noChangeArrowheads="1"/>
            </p:cNvSpPr>
            <p:nvPr/>
          </p:nvSpPr>
          <p:spPr bwMode="auto">
            <a:xfrm>
              <a:off x="5918200" y="3375015"/>
              <a:ext cx="480794" cy="393700"/>
            </a:xfrm>
            <a:prstGeom prst="roundRect">
              <a:avLst>
                <a:gd name="adj" fmla="val 264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NI</a:t>
              </a:r>
            </a:p>
          </p:txBody>
        </p:sp>
        <p:sp>
          <p:nvSpPr>
            <p:cNvPr id="99" name="AutoShape 29"/>
            <p:cNvSpPr>
              <a:spLocks noChangeArrowheads="1"/>
            </p:cNvSpPr>
            <p:nvPr/>
          </p:nvSpPr>
          <p:spPr bwMode="auto">
            <a:xfrm>
              <a:off x="4943475" y="2208202"/>
              <a:ext cx="628650" cy="295275"/>
            </a:xfrm>
            <a:prstGeom prst="roundRect">
              <a:avLst>
                <a:gd name="adj" fmla="val 292"/>
              </a:avLst>
            </a:prstGeom>
            <a:solidFill>
              <a:srgbClr val="F6BA4E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switch</a:t>
              </a:r>
            </a:p>
          </p:txBody>
        </p:sp>
        <p:sp>
          <p:nvSpPr>
            <p:cNvPr id="100" name="AutoShape 30"/>
            <p:cNvSpPr>
              <a:spLocks noChangeArrowheads="1"/>
            </p:cNvSpPr>
            <p:nvPr/>
          </p:nvSpPr>
          <p:spPr bwMode="auto">
            <a:xfrm>
              <a:off x="5413375" y="2828915"/>
              <a:ext cx="628650" cy="295275"/>
            </a:xfrm>
            <a:prstGeom prst="roundRect">
              <a:avLst>
                <a:gd name="adj" fmla="val 292"/>
              </a:avLst>
            </a:prstGeom>
            <a:solidFill>
              <a:srgbClr val="F6BA4E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switch</a:t>
              </a:r>
            </a:p>
          </p:txBody>
        </p:sp>
        <p:sp>
          <p:nvSpPr>
            <p:cNvPr id="101" name="AutoShape 31"/>
            <p:cNvSpPr>
              <a:spLocks noChangeArrowheads="1"/>
            </p:cNvSpPr>
            <p:nvPr/>
          </p:nvSpPr>
          <p:spPr bwMode="auto">
            <a:xfrm>
              <a:off x="4370388" y="3248015"/>
              <a:ext cx="628650" cy="293688"/>
            </a:xfrm>
            <a:prstGeom prst="roundRect">
              <a:avLst>
                <a:gd name="adj" fmla="val 292"/>
              </a:avLst>
            </a:prstGeom>
            <a:solidFill>
              <a:srgbClr val="F6BA4E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switch</a:t>
              </a:r>
            </a:p>
          </p:txBody>
        </p:sp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2925763" y="3011477"/>
              <a:ext cx="71205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65000"/>
                <a:buFont typeface="Wingdings" pitchFamily="2" charset="2"/>
                <a:buNone/>
                <a:defRPr/>
              </a:pPr>
              <a:r>
                <a:rPr lang="it-IT" sz="20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NoC</a:t>
              </a:r>
              <a:endPara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AutoShape 33"/>
            <p:cNvSpPr>
              <a:spLocks noChangeArrowheads="1"/>
            </p:cNvSpPr>
            <p:nvPr/>
          </p:nvSpPr>
          <p:spPr bwMode="auto">
            <a:xfrm>
              <a:off x="3221038" y="2627302"/>
              <a:ext cx="628650" cy="295275"/>
            </a:xfrm>
            <a:prstGeom prst="roundRect">
              <a:avLst>
                <a:gd name="adj" fmla="val 292"/>
              </a:avLst>
            </a:prstGeom>
            <a:solidFill>
              <a:srgbClr val="F6BA4E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switch</a:t>
              </a:r>
            </a:p>
          </p:txBody>
        </p:sp>
        <p:sp>
          <p:nvSpPr>
            <p:cNvPr id="104" name="AutoShape 34"/>
            <p:cNvSpPr>
              <a:spLocks noChangeArrowheads="1"/>
            </p:cNvSpPr>
            <p:nvPr/>
          </p:nvSpPr>
          <p:spPr bwMode="auto">
            <a:xfrm>
              <a:off x="3638550" y="3116252"/>
              <a:ext cx="628650" cy="295275"/>
            </a:xfrm>
            <a:prstGeom prst="roundRect">
              <a:avLst>
                <a:gd name="adj" fmla="val 292"/>
              </a:avLst>
            </a:prstGeom>
            <a:solidFill>
              <a:srgbClr val="F6BA4E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switch</a:t>
              </a:r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 flipV="1">
              <a:off x="4683125" y="2487602"/>
              <a:ext cx="547687" cy="766763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65000"/>
                <a:buFont typeface="Wingdings" pitchFamily="2" charset="2"/>
                <a:buNone/>
                <a:defRPr/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 flipV="1">
              <a:off x="3533775" y="2366952"/>
              <a:ext cx="469900" cy="26035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65000"/>
                <a:buFont typeface="Wingdings" pitchFamily="2" charset="2"/>
                <a:buNone/>
                <a:defRPr/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Line 37"/>
            <p:cNvSpPr>
              <a:spLocks noChangeShapeType="1"/>
            </p:cNvSpPr>
            <p:nvPr/>
          </p:nvSpPr>
          <p:spPr bwMode="auto">
            <a:xfrm flipV="1">
              <a:off x="3910013" y="2541577"/>
              <a:ext cx="390525" cy="573088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65000"/>
                <a:buFont typeface="Wingdings" pitchFamily="2" charset="2"/>
                <a:buNone/>
                <a:defRPr/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Line 38"/>
            <p:cNvSpPr>
              <a:spLocks noChangeShapeType="1"/>
            </p:cNvSpPr>
            <p:nvPr/>
          </p:nvSpPr>
          <p:spPr bwMode="auto">
            <a:xfrm flipV="1">
              <a:off x="4630738" y="2359015"/>
              <a:ext cx="306387" cy="6032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3175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65000"/>
                <a:buFont typeface="Wingdings" pitchFamily="2" charset="2"/>
                <a:buNone/>
                <a:defRPr/>
              </a:pPr>
              <a:endPara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AutoShape 41"/>
            <p:cNvSpPr>
              <a:spLocks noChangeArrowheads="1"/>
            </p:cNvSpPr>
            <p:nvPr/>
          </p:nvSpPr>
          <p:spPr bwMode="auto">
            <a:xfrm>
              <a:off x="4533900" y="1417627"/>
              <a:ext cx="489465" cy="394569"/>
            </a:xfrm>
            <a:prstGeom prst="roundRect">
              <a:avLst>
                <a:gd name="adj" fmla="val 264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NI</a:t>
              </a:r>
            </a:p>
          </p:txBody>
        </p:sp>
        <p:sp>
          <p:nvSpPr>
            <p:cNvPr id="110" name="AutoShape 44"/>
            <p:cNvSpPr>
              <a:spLocks noChangeArrowheads="1"/>
            </p:cNvSpPr>
            <p:nvPr/>
          </p:nvSpPr>
          <p:spPr bwMode="auto">
            <a:xfrm>
              <a:off x="3878263" y="3819515"/>
              <a:ext cx="672942" cy="392979"/>
            </a:xfrm>
            <a:prstGeom prst="roundRect">
              <a:avLst>
                <a:gd name="adj" fmla="val 218"/>
              </a:avLst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r>
                <a:rPr lang="en-GB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DRAM</a:t>
              </a:r>
            </a:p>
          </p:txBody>
        </p:sp>
        <p:sp>
          <p:nvSpPr>
            <p:cNvPr id="111" name="AutoShape 47"/>
            <p:cNvSpPr>
              <a:spLocks noChangeArrowheads="1"/>
            </p:cNvSpPr>
            <p:nvPr/>
          </p:nvSpPr>
          <p:spPr bwMode="auto">
            <a:xfrm>
              <a:off x="2141538" y="1822440"/>
              <a:ext cx="672942" cy="392979"/>
            </a:xfrm>
            <a:prstGeom prst="roundRect">
              <a:avLst>
                <a:gd name="adj" fmla="val 218"/>
              </a:avLst>
            </a:prstGeom>
            <a:solidFill>
              <a:srgbClr val="9BBB59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54000" tIns="45000" rIns="54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r>
                <a:rPr lang="en-GB" sz="12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Coproc</a:t>
              </a:r>
              <a:endParaRPr lang="en-GB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endParaRPr>
            </a:p>
          </p:txBody>
        </p:sp>
        <p:sp>
          <p:nvSpPr>
            <p:cNvPr id="112" name="AutoShape 50"/>
            <p:cNvSpPr>
              <a:spLocks noChangeArrowheads="1"/>
            </p:cNvSpPr>
            <p:nvPr/>
          </p:nvSpPr>
          <p:spPr bwMode="auto">
            <a:xfrm>
              <a:off x="1970088" y="2395527"/>
              <a:ext cx="672942" cy="392979"/>
            </a:xfrm>
            <a:prstGeom prst="roundRect">
              <a:avLst>
                <a:gd name="adj" fmla="val 218"/>
              </a:avLst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r>
                <a:rPr lang="en-GB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I/O</a:t>
              </a:r>
            </a:p>
          </p:txBody>
        </p:sp>
        <p:sp>
          <p:nvSpPr>
            <p:cNvPr id="113" name="AutoShape 53"/>
            <p:cNvSpPr>
              <a:spLocks noChangeArrowheads="1"/>
            </p:cNvSpPr>
            <p:nvPr/>
          </p:nvSpPr>
          <p:spPr bwMode="auto">
            <a:xfrm>
              <a:off x="6140450" y="2212965"/>
              <a:ext cx="489465" cy="394569"/>
            </a:xfrm>
            <a:prstGeom prst="roundRect">
              <a:avLst>
                <a:gd name="adj" fmla="val 264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NI</a:t>
              </a:r>
            </a:p>
          </p:txBody>
        </p:sp>
        <p:sp>
          <p:nvSpPr>
            <p:cNvPr id="114" name="AutoShape 56"/>
            <p:cNvSpPr>
              <a:spLocks noChangeArrowheads="1"/>
            </p:cNvSpPr>
            <p:nvPr/>
          </p:nvSpPr>
          <p:spPr bwMode="auto">
            <a:xfrm>
              <a:off x="5702300" y="3819515"/>
              <a:ext cx="489465" cy="394569"/>
            </a:xfrm>
            <a:prstGeom prst="roundRect">
              <a:avLst>
                <a:gd name="adj" fmla="val 264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NI</a:t>
              </a:r>
            </a:p>
          </p:txBody>
        </p:sp>
        <p:sp>
          <p:nvSpPr>
            <p:cNvPr id="115" name="AutoShape 10"/>
            <p:cNvSpPr>
              <a:spLocks noChangeArrowheads="1"/>
            </p:cNvSpPr>
            <p:nvPr/>
          </p:nvSpPr>
          <p:spPr bwMode="auto">
            <a:xfrm>
              <a:off x="3171667" y="3575040"/>
              <a:ext cx="480855" cy="392979"/>
            </a:xfrm>
            <a:prstGeom prst="roundRect">
              <a:avLst>
                <a:gd name="adj" fmla="val 264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NI</a:t>
              </a:r>
            </a:p>
          </p:txBody>
        </p:sp>
        <p:sp>
          <p:nvSpPr>
            <p:cNvPr id="116" name="AutoShape 22"/>
            <p:cNvSpPr>
              <a:spLocks noChangeArrowheads="1"/>
            </p:cNvSpPr>
            <p:nvPr/>
          </p:nvSpPr>
          <p:spPr bwMode="auto">
            <a:xfrm>
              <a:off x="4024214" y="1639877"/>
              <a:ext cx="489048" cy="395288"/>
            </a:xfrm>
            <a:prstGeom prst="roundRect">
              <a:avLst>
                <a:gd name="adj" fmla="val 264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NI</a:t>
              </a:r>
            </a:p>
          </p:txBody>
        </p:sp>
        <p:sp>
          <p:nvSpPr>
            <p:cNvPr id="117" name="AutoShape 24"/>
            <p:cNvSpPr>
              <a:spLocks noChangeArrowheads="1"/>
            </p:cNvSpPr>
            <p:nvPr/>
          </p:nvSpPr>
          <p:spPr bwMode="auto">
            <a:xfrm>
              <a:off x="3220880" y="4016365"/>
              <a:ext cx="480855" cy="392979"/>
            </a:xfrm>
            <a:prstGeom prst="roundRect">
              <a:avLst>
                <a:gd name="adj" fmla="val 264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NI</a:t>
              </a:r>
            </a:p>
          </p:txBody>
        </p:sp>
        <p:sp>
          <p:nvSpPr>
            <p:cNvPr id="118" name="AutoShape 43"/>
            <p:cNvSpPr>
              <a:spLocks noChangeArrowheads="1"/>
            </p:cNvSpPr>
            <p:nvPr/>
          </p:nvSpPr>
          <p:spPr bwMode="auto">
            <a:xfrm>
              <a:off x="4551205" y="3819515"/>
              <a:ext cx="480855" cy="392979"/>
            </a:xfrm>
            <a:prstGeom prst="roundRect">
              <a:avLst>
                <a:gd name="adj" fmla="val 264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NI</a:t>
              </a:r>
            </a:p>
          </p:txBody>
        </p:sp>
        <p:sp>
          <p:nvSpPr>
            <p:cNvPr id="119" name="AutoShape 46"/>
            <p:cNvSpPr>
              <a:spLocks noChangeArrowheads="1"/>
            </p:cNvSpPr>
            <p:nvPr/>
          </p:nvSpPr>
          <p:spPr bwMode="auto">
            <a:xfrm>
              <a:off x="2814480" y="1822440"/>
              <a:ext cx="480855" cy="392979"/>
            </a:xfrm>
            <a:prstGeom prst="roundRect">
              <a:avLst>
                <a:gd name="adj" fmla="val 264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NI</a:t>
              </a:r>
            </a:p>
          </p:txBody>
        </p:sp>
        <p:sp>
          <p:nvSpPr>
            <p:cNvPr id="120" name="AutoShape 49"/>
            <p:cNvSpPr>
              <a:spLocks noChangeArrowheads="1"/>
            </p:cNvSpPr>
            <p:nvPr/>
          </p:nvSpPr>
          <p:spPr bwMode="auto">
            <a:xfrm>
              <a:off x="2643030" y="2395527"/>
              <a:ext cx="480855" cy="392979"/>
            </a:xfrm>
            <a:prstGeom prst="roundRect">
              <a:avLst>
                <a:gd name="adj" fmla="val 264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defRPr/>
              </a:pPr>
              <a:r>
                <a:rPr lang="en-GB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NI</a:t>
              </a:r>
            </a:p>
          </p:txBody>
        </p:sp>
        <p:sp>
          <p:nvSpPr>
            <p:cNvPr id="121" name="AutoShape 7"/>
            <p:cNvSpPr>
              <a:spLocks noChangeArrowheads="1"/>
            </p:cNvSpPr>
            <p:nvPr/>
          </p:nvSpPr>
          <p:spPr bwMode="auto">
            <a:xfrm>
              <a:off x="6317178" y="1771640"/>
              <a:ext cx="684992" cy="394569"/>
            </a:xfrm>
            <a:prstGeom prst="roundRect">
              <a:avLst>
                <a:gd name="adj" fmla="val 218"/>
              </a:avLst>
            </a:prstGeom>
            <a:solidFill>
              <a:srgbClr val="003399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r>
                <a:rPr lang="en-GB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DSP</a:t>
              </a:r>
            </a:p>
          </p:txBody>
        </p:sp>
        <p:sp>
          <p:nvSpPr>
            <p:cNvPr id="122" name="AutoShape 18"/>
            <p:cNvSpPr>
              <a:spLocks noChangeArrowheads="1"/>
            </p:cNvSpPr>
            <p:nvPr/>
          </p:nvSpPr>
          <p:spPr bwMode="auto">
            <a:xfrm>
              <a:off x="6641028" y="2943215"/>
              <a:ext cx="684992" cy="394569"/>
            </a:xfrm>
            <a:prstGeom prst="roundRect">
              <a:avLst>
                <a:gd name="adj" fmla="val 218"/>
              </a:avLst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r>
                <a:rPr lang="en-GB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DMA</a:t>
              </a:r>
            </a:p>
          </p:txBody>
        </p:sp>
        <p:sp>
          <p:nvSpPr>
            <p:cNvPr id="123" name="AutoShape 28"/>
            <p:cNvSpPr>
              <a:spLocks noChangeArrowheads="1"/>
            </p:cNvSpPr>
            <p:nvPr/>
          </p:nvSpPr>
          <p:spPr bwMode="auto">
            <a:xfrm>
              <a:off x="6398994" y="3375015"/>
              <a:ext cx="671731" cy="393700"/>
            </a:xfrm>
            <a:prstGeom prst="roundRect">
              <a:avLst>
                <a:gd name="adj" fmla="val 218"/>
              </a:avLst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r>
                <a:rPr lang="en-GB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MPEG</a:t>
              </a:r>
            </a:p>
          </p:txBody>
        </p:sp>
        <p:sp>
          <p:nvSpPr>
            <p:cNvPr id="124" name="AutoShape 40"/>
            <p:cNvSpPr>
              <a:spLocks noChangeArrowheads="1"/>
            </p:cNvSpPr>
            <p:nvPr/>
          </p:nvSpPr>
          <p:spPr bwMode="auto">
            <a:xfrm>
              <a:off x="5023365" y="1417627"/>
              <a:ext cx="684992" cy="394569"/>
            </a:xfrm>
            <a:prstGeom prst="roundRect">
              <a:avLst>
                <a:gd name="adj" fmla="val 218"/>
              </a:avLst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r>
                <a:rPr lang="en-GB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DMA</a:t>
              </a:r>
            </a:p>
          </p:txBody>
        </p:sp>
        <p:sp>
          <p:nvSpPr>
            <p:cNvPr id="125" name="AutoShape 52"/>
            <p:cNvSpPr>
              <a:spLocks noChangeArrowheads="1"/>
            </p:cNvSpPr>
            <p:nvPr/>
          </p:nvSpPr>
          <p:spPr bwMode="auto">
            <a:xfrm>
              <a:off x="6629915" y="2212965"/>
              <a:ext cx="684992" cy="394569"/>
            </a:xfrm>
            <a:prstGeom prst="roundRect">
              <a:avLst>
                <a:gd name="adj" fmla="val 218"/>
              </a:avLst>
            </a:prstGeom>
            <a:solidFill>
              <a:srgbClr val="33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r>
                <a:rPr lang="en-GB" sz="12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Ethnt</a:t>
              </a:r>
              <a:endParaRPr lang="en-GB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endParaRPr>
            </a:p>
          </p:txBody>
        </p:sp>
        <p:sp>
          <p:nvSpPr>
            <p:cNvPr id="126" name="AutoShape 55"/>
            <p:cNvSpPr>
              <a:spLocks noChangeArrowheads="1"/>
            </p:cNvSpPr>
            <p:nvPr/>
          </p:nvSpPr>
          <p:spPr bwMode="auto">
            <a:xfrm>
              <a:off x="6191765" y="3819515"/>
              <a:ext cx="684992" cy="394569"/>
            </a:xfrm>
            <a:prstGeom prst="roundRect">
              <a:avLst>
                <a:gd name="adj" fmla="val 218"/>
              </a:avLst>
            </a:prstGeom>
            <a:solidFill>
              <a:srgbClr val="33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0000" tIns="45000" rIns="90000" bIns="45000" anchor="ctr" anchorCtr="1"/>
            <a:lstStyle/>
            <a:p>
              <a:pPr>
                <a:lnSpc>
                  <a:spcPct val="93000"/>
                </a:lnSpc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r>
                <a:rPr lang="en-GB" sz="12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ahoma" pitchFamily="34" charset="0"/>
                </a:rPr>
                <a:t>Ethnt</a:t>
              </a:r>
              <a:endParaRPr lang="en-GB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endParaRPr>
            </a:p>
          </p:txBody>
        </p:sp>
      </p:grpSp>
      <p:sp>
        <p:nvSpPr>
          <p:cNvPr id="23556" name="Slide Number Placeholder 4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10A33A-1A7E-4E1C-9DFF-96F48752F5F8}" type="slidenum">
              <a:rPr lang="en-US" smtClean="0">
                <a:solidFill>
                  <a:prstClr val="black"/>
                </a:solidFill>
              </a:rPr>
              <a:pPr eaLnBrk="1" hangingPunct="1"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1143000" y="9525"/>
            <a:ext cx="7791450" cy="1096962"/>
          </a:xfrm>
        </p:spPr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: A paradigm Shift in VLSI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2537875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010400" cy="990600"/>
          </a:xfrm>
        </p:spPr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 Essential</a:t>
            </a:r>
            <a:endParaRPr lang="en-US" sz="5400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half" idx="2"/>
          </p:nvPr>
        </p:nvSpPr>
        <p:spPr>
          <a:xfrm>
            <a:off x="990600" y="1219200"/>
            <a:ext cx="7848600" cy="46482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654C"/>
              </a:buClr>
              <a:buSzPct val="50000"/>
              <a:buFont typeface="Wingdings" pitchFamily="2" charset="2"/>
              <a:buChar char="q"/>
            </a:pPr>
            <a:r>
              <a:rPr lang="en-US" dirty="0" smtClean="0"/>
              <a:t>Communication by packets of bits</a:t>
            </a:r>
          </a:p>
          <a:p>
            <a:pPr>
              <a:lnSpc>
                <a:spcPct val="150000"/>
              </a:lnSpc>
              <a:buClr>
                <a:srgbClr val="C0654C"/>
              </a:buClr>
              <a:buSzPct val="50000"/>
              <a:buFont typeface="Wingdings" pitchFamily="2" charset="2"/>
              <a:buChar char="q"/>
            </a:pPr>
            <a:r>
              <a:rPr lang="en-US" dirty="0" smtClean="0"/>
              <a:t> Routing of packets through several hops via switches</a:t>
            </a:r>
          </a:p>
          <a:p>
            <a:pPr>
              <a:lnSpc>
                <a:spcPct val="150000"/>
              </a:lnSpc>
              <a:buClr>
                <a:srgbClr val="C0654C"/>
              </a:buClr>
              <a:buSzPct val="50000"/>
              <a:buFont typeface="Wingdings" pitchFamily="2" charset="2"/>
              <a:buChar char="q"/>
            </a:pPr>
            <a:r>
              <a:rPr lang="en-US" dirty="0" smtClean="0"/>
              <a:t>Efficient sharing of wires</a:t>
            </a:r>
          </a:p>
          <a:p>
            <a:pPr>
              <a:lnSpc>
                <a:spcPct val="150000"/>
              </a:lnSpc>
              <a:buClr>
                <a:srgbClr val="C0654C"/>
              </a:buClr>
              <a:buSzPct val="50000"/>
              <a:buFont typeface="Wingdings" pitchFamily="2" charset="2"/>
              <a:buChar char="q"/>
            </a:pPr>
            <a:r>
              <a:rPr lang="en-US" dirty="0" smtClean="0"/>
              <a:t> Parallelism</a:t>
            </a:r>
          </a:p>
          <a:p>
            <a:pPr>
              <a:buClr>
                <a:srgbClr val="C0654C"/>
              </a:buClr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AF46240-C46A-42FC-BC8E-5759245129D0}" type="slidenum">
              <a:rPr lang="en-US" smtClean="0">
                <a:solidFill>
                  <a:prstClr val="black"/>
                </a:solidFill>
              </a:rPr>
              <a:pPr eaLnBrk="1" hangingPunct="1"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6677616" y="3050565"/>
            <a:ext cx="2129815" cy="2686317"/>
            <a:chOff x="5334000" y="2286000"/>
            <a:chExt cx="2133600" cy="2133600"/>
          </a:xfrm>
        </p:grpSpPr>
        <p:sp>
          <p:nvSpPr>
            <p:cNvPr id="7" name="Rectangle 6"/>
            <p:cNvSpPr/>
            <p:nvPr/>
          </p:nvSpPr>
          <p:spPr>
            <a:xfrm>
              <a:off x="5334000" y="2286000"/>
              <a:ext cx="304311" cy="2287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0" y="4190845"/>
              <a:ext cx="304311" cy="2287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3288" y="2286000"/>
              <a:ext cx="304312" cy="2287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63288" y="4190845"/>
              <a:ext cx="304312" cy="2287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cxnSp>
          <p:nvCxnSpPr>
            <p:cNvPr id="11" name="Straight Connector 10"/>
            <p:cNvCxnSpPr>
              <a:stCxn id="7" idx="3"/>
              <a:endCxn id="9" idx="1"/>
            </p:cNvCxnSpPr>
            <p:nvPr/>
          </p:nvCxnSpPr>
          <p:spPr>
            <a:xfrm>
              <a:off x="5638311" y="2399835"/>
              <a:ext cx="15249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2"/>
              <a:endCxn id="8" idx="0"/>
            </p:cNvCxnSpPr>
            <p:nvPr/>
          </p:nvCxnSpPr>
          <p:spPr>
            <a:xfrm rot="5400000">
              <a:off x="4648680" y="3352800"/>
              <a:ext cx="16760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3"/>
              <a:endCxn id="10" idx="1"/>
            </p:cNvCxnSpPr>
            <p:nvPr/>
          </p:nvCxnSpPr>
          <p:spPr>
            <a:xfrm>
              <a:off x="5638311" y="4305764"/>
              <a:ext cx="15249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2"/>
              <a:endCxn id="10" idx="0"/>
            </p:cNvCxnSpPr>
            <p:nvPr/>
          </p:nvCxnSpPr>
          <p:spPr>
            <a:xfrm rot="5400000">
              <a:off x="6476829" y="3352800"/>
              <a:ext cx="16760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334000" y="3276910"/>
              <a:ext cx="304311" cy="2287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63288" y="3276910"/>
              <a:ext cx="304312" cy="2287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48074" y="2286000"/>
              <a:ext cx="305451" cy="2287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074" y="4190845"/>
              <a:ext cx="305451" cy="2287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38311" y="2590645"/>
              <a:ext cx="1600200" cy="6092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prstClr val="black"/>
                  </a:solidFill>
                </a:rPr>
                <a:t>Module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5600366" y="2552700"/>
              <a:ext cx="758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629888" y="3581555"/>
              <a:ext cx="533400" cy="533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Module</a:t>
              </a:r>
            </a:p>
          </p:txBody>
        </p:sp>
        <p:cxnSp>
          <p:nvCxnSpPr>
            <p:cNvPr id="22" name="Straight Connector 21"/>
            <p:cNvCxnSpPr>
              <a:stCxn id="24" idx="3"/>
            </p:cNvCxnSpPr>
            <p:nvPr/>
          </p:nvCxnSpPr>
          <p:spPr>
            <a:xfrm>
              <a:off x="6477162" y="3390745"/>
              <a:ext cx="152726" cy="190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3"/>
              <a:endCxn id="16" idx="1"/>
            </p:cNvCxnSpPr>
            <p:nvPr/>
          </p:nvCxnSpPr>
          <p:spPr>
            <a:xfrm>
              <a:off x="5638311" y="3390745"/>
              <a:ext cx="15249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171711" y="3276910"/>
              <a:ext cx="305451" cy="2287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14674" y="3657445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Module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5600603" y="3543373"/>
              <a:ext cx="151780" cy="76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29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21498" y="0"/>
            <a:ext cx="7867650" cy="762000"/>
          </a:xfrm>
        </p:spPr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 Operation Example</a:t>
            </a:r>
          </a:p>
        </p:txBody>
      </p:sp>
      <p:sp>
        <p:nvSpPr>
          <p:cNvPr id="19494" name="Rectangle 3"/>
          <p:cNvSpPr txBox="1">
            <a:spLocks noChangeArrowheads="1"/>
          </p:cNvSpPr>
          <p:nvPr/>
        </p:nvSpPr>
        <p:spPr bwMode="auto">
          <a:xfrm>
            <a:off x="1130300" y="2590800"/>
            <a:ext cx="5867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marL="514350" indent="-51435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Clr>
                <a:srgbClr val="D01608"/>
              </a:buClr>
              <a:buSzPct val="75000"/>
              <a:buFont typeface="Book Antiqua" pitchFamily="18" charset="0"/>
              <a:buAutoNum type="arabicPeriod"/>
              <a:defRPr/>
            </a:pP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CPU request</a:t>
            </a:r>
          </a:p>
          <a:p>
            <a:pPr eaLnBrk="1" fontAlgn="base" hangingPunct="1">
              <a:spcBef>
                <a:spcPts val="800"/>
              </a:spcBef>
              <a:spcAft>
                <a:spcPct val="0"/>
              </a:spcAft>
              <a:buClr>
                <a:srgbClr val="D01608"/>
              </a:buClr>
              <a:buSzPct val="75000"/>
              <a:buFont typeface="Book Antiqua" pitchFamily="18" charset="0"/>
              <a:buAutoNum type="arabicPeriod"/>
              <a:defRPr/>
            </a:pP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Packetization and trans.</a:t>
            </a:r>
          </a:p>
          <a:p>
            <a:pPr eaLnBrk="1" fontAlgn="base" hangingPunct="1">
              <a:spcBef>
                <a:spcPts val="800"/>
              </a:spcBef>
              <a:spcAft>
                <a:spcPct val="0"/>
              </a:spcAft>
              <a:buClr>
                <a:srgbClr val="D01608"/>
              </a:buClr>
              <a:buSzPct val="75000"/>
              <a:buFont typeface="Book Antiqua" pitchFamily="18" charset="0"/>
              <a:buAutoNum type="arabicPeriod"/>
              <a:defRPr/>
            </a:pP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Routing</a:t>
            </a:r>
          </a:p>
          <a:p>
            <a:pPr eaLnBrk="1" fontAlgn="base" hangingPunct="1">
              <a:spcBef>
                <a:spcPts val="800"/>
              </a:spcBef>
              <a:spcAft>
                <a:spcPct val="0"/>
              </a:spcAft>
              <a:buClr>
                <a:srgbClr val="D01608"/>
              </a:buClr>
              <a:buSzPct val="75000"/>
              <a:buFont typeface="Book Antiqua" pitchFamily="18" charset="0"/>
              <a:buAutoNum type="arabicPeriod"/>
              <a:defRPr/>
            </a:pP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Receipt and unpacketization (AHB, OCP, ... pinout)</a:t>
            </a:r>
          </a:p>
          <a:p>
            <a:pPr eaLnBrk="1" fontAlgn="base" hangingPunct="1">
              <a:spcBef>
                <a:spcPts val="800"/>
              </a:spcBef>
              <a:spcAft>
                <a:spcPct val="0"/>
              </a:spcAft>
              <a:buClr>
                <a:srgbClr val="D01608"/>
              </a:buClr>
              <a:buSzPct val="75000"/>
              <a:buFont typeface="Book Antiqua" pitchFamily="18" charset="0"/>
              <a:buAutoNum type="arabicPeriod"/>
              <a:defRPr/>
            </a:pP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Device response </a:t>
            </a:r>
          </a:p>
          <a:p>
            <a:pPr eaLnBrk="1" fontAlgn="base" hangingPunct="1">
              <a:spcBef>
                <a:spcPts val="800"/>
              </a:spcBef>
              <a:spcAft>
                <a:spcPct val="0"/>
              </a:spcAft>
              <a:buClr>
                <a:srgbClr val="D01608"/>
              </a:buClr>
              <a:buSzPct val="75000"/>
              <a:buFont typeface="Book Antiqua" pitchFamily="18" charset="0"/>
              <a:buAutoNum type="arabicPeriod"/>
              <a:defRPr/>
            </a:pP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Packetization and transmission</a:t>
            </a:r>
          </a:p>
          <a:p>
            <a:pPr eaLnBrk="1" fontAlgn="base" hangingPunct="1">
              <a:spcBef>
                <a:spcPts val="800"/>
              </a:spcBef>
              <a:spcAft>
                <a:spcPct val="0"/>
              </a:spcAft>
              <a:buClr>
                <a:srgbClr val="D01608"/>
              </a:buClr>
              <a:buSzPct val="75000"/>
              <a:buFont typeface="Book Antiqua" pitchFamily="18" charset="0"/>
              <a:buAutoNum type="arabicPeriod"/>
              <a:defRPr/>
            </a:pP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Routing</a:t>
            </a:r>
          </a:p>
          <a:p>
            <a:pPr eaLnBrk="1" fontAlgn="base" hangingPunct="1">
              <a:spcBef>
                <a:spcPts val="800"/>
              </a:spcBef>
              <a:spcAft>
                <a:spcPct val="0"/>
              </a:spcAft>
              <a:buClr>
                <a:srgbClr val="D01608"/>
              </a:buClr>
              <a:buSzPct val="75000"/>
              <a:buFont typeface="Book Antiqua" pitchFamily="18" charset="0"/>
              <a:buAutoNum type="arabicPeriod"/>
              <a:defRPr/>
            </a:pP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Receipt and unpacketization</a:t>
            </a:r>
            <a:endParaRPr lang="it-IT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8" name="AutoShape 68"/>
          <p:cNvSpPr>
            <a:spLocks noChangeArrowheads="1"/>
          </p:cNvSpPr>
          <p:nvPr/>
        </p:nvSpPr>
        <p:spPr bwMode="auto">
          <a:xfrm rot="1249852">
            <a:off x="4969556" y="1882739"/>
            <a:ext cx="784591" cy="224263"/>
          </a:xfrm>
          <a:prstGeom prst="rightArrow">
            <a:avLst>
              <a:gd name="adj1" fmla="val 50000"/>
              <a:gd name="adj2" fmla="val 5400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defRPr/>
            </a:pP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56" name="AutoShape 68"/>
          <p:cNvSpPr>
            <a:spLocks noChangeArrowheads="1"/>
          </p:cNvSpPr>
          <p:nvPr/>
        </p:nvSpPr>
        <p:spPr bwMode="auto">
          <a:xfrm flipH="1">
            <a:off x="7550107" y="3551661"/>
            <a:ext cx="614629" cy="224263"/>
          </a:xfrm>
          <a:prstGeom prst="rightArrow">
            <a:avLst>
              <a:gd name="adj1" fmla="val 50000"/>
              <a:gd name="adj2" fmla="val 5400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defRPr/>
            </a:pP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57" name="AutoShape 68"/>
          <p:cNvSpPr>
            <a:spLocks noChangeArrowheads="1"/>
          </p:cNvSpPr>
          <p:nvPr/>
        </p:nvSpPr>
        <p:spPr bwMode="auto">
          <a:xfrm flipH="1">
            <a:off x="6281368" y="3551661"/>
            <a:ext cx="614629" cy="224263"/>
          </a:xfrm>
          <a:prstGeom prst="rightArrow">
            <a:avLst>
              <a:gd name="adj1" fmla="val 50000"/>
              <a:gd name="adj2" fmla="val 5400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defRPr/>
            </a:pP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54" name="AutoShape 68"/>
          <p:cNvSpPr>
            <a:spLocks noChangeArrowheads="1"/>
          </p:cNvSpPr>
          <p:nvPr/>
        </p:nvSpPr>
        <p:spPr bwMode="auto">
          <a:xfrm flipH="1">
            <a:off x="3363269" y="2101992"/>
            <a:ext cx="614629" cy="224263"/>
          </a:xfrm>
          <a:prstGeom prst="rightArrow">
            <a:avLst>
              <a:gd name="adj1" fmla="val 50000"/>
              <a:gd name="adj2" fmla="val 5400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defRPr/>
            </a:pP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55" name="AutoShape 68"/>
          <p:cNvSpPr>
            <a:spLocks noChangeArrowheads="1"/>
          </p:cNvSpPr>
          <p:nvPr/>
        </p:nvSpPr>
        <p:spPr bwMode="auto">
          <a:xfrm flipH="1">
            <a:off x="2094530" y="2101992"/>
            <a:ext cx="614629" cy="224263"/>
          </a:xfrm>
          <a:prstGeom prst="rightArrow">
            <a:avLst>
              <a:gd name="adj1" fmla="val 50000"/>
              <a:gd name="adj2" fmla="val 5400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defRPr/>
            </a:pP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51" name="AutoShape 68"/>
          <p:cNvSpPr>
            <a:spLocks noChangeArrowheads="1"/>
          </p:cNvSpPr>
          <p:nvPr/>
        </p:nvSpPr>
        <p:spPr bwMode="auto">
          <a:xfrm>
            <a:off x="7486670" y="3161366"/>
            <a:ext cx="614629" cy="224263"/>
          </a:xfrm>
          <a:prstGeom prst="rightArrow">
            <a:avLst>
              <a:gd name="adj1" fmla="val 50000"/>
              <a:gd name="adj2" fmla="val 5400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defRPr/>
            </a:pP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50" name="AutoShape 68"/>
          <p:cNvSpPr>
            <a:spLocks noChangeArrowheads="1"/>
          </p:cNvSpPr>
          <p:nvPr/>
        </p:nvSpPr>
        <p:spPr bwMode="auto">
          <a:xfrm>
            <a:off x="3299832" y="1767453"/>
            <a:ext cx="614629" cy="224263"/>
          </a:xfrm>
          <a:prstGeom prst="rightArrow">
            <a:avLst>
              <a:gd name="adj1" fmla="val 50000"/>
              <a:gd name="adj2" fmla="val 5400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defRPr/>
            </a:pP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48" name="AutoShape 68"/>
          <p:cNvSpPr>
            <a:spLocks noChangeArrowheads="1"/>
          </p:cNvSpPr>
          <p:nvPr/>
        </p:nvSpPr>
        <p:spPr bwMode="auto">
          <a:xfrm>
            <a:off x="2031093" y="1767453"/>
            <a:ext cx="614629" cy="224263"/>
          </a:xfrm>
          <a:prstGeom prst="rightArrow">
            <a:avLst>
              <a:gd name="adj1" fmla="val 50000"/>
              <a:gd name="adj2" fmla="val 5400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defRPr/>
            </a:pP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1143000" y="1600200"/>
            <a:ext cx="950913" cy="892175"/>
          </a:xfrm>
          <a:prstGeom prst="roundRect">
            <a:avLst>
              <a:gd name="adj" fmla="val 21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 anchorCtr="1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Tahoma" pitchFamily="34" charset="0"/>
              <a:buNone/>
              <a:tabLst>
                <a:tab pos="723900" algn="l"/>
              </a:tabLst>
              <a:defRPr/>
            </a:pP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CPU</a:t>
            </a:r>
          </a:p>
        </p:txBody>
      </p:sp>
      <p:sp>
        <p:nvSpPr>
          <p:cNvPr id="30" name="AutoShape 50"/>
          <p:cNvSpPr>
            <a:spLocks noChangeArrowheads="1"/>
          </p:cNvSpPr>
          <p:nvPr/>
        </p:nvSpPr>
        <p:spPr bwMode="auto">
          <a:xfrm>
            <a:off x="8121040" y="2994096"/>
            <a:ext cx="951554" cy="892104"/>
          </a:xfrm>
          <a:prstGeom prst="roundRect">
            <a:avLst>
              <a:gd name="adj" fmla="val 218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0000" tIns="45000" rIns="90000" bIns="45000" anchor="ctr" anchorCtr="1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Tahoma" pitchFamily="34" charset="0"/>
              <a:buNone/>
              <a:tabLst>
                <a:tab pos="7239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I/O</a:t>
            </a:r>
          </a:p>
        </p:txBody>
      </p:sp>
      <p:sp>
        <p:nvSpPr>
          <p:cNvPr id="38" name="AutoShape 49"/>
          <p:cNvSpPr>
            <a:spLocks noChangeArrowheads="1"/>
          </p:cNvSpPr>
          <p:nvPr/>
        </p:nvSpPr>
        <p:spPr bwMode="auto">
          <a:xfrm>
            <a:off x="2665463" y="1600184"/>
            <a:ext cx="697806" cy="892104"/>
          </a:xfrm>
          <a:prstGeom prst="roundRect">
            <a:avLst>
              <a:gd name="adj" fmla="val 26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0000" tIns="45000" rIns="90000" bIns="45000" anchor="ctr" anchorCtr="1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ahoma" pitchFamily="34" charset="0"/>
              <a:buNone/>
              <a:defRPr/>
            </a:pPr>
            <a:r>
              <a:rPr lang="en-GB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Network Interface</a:t>
            </a:r>
          </a:p>
        </p:txBody>
      </p:sp>
      <p:sp>
        <p:nvSpPr>
          <p:cNvPr id="45" name="AutoShape 33"/>
          <p:cNvSpPr>
            <a:spLocks noChangeArrowheads="1"/>
          </p:cNvSpPr>
          <p:nvPr/>
        </p:nvSpPr>
        <p:spPr bwMode="auto">
          <a:xfrm>
            <a:off x="3934202" y="1686922"/>
            <a:ext cx="1136217" cy="693853"/>
          </a:xfrm>
          <a:prstGeom prst="roundRect">
            <a:avLst>
              <a:gd name="adj" fmla="val 29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 anchorCtr="1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ahoma" pitchFamily="34" charset="0"/>
              <a:buNone/>
              <a:defRPr/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switch</a:t>
            </a:r>
          </a:p>
        </p:txBody>
      </p:sp>
      <p:sp>
        <p:nvSpPr>
          <p:cNvPr id="47" name="AutoShape 49"/>
          <p:cNvSpPr>
            <a:spLocks noChangeArrowheads="1"/>
          </p:cNvSpPr>
          <p:nvPr/>
        </p:nvSpPr>
        <p:spPr bwMode="auto">
          <a:xfrm>
            <a:off x="6852301" y="2994096"/>
            <a:ext cx="697806" cy="892104"/>
          </a:xfrm>
          <a:prstGeom prst="roundRect">
            <a:avLst>
              <a:gd name="adj" fmla="val 26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90000" tIns="45000" rIns="90000" bIns="45000" anchor="ctr" anchorCtr="1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ahoma" pitchFamily="34" charset="0"/>
              <a:buNone/>
              <a:defRPr/>
            </a:pPr>
            <a:r>
              <a:rPr lang="en-GB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Network Interface</a:t>
            </a:r>
          </a:p>
        </p:txBody>
      </p:sp>
      <p:sp>
        <p:nvSpPr>
          <p:cNvPr id="52" name="AutoShape 68"/>
          <p:cNvSpPr>
            <a:spLocks noChangeArrowheads="1"/>
          </p:cNvSpPr>
          <p:nvPr/>
        </p:nvSpPr>
        <p:spPr bwMode="auto">
          <a:xfrm>
            <a:off x="6217932" y="3161366"/>
            <a:ext cx="614629" cy="224263"/>
          </a:xfrm>
          <a:prstGeom prst="rightArrow">
            <a:avLst>
              <a:gd name="adj1" fmla="val 50000"/>
              <a:gd name="adj2" fmla="val 5400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defRPr/>
            </a:pP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59" name="AutoShape 68"/>
          <p:cNvSpPr>
            <a:spLocks noChangeArrowheads="1"/>
          </p:cNvSpPr>
          <p:nvPr/>
        </p:nvSpPr>
        <p:spPr bwMode="auto">
          <a:xfrm rot="1249852" flipH="1" flipV="1">
            <a:off x="5032355" y="2161521"/>
            <a:ext cx="784591" cy="224263"/>
          </a:xfrm>
          <a:prstGeom prst="rightArrow">
            <a:avLst>
              <a:gd name="adj1" fmla="val 50000"/>
              <a:gd name="adj2" fmla="val 5400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defRPr/>
            </a:pP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60" name="AutoShape 68"/>
          <p:cNvSpPr>
            <a:spLocks noChangeArrowheads="1"/>
          </p:cNvSpPr>
          <p:nvPr/>
        </p:nvSpPr>
        <p:spPr bwMode="auto">
          <a:xfrm rot="7247533">
            <a:off x="5422309" y="2662549"/>
            <a:ext cx="689598" cy="255155"/>
          </a:xfrm>
          <a:prstGeom prst="rightArrow">
            <a:avLst>
              <a:gd name="adj1" fmla="val 50000"/>
              <a:gd name="adj2" fmla="val 5400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defRPr/>
            </a:pP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61" name="AutoShape 68"/>
          <p:cNvSpPr>
            <a:spLocks noChangeArrowheads="1"/>
          </p:cNvSpPr>
          <p:nvPr/>
        </p:nvSpPr>
        <p:spPr bwMode="auto">
          <a:xfrm rot="7247533" flipH="1" flipV="1">
            <a:off x="5612620" y="2829820"/>
            <a:ext cx="689598" cy="255155"/>
          </a:xfrm>
          <a:prstGeom prst="rightArrow">
            <a:avLst>
              <a:gd name="adj1" fmla="val 50000"/>
              <a:gd name="adj2" fmla="val 5400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defRPr/>
            </a:pP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53" name="AutoShape 33"/>
          <p:cNvSpPr>
            <a:spLocks noChangeArrowheads="1"/>
          </p:cNvSpPr>
          <p:nvPr/>
        </p:nvSpPr>
        <p:spPr bwMode="auto">
          <a:xfrm>
            <a:off x="5710436" y="1965704"/>
            <a:ext cx="1136217" cy="693853"/>
          </a:xfrm>
          <a:prstGeom prst="roundRect">
            <a:avLst>
              <a:gd name="adj" fmla="val 29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 anchorCtr="1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ahoma" pitchFamily="34" charset="0"/>
              <a:buNone/>
              <a:defRPr/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switch</a:t>
            </a:r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5139503" y="3105609"/>
            <a:ext cx="1136217" cy="693853"/>
          </a:xfrm>
          <a:prstGeom prst="roundRect">
            <a:avLst>
              <a:gd name="adj" fmla="val 29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 anchorCtr="1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ahoma" pitchFamily="34" charset="0"/>
              <a:buNone/>
              <a:defRPr/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switch</a:t>
            </a:r>
          </a:p>
        </p:txBody>
      </p:sp>
      <p:sp>
        <p:nvSpPr>
          <p:cNvPr id="25625" name="Slide Number Placeholder 2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A7AD222-775D-477B-AE34-A17E34E07127}" type="slidenum">
              <a:rPr lang="en-US" smtClean="0">
                <a:solidFill>
                  <a:prstClr val="black"/>
                </a:solidFill>
              </a:rPr>
              <a:pPr eaLnBrk="1" hangingPunct="1"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00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90600" y="38100"/>
            <a:ext cx="8153400" cy="1143000"/>
          </a:xfrm>
        </p:spPr>
        <p:txBody>
          <a:bodyPr/>
          <a:lstStyle/>
          <a:p>
            <a:r>
              <a:rPr lang="en-Z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a Paradigm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804150" cy="4800600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Solves a critical problem</a:t>
            </a:r>
          </a:p>
          <a:p>
            <a:pPr>
              <a:defRPr/>
            </a:pPr>
            <a:r>
              <a:rPr lang="en-ZA" dirty="0" smtClean="0"/>
              <a:t> Step-up in abstraction</a:t>
            </a:r>
          </a:p>
          <a:p>
            <a:pPr>
              <a:defRPr/>
            </a:pPr>
            <a:r>
              <a:rPr lang="en-ZA" dirty="0" smtClean="0"/>
              <a:t> Design is affected:</a:t>
            </a:r>
          </a:p>
          <a:p>
            <a:pPr lvl="1">
              <a:defRPr/>
            </a:pPr>
            <a:r>
              <a:rPr lang="en-ZA" dirty="0" smtClean="0">
                <a:solidFill>
                  <a:srgbClr val="0070C0"/>
                </a:solidFill>
              </a:rPr>
              <a:t>Design becomes more restricted</a:t>
            </a:r>
          </a:p>
          <a:p>
            <a:pPr lvl="1">
              <a:defRPr/>
            </a:pPr>
            <a:r>
              <a:rPr lang="en-ZA" dirty="0" smtClean="0">
                <a:solidFill>
                  <a:srgbClr val="0070C0"/>
                </a:solidFill>
              </a:rPr>
              <a:t>New tools</a:t>
            </a:r>
          </a:p>
          <a:p>
            <a:pPr lvl="1">
              <a:defRPr/>
            </a:pPr>
            <a:r>
              <a:rPr lang="en-ZA" dirty="0" smtClean="0">
                <a:solidFill>
                  <a:srgbClr val="0070C0"/>
                </a:solidFill>
              </a:rPr>
              <a:t>The changes enable higher complexity and capacity</a:t>
            </a:r>
          </a:p>
          <a:p>
            <a:pPr lvl="1">
              <a:defRPr/>
            </a:pPr>
            <a:r>
              <a:rPr lang="en-ZA" dirty="0" smtClean="0">
                <a:solidFill>
                  <a:srgbClr val="0070C0"/>
                </a:solidFill>
              </a:rPr>
              <a:t>Jump in design productivity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68EBBB-71B7-42D5-A5F4-9A84CAD072E3}" type="slidenum">
              <a:rPr lang="en-US" smtClean="0">
                <a:solidFill>
                  <a:prstClr val="black"/>
                </a:solidFill>
              </a:rPr>
              <a:pPr eaLnBrk="1" hangingPunct="1"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534400" cy="1143000"/>
          </a:xfrm>
        </p:spPr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a Paradigm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804150" cy="4191000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Solves a critical problem</a:t>
            </a:r>
          </a:p>
          <a:p>
            <a:pPr>
              <a:defRPr/>
            </a:pPr>
            <a:r>
              <a:rPr lang="en-ZA" dirty="0" smtClean="0"/>
              <a:t> Step-up in abstraction</a:t>
            </a:r>
          </a:p>
          <a:p>
            <a:pPr>
              <a:defRPr/>
            </a:pPr>
            <a:r>
              <a:rPr lang="en-ZA" dirty="0" smtClean="0"/>
              <a:t> Design is affected:</a:t>
            </a:r>
          </a:p>
          <a:p>
            <a:pPr lvl="1">
              <a:defRPr/>
            </a:pPr>
            <a:r>
              <a:rPr lang="en-ZA" dirty="0" smtClean="0">
                <a:solidFill>
                  <a:srgbClr val="0070C0"/>
                </a:solidFill>
              </a:rPr>
              <a:t>Design becomes more restricted</a:t>
            </a:r>
          </a:p>
          <a:p>
            <a:pPr lvl="1">
              <a:defRPr/>
            </a:pPr>
            <a:r>
              <a:rPr lang="en-ZA" dirty="0" smtClean="0">
                <a:solidFill>
                  <a:srgbClr val="0070C0"/>
                </a:solidFill>
              </a:rPr>
              <a:t>New tools</a:t>
            </a:r>
          </a:p>
          <a:p>
            <a:pPr lvl="1">
              <a:defRPr/>
            </a:pPr>
            <a:r>
              <a:rPr lang="en-ZA" dirty="0" smtClean="0">
                <a:solidFill>
                  <a:srgbClr val="0070C0"/>
                </a:solidFill>
              </a:rPr>
              <a:t>The changes enable higher complexity and capacity</a:t>
            </a:r>
          </a:p>
          <a:p>
            <a:pPr lvl="1">
              <a:defRPr/>
            </a:pPr>
            <a:r>
              <a:rPr lang="en-ZA" dirty="0" smtClean="0">
                <a:solidFill>
                  <a:srgbClr val="0070C0"/>
                </a:solidFill>
              </a:rPr>
              <a:t>Jump in design productivity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BDDBDDC-7B19-4234-B9CA-3484AA753D04}" type="slidenum">
              <a:rPr lang="en-US" smtClean="0">
                <a:solidFill>
                  <a:prstClr val="black"/>
                </a:solidFill>
              </a:rPr>
              <a:pPr eaLnBrk="1" hangingPunct="1"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228600" y="1143000"/>
            <a:ext cx="8610600" cy="4191000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isometricOffAxis2Right"/>
            <a:lightRig rig="threePt" dir="t">
              <a:rot lat="0" lon="0" rev="9000000"/>
            </a:lightRig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</a:rPr>
              <a:t>We will look at the problem addressed by NoC</a:t>
            </a:r>
            <a:r>
              <a:rPr lang="en-US" sz="5400" b="1" dirty="0">
                <a:solidFill>
                  <a:srgbClr val="C00000"/>
                </a:solidFill>
              </a:rPr>
              <a:t>.</a:t>
            </a:r>
            <a:endParaRPr lang="en-ZA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9050"/>
            <a:ext cx="77914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Don't we already know how to design interconnection networks?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219200"/>
            <a:ext cx="7943850" cy="4800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Many existing network topologies, router designs and theory has already been developed for high end supercomputers and telecom switches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Yes</a:t>
            </a:r>
            <a:r>
              <a:rPr lang="en-US" dirty="0" smtClean="0"/>
              <a:t>, and we'll cover some of this material,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 the trade-offs on-chip lead to </a:t>
            </a:r>
            <a:r>
              <a:rPr lang="en-US" u="sng" dirty="0" smtClean="0"/>
              <a:t>very different designs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27108052-63AE-453C-A904-21A19EA6806E}" type="slidenum">
              <a:rPr lang="en-US" sz="1200">
                <a:solidFill>
                  <a:prstClr val="black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4363B3-FDD4-4AA9-9340-CD7337A29CE6}" type="slidenum">
              <a:rPr lang="en-US" smtClean="0">
                <a:solidFill>
                  <a:prstClr val="black"/>
                </a:solidFill>
              </a:rPr>
              <a:pPr eaLnBrk="1" hangingPunct="1"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90575" y="0"/>
            <a:ext cx="8324850" cy="1143000"/>
          </a:xfrm>
        </p:spPr>
        <p:txBody>
          <a:bodyPr/>
          <a:lstStyle/>
          <a:p>
            <a:r>
              <a:rPr lang="en-Z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problems addressed by NoC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2DEAF0-33B4-4225-8386-6512651A2AB6}" type="slidenum">
              <a:rPr lang="en-US" smtClean="0">
                <a:solidFill>
                  <a:prstClr val="black"/>
                </a:solidFill>
              </a:rPr>
              <a:pPr eaLnBrk="1" hangingPunct="1"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3070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295400" y="1905000"/>
            <a:ext cx="678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1) Global interconnect design problem: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delay, power, noise, scalability, reliability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1143000" y="37338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ZA" sz="2400" b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) System integration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productivity problem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1219200" y="5486400"/>
            <a:ext cx="533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3) </a:t>
            </a:r>
            <a:r>
              <a:rPr lang="en-ZA" sz="2400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Multicore Processors</a:t>
            </a:r>
            <a:endParaRPr lang="en-ZA" sz="24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key to power-efficient computing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53000" y="48006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648200" y="39624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53000" y="28194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62013" y="85725"/>
            <a:ext cx="8096250" cy="1143000"/>
          </a:xfrm>
        </p:spPr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1(a): NoC and Global wire delay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4EA7A39-7DE3-457D-BA10-074BD5A06E48}" type="slidenum">
              <a:rPr lang="en-US" smtClean="0">
                <a:solidFill>
                  <a:prstClr val="black"/>
                </a:solidFill>
              </a:rPr>
              <a:pPr eaLnBrk="1" hangingPunct="1"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057400"/>
            <a:ext cx="601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066800" y="1238250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00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Long wire delay is dominated by Resistance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647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1143000" y="2286000"/>
            <a:ext cx="1935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000">
                <a:solidFill>
                  <a:srgbClr val="4F0DD3"/>
                </a:solidFill>
                <a:latin typeface="Comic Sans MS" pitchFamily="66" charset="0"/>
                <a:cs typeface="Arial" pitchFamily="34" charset="0"/>
              </a:rPr>
              <a:t>Add repeaters</a:t>
            </a:r>
          </a:p>
        </p:txBody>
      </p:sp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71875"/>
            <a:ext cx="6353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1143000" y="3124200"/>
            <a:ext cx="777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0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Repeaters become latches (with clock frequency scaling</a:t>
            </a:r>
            <a:r>
              <a:rPr lang="en-ZA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1219200" y="4419600"/>
            <a:ext cx="38163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000" dirty="0">
                <a:solidFill>
                  <a:srgbClr val="84AA33"/>
                </a:solidFill>
                <a:latin typeface="Comic Sans MS" pitchFamily="66" charset="0"/>
                <a:cs typeface="Arial" pitchFamily="34" charset="0"/>
              </a:rPr>
              <a:t>Latches evolve to NoC routers</a:t>
            </a:r>
          </a:p>
        </p:txBody>
      </p:sp>
      <p:grpSp>
        <p:nvGrpSpPr>
          <p:cNvPr id="31755" name="Group 44"/>
          <p:cNvGrpSpPr>
            <a:grpSpLocks/>
          </p:cNvGrpSpPr>
          <p:nvPr/>
        </p:nvGrpSpPr>
        <p:grpSpPr bwMode="auto">
          <a:xfrm>
            <a:off x="1143000" y="4724400"/>
            <a:ext cx="7620000" cy="1846263"/>
            <a:chOff x="838200" y="4724400"/>
            <a:chExt cx="7620000" cy="1845733"/>
          </a:xfrm>
        </p:grpSpPr>
        <p:grpSp>
          <p:nvGrpSpPr>
            <p:cNvPr id="31756" name="Group 40"/>
            <p:cNvGrpSpPr>
              <a:grpSpLocks/>
            </p:cNvGrpSpPr>
            <p:nvPr/>
          </p:nvGrpSpPr>
          <p:grpSpPr bwMode="auto">
            <a:xfrm>
              <a:off x="838200" y="4724400"/>
              <a:ext cx="7620000" cy="1752600"/>
              <a:chOff x="457200" y="4876800"/>
              <a:chExt cx="7620000" cy="1752600"/>
            </a:xfrm>
          </p:grpSpPr>
          <p:grpSp>
            <p:nvGrpSpPr>
              <p:cNvPr id="31760" name="Group 27"/>
              <p:cNvGrpSpPr>
                <a:grpSpLocks/>
              </p:cNvGrpSpPr>
              <p:nvPr/>
            </p:nvGrpSpPr>
            <p:grpSpPr bwMode="auto">
              <a:xfrm>
                <a:off x="457200" y="4876800"/>
                <a:ext cx="2819400" cy="1752600"/>
                <a:chOff x="533400" y="5029200"/>
                <a:chExt cx="2819400" cy="17526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1371600" y="5486269"/>
                  <a:ext cx="1143000" cy="83796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cs typeface="Arial" pitchFamily="34" charset="0"/>
                    </a:rPr>
                    <a:t>NoC Router</a:t>
                  </a:r>
                  <a:endParaRPr lang="en-ZA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1676466" y="5257734"/>
                  <a:ext cx="4570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1752666" y="6552763"/>
                  <a:ext cx="4570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514600" y="5867160"/>
                  <a:ext cx="838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33400" y="5867160"/>
                  <a:ext cx="838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61" name="Group 28"/>
              <p:cNvGrpSpPr>
                <a:grpSpLocks/>
              </p:cNvGrpSpPr>
              <p:nvPr/>
            </p:nvGrpSpPr>
            <p:grpSpPr bwMode="auto">
              <a:xfrm>
                <a:off x="2819400" y="4876800"/>
                <a:ext cx="2819400" cy="1752600"/>
                <a:chOff x="533400" y="5029200"/>
                <a:chExt cx="2819400" cy="17526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371600" y="5486269"/>
                  <a:ext cx="1143000" cy="83796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cs typeface="Arial" pitchFamily="34" charset="0"/>
                    </a:rPr>
                    <a:t>NoC Router</a:t>
                  </a:r>
                  <a:endParaRPr lang="en-ZA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1676466" y="5257734"/>
                  <a:ext cx="4570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1752666" y="6552763"/>
                  <a:ext cx="4570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514600" y="5867160"/>
                  <a:ext cx="838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533400" y="5867160"/>
                  <a:ext cx="838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62" name="Group 34"/>
              <p:cNvGrpSpPr>
                <a:grpSpLocks/>
              </p:cNvGrpSpPr>
              <p:nvPr/>
            </p:nvGrpSpPr>
            <p:grpSpPr bwMode="auto">
              <a:xfrm>
                <a:off x="5257800" y="4876800"/>
                <a:ext cx="2819400" cy="1752600"/>
                <a:chOff x="533400" y="5029200"/>
                <a:chExt cx="2819400" cy="17526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371600" y="5486269"/>
                  <a:ext cx="1143000" cy="83796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cs typeface="Arial" pitchFamily="34" charset="0"/>
                    </a:rPr>
                    <a:t>NoC Router</a:t>
                  </a:r>
                  <a:endParaRPr lang="en-ZA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1676466" y="5257734"/>
                  <a:ext cx="4570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1752666" y="6552763"/>
                  <a:ext cx="4570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514600" y="5867160"/>
                  <a:ext cx="838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533400" y="5867160"/>
                  <a:ext cx="838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Freeform 41"/>
            <p:cNvSpPr/>
            <p:nvPr/>
          </p:nvSpPr>
          <p:spPr>
            <a:xfrm>
              <a:off x="914400" y="5413177"/>
              <a:ext cx="3770313" cy="1156956"/>
            </a:xfrm>
            <a:custGeom>
              <a:avLst/>
              <a:gdLst>
                <a:gd name="connsiteX0" fmla="*/ 0 w 3770489"/>
                <a:gd name="connsiteY0" fmla="*/ 39511 h 1157111"/>
                <a:gd name="connsiteX1" fmla="*/ 660400 w 3770489"/>
                <a:gd name="connsiteY1" fmla="*/ 39511 h 1157111"/>
                <a:gd name="connsiteX2" fmla="*/ 1591733 w 3770489"/>
                <a:gd name="connsiteY2" fmla="*/ 39511 h 1157111"/>
                <a:gd name="connsiteX3" fmla="*/ 2980267 w 3770489"/>
                <a:gd name="connsiteY3" fmla="*/ 39511 h 1157111"/>
                <a:gd name="connsiteX4" fmla="*/ 3657600 w 3770489"/>
                <a:gd name="connsiteY4" fmla="*/ 276578 h 1157111"/>
                <a:gd name="connsiteX5" fmla="*/ 3657600 w 3770489"/>
                <a:gd name="connsiteY5" fmla="*/ 852311 h 1157111"/>
                <a:gd name="connsiteX6" fmla="*/ 3691467 w 3770489"/>
                <a:gd name="connsiteY6" fmla="*/ 1089378 h 1157111"/>
                <a:gd name="connsiteX7" fmla="*/ 3691467 w 3770489"/>
                <a:gd name="connsiteY7" fmla="*/ 1157111 h 1157111"/>
                <a:gd name="connsiteX8" fmla="*/ 3691467 w 3770489"/>
                <a:gd name="connsiteY8" fmla="*/ 1157111 h 115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0489" h="1157111">
                  <a:moveTo>
                    <a:pt x="0" y="39511"/>
                  </a:moveTo>
                  <a:lnTo>
                    <a:pt x="660400" y="39511"/>
                  </a:lnTo>
                  <a:lnTo>
                    <a:pt x="1591733" y="39511"/>
                  </a:lnTo>
                  <a:cubicBezTo>
                    <a:pt x="1978377" y="39511"/>
                    <a:pt x="2635956" y="0"/>
                    <a:pt x="2980267" y="39511"/>
                  </a:cubicBezTo>
                  <a:cubicBezTo>
                    <a:pt x="3324578" y="79022"/>
                    <a:pt x="3544711" y="141111"/>
                    <a:pt x="3657600" y="276578"/>
                  </a:cubicBezTo>
                  <a:cubicBezTo>
                    <a:pt x="3770489" y="412045"/>
                    <a:pt x="3651956" y="716844"/>
                    <a:pt x="3657600" y="852311"/>
                  </a:cubicBezTo>
                  <a:cubicBezTo>
                    <a:pt x="3663245" y="987778"/>
                    <a:pt x="3685823" y="1038578"/>
                    <a:pt x="3691467" y="1089378"/>
                  </a:cubicBezTo>
                  <a:cubicBezTo>
                    <a:pt x="3697111" y="1140178"/>
                    <a:pt x="3691467" y="1157111"/>
                    <a:pt x="3691467" y="1157111"/>
                  </a:cubicBezTo>
                  <a:lnTo>
                    <a:pt x="3691467" y="1157111"/>
                  </a:lnTo>
                </a:path>
              </a:pathLst>
            </a:cu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605338" y="4733922"/>
              <a:ext cx="2357437" cy="785587"/>
            </a:xfrm>
            <a:custGeom>
              <a:avLst/>
              <a:gdLst>
                <a:gd name="connsiteX0" fmla="*/ 108373 w 2357120"/>
                <a:gd name="connsiteY0" fmla="*/ 20320 h 785706"/>
                <a:gd name="connsiteX1" fmla="*/ 108373 w 2357120"/>
                <a:gd name="connsiteY1" fmla="*/ 670560 h 785706"/>
                <a:gd name="connsiteX2" fmla="*/ 758613 w 2357120"/>
                <a:gd name="connsiteY2" fmla="*/ 711200 h 785706"/>
                <a:gd name="connsiteX3" fmla="*/ 1713653 w 2357120"/>
                <a:gd name="connsiteY3" fmla="*/ 711200 h 785706"/>
                <a:gd name="connsiteX4" fmla="*/ 2262293 w 2357120"/>
                <a:gd name="connsiteY4" fmla="*/ 609600 h 785706"/>
                <a:gd name="connsiteX5" fmla="*/ 2282613 w 2357120"/>
                <a:gd name="connsiteY5" fmla="*/ 325120 h 785706"/>
                <a:gd name="connsiteX6" fmla="*/ 2262293 w 2357120"/>
                <a:gd name="connsiteY6" fmla="*/ 0 h 785706"/>
                <a:gd name="connsiteX7" fmla="*/ 2262293 w 2357120"/>
                <a:gd name="connsiteY7" fmla="*/ 0 h 78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7120" h="785706">
                  <a:moveTo>
                    <a:pt x="108373" y="20320"/>
                  </a:moveTo>
                  <a:cubicBezTo>
                    <a:pt x="54186" y="287867"/>
                    <a:pt x="0" y="555414"/>
                    <a:pt x="108373" y="670560"/>
                  </a:cubicBezTo>
                  <a:cubicBezTo>
                    <a:pt x="216746" y="785706"/>
                    <a:pt x="491066" y="704427"/>
                    <a:pt x="758613" y="711200"/>
                  </a:cubicBezTo>
                  <a:cubicBezTo>
                    <a:pt x="1026160" y="717973"/>
                    <a:pt x="1463040" y="728133"/>
                    <a:pt x="1713653" y="711200"/>
                  </a:cubicBezTo>
                  <a:cubicBezTo>
                    <a:pt x="1964266" y="694267"/>
                    <a:pt x="2167466" y="673947"/>
                    <a:pt x="2262293" y="609600"/>
                  </a:cubicBezTo>
                  <a:cubicBezTo>
                    <a:pt x="2357120" y="545253"/>
                    <a:pt x="2282613" y="426720"/>
                    <a:pt x="2282613" y="325120"/>
                  </a:cubicBezTo>
                  <a:cubicBezTo>
                    <a:pt x="2282613" y="223520"/>
                    <a:pt x="2262293" y="0"/>
                    <a:pt x="2262293" y="0"/>
                  </a:cubicBezTo>
                  <a:lnTo>
                    <a:pt x="2262293" y="0"/>
                  </a:lnTo>
                </a:path>
              </a:pathLst>
            </a:custGeom>
            <a:ln w="381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7108825" y="5621081"/>
              <a:ext cx="1243013" cy="799870"/>
            </a:xfrm>
            <a:custGeom>
              <a:avLst/>
              <a:gdLst>
                <a:gd name="connsiteX0" fmla="*/ 125307 w 1242907"/>
                <a:gd name="connsiteY0" fmla="*/ 799253 h 799253"/>
                <a:gd name="connsiteX1" fmla="*/ 125307 w 1242907"/>
                <a:gd name="connsiteY1" fmla="*/ 575733 h 799253"/>
                <a:gd name="connsiteX2" fmla="*/ 104987 w 1242907"/>
                <a:gd name="connsiteY2" fmla="*/ 88053 h 799253"/>
                <a:gd name="connsiteX3" fmla="*/ 755227 w 1242907"/>
                <a:gd name="connsiteY3" fmla="*/ 47413 h 799253"/>
                <a:gd name="connsiteX4" fmla="*/ 1242907 w 1242907"/>
                <a:gd name="connsiteY4" fmla="*/ 47413 h 799253"/>
                <a:gd name="connsiteX5" fmla="*/ 1242907 w 1242907"/>
                <a:gd name="connsiteY5" fmla="*/ 47413 h 79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907" h="799253">
                  <a:moveTo>
                    <a:pt x="125307" y="799253"/>
                  </a:moveTo>
                  <a:cubicBezTo>
                    <a:pt x="127000" y="746759"/>
                    <a:pt x="128694" y="694266"/>
                    <a:pt x="125307" y="575733"/>
                  </a:cubicBezTo>
                  <a:cubicBezTo>
                    <a:pt x="121920" y="457200"/>
                    <a:pt x="0" y="176106"/>
                    <a:pt x="104987" y="88053"/>
                  </a:cubicBezTo>
                  <a:cubicBezTo>
                    <a:pt x="209974" y="0"/>
                    <a:pt x="565574" y="54186"/>
                    <a:pt x="755227" y="47413"/>
                  </a:cubicBezTo>
                  <a:cubicBezTo>
                    <a:pt x="944880" y="40640"/>
                    <a:pt x="1242907" y="47413"/>
                    <a:pt x="1242907" y="47413"/>
                  </a:cubicBezTo>
                  <a:lnTo>
                    <a:pt x="1242907" y="47413"/>
                  </a:lnTo>
                </a:path>
              </a:pathLst>
            </a:custGeom>
            <a:ln w="3810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8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Application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133600"/>
            <a:ext cx="2819400" cy="18780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Signal processing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Hard real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Very regular load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High quality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Typically on DSPs</a:t>
            </a:r>
            <a:endParaRPr lang="en-US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2133600"/>
            <a:ext cx="2743200" cy="1908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Media processing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Hard real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Irregular load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High quality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endParaRPr lang="en-US" sz="20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SoC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/media processors</a:t>
            </a:r>
            <a:endParaRPr lang="en-US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2133600"/>
            <a:ext cx="228600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Multimedia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Soft real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Irregular load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Limited quality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PC/desktop</a:t>
            </a:r>
            <a:endParaRPr lang="en-US" sz="20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4620132" y="591057"/>
            <a:ext cx="884813" cy="7991474"/>
          </a:xfrm>
          <a:prstGeom prst="leftBrac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88900">
            <a:extrusionClr>
              <a:srgbClr val="C0000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5400" smtClean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276600" y="5065713"/>
            <a:ext cx="483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Very 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challenging.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5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C5A7C73-C710-4ED0-8507-27B184264037}" type="slidenum">
              <a:rPr lang="en-US" smtClean="0">
                <a:solidFill>
                  <a:prstClr val="black"/>
                </a:solidFill>
              </a:rPr>
              <a:pPr eaLnBrk="1" hangingPunct="1"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43000" y="28575"/>
            <a:ext cx="7791450" cy="1143000"/>
          </a:xfrm>
        </p:spPr>
        <p:txBody>
          <a:bodyPr/>
          <a:lstStyle/>
          <a:p>
            <a:r>
              <a:rPr lang="nn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1(b): Wire design for NoC</a:t>
            </a:r>
            <a:endParaRPr lang="en-Z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9D4E887-7FAA-420F-ADFB-533E49E2888E}" type="slidenum">
              <a:rPr lang="en-US" smtClean="0">
                <a:solidFill>
                  <a:prstClr val="black"/>
                </a:solidFill>
              </a:rPr>
              <a:pPr eaLnBrk="1" hangingPunct="1"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2772" name="Rectangle 52"/>
          <p:cNvSpPr>
            <a:spLocks noChangeArrowheads="1"/>
          </p:cNvSpPr>
          <p:nvPr/>
        </p:nvSpPr>
        <p:spPr bwMode="auto">
          <a:xfrm>
            <a:off x="1035050" y="1585913"/>
            <a:ext cx="7772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ZA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28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NoC links: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ZA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ZA" sz="28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Regular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§"/>
            </a:pPr>
            <a:r>
              <a:rPr lang="en-ZA" sz="28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Point-to-point (no </a:t>
            </a:r>
            <a:r>
              <a:rPr lang="en-ZA" sz="2800" dirty="0" err="1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fanout</a:t>
            </a:r>
            <a:r>
              <a:rPr lang="en-ZA" sz="28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tree)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§"/>
            </a:pPr>
            <a:r>
              <a:rPr lang="en-ZA" sz="28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Can use transmission-line layout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§"/>
            </a:pPr>
            <a:r>
              <a:rPr lang="en-ZA" sz="28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Well-defined current return path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ZA" sz="20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</a:pPr>
            <a:r>
              <a:rPr lang="en-ZA" sz="28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Can be optimized for noise /speed/power ?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§"/>
            </a:pPr>
            <a:r>
              <a:rPr lang="en-ZA" sz="28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Low swing,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§"/>
            </a:pPr>
            <a:r>
              <a:rPr lang="en-ZA" sz="28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current mode,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§"/>
            </a:pPr>
            <a:r>
              <a:rPr lang="en-ZA" sz="3200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1863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133475" y="9525"/>
            <a:ext cx="7791450" cy="944562"/>
          </a:xfrm>
        </p:spPr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1(c): NoC Scalability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880544A-459A-4AFE-9A4B-E8A6EEE382D2}" type="slidenum">
              <a:rPr lang="en-US" smtClean="0">
                <a:solidFill>
                  <a:prstClr val="black"/>
                </a:solidFill>
              </a:rPr>
              <a:pPr eaLnBrk="1" hangingPunct="1"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23622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52600"/>
            <a:ext cx="2051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19050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21336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1295400" y="2133600"/>
            <a:ext cx="1066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</a:rPr>
              <a:t>NoC: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4F0DD3"/>
                </a:solidFill>
              </a:rPr>
              <a:t>O(n)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O(n)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F0DD3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4F0DD3"/>
              </a:solidFill>
            </a:endParaRP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990600" y="4648200"/>
            <a:ext cx="1698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Point –to-Point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F0DD3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4F0DD3"/>
                </a:solidFill>
              </a:rPr>
              <a:t>O(n^2 √n)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O(n √n)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33802" name="TextBox 12"/>
          <p:cNvSpPr txBox="1">
            <a:spLocks noChangeArrowheads="1"/>
          </p:cNvSpPr>
          <p:nvPr/>
        </p:nvSpPr>
        <p:spPr bwMode="auto">
          <a:xfrm>
            <a:off x="5486400" y="2132013"/>
            <a:ext cx="13509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Simple Bus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4F0DD3"/>
                </a:solidFill>
              </a:rPr>
              <a:t>O(n^3 √n)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O(n√n)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F0DD3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b="1">
              <a:solidFill>
                <a:srgbClr val="4F0DD3"/>
              </a:solidFill>
            </a:endParaRPr>
          </a:p>
        </p:txBody>
      </p:sp>
      <p:sp>
        <p:nvSpPr>
          <p:cNvPr id="33803" name="Rectangle 14"/>
          <p:cNvSpPr>
            <a:spLocks noChangeArrowheads="1"/>
          </p:cNvSpPr>
          <p:nvPr/>
        </p:nvSpPr>
        <p:spPr bwMode="auto">
          <a:xfrm>
            <a:off x="5105400" y="4267200"/>
            <a:ext cx="2286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Segmented Bus: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4F0DD3"/>
                </a:solidFill>
                <a:latin typeface="Arial" pitchFamily="34" charset="0"/>
                <a:cs typeface="Arial" pitchFamily="34" charset="0"/>
              </a:rPr>
              <a:t>O(n^2 √n)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F0DD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O(n√n)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F0DD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Rectangle 15"/>
          <p:cNvSpPr>
            <a:spLocks noChangeArrowheads="1"/>
          </p:cNvSpPr>
          <p:nvPr/>
        </p:nvSpPr>
        <p:spPr bwMode="auto">
          <a:xfrm>
            <a:off x="1095375" y="1287463"/>
            <a:ext cx="786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For Same Performance, compare the wire </a:t>
            </a:r>
            <a:r>
              <a:rPr lang="en-US" sz="2000" b="1">
                <a:solidFill>
                  <a:srgbClr val="4F0DD3"/>
                </a:solidFill>
                <a:latin typeface="Comic Sans MS" pitchFamily="66" charset="0"/>
                <a:cs typeface="Arial" pitchFamily="34" charset="0"/>
              </a:rPr>
              <a:t>area</a:t>
            </a:r>
            <a:r>
              <a:rPr lang="en-US" sz="2000" b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and </a:t>
            </a: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power</a:t>
            </a:r>
            <a:r>
              <a:rPr lang="en-US" sz="2000" b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en-US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le 100"/>
          <p:cNvSpPr/>
          <p:nvPr/>
        </p:nvSpPr>
        <p:spPr>
          <a:xfrm>
            <a:off x="5029200" y="1371600"/>
            <a:ext cx="2286000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62" y="28575"/>
            <a:ext cx="822483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1(d): </a:t>
            </a:r>
            <a:r>
              <a:rPr lang="en-Z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dirty="0" smtClean="0"/>
              <a:t>and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Communication Reliability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5335FA2-30B6-4752-9C8E-6023DB38050E}" type="slidenum">
              <a:rPr lang="en-US" smtClean="0">
                <a:solidFill>
                  <a:prstClr val="black"/>
                </a:solidFill>
              </a:rPr>
              <a:pPr eaLnBrk="1" hangingPunct="1"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grpSp>
        <p:nvGrpSpPr>
          <p:cNvPr id="34821" name="Group 25"/>
          <p:cNvGrpSpPr>
            <a:grpSpLocks/>
          </p:cNvGrpSpPr>
          <p:nvPr/>
        </p:nvGrpSpPr>
        <p:grpSpPr bwMode="auto">
          <a:xfrm>
            <a:off x="1371600" y="1828800"/>
            <a:ext cx="2438400" cy="2286000"/>
            <a:chOff x="1371600" y="1828800"/>
            <a:chExt cx="2438400" cy="2286000"/>
          </a:xfrm>
        </p:grpSpPr>
        <p:sp>
          <p:nvSpPr>
            <p:cNvPr id="6" name="Rectangle 5"/>
            <p:cNvSpPr/>
            <p:nvPr/>
          </p:nvSpPr>
          <p:spPr>
            <a:xfrm>
              <a:off x="2133600" y="2514600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</a:rPr>
                <a:t>Router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2286000"/>
              <a:ext cx="9144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C00000"/>
                  </a:solidFill>
                </a:rPr>
                <a:t>UMODEM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5000" y="2514600"/>
              <a:ext cx="228600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srgbClr val="C00000"/>
                  </a:solidFill>
                  <a:cs typeface="Arial" pitchFamily="34" charset="0"/>
                </a:rPr>
                <a:t>U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srgbClr val="C00000"/>
                  </a:solidFill>
                  <a:cs typeface="Arial" pitchFamily="34" charset="0"/>
                </a:rPr>
                <a:t>MO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srgbClr val="C00000"/>
                  </a:solidFill>
                  <a:cs typeface="Arial" pitchFamily="34" charset="0"/>
                </a:rPr>
                <a:t>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srgbClr val="C00000"/>
                  </a:solidFill>
                  <a:cs typeface="Arial" pitchFamily="34" charset="0"/>
                </a:rPr>
                <a:t>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srgbClr val="C00000"/>
                  </a:solidFill>
                  <a:cs typeface="Arial" pitchFamily="34" charset="0"/>
                </a:rPr>
                <a:t>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0" y="3429000"/>
              <a:ext cx="9144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C00000"/>
                  </a:solidFill>
                </a:rPr>
                <a:t>UMODEM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8000" y="2514600"/>
              <a:ext cx="228600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srgbClr val="C00000"/>
                  </a:solidFill>
                  <a:cs typeface="Arial" pitchFamily="34" charset="0"/>
                </a:rPr>
                <a:t>U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srgbClr val="C00000"/>
                  </a:solidFill>
                  <a:cs typeface="Arial" pitchFamily="34" charset="0"/>
                </a:rPr>
                <a:t>MO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srgbClr val="C00000"/>
                  </a:solidFill>
                  <a:cs typeface="Arial" pitchFamily="34" charset="0"/>
                </a:rPr>
                <a:t>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srgbClr val="C00000"/>
                  </a:solidFill>
                  <a:cs typeface="Arial" pitchFamily="34" charset="0"/>
                </a:rPr>
                <a:t>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srgbClr val="C00000"/>
                  </a:solidFill>
                  <a:cs typeface="Arial" pitchFamily="34" charset="0"/>
                </a:rPr>
                <a:t>M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371600" y="2667000"/>
              <a:ext cx="533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276600" y="2667000"/>
              <a:ext cx="533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3276600" y="3124200"/>
              <a:ext cx="533400" cy="2286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1371600" y="3124200"/>
              <a:ext cx="533400" cy="2286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" name="Up Arrow 21"/>
            <p:cNvSpPr/>
            <p:nvPr/>
          </p:nvSpPr>
          <p:spPr>
            <a:xfrm>
              <a:off x="2286000" y="3657600"/>
              <a:ext cx="228600" cy="457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2743200" y="3657600"/>
              <a:ext cx="2286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667000" y="1828800"/>
              <a:ext cx="2286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" name="Up Arrow 24"/>
            <p:cNvSpPr/>
            <p:nvPr/>
          </p:nvSpPr>
          <p:spPr>
            <a:xfrm>
              <a:off x="2209800" y="1828800"/>
              <a:ext cx="228600" cy="457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209800" y="43434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Router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09800" y="4114800"/>
            <a:ext cx="9144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C00000"/>
                </a:solidFill>
              </a:rPr>
              <a:t>UMODEM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81200" y="4343400"/>
            <a:ext cx="2286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C00000"/>
                </a:solidFill>
                <a:cs typeface="Arial" pitchFamily="34" charset="0"/>
              </a:rPr>
              <a:t>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C00000"/>
                </a:solidFill>
                <a:cs typeface="Arial" pitchFamily="34" charset="0"/>
              </a:rPr>
              <a:t>MO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C00000"/>
                </a:solidFill>
                <a:cs typeface="Arial" pitchFamily="34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C00000"/>
                </a:solidFill>
                <a:cs typeface="Arial" pitchFamily="34" charset="0"/>
              </a:rPr>
              <a:t>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C00000"/>
                </a:solidFill>
                <a:cs typeface="Arial" pitchFamily="34" charset="0"/>
              </a:rPr>
              <a:t>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09800" y="5257800"/>
            <a:ext cx="9144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C00000"/>
                </a:solidFill>
              </a:rPr>
              <a:t>UMODEM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24200" y="4343400"/>
            <a:ext cx="2286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C00000"/>
                </a:solidFill>
                <a:cs typeface="Arial" pitchFamily="34" charset="0"/>
              </a:rPr>
              <a:t>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C00000"/>
                </a:solidFill>
                <a:cs typeface="Arial" pitchFamily="34" charset="0"/>
              </a:rPr>
              <a:t>MO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C00000"/>
                </a:solidFill>
                <a:cs typeface="Arial" pitchFamily="34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C00000"/>
                </a:solidFill>
                <a:cs typeface="Arial" pitchFamily="34" charset="0"/>
              </a:rPr>
              <a:t>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C00000"/>
                </a:solidFill>
                <a:cs typeface="Arial" pitchFamily="34" charset="0"/>
              </a:rPr>
              <a:t>M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1447800" y="4495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352800" y="4495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3352800" y="495300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1447800" y="495300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2362200" y="54864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2819400" y="5486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86400" y="14478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prstClr val="white"/>
                </a:solidFill>
              </a:rPr>
              <a:t>Router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257800" y="1981200"/>
          <a:ext cx="1193800" cy="365132"/>
        </p:xfrm>
        <a:graphic>
          <a:graphicData uri="http://schemas.openxmlformats.org/drawingml/2006/table">
            <a:tbl>
              <a:tblPr/>
              <a:tblGrid>
                <a:gridCol w="238125"/>
                <a:gridCol w="460375"/>
                <a:gridCol w="257175"/>
                <a:gridCol w="2381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</a:txBody>
                  <a:tcPr marT="45406" marB="45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T="45406" marB="45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</a:txBody>
                  <a:tcPr marT="45406" marB="45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cs typeface="Arial" pitchFamily="34" charset="0"/>
                      </a:endParaRPr>
                    </a:p>
                  </a:txBody>
                  <a:tcPr marT="45406" marB="45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5562600" y="2590800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</a:rPr>
              <a:t>Error correction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91200" y="31242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chemeClr val="bg1"/>
                </a:solidFill>
              </a:rPr>
              <a:t>Synchronization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34000" y="3581400"/>
            <a:ext cx="1219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</a:rPr>
              <a:t>ISI reduction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81600" y="4038600"/>
            <a:ext cx="1981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</a:rPr>
              <a:t>Parallel to Serial Convertor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562600" y="4572000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</a:rPr>
              <a:t>Modulation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562600" y="50292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</a:rPr>
              <a:t>Link Interface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943600" y="5638800"/>
            <a:ext cx="152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5562600" y="5943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867400" y="5943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5" name="TextBox 55"/>
          <p:cNvSpPr txBox="1">
            <a:spLocks noChangeArrowheads="1"/>
          </p:cNvSpPr>
          <p:nvPr/>
        </p:nvSpPr>
        <p:spPr bwMode="auto">
          <a:xfrm rot="5400000">
            <a:off x="5670550" y="5835650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prstClr val="white"/>
                </a:solidFill>
              </a:rPr>
              <a:t>Interconnect</a:t>
            </a:r>
          </a:p>
        </p:txBody>
      </p:sp>
      <p:cxnSp>
        <p:nvCxnSpPr>
          <p:cNvPr id="60" name="Straight Arrow Connector 59"/>
          <p:cNvCxnSpPr>
            <a:stCxn id="48" idx="2"/>
            <a:endCxn id="34855" idx="1"/>
          </p:cNvCxnSpPr>
          <p:nvPr/>
        </p:nvCxnSpPr>
        <p:spPr>
          <a:xfrm flipH="1">
            <a:off x="6051550" y="5257800"/>
            <a:ext cx="8255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7" idx="2"/>
            <a:endCxn id="48" idx="0"/>
          </p:cNvCxnSpPr>
          <p:nvPr/>
        </p:nvCxnSpPr>
        <p:spPr>
          <a:xfrm>
            <a:off x="6057900" y="48006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985330" y="4267200"/>
            <a:ext cx="17234" cy="270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5905500" y="3467100"/>
            <a:ext cx="23018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5" idx="2"/>
          </p:cNvCxnSpPr>
          <p:nvPr/>
        </p:nvCxnSpPr>
        <p:spPr>
          <a:xfrm rot="5400000">
            <a:off x="5829301" y="39243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5257801" y="3200400"/>
            <a:ext cx="7620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4762501" y="2933700"/>
            <a:ext cx="12954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41" idx="2"/>
          </p:cNvCxnSpPr>
          <p:nvPr/>
        </p:nvCxnSpPr>
        <p:spPr>
          <a:xfrm rot="5400000">
            <a:off x="5753101" y="1866900"/>
            <a:ext cx="3810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477000" y="2057400"/>
            <a:ext cx="8953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charset="0"/>
                <a:cs typeface="Arial" charset="0"/>
              </a:rPr>
              <a:t>Input buffer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5867400" y="38100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66" name="TextBox 95"/>
          <p:cNvSpPr txBox="1">
            <a:spLocks noChangeArrowheads="1"/>
          </p:cNvSpPr>
          <p:nvPr/>
        </p:nvSpPr>
        <p:spPr bwMode="auto">
          <a:xfrm>
            <a:off x="6019800" y="3810000"/>
            <a:ext cx="228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</a:rPr>
              <a:t>m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5867400" y="17526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68" name="TextBox 99"/>
          <p:cNvSpPr txBox="1">
            <a:spLocks noChangeArrowheads="1"/>
          </p:cNvSpPr>
          <p:nvPr/>
        </p:nvSpPr>
        <p:spPr bwMode="auto">
          <a:xfrm>
            <a:off x="6019800" y="1676400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</a:rPr>
              <a:t>n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3276600" y="35052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70" name="TextBox 104"/>
          <p:cNvSpPr txBox="1">
            <a:spLocks noChangeArrowheads="1"/>
          </p:cNvSpPr>
          <p:nvPr/>
        </p:nvSpPr>
        <p:spPr bwMode="auto">
          <a:xfrm>
            <a:off x="919162" y="6048375"/>
            <a:ext cx="4567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</a:rPr>
              <a:t>Fault tolerance &amp; error correction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4871" name="Rectangle 105"/>
          <p:cNvSpPr>
            <a:spLocks noChangeArrowheads="1"/>
          </p:cNvSpPr>
          <p:nvPr/>
        </p:nvSpPr>
        <p:spPr bwMode="auto">
          <a:xfrm>
            <a:off x="1066800" y="6627813"/>
            <a:ext cx="762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Morgenshtein, E. Bolotin, I. Cidon, A. Kolodny, R. Ginosar, “Micro-modem – reliability solution for NOC communications”, </a:t>
            </a:r>
            <a:r>
              <a:rPr lang="en-US" sz="900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ICECS 2004</a:t>
            </a:r>
            <a:endParaRPr lang="en-US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143000" y="28575"/>
            <a:ext cx="7791450" cy="1143000"/>
          </a:xfrm>
        </p:spPr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1(e): NoC and GALS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dirty="0" smtClean="0"/>
              <a:t>Modules in </a:t>
            </a:r>
            <a:r>
              <a:rPr lang="en-US" dirty="0" err="1" smtClean="0"/>
              <a:t>NoC</a:t>
            </a:r>
            <a:r>
              <a:rPr lang="en-US" dirty="0" smtClean="0"/>
              <a:t> use </a:t>
            </a:r>
            <a:r>
              <a:rPr lang="en-US" u="sng" dirty="0" smtClean="0"/>
              <a:t>different clocks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May use different supply voltages</a:t>
            </a:r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dirty="0" smtClean="0"/>
              <a:t> </a:t>
            </a:r>
            <a:r>
              <a:rPr lang="en-US" dirty="0" err="1" smtClean="0"/>
              <a:t>NoC</a:t>
            </a:r>
            <a:r>
              <a:rPr lang="en-US" dirty="0" smtClean="0"/>
              <a:t> can handle synchronization </a:t>
            </a:r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dirty="0" smtClean="0"/>
              <a:t> </a:t>
            </a:r>
            <a:r>
              <a:rPr lang="en-US" dirty="0" err="1" smtClean="0"/>
              <a:t>NoC</a:t>
            </a:r>
            <a:r>
              <a:rPr lang="en-US" dirty="0" smtClean="0"/>
              <a:t> design may be asynchronous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No waste of power when the links and routers are idle</a:t>
            </a:r>
            <a:endParaRPr lang="en-ZA" dirty="0" smtClean="0">
              <a:solidFill>
                <a:srgbClr val="0070C0"/>
              </a:solidFill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E9C9B3-8B71-45FF-B355-3E404F07D215}" type="slidenum">
              <a:rPr lang="en-US" smtClean="0">
                <a:solidFill>
                  <a:prstClr val="black"/>
                </a:solidFill>
              </a:rPr>
              <a:pPr eaLnBrk="1" hangingPunct="1"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"/>
            <a:ext cx="77914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NoC and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ngineering Productivity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8001000" cy="51816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ZA" dirty="0" smtClean="0"/>
              <a:t>NoC eliminates ad-hoc global wire engineering</a:t>
            </a:r>
          </a:p>
          <a:p>
            <a:pPr>
              <a:lnSpc>
                <a:spcPct val="150000"/>
              </a:lnSpc>
              <a:defRPr/>
            </a:pPr>
            <a:r>
              <a:rPr lang="en-ZA" dirty="0" smtClean="0"/>
              <a:t> NoC separates computation from communication</a:t>
            </a:r>
          </a:p>
          <a:p>
            <a:pPr>
              <a:lnSpc>
                <a:spcPct val="150000"/>
              </a:lnSpc>
              <a:defRPr/>
            </a:pPr>
            <a:r>
              <a:rPr lang="en-ZA" sz="3200" dirty="0" smtClean="0"/>
              <a:t>NoC is a complete platform for system </a:t>
            </a:r>
            <a:r>
              <a:rPr lang="en-ZA" sz="3200" b="1" dirty="0" smtClean="0"/>
              <a:t>integration</a:t>
            </a:r>
            <a:r>
              <a:rPr lang="en-ZA" sz="3200" dirty="0" smtClean="0"/>
              <a:t>, </a:t>
            </a:r>
            <a:r>
              <a:rPr lang="en-ZA" sz="3200" b="1" dirty="0" smtClean="0"/>
              <a:t>debugging</a:t>
            </a:r>
            <a:r>
              <a:rPr lang="en-ZA" sz="3200" dirty="0" smtClean="0"/>
              <a:t> and </a:t>
            </a:r>
            <a:r>
              <a:rPr lang="en-ZA" sz="3200" b="1" dirty="0" smtClean="0"/>
              <a:t>testing</a:t>
            </a:r>
            <a:endParaRPr lang="en-ZA" sz="3200" b="1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DC740D-C4C8-45E3-9B1A-5B6EBE3B3C6A}" type="slidenum">
              <a:rPr lang="en-US" smtClean="0">
                <a:solidFill>
                  <a:prstClr val="black"/>
                </a:solidFill>
              </a:rPr>
              <a:pPr eaLnBrk="1" hangingPunct="1"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028700" y="38100"/>
            <a:ext cx="7791450" cy="1143000"/>
          </a:xfrm>
        </p:spPr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NoC and Multicore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3124199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ZA" dirty="0" smtClean="0"/>
              <a:t>Uniprocessors cannot provide Power-efficient performance growth</a:t>
            </a:r>
          </a:p>
          <a:p>
            <a:pPr lvl="1">
              <a:lnSpc>
                <a:spcPct val="150000"/>
              </a:lnSpc>
            </a:pPr>
            <a:r>
              <a:rPr lang="en-ZA" sz="2400" dirty="0" smtClean="0">
                <a:solidFill>
                  <a:srgbClr val="0070C0"/>
                </a:solidFill>
              </a:rPr>
              <a:t>Interconnect dominates dynamic power</a:t>
            </a:r>
          </a:p>
          <a:p>
            <a:pPr lvl="1">
              <a:lnSpc>
                <a:spcPct val="150000"/>
              </a:lnSpc>
            </a:pPr>
            <a:r>
              <a:rPr lang="en-ZA" sz="2400" dirty="0" smtClean="0">
                <a:solidFill>
                  <a:srgbClr val="0070C0"/>
                </a:solidFill>
              </a:rPr>
              <a:t>Global wire delay doesn’t scale</a:t>
            </a:r>
          </a:p>
          <a:p>
            <a:pPr lvl="1">
              <a:lnSpc>
                <a:spcPct val="150000"/>
              </a:lnSpc>
            </a:pPr>
            <a:r>
              <a:rPr lang="en-ZA" sz="2400" dirty="0" smtClean="0">
                <a:solidFill>
                  <a:srgbClr val="0070C0"/>
                </a:solidFill>
              </a:rPr>
              <a:t>ILP is limited</a:t>
            </a:r>
          </a:p>
          <a:p>
            <a:pPr lvl="1"/>
            <a:endParaRPr lang="en-ZA" sz="2000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8D6EE4E-FCC8-49D0-83CE-2F8A9D94CE65}" type="slidenum">
              <a:rPr lang="en-US" sz="600" smtClean="0">
                <a:solidFill>
                  <a:prstClr val="black"/>
                </a:solidFill>
              </a:rPr>
              <a:pPr eaLnBrk="1" hangingPunct="1"/>
              <a:t>35</a:t>
            </a:fld>
            <a:endParaRPr lang="en-US" sz="600" smtClean="0">
              <a:solidFill>
                <a:prstClr val="black"/>
              </a:solidFill>
            </a:endParaRPr>
          </a:p>
        </p:txBody>
      </p:sp>
      <p:grpSp>
        <p:nvGrpSpPr>
          <p:cNvPr id="37893" name="Group 2"/>
          <p:cNvGrpSpPr>
            <a:grpSpLocks/>
          </p:cNvGrpSpPr>
          <p:nvPr/>
        </p:nvGrpSpPr>
        <p:grpSpPr bwMode="auto">
          <a:xfrm>
            <a:off x="3352800" y="4953000"/>
            <a:ext cx="1752600" cy="1676400"/>
            <a:chOff x="7086600" y="2209800"/>
            <a:chExt cx="1752600" cy="1676400"/>
          </a:xfrm>
        </p:grpSpPr>
        <p:sp>
          <p:nvSpPr>
            <p:cNvPr id="8" name="Oval 7"/>
            <p:cNvSpPr/>
            <p:nvPr/>
          </p:nvSpPr>
          <p:spPr>
            <a:xfrm>
              <a:off x="7086600" y="2209800"/>
              <a:ext cx="1752600" cy="1676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 rot="16200000" flipH="1">
              <a:off x="7124700" y="3048000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8" idx="5"/>
            </p:cNvCxnSpPr>
            <p:nvPr/>
          </p:nvCxnSpPr>
          <p:spPr>
            <a:xfrm>
              <a:off x="8001000" y="3124200"/>
              <a:ext cx="581025" cy="515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98" name="TextBox 13"/>
            <p:cNvSpPr txBox="1">
              <a:spLocks noChangeArrowheads="1"/>
            </p:cNvSpPr>
            <p:nvPr/>
          </p:nvSpPr>
          <p:spPr bwMode="auto">
            <a:xfrm>
              <a:off x="8001000" y="2743200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</a:rPr>
                <a:t>Gate</a:t>
              </a:r>
              <a:endParaRPr lang="en-ZA" dirty="0">
                <a:solidFill>
                  <a:prstClr val="black"/>
                </a:solidFill>
              </a:endParaRPr>
            </a:p>
          </p:txBody>
        </p:sp>
        <p:sp>
          <p:nvSpPr>
            <p:cNvPr id="37899" name="TextBox 14"/>
            <p:cNvSpPr txBox="1">
              <a:spLocks noChangeArrowheads="1"/>
            </p:cNvSpPr>
            <p:nvPr/>
          </p:nvSpPr>
          <p:spPr bwMode="auto">
            <a:xfrm rot="-5400000">
              <a:off x="6925469" y="2904331"/>
              <a:ext cx="145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</a:rPr>
                <a:t>Interconnect</a:t>
              </a:r>
              <a:endParaRPr lang="en-ZA" dirty="0">
                <a:solidFill>
                  <a:prstClr val="black"/>
                </a:solidFill>
              </a:endParaRPr>
            </a:p>
          </p:txBody>
        </p:sp>
        <p:sp>
          <p:nvSpPr>
            <p:cNvPr id="37900" name="Rectangle 15"/>
            <p:cNvSpPr>
              <a:spLocks noChangeArrowheads="1"/>
            </p:cNvSpPr>
            <p:nvPr/>
          </p:nvSpPr>
          <p:spPr bwMode="auto">
            <a:xfrm>
              <a:off x="7924800" y="3505200"/>
              <a:ext cx="5461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ZA" sz="16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Diff.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89025" y="38100"/>
            <a:ext cx="7791450" cy="1143000"/>
          </a:xfrm>
        </p:spPr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NoC and Multicore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2057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ZA" dirty="0" smtClean="0"/>
              <a:t>Power-efficiency requires many parallel local computations</a:t>
            </a:r>
          </a:p>
          <a:p>
            <a:pPr lvl="1">
              <a:lnSpc>
                <a:spcPct val="150000"/>
              </a:lnSpc>
            </a:pPr>
            <a:r>
              <a:rPr lang="en-ZA" sz="2400" dirty="0" smtClean="0">
                <a:solidFill>
                  <a:srgbClr val="0070C0"/>
                </a:solidFill>
              </a:rPr>
              <a:t>Multicore chip </a:t>
            </a:r>
          </a:p>
          <a:p>
            <a:pPr lvl="1">
              <a:lnSpc>
                <a:spcPct val="150000"/>
              </a:lnSpc>
            </a:pPr>
            <a:r>
              <a:rPr lang="en-ZA" sz="2400" dirty="0" smtClean="0">
                <a:solidFill>
                  <a:srgbClr val="0070C0"/>
                </a:solidFill>
              </a:rPr>
              <a:t>Thread-Level Parallelism (TLP)</a:t>
            </a:r>
          </a:p>
          <a:p>
            <a:pPr lvl="1"/>
            <a:endParaRPr lang="en-ZA" sz="2000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1DB341-250A-4E81-83ED-4BC60C8FE4E1}" type="slidenum">
              <a:rPr lang="en-US" sz="600" smtClean="0">
                <a:solidFill>
                  <a:prstClr val="black"/>
                </a:solidFill>
              </a:rPr>
              <a:pPr eaLnBrk="1" hangingPunct="1"/>
              <a:t>36</a:t>
            </a:fld>
            <a:endParaRPr lang="en-US" sz="600" smtClean="0">
              <a:solidFill>
                <a:prstClr val="black"/>
              </a:solidFill>
            </a:endParaRPr>
          </a:p>
        </p:txBody>
      </p:sp>
      <p:sp>
        <p:nvSpPr>
          <p:cNvPr id="38917" name="TextBox 23"/>
          <p:cNvSpPr txBox="1">
            <a:spLocks noChangeArrowheads="1"/>
          </p:cNvSpPr>
          <p:nvPr/>
        </p:nvSpPr>
        <p:spPr bwMode="auto">
          <a:xfrm>
            <a:off x="2743200" y="436876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Uniprocessor Performance</a:t>
            </a:r>
            <a:endParaRPr lang="en-ZA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38918" name="Group 2"/>
          <p:cNvGrpSpPr>
            <a:grpSpLocks/>
          </p:cNvGrpSpPr>
          <p:nvPr/>
        </p:nvGrpSpPr>
        <p:grpSpPr bwMode="auto">
          <a:xfrm>
            <a:off x="3124200" y="4732719"/>
            <a:ext cx="2362200" cy="1770062"/>
            <a:chOff x="7162800" y="4953000"/>
            <a:chExt cx="1981200" cy="1571625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6628849" y="5638736"/>
              <a:ext cx="1371472" cy="0"/>
            </a:xfrm>
            <a:prstGeom prst="line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162800" y="6172243"/>
              <a:ext cx="1752190" cy="0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7327900" y="5360354"/>
              <a:ext cx="1395361" cy="817527"/>
            </a:xfrm>
            <a:custGeom>
              <a:avLst/>
              <a:gdLst>
                <a:gd name="connsiteX0" fmla="*/ 0 w 1396313"/>
                <a:gd name="connsiteY0" fmla="*/ 817606 h 817606"/>
                <a:gd name="connsiteX1" fmla="*/ 247135 w 1396313"/>
                <a:gd name="connsiteY1" fmla="*/ 483974 h 817606"/>
                <a:gd name="connsiteX2" fmla="*/ 296562 w 1396313"/>
                <a:gd name="connsiteY2" fmla="*/ 434547 h 817606"/>
                <a:gd name="connsiteX3" fmla="*/ 345989 w 1396313"/>
                <a:gd name="connsiteY3" fmla="*/ 372763 h 817606"/>
                <a:gd name="connsiteX4" fmla="*/ 444843 w 1396313"/>
                <a:gd name="connsiteY4" fmla="*/ 310979 h 817606"/>
                <a:gd name="connsiteX5" fmla="*/ 568411 w 1396313"/>
                <a:gd name="connsiteY5" fmla="*/ 261552 h 817606"/>
                <a:gd name="connsiteX6" fmla="*/ 642551 w 1396313"/>
                <a:gd name="connsiteY6" fmla="*/ 212125 h 817606"/>
                <a:gd name="connsiteX7" fmla="*/ 766119 w 1396313"/>
                <a:gd name="connsiteY7" fmla="*/ 162698 h 817606"/>
                <a:gd name="connsiteX8" fmla="*/ 840259 w 1396313"/>
                <a:gd name="connsiteY8" fmla="*/ 113271 h 817606"/>
                <a:gd name="connsiteX9" fmla="*/ 889686 w 1396313"/>
                <a:gd name="connsiteY9" fmla="*/ 100914 h 817606"/>
                <a:gd name="connsiteX10" fmla="*/ 939113 w 1396313"/>
                <a:gd name="connsiteY10" fmla="*/ 76201 h 817606"/>
                <a:gd name="connsiteX11" fmla="*/ 1050324 w 1396313"/>
                <a:gd name="connsiteY11" fmla="*/ 63844 h 817606"/>
                <a:gd name="connsiteX12" fmla="*/ 1124465 w 1396313"/>
                <a:gd name="connsiteY12" fmla="*/ 39131 h 817606"/>
                <a:gd name="connsiteX13" fmla="*/ 1186248 w 1396313"/>
                <a:gd name="connsiteY13" fmla="*/ 26774 h 817606"/>
                <a:gd name="connsiteX14" fmla="*/ 1272746 w 1396313"/>
                <a:gd name="connsiteY14" fmla="*/ 14417 h 817606"/>
                <a:gd name="connsiteX15" fmla="*/ 1346886 w 1396313"/>
                <a:gd name="connsiteY15" fmla="*/ 2060 h 817606"/>
                <a:gd name="connsiteX16" fmla="*/ 1396313 w 1396313"/>
                <a:gd name="connsiteY16" fmla="*/ 2060 h 817606"/>
                <a:gd name="connsiteX17" fmla="*/ 1396313 w 1396313"/>
                <a:gd name="connsiteY17" fmla="*/ 2060 h 8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6313" h="817606">
                  <a:moveTo>
                    <a:pt x="0" y="817606"/>
                  </a:moveTo>
                  <a:cubicBezTo>
                    <a:pt x="98854" y="682711"/>
                    <a:pt x="197708" y="547817"/>
                    <a:pt x="247135" y="483974"/>
                  </a:cubicBezTo>
                  <a:cubicBezTo>
                    <a:pt x="296562" y="420131"/>
                    <a:pt x="280086" y="453082"/>
                    <a:pt x="296562" y="434547"/>
                  </a:cubicBezTo>
                  <a:cubicBezTo>
                    <a:pt x="313038" y="416012"/>
                    <a:pt x="321276" y="393358"/>
                    <a:pt x="345989" y="372763"/>
                  </a:cubicBezTo>
                  <a:cubicBezTo>
                    <a:pt x="370702" y="352168"/>
                    <a:pt x="407773" y="329514"/>
                    <a:pt x="444843" y="310979"/>
                  </a:cubicBezTo>
                  <a:cubicBezTo>
                    <a:pt x="481913" y="292444"/>
                    <a:pt x="535460" y="278028"/>
                    <a:pt x="568411" y="261552"/>
                  </a:cubicBezTo>
                  <a:cubicBezTo>
                    <a:pt x="601362" y="245076"/>
                    <a:pt x="609600" y="228601"/>
                    <a:pt x="642551" y="212125"/>
                  </a:cubicBezTo>
                  <a:cubicBezTo>
                    <a:pt x="675502" y="195649"/>
                    <a:pt x="733168" y="179174"/>
                    <a:pt x="766119" y="162698"/>
                  </a:cubicBezTo>
                  <a:cubicBezTo>
                    <a:pt x="799070" y="146222"/>
                    <a:pt x="819665" y="123568"/>
                    <a:pt x="840259" y="113271"/>
                  </a:cubicBezTo>
                  <a:cubicBezTo>
                    <a:pt x="860854" y="102974"/>
                    <a:pt x="873210" y="107092"/>
                    <a:pt x="889686" y="100914"/>
                  </a:cubicBezTo>
                  <a:cubicBezTo>
                    <a:pt x="906162" y="94736"/>
                    <a:pt x="912340" y="82379"/>
                    <a:pt x="939113" y="76201"/>
                  </a:cubicBezTo>
                  <a:cubicBezTo>
                    <a:pt x="965886" y="70023"/>
                    <a:pt x="1019432" y="70022"/>
                    <a:pt x="1050324" y="63844"/>
                  </a:cubicBezTo>
                  <a:cubicBezTo>
                    <a:pt x="1081216" y="57666"/>
                    <a:pt x="1101811" y="45309"/>
                    <a:pt x="1124465" y="39131"/>
                  </a:cubicBezTo>
                  <a:cubicBezTo>
                    <a:pt x="1147119" y="32953"/>
                    <a:pt x="1161535" y="30893"/>
                    <a:pt x="1186248" y="26774"/>
                  </a:cubicBezTo>
                  <a:cubicBezTo>
                    <a:pt x="1210961" y="22655"/>
                    <a:pt x="1245973" y="18536"/>
                    <a:pt x="1272746" y="14417"/>
                  </a:cubicBezTo>
                  <a:cubicBezTo>
                    <a:pt x="1299519" y="10298"/>
                    <a:pt x="1326291" y="4120"/>
                    <a:pt x="1346886" y="2060"/>
                  </a:cubicBezTo>
                  <a:cubicBezTo>
                    <a:pt x="1367481" y="0"/>
                    <a:pt x="1396313" y="2060"/>
                    <a:pt x="1396313" y="2060"/>
                  </a:cubicBezTo>
                  <a:lnTo>
                    <a:pt x="1396313" y="206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>
                <a:solidFill>
                  <a:prstClr val="black"/>
                </a:solidFill>
              </a:endParaRPr>
            </a:p>
          </p:txBody>
        </p:sp>
        <p:sp>
          <p:nvSpPr>
            <p:cNvPr id="38922" name="Rectangle 24"/>
            <p:cNvSpPr>
              <a:spLocks noChangeArrowheads="1"/>
            </p:cNvSpPr>
            <p:nvPr/>
          </p:nvSpPr>
          <p:spPr bwMode="auto">
            <a:xfrm>
              <a:off x="7612063" y="6248400"/>
              <a:ext cx="15319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ZA" sz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Die Area (or Power)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8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1450" cy="1143000"/>
          </a:xfrm>
        </p:spPr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NoC and Multicore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654C"/>
              </a:buClr>
            </a:pPr>
            <a:r>
              <a:rPr lang="en-ZA" sz="2400" smtClean="0"/>
              <a:t>Uniprocessors cannot provide Power-efficient performance growth</a:t>
            </a:r>
          </a:p>
          <a:p>
            <a:pPr lvl="1"/>
            <a:r>
              <a:rPr lang="en-ZA" sz="2000" smtClean="0"/>
              <a:t>Interconnect dominates dynamic power</a:t>
            </a:r>
          </a:p>
          <a:p>
            <a:pPr lvl="1"/>
            <a:r>
              <a:rPr lang="en-ZA" sz="2000" smtClean="0"/>
              <a:t>Global wire delay doesn’t scale</a:t>
            </a:r>
          </a:p>
          <a:p>
            <a:pPr lvl="1"/>
            <a:r>
              <a:rPr lang="en-ZA" sz="2000" smtClean="0"/>
              <a:t>Instruction-level parallelism is limited</a:t>
            </a:r>
          </a:p>
          <a:p>
            <a:pPr>
              <a:buClr>
                <a:srgbClr val="C0654C"/>
              </a:buClr>
            </a:pPr>
            <a:r>
              <a:rPr lang="en-ZA" sz="2400" smtClean="0"/>
              <a:t>Power-efficiency requires many parallel local computations</a:t>
            </a:r>
          </a:p>
          <a:p>
            <a:pPr lvl="1"/>
            <a:r>
              <a:rPr lang="en-ZA" sz="2000" smtClean="0"/>
              <a:t>Chip Multi Processors (CMP)</a:t>
            </a:r>
          </a:p>
          <a:p>
            <a:pPr lvl="1"/>
            <a:r>
              <a:rPr lang="en-ZA" sz="2000" smtClean="0"/>
              <a:t>Thread-Level Parallelism (TLP)</a:t>
            </a:r>
          </a:p>
          <a:p>
            <a:pPr>
              <a:buClr>
                <a:srgbClr val="C0654C"/>
              </a:buClr>
            </a:pPr>
            <a:r>
              <a:rPr lang="en-ZA" sz="2400" b="1" smtClean="0"/>
              <a:t>Network is a natural choice for CMP!</a:t>
            </a:r>
            <a:endParaRPr lang="en-ZA" sz="2400" smtClean="0"/>
          </a:p>
          <a:p>
            <a:pPr lvl="1"/>
            <a:endParaRPr lang="en-ZA" sz="200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47F027-0F4D-4685-99EF-026AA8B5D36E}" type="slidenum">
              <a:rPr lang="en-US" smtClean="0">
                <a:solidFill>
                  <a:prstClr val="black"/>
                </a:solidFill>
              </a:rPr>
              <a:pPr eaLnBrk="1" hangingPunct="1"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0010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219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3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1450" cy="1143000"/>
          </a:xfrm>
        </p:spPr>
        <p:txBody>
          <a:bodyPr/>
          <a:lstStyle/>
          <a:p>
            <a:r>
              <a:rPr lang="en-ZA" dirty="0" smtClean="0"/>
              <a:t>3: NoC and Multicore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654C"/>
              </a:buClr>
            </a:pPr>
            <a:r>
              <a:rPr lang="en-ZA" sz="2400" smtClean="0"/>
              <a:t>Uniprocessors cannot provide Power-efficient performance growth</a:t>
            </a:r>
          </a:p>
          <a:p>
            <a:pPr lvl="1"/>
            <a:r>
              <a:rPr lang="en-ZA" sz="2000" smtClean="0"/>
              <a:t>Interconnect dominates dynamic power</a:t>
            </a:r>
          </a:p>
          <a:p>
            <a:pPr lvl="1"/>
            <a:r>
              <a:rPr lang="en-ZA" sz="2000" smtClean="0"/>
              <a:t>Global wire delay doesn’t scale</a:t>
            </a:r>
          </a:p>
          <a:p>
            <a:pPr lvl="1"/>
            <a:r>
              <a:rPr lang="en-ZA" sz="2000" smtClean="0"/>
              <a:t>Instruction-level parallelism is limited</a:t>
            </a:r>
          </a:p>
          <a:p>
            <a:pPr>
              <a:buClr>
                <a:srgbClr val="C0654C"/>
              </a:buClr>
            </a:pPr>
            <a:r>
              <a:rPr lang="en-ZA" sz="2400" smtClean="0"/>
              <a:t>Power-efficiency requires many parallel local computations</a:t>
            </a:r>
          </a:p>
          <a:p>
            <a:pPr lvl="1"/>
            <a:r>
              <a:rPr lang="en-ZA" sz="2000" smtClean="0"/>
              <a:t>Chip Multi Processors (CMP)</a:t>
            </a:r>
          </a:p>
          <a:p>
            <a:pPr lvl="1"/>
            <a:r>
              <a:rPr lang="en-ZA" sz="2000" smtClean="0"/>
              <a:t>Thread-Level Parallelism (TLP)</a:t>
            </a:r>
          </a:p>
          <a:p>
            <a:pPr>
              <a:buClr>
                <a:srgbClr val="C0654C"/>
              </a:buClr>
            </a:pPr>
            <a:r>
              <a:rPr lang="en-ZA" sz="2400" b="1" smtClean="0"/>
              <a:t>Network is a natural choice for CMP!</a:t>
            </a:r>
            <a:endParaRPr lang="en-ZA" sz="2400" smtClean="0"/>
          </a:p>
          <a:p>
            <a:pPr lvl="1"/>
            <a:endParaRPr lang="en-ZA" sz="200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FB4003F-00A8-4795-9A22-4837960A787E}" type="slidenum">
              <a:rPr lang="en-US" smtClean="0">
                <a:solidFill>
                  <a:prstClr val="black"/>
                </a:solidFill>
              </a:rPr>
              <a:pPr eaLnBrk="1" hangingPunct="1"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0010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219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Vertical Scroll 9"/>
          <p:cNvSpPr/>
          <p:nvPr/>
        </p:nvSpPr>
        <p:spPr>
          <a:xfrm>
            <a:off x="1676400" y="838200"/>
            <a:ext cx="5410200" cy="5791200"/>
          </a:xfrm>
          <a:prstGeom prst="verticalScroll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6600" b="1" dirty="0">
                <a:solidFill>
                  <a:srgbClr val="FF0000"/>
                </a:solidFill>
                <a:cs typeface="Arial" pitchFamily="34" charset="0"/>
              </a:rPr>
              <a:t>Network is a natural choice for Multicore</a:t>
            </a:r>
            <a:endParaRPr lang="en-ZA" sz="66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1450" cy="1143000"/>
          </a:xfrm>
        </p:spPr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now is the time for </a:t>
            </a:r>
            <a:r>
              <a:rPr lang="en-Z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BE9E6A-AA76-4A84-87DA-7FC2FD066A94}" type="slidenum">
              <a:rPr lang="en-US" smtClean="0">
                <a:solidFill>
                  <a:prstClr val="black"/>
                </a:solidFill>
              </a:rPr>
              <a:pPr eaLnBrk="1" hangingPunct="1"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066800" y="1828800"/>
            <a:ext cx="5243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80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Difficulty of DSM wire design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143000" y="3276600"/>
            <a:ext cx="379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80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Productivity pressure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1676400" y="4543425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80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Multicore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048000"/>
            <a:ext cx="323373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3200400" y="4343400"/>
            <a:ext cx="2590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35052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24400" y="23622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6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sz="3600" dirty="0" smtClean="0"/>
              <a:t>Packet Processing in Future Internet</a:t>
            </a:r>
          </a:p>
        </p:txBody>
      </p:sp>
      <p:sp>
        <p:nvSpPr>
          <p:cNvPr id="11267" name="Rectangle 3"/>
          <p:cNvSpPr>
            <a:spLocks noRot="1" noChangeArrowheads="1"/>
          </p:cNvSpPr>
          <p:nvPr/>
        </p:nvSpPr>
        <p:spPr bwMode="auto">
          <a:xfrm>
            <a:off x="0" y="2514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4F271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9" descr="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419350"/>
            <a:ext cx="1036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6705600" y="3429000"/>
            <a:ext cx="2147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6765925" y="3308350"/>
            <a:ext cx="157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1092200" y="4459288"/>
            <a:ext cx="755808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</a:pP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Multicore System-on-Chip (</a:t>
            </a:r>
            <a:r>
              <a:rPr lang="en-US" sz="2800" dirty="0" err="1" smtClean="0">
                <a:solidFill>
                  <a:prstClr val="black"/>
                </a:solidFill>
                <a:latin typeface="Comic Sans MS" pitchFamily="66" charset="0"/>
              </a:rPr>
              <a:t>MCSoC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):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High 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processing power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Support wire speed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Programmable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Scalable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Wide applications in 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networking 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areas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14344" name="Group 1"/>
          <p:cNvGrpSpPr>
            <a:grpSpLocks/>
          </p:cNvGrpSpPr>
          <p:nvPr/>
        </p:nvGrpSpPr>
        <p:grpSpPr bwMode="auto">
          <a:xfrm>
            <a:off x="1676400" y="1449388"/>
            <a:ext cx="4786838" cy="3009900"/>
            <a:chOff x="609600" y="1524000"/>
            <a:chExt cx="5814172" cy="3733800"/>
          </a:xfrm>
          <a:solidFill>
            <a:srgbClr val="FFFF00"/>
          </a:solidFill>
        </p:grpSpPr>
        <p:sp>
          <p:nvSpPr>
            <p:cNvPr id="14348" name="Rectangle 4"/>
            <p:cNvSpPr>
              <a:spLocks noChangeArrowheads="1"/>
            </p:cNvSpPr>
            <p:nvPr/>
          </p:nvSpPr>
          <p:spPr bwMode="auto">
            <a:xfrm>
              <a:off x="609600" y="2133600"/>
              <a:ext cx="2147888" cy="2133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More packets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&amp;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Complex packet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processing</a:t>
              </a:r>
              <a:endParaRPr lang="en-US" sz="20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14349" name="Oval 5"/>
            <p:cNvSpPr>
              <a:spLocks noChangeArrowheads="1"/>
            </p:cNvSpPr>
            <p:nvPr/>
          </p:nvSpPr>
          <p:spPr bwMode="auto">
            <a:xfrm>
              <a:off x="3352800" y="3810000"/>
              <a:ext cx="2222500" cy="1447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General Purpose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Processors</a:t>
              </a:r>
            </a:p>
          </p:txBody>
        </p:sp>
        <p:sp>
          <p:nvSpPr>
            <p:cNvPr id="14350" name="Oval 6"/>
            <p:cNvSpPr>
              <a:spLocks noChangeArrowheads="1"/>
            </p:cNvSpPr>
            <p:nvPr/>
          </p:nvSpPr>
          <p:spPr bwMode="auto">
            <a:xfrm>
              <a:off x="3352800" y="1524000"/>
              <a:ext cx="2222500" cy="14478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ASIC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(large, expensive to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develop,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not flexible)</a:t>
              </a:r>
            </a:p>
          </p:txBody>
        </p:sp>
        <p:sp>
          <p:nvSpPr>
            <p:cNvPr id="14351" name="AutoShape 7"/>
            <p:cNvSpPr>
              <a:spLocks noChangeArrowheads="1"/>
            </p:cNvSpPr>
            <p:nvPr/>
          </p:nvSpPr>
          <p:spPr bwMode="auto">
            <a:xfrm>
              <a:off x="5164884" y="3006478"/>
              <a:ext cx="1258888" cy="658751"/>
            </a:xfrm>
            <a:prstGeom prst="notchedRightArrow">
              <a:avLst>
                <a:gd name="adj1" fmla="val 50000"/>
                <a:gd name="adj2" fmla="val 3267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3" name="AutoShape 13"/>
            <p:cNvSpPr>
              <a:spLocks noChangeArrowheads="1"/>
            </p:cNvSpPr>
            <p:nvPr/>
          </p:nvSpPr>
          <p:spPr bwMode="auto">
            <a:xfrm rot="2315124">
              <a:off x="2973388" y="2511425"/>
              <a:ext cx="444500" cy="533400"/>
            </a:xfrm>
            <a:prstGeom prst="upArrow">
              <a:avLst>
                <a:gd name="adj1" fmla="val 18750"/>
                <a:gd name="adj2" fmla="val 40106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4" name="AutoShape 14"/>
            <p:cNvSpPr>
              <a:spLocks noChangeArrowheads="1"/>
            </p:cNvSpPr>
            <p:nvPr/>
          </p:nvSpPr>
          <p:spPr bwMode="auto">
            <a:xfrm rot="8736757">
              <a:off x="2973388" y="3736975"/>
              <a:ext cx="444500" cy="533400"/>
            </a:xfrm>
            <a:prstGeom prst="upArrow">
              <a:avLst>
                <a:gd name="adj1" fmla="val 18750"/>
                <a:gd name="adj2" fmla="val 40106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7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F9BAEB-ED09-416A-BF82-84EE48F6A903}" type="slidenum">
              <a:rPr lang="en-US" smtClean="0">
                <a:solidFill>
                  <a:prstClr val="black"/>
                </a:solidFill>
              </a:rPr>
              <a:pPr eaLnBrk="1" hangingPunct="1"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7551738" y="3167545"/>
            <a:ext cx="1401762" cy="3157056"/>
          </a:xfrm>
          <a:prstGeom prst="curvedLeftArrow">
            <a:avLst>
              <a:gd name="adj1" fmla="val 25000"/>
              <a:gd name="adj2" fmla="val 44732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275" name="Rectangle 1"/>
          <p:cNvSpPr>
            <a:spLocks noChangeArrowheads="1"/>
          </p:cNvSpPr>
          <p:nvPr/>
        </p:nvSpPr>
        <p:spPr bwMode="auto">
          <a:xfrm>
            <a:off x="1479550" y="1541463"/>
            <a:ext cx="216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Future Internet</a:t>
            </a:r>
          </a:p>
        </p:txBody>
      </p:sp>
      <p:sp>
        <p:nvSpPr>
          <p:cNvPr id="11276" name="TextBox 2"/>
          <p:cNvSpPr txBox="1">
            <a:spLocks noChangeArrowheads="1"/>
          </p:cNvSpPr>
          <p:nvPr/>
        </p:nvSpPr>
        <p:spPr bwMode="auto">
          <a:xfrm>
            <a:off x="6537325" y="2057400"/>
            <a:ext cx="94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00000"/>
                </a:solidFill>
                <a:latin typeface="Comic Sans MS" pitchFamily="66" charset="0"/>
              </a:rPr>
              <a:t>MCSoC</a:t>
            </a:r>
          </a:p>
        </p:txBody>
      </p:sp>
    </p:spTree>
    <p:extLst>
      <p:ext uri="{BB962C8B-B14F-4D97-AF65-F5344CB8AC3E}">
        <p14:creationId xmlns:p14="http://schemas.microsoft.com/office/powerpoint/2010/main" val="17988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575"/>
            <a:ext cx="8382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of Abstraction in Network Modeling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001000" cy="5257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C0654C"/>
              </a:buClr>
            </a:pPr>
            <a:r>
              <a:rPr lang="en-US" b="1" dirty="0" smtClean="0"/>
              <a:t>Software layers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/>
              <a:t>Application, OS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654C"/>
              </a:buClr>
            </a:pPr>
            <a:r>
              <a:rPr lang="en-US" dirty="0" smtClean="0"/>
              <a:t> </a:t>
            </a:r>
            <a:r>
              <a:rPr lang="en-US" b="1" dirty="0" smtClean="0"/>
              <a:t>Network &amp; transport layers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/>
              <a:t>Network topology  </a:t>
            </a:r>
            <a:r>
              <a:rPr lang="en-US" sz="1800" dirty="0" smtClean="0">
                <a:solidFill>
                  <a:srgbClr val="0070C0"/>
                </a:solidFill>
              </a:rPr>
              <a:t>e.g. crossbar, ring, mesh, torus, fat tree,…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/>
              <a:t>Switching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en-US" sz="1800" dirty="0" smtClean="0">
                <a:solidFill>
                  <a:srgbClr val="0070C0"/>
                </a:solidFill>
              </a:rPr>
              <a:t>Circuit / packet switching(SAF, VCT), wormhole 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/>
              <a:t>Addressing</a:t>
            </a:r>
            <a:r>
              <a:rPr lang="en-US" sz="2000" dirty="0" smtClean="0">
                <a:solidFill>
                  <a:srgbClr val="0070C0"/>
                </a:solidFill>
              </a:rPr>
              <a:t>  </a:t>
            </a:r>
            <a:r>
              <a:rPr lang="en-US" sz="1600" dirty="0" smtClean="0">
                <a:solidFill>
                  <a:srgbClr val="0070C0"/>
                </a:solidFill>
              </a:rPr>
              <a:t>Logical/physical, source/destination, flow, transaction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/>
              <a:t>Routing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Static/dynamic, distributed/source, deadlock avoidance 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/>
              <a:t>Quality of Service   </a:t>
            </a:r>
            <a:r>
              <a:rPr lang="en-US" sz="1600" dirty="0" smtClean="0">
                <a:solidFill>
                  <a:srgbClr val="0070C0"/>
                </a:solidFill>
              </a:rPr>
              <a:t>e.g. guaranteed-throughput, best-effort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/>
              <a:t>Congestion control, end-to-end flow control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44B423F-206C-4F2D-9778-E3B18B8C49B7}" type="slidenum">
              <a:rPr lang="en-US" smtClean="0">
                <a:solidFill>
                  <a:prstClr val="black"/>
                </a:solidFill>
              </a:rPr>
              <a:pPr eaLnBrk="1" hangingPunct="1"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525"/>
            <a:ext cx="77914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of Abstraction in Network Modeling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001000" cy="4800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C0654C"/>
              </a:buClr>
            </a:pPr>
            <a:r>
              <a:rPr lang="en-US" b="1" dirty="0" smtClean="0"/>
              <a:t>Data link layer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Flow control 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Handling of contention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Correction of transmission errors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654C"/>
              </a:buClr>
            </a:pPr>
            <a:r>
              <a:rPr lang="en-US" dirty="0" smtClean="0"/>
              <a:t> </a:t>
            </a:r>
            <a:r>
              <a:rPr lang="en-US" b="1" dirty="0" smtClean="0"/>
              <a:t>Physical layer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Wires, drivers, receivers, repeaters, signaling, circuits,..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1CB2198-A9BF-4F2A-A526-6C3109BB7FD8}" type="slidenum">
              <a:rPr lang="en-US" smtClean="0">
                <a:solidFill>
                  <a:prstClr val="black"/>
                </a:solidFill>
              </a:rPr>
              <a:pPr eaLnBrk="1" hangingPunct="1"/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133475" y="76200"/>
            <a:ext cx="779145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Select Architecture ?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66FA00D-32F3-4BC0-8414-BDEB609017F5}" type="slidenum">
              <a:rPr lang="en-US" smtClean="0">
                <a:solidFill>
                  <a:prstClr val="black"/>
                </a:solidFill>
              </a:rPr>
              <a:pPr eaLnBrk="1" hangingPunct="1"/>
              <a:t>42</a:t>
            </a:fld>
            <a:endParaRPr lang="en-US" smtClean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6172200"/>
            <a:ext cx="579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876301" y="4381500"/>
            <a:ext cx="3733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895600" y="5257800"/>
            <a:ext cx="11430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ASIC</a:t>
            </a:r>
          </a:p>
        </p:txBody>
      </p:sp>
      <p:sp>
        <p:nvSpPr>
          <p:cNvPr id="13" name="Oval 12"/>
          <p:cNvSpPr/>
          <p:nvPr/>
        </p:nvSpPr>
        <p:spPr>
          <a:xfrm>
            <a:off x="3886200" y="4800600"/>
            <a:ext cx="1143000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FPGA</a:t>
            </a:r>
          </a:p>
        </p:txBody>
      </p:sp>
      <p:sp>
        <p:nvSpPr>
          <p:cNvPr id="14" name="Oval 13"/>
          <p:cNvSpPr/>
          <p:nvPr/>
        </p:nvSpPr>
        <p:spPr>
          <a:xfrm>
            <a:off x="3810000" y="4267200"/>
            <a:ext cx="11430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ASSP</a:t>
            </a:r>
          </a:p>
        </p:txBody>
      </p:sp>
      <p:sp>
        <p:nvSpPr>
          <p:cNvPr id="15" name="Oval 14"/>
          <p:cNvSpPr/>
          <p:nvPr/>
        </p:nvSpPr>
        <p:spPr>
          <a:xfrm>
            <a:off x="4876800" y="3810000"/>
            <a:ext cx="11430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CMP/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err="1">
                <a:solidFill>
                  <a:prstClr val="black"/>
                </a:solidFill>
              </a:rPr>
              <a:t>Multicore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7115" name="TextBox 15"/>
          <p:cNvSpPr txBox="1">
            <a:spLocks noChangeArrowheads="1"/>
          </p:cNvSpPr>
          <p:nvPr/>
        </p:nvSpPr>
        <p:spPr bwMode="auto">
          <a:xfrm>
            <a:off x="1371600" y="2514600"/>
            <a:ext cx="14382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C32D2E"/>
                </a:solidFill>
              </a:rPr>
              <a:t>Reconfiguration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C32D2E"/>
                </a:solidFill>
              </a:rPr>
              <a:t>Rate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During run time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At boot time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At design time</a:t>
            </a:r>
          </a:p>
        </p:txBody>
      </p:sp>
      <p:sp>
        <p:nvSpPr>
          <p:cNvPr id="47116" name="TextBox 16"/>
          <p:cNvSpPr txBox="1">
            <a:spLocks noChangeArrowheads="1"/>
          </p:cNvSpPr>
          <p:nvPr/>
        </p:nvSpPr>
        <p:spPr bwMode="auto">
          <a:xfrm>
            <a:off x="2819400" y="6248400"/>
            <a:ext cx="548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Single application                                General purpose or Embedded systems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8600" y="5867400"/>
            <a:ext cx="9223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32D2E"/>
                </a:solidFill>
                <a:latin typeface="Arial" charset="0"/>
                <a:cs typeface="Arial" charset="0"/>
              </a:rPr>
              <a:t>Flexibility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90637" y="1676400"/>
            <a:ext cx="7324725" cy="381000"/>
          </a:xfrm>
          <a:ln>
            <a:solidFill>
              <a:srgbClr val="FF0000"/>
            </a:solidFill>
          </a:ln>
        </p:spPr>
        <p:txBody>
          <a:bodyPr/>
          <a:lstStyle/>
          <a:p>
            <a:pPr marL="82550" indent="0" algn="ctr">
              <a:buNone/>
              <a:defRPr/>
            </a:pPr>
            <a:r>
              <a:rPr lang="en-US" sz="2400" dirty="0" smtClean="0"/>
              <a:t>Architecture choices depends on system needs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83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0B60C16-F299-41FB-9008-B783A005153A}" type="slidenum">
              <a:rPr lang="en-US" smtClean="0">
                <a:solidFill>
                  <a:prstClr val="black"/>
                </a:solidFill>
              </a:rPr>
              <a:pPr eaLnBrk="1" hangingPunct="1"/>
              <a:t>43</a:t>
            </a:fld>
            <a:endParaRPr lang="en-US" smtClean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6172200"/>
            <a:ext cx="579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876301" y="4381500"/>
            <a:ext cx="3733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895600" y="5257800"/>
            <a:ext cx="11430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ASIC</a:t>
            </a:r>
          </a:p>
        </p:txBody>
      </p:sp>
      <p:sp>
        <p:nvSpPr>
          <p:cNvPr id="13" name="Oval 12"/>
          <p:cNvSpPr/>
          <p:nvPr/>
        </p:nvSpPr>
        <p:spPr>
          <a:xfrm>
            <a:off x="3886200" y="4800600"/>
            <a:ext cx="1143000" cy="609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FPGA</a:t>
            </a:r>
          </a:p>
        </p:txBody>
      </p:sp>
      <p:sp>
        <p:nvSpPr>
          <p:cNvPr id="14" name="Oval 13"/>
          <p:cNvSpPr/>
          <p:nvPr/>
        </p:nvSpPr>
        <p:spPr>
          <a:xfrm>
            <a:off x="3810000" y="4267200"/>
            <a:ext cx="11430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ASSP</a:t>
            </a:r>
          </a:p>
        </p:txBody>
      </p:sp>
      <p:sp>
        <p:nvSpPr>
          <p:cNvPr id="15" name="Oval 14"/>
          <p:cNvSpPr/>
          <p:nvPr/>
        </p:nvSpPr>
        <p:spPr>
          <a:xfrm>
            <a:off x="4876800" y="3810000"/>
            <a:ext cx="11430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CMP/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err="1">
                <a:solidFill>
                  <a:prstClr val="black"/>
                </a:solidFill>
              </a:rPr>
              <a:t>Multicore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8139" name="TextBox 15"/>
          <p:cNvSpPr txBox="1">
            <a:spLocks noChangeArrowheads="1"/>
          </p:cNvSpPr>
          <p:nvPr/>
        </p:nvSpPr>
        <p:spPr bwMode="auto">
          <a:xfrm>
            <a:off x="1371600" y="2514600"/>
            <a:ext cx="14382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0000"/>
                </a:solidFill>
              </a:rPr>
              <a:t>Reconfiguration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0000"/>
                </a:solidFill>
              </a:rPr>
              <a:t>Rate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During run time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At boot time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At design time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2819400" y="6248400"/>
            <a:ext cx="548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Single application                                General purpose or Embedded systems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8600" y="5867400"/>
            <a:ext cx="9223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32D2E"/>
                </a:solidFill>
                <a:latin typeface="Arial" charset="0"/>
                <a:cs typeface="Arial" charset="0"/>
              </a:rPr>
              <a:t>Flexibility</a:t>
            </a:r>
          </a:p>
        </p:txBody>
      </p:sp>
      <p:sp>
        <p:nvSpPr>
          <p:cNvPr id="48142" name="TextBox 19"/>
          <p:cNvSpPr txBox="1">
            <a:spLocks noChangeArrowheads="1"/>
          </p:cNvSpPr>
          <p:nvPr/>
        </p:nvSpPr>
        <p:spPr bwMode="auto">
          <a:xfrm>
            <a:off x="3048000" y="2895600"/>
            <a:ext cx="5829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 large range of solutions!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475" y="76200"/>
            <a:ext cx="779145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Select Architecture ?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290637" y="1676400"/>
            <a:ext cx="7324725" cy="381000"/>
          </a:xfrm>
          <a:ln>
            <a:solidFill>
              <a:srgbClr val="FF0000"/>
            </a:solidFill>
          </a:ln>
        </p:spPr>
        <p:txBody>
          <a:bodyPr/>
          <a:lstStyle/>
          <a:p>
            <a:pPr marL="82550" indent="0" algn="ctr">
              <a:buNone/>
              <a:defRPr/>
            </a:pPr>
            <a:r>
              <a:rPr lang="en-US" sz="2400" dirty="0" smtClean="0"/>
              <a:t>Architecture choices depends on system needs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3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143000" y="14288"/>
            <a:ext cx="7791450" cy="715962"/>
          </a:xfrm>
        </p:spPr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 1: NoC vs.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41438"/>
            <a:ext cx="3962400" cy="5364162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ZA" sz="2000" dirty="0" smtClean="0">
                <a:solidFill>
                  <a:srgbClr val="00B050"/>
                </a:solidFill>
              </a:rPr>
              <a:t>Aggregate bandwidth grows</a:t>
            </a:r>
          </a:p>
          <a:p>
            <a:pPr>
              <a:defRPr/>
            </a:pPr>
            <a:r>
              <a:rPr lang="en-ZA" sz="2000" dirty="0" smtClean="0">
                <a:solidFill>
                  <a:srgbClr val="00B050"/>
                </a:solidFill>
              </a:rPr>
              <a:t>Link speed unaffected by N</a:t>
            </a:r>
          </a:p>
          <a:p>
            <a:pPr>
              <a:defRPr/>
            </a:pPr>
            <a:r>
              <a:rPr lang="en-ZA" sz="2000" dirty="0" smtClean="0">
                <a:solidFill>
                  <a:srgbClr val="00B050"/>
                </a:solidFill>
              </a:rPr>
              <a:t>Concurrent spatial reuse</a:t>
            </a:r>
          </a:p>
          <a:p>
            <a:pPr>
              <a:defRPr/>
            </a:pPr>
            <a:r>
              <a:rPr lang="en-ZA" sz="2000" dirty="0" smtClean="0">
                <a:solidFill>
                  <a:srgbClr val="00B050"/>
                </a:solidFill>
              </a:rPr>
              <a:t>Pipelining is built-in</a:t>
            </a:r>
          </a:p>
          <a:p>
            <a:pPr>
              <a:defRPr/>
            </a:pPr>
            <a:r>
              <a:rPr lang="en-ZA" sz="2000" dirty="0" smtClean="0">
                <a:solidFill>
                  <a:srgbClr val="00B050"/>
                </a:solidFill>
              </a:rPr>
              <a:t>Distributed arbitration</a:t>
            </a:r>
          </a:p>
          <a:p>
            <a:pPr>
              <a:defRPr/>
            </a:pPr>
            <a:r>
              <a:rPr lang="en-ZA" sz="2000" dirty="0" smtClean="0">
                <a:solidFill>
                  <a:srgbClr val="00B050"/>
                </a:solidFill>
              </a:rPr>
              <a:t>Separate abstraction layers</a:t>
            </a:r>
          </a:p>
          <a:p>
            <a:pPr>
              <a:buFont typeface="Wingdings" pitchFamily="2" charset="2"/>
              <a:buNone/>
              <a:defRPr/>
            </a:pPr>
            <a:r>
              <a:rPr lang="en-ZA" sz="2000" dirty="0" smtClean="0"/>
              <a:t>However:</a:t>
            </a:r>
          </a:p>
          <a:p>
            <a:pPr>
              <a:defRPr/>
            </a:pPr>
            <a:r>
              <a:rPr lang="en-ZA" sz="2200" dirty="0" smtClean="0">
                <a:solidFill>
                  <a:srgbClr val="7030A0"/>
                </a:solidFill>
              </a:rPr>
              <a:t>No performance guarantee</a:t>
            </a:r>
          </a:p>
          <a:p>
            <a:pPr>
              <a:defRPr/>
            </a:pPr>
            <a:r>
              <a:rPr lang="en-ZA" sz="2200" dirty="0" smtClean="0">
                <a:solidFill>
                  <a:srgbClr val="7030A0"/>
                </a:solidFill>
              </a:rPr>
              <a:t>Extra delay in routers</a:t>
            </a:r>
          </a:p>
          <a:p>
            <a:pPr>
              <a:defRPr/>
            </a:pPr>
            <a:r>
              <a:rPr lang="en-ZA" sz="2200" dirty="0" smtClean="0">
                <a:solidFill>
                  <a:srgbClr val="7030A0"/>
                </a:solidFill>
              </a:rPr>
              <a:t>Area and power overhead?</a:t>
            </a:r>
          </a:p>
          <a:p>
            <a:pPr>
              <a:defRPr/>
            </a:pPr>
            <a:r>
              <a:rPr lang="en-ZA" sz="2200" dirty="0" smtClean="0">
                <a:solidFill>
                  <a:srgbClr val="7030A0"/>
                </a:solidFill>
              </a:rPr>
              <a:t>Modules need NI </a:t>
            </a:r>
          </a:p>
          <a:p>
            <a:pPr>
              <a:defRPr/>
            </a:pPr>
            <a:r>
              <a:rPr lang="en-ZA" sz="2200" dirty="0" smtClean="0">
                <a:solidFill>
                  <a:srgbClr val="7030A0"/>
                </a:solidFill>
              </a:rPr>
              <a:t>Unfamiliar methodology</a:t>
            </a:r>
            <a:endParaRPr lang="en-ZA" sz="2200" dirty="0">
              <a:solidFill>
                <a:srgbClr val="7030A0"/>
              </a:solidFill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88B4E9A-EC8F-4DA5-BE61-6CC8A714700E}" type="slidenum">
              <a:rPr lang="en-US" smtClean="0">
                <a:solidFill>
                  <a:prstClr val="black"/>
                </a:solidFill>
              </a:rPr>
              <a:pPr eaLnBrk="1" hangingPunct="1"/>
              <a:t>44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8" name="Content Placeholder 2"/>
          <p:cNvSpPr txBox="1">
            <a:spLocks/>
          </p:cNvSpPr>
          <p:nvPr/>
        </p:nvSpPr>
        <p:spPr bwMode="auto">
          <a:xfrm>
            <a:off x="5181600" y="1371600"/>
            <a:ext cx="3810000" cy="4724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defRPr/>
            </a:pPr>
            <a:r>
              <a:rPr lang="en-ZA" sz="2200" dirty="0" smtClean="0">
                <a:solidFill>
                  <a:srgbClr val="7030A0"/>
                </a:solidFill>
                <a:latin typeface="Comic Sans MS" pitchFamily="66" charset="0"/>
              </a:rPr>
              <a:t>Bandwidth is shared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defRPr/>
            </a:pPr>
            <a:r>
              <a:rPr lang="en-ZA" sz="2200" dirty="0" smtClean="0">
                <a:solidFill>
                  <a:srgbClr val="7030A0"/>
                </a:solidFill>
                <a:latin typeface="Comic Sans MS" pitchFamily="66" charset="0"/>
              </a:rPr>
              <a:t>Speed goes down as N grows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No concurrency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Pipelining </a:t>
            </a:r>
            <a:r>
              <a:rPr lang="en-ZA" sz="2200" dirty="0" smtClean="0">
                <a:solidFill>
                  <a:srgbClr val="7030A0"/>
                </a:solidFill>
                <a:latin typeface="Comic Sans MS" pitchFamily="66" charset="0"/>
              </a:rPr>
              <a:t>is tough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defRPr/>
            </a:pPr>
            <a:r>
              <a:rPr lang="en-ZA" sz="2200" dirty="0" smtClean="0">
                <a:solidFill>
                  <a:srgbClr val="7030A0"/>
                </a:solidFill>
                <a:latin typeface="Comic Sans MS" pitchFamily="66" charset="0"/>
              </a:rPr>
              <a:t>Central arbitration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defRPr/>
            </a:pPr>
            <a:r>
              <a:rPr lang="en-ZA" sz="2200" dirty="0" smtClean="0">
                <a:solidFill>
                  <a:srgbClr val="7030A0"/>
                </a:solidFill>
                <a:latin typeface="Comic Sans MS" pitchFamily="66" charset="0"/>
              </a:rPr>
              <a:t>No layers of abstraction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/>
            </a:pPr>
            <a:r>
              <a:rPr lang="en-ZA" sz="2200" dirty="0" smtClean="0">
                <a:solidFill>
                  <a:srgbClr val="7030A0"/>
                </a:solidFill>
                <a:latin typeface="Comic Sans MS" pitchFamily="66" charset="0"/>
              </a:rPr>
              <a:t>(communication and computation are coupled)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sz="20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000" dirty="0" smtClean="0">
                <a:solidFill>
                  <a:prstClr val="black"/>
                </a:solidFill>
              </a:rPr>
              <a:t>However</a:t>
            </a:r>
            <a:r>
              <a:rPr lang="en-ZA" sz="2000" b="1" dirty="0" smtClean="0">
                <a:solidFill>
                  <a:prstClr val="black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defRPr/>
            </a:pPr>
            <a:r>
              <a:rPr lang="en-ZA" sz="2000" dirty="0" smtClean="0">
                <a:solidFill>
                  <a:prstClr val="black"/>
                </a:solidFill>
              </a:rPr>
              <a:t> </a:t>
            </a:r>
            <a:r>
              <a:rPr lang="en-ZA" sz="2000" dirty="0" smtClean="0">
                <a:solidFill>
                  <a:srgbClr val="00B050"/>
                </a:solidFill>
                <a:latin typeface="Comic Sans MS" pitchFamily="66" charset="0"/>
              </a:rPr>
              <a:t>Fairly simple and familiar</a:t>
            </a:r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2701925" y="838200"/>
            <a:ext cx="98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atin typeface="Comic Sans MS" pitchFamily="66" charset="0"/>
              </a:rPr>
              <a:t>NoC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6553199" y="912792"/>
            <a:ext cx="855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latin typeface="Comic Sans MS" pitchFamily="66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14062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5088"/>
            <a:ext cx="77914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 2: NoC vs. Off-chip Networks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981200"/>
            <a:ext cx="3505200" cy="3429000"/>
          </a:xfrm>
          <a:noFill/>
          <a:ln>
            <a:solidFill>
              <a:srgbClr val="00B050"/>
            </a:solidFill>
          </a:ln>
        </p:spPr>
        <p:txBody>
          <a:bodyPr/>
          <a:lstStyle/>
          <a:p>
            <a:pPr>
              <a:buSzPct val="50000"/>
              <a:defRPr/>
            </a:pPr>
            <a:r>
              <a:rPr lang="en-ZA" sz="2400" dirty="0" smtClean="0"/>
              <a:t>Cost is in the links</a:t>
            </a:r>
          </a:p>
          <a:p>
            <a:pPr>
              <a:buSzPct val="50000"/>
              <a:defRPr/>
            </a:pPr>
            <a:r>
              <a:rPr lang="en-ZA" sz="2400" dirty="0" smtClean="0"/>
              <a:t>Latency is tolerable</a:t>
            </a:r>
          </a:p>
          <a:p>
            <a:pPr>
              <a:buSzPct val="50000"/>
              <a:defRPr/>
            </a:pPr>
            <a:r>
              <a:rPr lang="en-ZA" sz="2400" dirty="0" smtClean="0"/>
              <a:t>Traffic/applications unknown</a:t>
            </a:r>
          </a:p>
          <a:p>
            <a:pPr>
              <a:buSzPct val="50000"/>
              <a:defRPr/>
            </a:pPr>
            <a:r>
              <a:rPr lang="en-ZA" sz="2400" dirty="0" smtClean="0"/>
              <a:t>Changes at runtime</a:t>
            </a:r>
          </a:p>
          <a:p>
            <a:pPr>
              <a:buSzPct val="50000"/>
              <a:defRPr/>
            </a:pPr>
            <a:r>
              <a:rPr lang="en-ZA" sz="2400" dirty="0" smtClean="0"/>
              <a:t>Adherence to networking standards</a:t>
            </a:r>
            <a:endParaRPr lang="en-ZA" sz="2400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9F9C098-92B4-40EE-96A2-2C419AA26967}" type="slidenum">
              <a:rPr lang="en-US" smtClean="0">
                <a:solidFill>
                  <a:prstClr val="black"/>
                </a:solidFill>
              </a:rPr>
              <a:pPr eaLnBrk="1" hangingPunct="1"/>
              <a:t>45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1066800" y="1981200"/>
            <a:ext cx="4191000" cy="449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Wingdings" pitchFamily="2" charset="2"/>
              <a:buChar char="q"/>
              <a:defRPr/>
            </a:pPr>
            <a:r>
              <a:rPr lang="en-ZA" sz="2000" dirty="0" smtClean="0">
                <a:solidFill>
                  <a:prstClr val="black"/>
                </a:solidFill>
              </a:rPr>
              <a:t>  </a:t>
            </a:r>
            <a:r>
              <a:rPr lang="en-ZA" sz="2400" dirty="0" smtClean="0">
                <a:solidFill>
                  <a:prstClr val="black"/>
                </a:solidFill>
                <a:latin typeface="Comic Sans MS" pitchFamily="66" charset="0"/>
              </a:rPr>
              <a:t>Sensitive to cost:</a:t>
            </a:r>
          </a:p>
          <a:p>
            <a:pPr marL="8001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ZA" sz="2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ZA" sz="2400" dirty="0" smtClean="0">
                <a:solidFill>
                  <a:srgbClr val="00B0F0"/>
                </a:solidFill>
                <a:latin typeface="Comic Sans MS" pitchFamily="66" charset="0"/>
              </a:rPr>
              <a:t>area</a:t>
            </a:r>
          </a:p>
          <a:p>
            <a:pPr marL="8001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ZA" sz="2400" dirty="0" smtClean="0">
                <a:solidFill>
                  <a:srgbClr val="00B0F0"/>
                </a:solidFill>
                <a:latin typeface="Comic Sans MS" pitchFamily="66" charset="0"/>
              </a:rPr>
              <a:t> power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Wingdings" pitchFamily="2" charset="2"/>
              <a:buChar char="q"/>
              <a:defRPr/>
            </a:pPr>
            <a:r>
              <a:rPr lang="en-ZA" sz="2400" dirty="0" smtClean="0">
                <a:solidFill>
                  <a:prstClr val="black"/>
                </a:solidFill>
                <a:latin typeface="Comic Sans MS" pitchFamily="66" charset="0"/>
              </a:rPr>
              <a:t> Wires are relatively cheap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Wingdings" pitchFamily="2" charset="2"/>
              <a:buChar char="q"/>
              <a:defRPr/>
            </a:pPr>
            <a:r>
              <a:rPr lang="en-ZA" sz="2400" dirty="0" smtClean="0">
                <a:solidFill>
                  <a:prstClr val="black"/>
                </a:solidFill>
                <a:latin typeface="Comic Sans MS" pitchFamily="66" charset="0"/>
              </a:rPr>
              <a:t> Latency is critical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Wingdings" pitchFamily="2" charset="2"/>
              <a:buChar char="q"/>
              <a:defRPr/>
            </a:pPr>
            <a:r>
              <a:rPr lang="en-ZA" sz="2400" dirty="0" smtClean="0">
                <a:solidFill>
                  <a:prstClr val="black"/>
                </a:solidFill>
                <a:latin typeface="Comic Sans MS" pitchFamily="66" charset="0"/>
              </a:rPr>
              <a:t> Traffic may be known a-priori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Wingdings" pitchFamily="2" charset="2"/>
              <a:buChar char="q"/>
              <a:defRPr/>
            </a:pPr>
            <a:r>
              <a:rPr lang="en-ZA" sz="2400" dirty="0" smtClean="0">
                <a:solidFill>
                  <a:prstClr val="black"/>
                </a:solidFill>
                <a:latin typeface="Comic Sans MS" pitchFamily="66" charset="0"/>
              </a:rPr>
              <a:t> Design time specialization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Wingdings" pitchFamily="2" charset="2"/>
              <a:buChar char="q"/>
              <a:defRPr/>
            </a:pPr>
            <a:r>
              <a:rPr lang="en-ZA" sz="2400" dirty="0" smtClean="0">
                <a:solidFill>
                  <a:prstClr val="black"/>
                </a:solidFill>
                <a:latin typeface="Comic Sans MS" pitchFamily="66" charset="0"/>
              </a:rPr>
              <a:t> Custom </a:t>
            </a:r>
            <a:r>
              <a:rPr lang="en-ZA" sz="2400" dirty="0" err="1" smtClean="0">
                <a:solidFill>
                  <a:prstClr val="black"/>
                </a:solidFill>
                <a:latin typeface="Comic Sans MS" pitchFamily="66" charset="0"/>
              </a:rPr>
              <a:t>NoCs</a:t>
            </a:r>
            <a:r>
              <a:rPr lang="en-ZA" sz="2400" dirty="0" smtClean="0">
                <a:solidFill>
                  <a:prstClr val="black"/>
                </a:solidFill>
                <a:latin typeface="Comic Sans MS" pitchFamily="66" charset="0"/>
              </a:rPr>
              <a:t> are possible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715000" y="1475842"/>
            <a:ext cx="30861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400" b="1" dirty="0">
                <a:latin typeface="Comic Sans MS" pitchFamily="66" charset="0"/>
                <a:cs typeface="Arial" pitchFamily="34" charset="0"/>
              </a:rPr>
              <a:t>Off-Chip Networks</a:t>
            </a:r>
            <a:endParaRPr lang="en-ZA" sz="24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667000" y="1503363"/>
            <a:ext cx="817563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400" b="1" dirty="0">
                <a:latin typeface="Comic Sans MS" pitchFamily="66" charset="0"/>
                <a:cs typeface="Arial" pitchFamily="34" charset="0"/>
              </a:rPr>
              <a:t>NoC</a:t>
            </a:r>
            <a:endParaRPr lang="en-ZA" sz="2400" dirty="0"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066800" y="19050"/>
            <a:ext cx="779145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VLSI CAD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28700"/>
            <a:ext cx="7943850" cy="4800600"/>
          </a:xfrm>
        </p:spPr>
        <p:txBody>
          <a:bodyPr/>
          <a:lstStyle/>
          <a:p>
            <a:pPr>
              <a:lnSpc>
                <a:spcPct val="150000"/>
              </a:lnSpc>
              <a:buSzPct val="50000"/>
              <a:defRPr/>
            </a:pPr>
            <a:r>
              <a:rPr lang="en-US" sz="2400" dirty="0" smtClean="0"/>
              <a:t>Application mapping</a:t>
            </a: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Floorplanning</a:t>
            </a:r>
            <a:r>
              <a:rPr lang="en-US" sz="2400" dirty="0" smtClean="0"/>
              <a:t> (placement)</a:t>
            </a: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US" sz="2400" dirty="0" smtClean="0"/>
              <a:t> Routing</a:t>
            </a: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US" sz="2400" dirty="0" smtClean="0"/>
              <a:t> Buffer sizing</a:t>
            </a: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US" sz="2400" dirty="0" smtClean="0"/>
              <a:t> Timing closure</a:t>
            </a: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US" sz="2400" dirty="0" smtClean="0"/>
              <a:t> Simulation</a:t>
            </a: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US" sz="2400" dirty="0" smtClean="0"/>
              <a:t> Testing</a:t>
            </a:r>
            <a:endParaRPr lang="en-US" sz="2400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89828D-9085-45E7-811D-7288254A4B68}" type="slidenum">
              <a:rPr lang="en-US" smtClean="0">
                <a:solidFill>
                  <a:prstClr val="black"/>
                </a:solidFill>
              </a:rPr>
              <a:pPr eaLnBrk="1" hangingPunct="1"/>
              <a:t>46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066800" y="1028700"/>
            <a:ext cx="7867650" cy="55245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sz="2400" dirty="0" smtClean="0"/>
              <a:t>Application mapping </a:t>
            </a:r>
            <a:r>
              <a:rPr lang="en-US" sz="2400" dirty="0" smtClean="0">
                <a:solidFill>
                  <a:srgbClr val="00B0F0"/>
                </a:solidFill>
              </a:rPr>
              <a:t>(map tasks to cores)</a:t>
            </a:r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sz="2400" dirty="0" smtClean="0"/>
              <a:t> </a:t>
            </a:r>
            <a:r>
              <a:rPr lang="en-US" sz="2400" dirty="0" err="1" smtClean="0"/>
              <a:t>Floorplanning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(within the network)</a:t>
            </a:r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sz="2400" dirty="0" smtClean="0"/>
              <a:t> Routing </a:t>
            </a:r>
            <a:r>
              <a:rPr lang="en-US" sz="2400" dirty="0" smtClean="0">
                <a:solidFill>
                  <a:srgbClr val="00B0F0"/>
                </a:solidFill>
              </a:rPr>
              <a:t>(of messages)</a:t>
            </a:r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sz="2400" dirty="0" smtClean="0"/>
              <a:t> Buffer sizing </a:t>
            </a:r>
            <a:r>
              <a:rPr lang="en-US" sz="2400" dirty="0" smtClean="0">
                <a:solidFill>
                  <a:srgbClr val="00B0F0"/>
                </a:solidFill>
              </a:rPr>
              <a:t>(size of FIFO queues in the routers)</a:t>
            </a:r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sz="2400" dirty="0" smtClean="0"/>
              <a:t>Simulation </a:t>
            </a:r>
            <a:r>
              <a:rPr lang="en-US" sz="2400" dirty="0" smtClean="0">
                <a:solidFill>
                  <a:srgbClr val="00B0F0"/>
                </a:solidFill>
              </a:rPr>
              <a:t>(Network simulation, traffic/delay/power modeling)</a:t>
            </a:r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sz="2400" dirty="0" smtClean="0"/>
              <a:t>Other </a:t>
            </a:r>
            <a:r>
              <a:rPr lang="en-US" sz="2400" dirty="0" err="1" smtClean="0"/>
              <a:t>NoC</a:t>
            </a:r>
            <a:r>
              <a:rPr lang="en-US" sz="2400" dirty="0" smtClean="0"/>
              <a:t> design problems </a:t>
            </a:r>
            <a:r>
              <a:rPr lang="en-US" sz="2400" dirty="0" smtClean="0">
                <a:solidFill>
                  <a:srgbClr val="00B0F0"/>
                </a:solidFill>
              </a:rPr>
              <a:t>(topology synthesis, switching, virtual channels, arbitration, flow control,……)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958338D-942C-4A11-8E99-D1078C598EA8}" type="slidenum">
              <a:rPr lang="en-US" smtClean="0">
                <a:solidFill>
                  <a:prstClr val="black"/>
                </a:solidFill>
              </a:rPr>
              <a:pPr eaLnBrk="1" hangingPunct="1"/>
              <a:t>47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19050"/>
            <a:ext cx="779145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VLSI CAD Problems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8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111250" y="0"/>
            <a:ext cx="779145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15" y="990600"/>
            <a:ext cx="8142288" cy="1905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Traffic model are generally captured from actual traces of </a:t>
            </a:r>
            <a:r>
              <a:rPr lang="en-US" sz="2400" dirty="0" smtClean="0">
                <a:solidFill>
                  <a:srgbClr val="00B0F0"/>
                </a:solidFill>
              </a:rPr>
              <a:t>functional simulation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A statically distribution is often assumed for </a:t>
            </a:r>
            <a:r>
              <a:rPr lang="en-US" sz="2000" dirty="0" smtClean="0">
                <a:solidFill>
                  <a:srgbClr val="00B0F0"/>
                </a:solidFill>
              </a:rPr>
              <a:t>message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5E7FD80-6307-4A97-A86D-9824AA29B4B1}" type="slidenum">
              <a:rPr lang="en-US" smtClean="0">
                <a:solidFill>
                  <a:prstClr val="black"/>
                </a:solidFill>
              </a:rPr>
              <a:pPr eaLnBrk="1" hangingPunct="1"/>
              <a:t>48</a:t>
            </a:fld>
            <a:endParaRPr lang="en-US" smtClean="0">
              <a:solidFill>
                <a:prstClr val="black"/>
              </a:solidFill>
            </a:endParaRPr>
          </a:p>
        </p:txBody>
      </p:sp>
      <p:grpSp>
        <p:nvGrpSpPr>
          <p:cNvPr id="43013" name="Group 68"/>
          <p:cNvGrpSpPr>
            <a:grpSpLocks/>
          </p:cNvGrpSpPr>
          <p:nvPr/>
        </p:nvGrpSpPr>
        <p:grpSpPr bwMode="auto">
          <a:xfrm>
            <a:off x="4991100" y="3298825"/>
            <a:ext cx="2971800" cy="2803525"/>
            <a:chOff x="1447800" y="3597965"/>
            <a:chExt cx="2966968" cy="2741544"/>
          </a:xfrm>
        </p:grpSpPr>
        <p:sp>
          <p:nvSpPr>
            <p:cNvPr id="6" name="Oval 5"/>
            <p:cNvSpPr/>
            <p:nvPr/>
          </p:nvSpPr>
          <p:spPr>
            <a:xfrm>
              <a:off x="1676028" y="4267051"/>
              <a:ext cx="381966" cy="381891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657177" y="5639376"/>
              <a:ext cx="381966" cy="3803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963067" y="5181416"/>
              <a:ext cx="380381" cy="381891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523876" y="4953213"/>
              <a:ext cx="380381" cy="3803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66603" y="4571322"/>
              <a:ext cx="381965" cy="3818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52104" y="3733025"/>
              <a:ext cx="381966" cy="381891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447800" y="5485687"/>
              <a:ext cx="380381" cy="3818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223" y="5563307"/>
              <a:ext cx="380381" cy="380339"/>
            </a:xfrm>
            <a:prstGeom prst="ellipse">
              <a:avLst/>
            </a:prstGeom>
            <a:solidFill>
              <a:srgbClr val="4F0DD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4F0DD3"/>
                </a:solidFill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72492" y="5639376"/>
              <a:ext cx="380381" cy="3803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52872" y="3886712"/>
              <a:ext cx="380381" cy="380339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90527" y="3733025"/>
              <a:ext cx="381965" cy="381891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B050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963067" y="4267051"/>
              <a:ext cx="380381" cy="381891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B050"/>
                </a:solidFill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11" idx="5"/>
              <a:endCxn id="10" idx="1"/>
            </p:cNvCxnSpPr>
            <p:nvPr/>
          </p:nvCxnSpPr>
          <p:spPr>
            <a:xfrm rot="16200000" flipH="1">
              <a:off x="2115454" y="4020589"/>
              <a:ext cx="568180" cy="6450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6" idx="5"/>
              <a:endCxn id="10" idx="0"/>
            </p:cNvCxnSpPr>
            <p:nvPr/>
          </p:nvCxnSpPr>
          <p:spPr>
            <a:xfrm rot="5400000">
              <a:off x="2629968" y="4285855"/>
              <a:ext cx="512293" cy="586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5" idx="4"/>
              <a:endCxn id="10" idx="7"/>
            </p:cNvCxnSpPr>
            <p:nvPr/>
          </p:nvCxnSpPr>
          <p:spPr>
            <a:xfrm rot="5400000">
              <a:off x="3087208" y="4171354"/>
              <a:ext cx="360158" cy="551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7" idx="3"/>
              <a:endCxn id="10" idx="6"/>
            </p:cNvCxnSpPr>
            <p:nvPr/>
          </p:nvCxnSpPr>
          <p:spPr>
            <a:xfrm rot="5400000">
              <a:off x="3448947" y="4192677"/>
              <a:ext cx="169211" cy="9699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8" idx="1"/>
              <a:endCxn id="10" idx="5"/>
            </p:cNvCxnSpPr>
            <p:nvPr/>
          </p:nvCxnSpPr>
          <p:spPr>
            <a:xfrm rot="16200000" flipV="1">
              <a:off x="3335037" y="4553801"/>
              <a:ext cx="339976" cy="10270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7" idx="1"/>
              <a:endCxn id="10" idx="4"/>
            </p:cNvCxnSpPr>
            <p:nvPr/>
          </p:nvCxnSpPr>
          <p:spPr>
            <a:xfrm rot="16200000" flipV="1">
              <a:off x="2913697" y="4896310"/>
              <a:ext cx="742049" cy="8558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4" idx="1"/>
              <a:endCxn id="10" idx="3"/>
            </p:cNvCxnSpPr>
            <p:nvPr/>
          </p:nvCxnSpPr>
          <p:spPr>
            <a:xfrm rot="16200000" flipV="1">
              <a:off x="2476052" y="5143350"/>
              <a:ext cx="797935" cy="3058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3" idx="0"/>
              <a:endCxn id="10" idx="3"/>
            </p:cNvCxnSpPr>
            <p:nvPr/>
          </p:nvCxnSpPr>
          <p:spPr>
            <a:xfrm rot="5400000" flipH="1" flipV="1">
              <a:off x="2266253" y="5107487"/>
              <a:ext cx="665980" cy="2456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2" idx="7"/>
              <a:endCxn id="10" idx="3"/>
            </p:cNvCxnSpPr>
            <p:nvPr/>
          </p:nvCxnSpPr>
          <p:spPr>
            <a:xfrm rot="5400000" flipH="1" flipV="1">
              <a:off x="1925268" y="4744767"/>
              <a:ext cx="644247" cy="9493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9" idx="6"/>
              <a:endCxn id="10" idx="2"/>
            </p:cNvCxnSpPr>
            <p:nvPr/>
          </p:nvCxnSpPr>
          <p:spPr>
            <a:xfrm flipV="1">
              <a:off x="1904257" y="4762267"/>
              <a:ext cx="762346" cy="3818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6" idx="6"/>
              <a:endCxn id="10" idx="1"/>
            </p:cNvCxnSpPr>
            <p:nvPr/>
          </p:nvCxnSpPr>
          <p:spPr>
            <a:xfrm>
              <a:off x="2057994" y="4457996"/>
              <a:ext cx="664080" cy="1692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2067504" y="3597965"/>
              <a:ext cx="2138055" cy="738944"/>
            </a:xfrm>
            <a:custGeom>
              <a:avLst/>
              <a:gdLst>
                <a:gd name="connsiteX0" fmla="*/ 0 w 2138570"/>
                <a:gd name="connsiteY0" fmla="*/ 188844 h 738809"/>
                <a:gd name="connsiteX1" fmla="*/ 675861 w 2138570"/>
                <a:gd name="connsiteY1" fmla="*/ 29818 h 738809"/>
                <a:gd name="connsiteX2" fmla="*/ 1152939 w 2138570"/>
                <a:gd name="connsiteY2" fmla="*/ 9939 h 738809"/>
                <a:gd name="connsiteX3" fmla="*/ 1739348 w 2138570"/>
                <a:gd name="connsiteY3" fmla="*/ 59635 h 738809"/>
                <a:gd name="connsiteX4" fmla="*/ 1997765 w 2138570"/>
                <a:gd name="connsiteY4" fmla="*/ 367748 h 738809"/>
                <a:gd name="connsiteX5" fmla="*/ 2117035 w 2138570"/>
                <a:gd name="connsiteY5" fmla="*/ 685800 h 738809"/>
                <a:gd name="connsiteX6" fmla="*/ 2126974 w 2138570"/>
                <a:gd name="connsiteY6" fmla="*/ 685800 h 73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8570" h="738809">
                  <a:moveTo>
                    <a:pt x="0" y="188844"/>
                  </a:moveTo>
                  <a:cubicBezTo>
                    <a:pt x="241852" y="124239"/>
                    <a:pt x="483705" y="59635"/>
                    <a:pt x="675861" y="29818"/>
                  </a:cubicBezTo>
                  <a:cubicBezTo>
                    <a:pt x="868017" y="1"/>
                    <a:pt x="975691" y="4970"/>
                    <a:pt x="1152939" y="9939"/>
                  </a:cubicBezTo>
                  <a:cubicBezTo>
                    <a:pt x="1330187" y="14908"/>
                    <a:pt x="1598544" y="0"/>
                    <a:pt x="1739348" y="59635"/>
                  </a:cubicBezTo>
                  <a:cubicBezTo>
                    <a:pt x="1880152" y="119270"/>
                    <a:pt x="1934817" y="263387"/>
                    <a:pt x="1997765" y="367748"/>
                  </a:cubicBezTo>
                  <a:cubicBezTo>
                    <a:pt x="2060713" y="472109"/>
                    <a:pt x="2095500" y="632791"/>
                    <a:pt x="2117035" y="685800"/>
                  </a:cubicBezTo>
                  <a:cubicBezTo>
                    <a:pt x="2138570" y="738809"/>
                    <a:pt x="2132772" y="712304"/>
                    <a:pt x="2126974" y="685800"/>
                  </a:cubicBezTo>
                </a:path>
              </a:pathLst>
            </a:cu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273711" y="4602370"/>
              <a:ext cx="104605" cy="665980"/>
            </a:xfrm>
            <a:custGeom>
              <a:avLst/>
              <a:gdLst>
                <a:gd name="connsiteX0" fmla="*/ 0 w 104361"/>
                <a:gd name="connsiteY0" fmla="*/ 0 h 665922"/>
                <a:gd name="connsiteX1" fmla="*/ 99391 w 104361"/>
                <a:gd name="connsiteY1" fmla="*/ 516835 h 665922"/>
                <a:gd name="connsiteX2" fmla="*/ 29817 w 104361"/>
                <a:gd name="connsiteY2" fmla="*/ 665922 h 665922"/>
                <a:gd name="connsiteX3" fmla="*/ 29817 w 104361"/>
                <a:gd name="connsiteY3" fmla="*/ 665922 h 66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61" h="665922">
                  <a:moveTo>
                    <a:pt x="0" y="0"/>
                  </a:moveTo>
                  <a:cubicBezTo>
                    <a:pt x="47210" y="202924"/>
                    <a:pt x="94421" y="405848"/>
                    <a:pt x="99391" y="516835"/>
                  </a:cubicBezTo>
                  <a:cubicBezTo>
                    <a:pt x="104361" y="627822"/>
                    <a:pt x="29817" y="665922"/>
                    <a:pt x="29817" y="665922"/>
                  </a:cubicBezTo>
                  <a:lnTo>
                    <a:pt x="29817" y="665922"/>
                  </a:lnTo>
                </a:path>
              </a:pathLst>
            </a:cu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718822" y="5864474"/>
              <a:ext cx="1431181" cy="475035"/>
            </a:xfrm>
            <a:custGeom>
              <a:avLst/>
              <a:gdLst>
                <a:gd name="connsiteX0" fmla="*/ 0 w 1431234"/>
                <a:gd name="connsiteY0" fmla="*/ 0 h 475422"/>
                <a:gd name="connsiteX1" fmla="*/ 675860 w 1431234"/>
                <a:gd name="connsiteY1" fmla="*/ 447261 h 475422"/>
                <a:gd name="connsiteX2" fmla="*/ 1431234 w 1431234"/>
                <a:gd name="connsiteY2" fmla="*/ 168965 h 475422"/>
                <a:gd name="connsiteX3" fmla="*/ 1431234 w 1431234"/>
                <a:gd name="connsiteY3" fmla="*/ 168965 h 47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1234" h="475422">
                  <a:moveTo>
                    <a:pt x="0" y="0"/>
                  </a:moveTo>
                  <a:cubicBezTo>
                    <a:pt x="218660" y="209550"/>
                    <a:pt x="437321" y="419100"/>
                    <a:pt x="675860" y="447261"/>
                  </a:cubicBezTo>
                  <a:cubicBezTo>
                    <a:pt x="914399" y="475422"/>
                    <a:pt x="1431234" y="168965"/>
                    <a:pt x="1431234" y="168965"/>
                  </a:cubicBezTo>
                  <a:lnTo>
                    <a:pt x="1431234" y="168965"/>
                  </a:lnTo>
                </a:path>
              </a:pathLst>
            </a:cu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52104" y="3810645"/>
              <a:ext cx="453287" cy="253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PE1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90527" y="3810645"/>
              <a:ext cx="453287" cy="253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PE2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52872" y="3962780"/>
              <a:ext cx="451702" cy="253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PE3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63067" y="4343119"/>
              <a:ext cx="451701" cy="2545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PE4</a:t>
              </a:r>
            </a:p>
          </p:txBody>
        </p:sp>
        <p:sp>
          <p:nvSpPr>
            <p:cNvPr id="43045" name="TextBox 59"/>
            <p:cNvSpPr txBox="1">
              <a:spLocks noChangeArrowheads="1"/>
            </p:cNvSpPr>
            <p:nvPr/>
          </p:nvSpPr>
          <p:spPr bwMode="auto">
            <a:xfrm>
              <a:off x="1600200" y="4394284"/>
              <a:ext cx="52856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prstClr val="black"/>
                  </a:solidFill>
                </a:rPr>
                <a:t>PE12</a:t>
              </a:r>
            </a:p>
          </p:txBody>
        </p:sp>
        <p:sp>
          <p:nvSpPr>
            <p:cNvPr id="43046" name="TextBox 60"/>
            <p:cNvSpPr txBox="1">
              <a:spLocks noChangeArrowheads="1"/>
            </p:cNvSpPr>
            <p:nvPr/>
          </p:nvSpPr>
          <p:spPr bwMode="auto">
            <a:xfrm>
              <a:off x="1447800" y="5029200"/>
              <a:ext cx="52856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prstClr val="black"/>
                  </a:solidFill>
                </a:rPr>
                <a:t>PE11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63067" y="5257484"/>
              <a:ext cx="451701" cy="2545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PE5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47800" y="5536917"/>
              <a:ext cx="451702" cy="2545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PE9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90977" y="5639376"/>
              <a:ext cx="451702" cy="253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PE7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972492" y="5715443"/>
              <a:ext cx="451702" cy="2530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PE8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57177" y="5715443"/>
              <a:ext cx="453287" cy="2530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PE6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90527" y="4648942"/>
              <a:ext cx="534117" cy="253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PE10</a:t>
              </a:r>
            </a:p>
          </p:txBody>
        </p:sp>
      </p:grpSp>
      <p:graphicFrame>
        <p:nvGraphicFramePr>
          <p:cNvPr id="430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157664"/>
              </p:ext>
            </p:extLst>
          </p:nvPr>
        </p:nvGraphicFramePr>
        <p:xfrm>
          <a:off x="1524000" y="3020651"/>
          <a:ext cx="2667000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Worksheet" r:id="rId4" imgW="2447793" imgH="2152701" progId="Excel.Sheet.12">
                  <p:embed/>
                </p:oleObj>
              </mc:Choice>
              <mc:Fallback>
                <p:oleObj name="Worksheet" r:id="rId4" imgW="2447793" imgH="215270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20651"/>
                        <a:ext cx="2667000" cy="342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6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8382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Data Abstractions</a:t>
            </a:r>
            <a:endParaRPr lang="en-US" sz="4800" dirty="0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6FB975-ADFC-4F0D-98C3-0F0B2842FDC2}" type="slidenum">
              <a:rPr lang="en-US">
                <a:solidFill>
                  <a:prstClr val="black"/>
                </a:solidFill>
              </a:rPr>
              <a:pPr eaLnBrk="1" hangingPunct="1"/>
              <a:t>49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2286000" y="1524000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Packet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Packet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Packet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Packet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054100" y="1524000"/>
            <a:ext cx="93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Message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2286000" y="3133725"/>
          <a:ext cx="6096000" cy="3714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Head Flit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Body Flit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Body Flit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Tail Flit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98" marB="45798"/>
                </a:tc>
              </a:tr>
            </a:tbl>
          </a:graphicData>
        </a:graphic>
      </p:graphicFrame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143000" y="313372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Packet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2284413" y="4810125"/>
          <a:ext cx="6096000" cy="6402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Sequence #</a:t>
                      </a:r>
                    </a:p>
                  </a:txBody>
                  <a:tcPr marT="45798" marB="457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VC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正方形/長方形 16"/>
          <p:cNvSpPr>
            <a:spLocks noChangeArrowheads="1"/>
          </p:cNvSpPr>
          <p:nvPr/>
        </p:nvSpPr>
        <p:spPr bwMode="auto">
          <a:xfrm>
            <a:off x="1295400" y="4810125"/>
            <a:ext cx="452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Flit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直線矢印コネクタ 17"/>
          <p:cNvCxnSpPr>
            <a:stCxn id="2" idx="2"/>
          </p:cNvCxnSpPr>
          <p:nvPr/>
        </p:nvCxnSpPr>
        <p:spPr>
          <a:xfrm>
            <a:off x="5334000" y="1895475"/>
            <a:ext cx="3046413" cy="1238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2284413" y="1905000"/>
            <a:ext cx="1525587" cy="1228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334000" y="3451225"/>
            <a:ext cx="3046413" cy="135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2284413" y="3462338"/>
            <a:ext cx="1525587" cy="1347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右中かっこ 27"/>
          <p:cNvSpPr/>
          <p:nvPr/>
        </p:nvSpPr>
        <p:spPr>
          <a:xfrm rot="5400000">
            <a:off x="4460875" y="4487863"/>
            <a:ext cx="228600" cy="15176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4" name="正方形/長方形 33"/>
          <p:cNvSpPr>
            <a:spLocks noChangeArrowheads="1"/>
          </p:cNvSpPr>
          <p:nvPr/>
        </p:nvSpPr>
        <p:spPr bwMode="auto">
          <a:xfrm>
            <a:off x="4308475" y="5330825"/>
            <a:ext cx="52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Phit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8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Telecommunication Systems &amp;  </a:t>
            </a:r>
            <a:r>
              <a:rPr lang="en-US" dirty="0" err="1" smtClean="0"/>
              <a:t>NoC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5181600"/>
          </a:xfrm>
        </p:spPr>
        <p:txBody>
          <a:bodyPr/>
          <a:lstStyle/>
          <a:p>
            <a:pPr>
              <a:defRPr/>
            </a:pPr>
            <a:r>
              <a:rPr lang="en-US" dirty="0"/>
              <a:t>The trend nowadays is to integrate </a:t>
            </a:r>
            <a:r>
              <a:rPr lang="en-US" dirty="0" smtClean="0"/>
              <a:t>telecommunication system </a:t>
            </a:r>
            <a:r>
              <a:rPr lang="en-US" dirty="0"/>
              <a:t>on complex </a:t>
            </a:r>
            <a:r>
              <a:rPr lang="en-US" dirty="0" err="1" smtClean="0"/>
              <a:t>MCSoC</a:t>
            </a:r>
            <a:r>
              <a:rPr lang="en-US" dirty="0" smtClean="0"/>
              <a:t>: 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Network processors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endParaRPr lang="en-US" dirty="0" smtClean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Multimedia hubs, and 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base-band </a:t>
            </a:r>
            <a:r>
              <a:rPr lang="en-US" dirty="0">
                <a:solidFill>
                  <a:srgbClr val="0070C0"/>
                </a:solidFill>
              </a:rPr>
              <a:t>telecom circuits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These applications have tight </a:t>
            </a:r>
            <a:r>
              <a:rPr lang="en-US" u="sng" dirty="0"/>
              <a:t>time-to-market</a:t>
            </a:r>
            <a:r>
              <a:rPr lang="en-US" dirty="0"/>
              <a:t> and </a:t>
            </a:r>
            <a:r>
              <a:rPr lang="en-US" u="sng" dirty="0"/>
              <a:t>performance</a:t>
            </a:r>
            <a:r>
              <a:rPr lang="en-US" dirty="0"/>
              <a:t> </a:t>
            </a:r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F113433-9ED8-4B62-A1E5-2B35048C2081}" type="slidenum">
              <a:rPr 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153319" y="57729"/>
            <a:ext cx="7791450" cy="856671"/>
          </a:xfrm>
        </p:spPr>
        <p:txBody>
          <a:bodyPr/>
          <a:lstStyle/>
          <a:p>
            <a:r>
              <a:rPr lang="en-US" dirty="0" smtClean="0"/>
              <a:t>Typical </a:t>
            </a:r>
            <a:r>
              <a:rPr lang="en-US" dirty="0" err="1" smtClean="0"/>
              <a:t>NoC</a:t>
            </a:r>
            <a:r>
              <a:rPr lang="en-US" dirty="0" smtClean="0"/>
              <a:t> Design Flow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A9D13B-7389-4F11-94CD-303FE2320F82}" type="slidenum">
              <a:rPr lang="en-US" smtClean="0">
                <a:solidFill>
                  <a:prstClr val="black"/>
                </a:solidFill>
              </a:rPr>
              <a:pPr eaLnBrk="1" hangingPunct="1"/>
              <a:t>50</a:t>
            </a:fld>
            <a:endParaRPr lang="en-US" smtClean="0">
              <a:solidFill>
                <a:prstClr val="black"/>
              </a:solidFill>
            </a:endParaRPr>
          </a:p>
        </p:txBody>
      </p:sp>
      <p:grpSp>
        <p:nvGrpSpPr>
          <p:cNvPr id="54278" name="Group 352"/>
          <p:cNvGrpSpPr>
            <a:grpSpLocks/>
          </p:cNvGrpSpPr>
          <p:nvPr/>
        </p:nvGrpSpPr>
        <p:grpSpPr bwMode="auto">
          <a:xfrm>
            <a:off x="2286000" y="4343400"/>
            <a:ext cx="1981200" cy="2133600"/>
            <a:chOff x="1524000" y="4267200"/>
            <a:chExt cx="1981200" cy="2133600"/>
          </a:xfrm>
        </p:grpSpPr>
        <p:sp>
          <p:nvSpPr>
            <p:cNvPr id="228" name="Rounded Rectangle 227"/>
            <p:cNvSpPr/>
            <p:nvPr/>
          </p:nvSpPr>
          <p:spPr>
            <a:xfrm>
              <a:off x="2009775" y="4267200"/>
              <a:ext cx="39688" cy="428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9" name="Rounded Rectangle 228"/>
            <p:cNvSpPr/>
            <p:nvPr/>
          </p:nvSpPr>
          <p:spPr>
            <a:xfrm>
              <a:off x="2493963" y="4267200"/>
              <a:ext cx="41275" cy="428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2979738" y="4267200"/>
              <a:ext cx="39687" cy="428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1" name="Rounded Rectangle 230"/>
            <p:cNvSpPr/>
            <p:nvPr/>
          </p:nvSpPr>
          <p:spPr>
            <a:xfrm>
              <a:off x="1524000" y="4267200"/>
              <a:ext cx="39688" cy="428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2" name="Rounded Rectangle 231"/>
            <p:cNvSpPr/>
            <p:nvPr/>
          </p:nvSpPr>
          <p:spPr>
            <a:xfrm>
              <a:off x="3465513" y="4267200"/>
              <a:ext cx="39687" cy="428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1604963" y="4354513"/>
              <a:ext cx="363537" cy="39211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3060700" y="4354513"/>
              <a:ext cx="363538" cy="39211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6" name="Rounded Rectangle 235"/>
            <p:cNvSpPr/>
            <p:nvPr/>
          </p:nvSpPr>
          <p:spPr>
            <a:xfrm>
              <a:off x="2009775" y="4789488"/>
              <a:ext cx="39688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2493963" y="4789488"/>
              <a:ext cx="41275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2979738" y="4789488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1524000" y="4789488"/>
              <a:ext cx="39688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3465513" y="4789488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1604963" y="4876800"/>
              <a:ext cx="363537" cy="39211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3060700" y="4876800"/>
              <a:ext cx="363538" cy="39211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C32D2E"/>
                </a:solidFill>
                <a:cs typeface="Arial" pitchFamily="34" charset="0"/>
              </a:endParaRPr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2009775" y="5311775"/>
              <a:ext cx="39688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2493963" y="5311775"/>
              <a:ext cx="41275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2979738" y="5311775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1524000" y="5311775"/>
              <a:ext cx="39688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3465513" y="5311775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1604963" y="5399088"/>
              <a:ext cx="363537" cy="39211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3060700" y="5399088"/>
              <a:ext cx="363538" cy="43497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C32D2E"/>
                </a:solidFill>
                <a:cs typeface="Arial" pitchFamily="34" charset="0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2009775" y="5834063"/>
              <a:ext cx="39688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2" name="Rounded Rectangle 251"/>
            <p:cNvSpPr/>
            <p:nvPr/>
          </p:nvSpPr>
          <p:spPr>
            <a:xfrm>
              <a:off x="2493963" y="5834063"/>
              <a:ext cx="41275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2979738" y="5834063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1524000" y="5834063"/>
              <a:ext cx="39688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3465513" y="5834063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256" name="Straight Connector 255"/>
            <p:cNvCxnSpPr/>
            <p:nvPr/>
          </p:nvCxnSpPr>
          <p:spPr>
            <a:xfrm rot="16200000" flipH="1">
              <a:off x="2494757" y="3339306"/>
              <a:ext cx="0" cy="19415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2534444" y="3863182"/>
              <a:ext cx="0" cy="1941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6200000" flipH="1">
              <a:off x="2534444" y="4385469"/>
              <a:ext cx="0" cy="1941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2534444" y="4907757"/>
              <a:ext cx="0" cy="1941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31" idx="2"/>
              <a:endCxn id="275" idx="3"/>
            </p:cNvCxnSpPr>
            <p:nvPr/>
          </p:nvCxnSpPr>
          <p:spPr>
            <a:xfrm rot="16200000" flipH="1">
              <a:off x="519907" y="5334794"/>
              <a:ext cx="2068512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endCxn id="272" idx="3"/>
            </p:cNvCxnSpPr>
            <p:nvPr/>
          </p:nvCxnSpPr>
          <p:spPr>
            <a:xfrm rot="5400000">
              <a:off x="1015207" y="5344319"/>
              <a:ext cx="2068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endCxn id="273" idx="3"/>
            </p:cNvCxnSpPr>
            <p:nvPr/>
          </p:nvCxnSpPr>
          <p:spPr>
            <a:xfrm rot="5400000">
              <a:off x="1500982" y="5344319"/>
              <a:ext cx="2068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endCxn id="274" idx="3"/>
            </p:cNvCxnSpPr>
            <p:nvPr/>
          </p:nvCxnSpPr>
          <p:spPr>
            <a:xfrm rot="5400000">
              <a:off x="1985169" y="5344319"/>
              <a:ext cx="2068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endCxn id="276" idx="3"/>
            </p:cNvCxnSpPr>
            <p:nvPr/>
          </p:nvCxnSpPr>
          <p:spPr>
            <a:xfrm rot="5400000">
              <a:off x="2470944" y="5344319"/>
              <a:ext cx="2068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ounded Rectangle 264"/>
            <p:cNvSpPr/>
            <p:nvPr/>
          </p:nvSpPr>
          <p:spPr>
            <a:xfrm>
              <a:off x="2493963" y="5834063"/>
              <a:ext cx="41275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2979738" y="5834063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3465513" y="5834063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68" name="Rounded Rectangle 267"/>
            <p:cNvSpPr/>
            <p:nvPr/>
          </p:nvSpPr>
          <p:spPr>
            <a:xfrm>
              <a:off x="1604963" y="5921375"/>
              <a:ext cx="363537" cy="392113"/>
            </a:xfrm>
            <a:prstGeom prst="roundRect">
              <a:avLst/>
            </a:prstGeom>
            <a:solidFill>
              <a:srgbClr val="4F0D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2090738" y="5921375"/>
              <a:ext cx="363537" cy="392113"/>
            </a:xfrm>
            <a:prstGeom prst="roundRect">
              <a:avLst/>
            </a:prstGeom>
            <a:solidFill>
              <a:srgbClr val="4F0D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70" name="Rounded Rectangle 269"/>
            <p:cNvSpPr/>
            <p:nvPr/>
          </p:nvSpPr>
          <p:spPr>
            <a:xfrm>
              <a:off x="2574925" y="5921375"/>
              <a:ext cx="363538" cy="39211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3060700" y="5921375"/>
              <a:ext cx="363538" cy="39211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2009775" y="6357938"/>
              <a:ext cx="39688" cy="4286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2493963" y="6357938"/>
              <a:ext cx="41275" cy="4286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2979738" y="6357938"/>
              <a:ext cx="39687" cy="4286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1524000" y="6357938"/>
              <a:ext cx="39688" cy="4286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76" name="Rounded Rectangle 275"/>
            <p:cNvSpPr/>
            <p:nvPr/>
          </p:nvSpPr>
          <p:spPr>
            <a:xfrm>
              <a:off x="3465513" y="6357938"/>
              <a:ext cx="39687" cy="4286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277" name="Straight Connector 276"/>
            <p:cNvCxnSpPr/>
            <p:nvPr/>
          </p:nvCxnSpPr>
          <p:spPr>
            <a:xfrm rot="16200000" flipH="1">
              <a:off x="2534444" y="4907757"/>
              <a:ext cx="0" cy="1941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16200000" flipH="1">
              <a:off x="2534444" y="5430044"/>
              <a:ext cx="0" cy="1941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31" idx="2"/>
            </p:cNvCxnSpPr>
            <p:nvPr/>
          </p:nvCxnSpPr>
          <p:spPr>
            <a:xfrm rot="16200000" flipH="1">
              <a:off x="1572419" y="4282282"/>
              <a:ext cx="44450" cy="100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28" idx="2"/>
            </p:cNvCxnSpPr>
            <p:nvPr/>
          </p:nvCxnSpPr>
          <p:spPr>
            <a:xfrm rot="16200000" flipH="1">
              <a:off x="2078038" y="4260850"/>
              <a:ext cx="44450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30" idx="2"/>
            </p:cNvCxnSpPr>
            <p:nvPr/>
          </p:nvCxnSpPr>
          <p:spPr>
            <a:xfrm rot="16200000" flipH="1">
              <a:off x="3028157" y="4282281"/>
              <a:ext cx="44450" cy="100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39" idx="1"/>
            </p:cNvCxnSpPr>
            <p:nvPr/>
          </p:nvCxnSpPr>
          <p:spPr>
            <a:xfrm rot="10800000" flipH="1" flipV="1">
              <a:off x="1524000" y="4811713"/>
              <a:ext cx="120650" cy="65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46" idx="0"/>
            </p:cNvCxnSpPr>
            <p:nvPr/>
          </p:nvCxnSpPr>
          <p:spPr>
            <a:xfrm rot="16200000" flipH="1">
              <a:off x="1550987" y="5305426"/>
              <a:ext cx="87313" cy="100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54" idx="2"/>
            </p:cNvCxnSpPr>
            <p:nvPr/>
          </p:nvCxnSpPr>
          <p:spPr>
            <a:xfrm rot="16200000" flipH="1">
              <a:off x="1573213" y="5849938"/>
              <a:ext cx="42862" cy="100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51" idx="2"/>
            </p:cNvCxnSpPr>
            <p:nvPr/>
          </p:nvCxnSpPr>
          <p:spPr>
            <a:xfrm rot="16200000" flipH="1">
              <a:off x="2058194" y="5849144"/>
              <a:ext cx="42862" cy="10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43" idx="0"/>
            </p:cNvCxnSpPr>
            <p:nvPr/>
          </p:nvCxnSpPr>
          <p:spPr>
            <a:xfrm rot="16200000" flipH="1">
              <a:off x="2035968" y="5304632"/>
              <a:ext cx="87313" cy="10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65" idx="2"/>
            </p:cNvCxnSpPr>
            <p:nvPr/>
          </p:nvCxnSpPr>
          <p:spPr>
            <a:xfrm rot="16200000" flipH="1">
              <a:off x="2543969" y="5849144"/>
              <a:ext cx="42862" cy="10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>
              <a:stCxn id="245" idx="2"/>
            </p:cNvCxnSpPr>
            <p:nvPr/>
          </p:nvCxnSpPr>
          <p:spPr>
            <a:xfrm rot="16200000" flipH="1">
              <a:off x="3028950" y="5327650"/>
              <a:ext cx="42863" cy="100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>
              <a:stCxn id="238" idx="2"/>
            </p:cNvCxnSpPr>
            <p:nvPr/>
          </p:nvCxnSpPr>
          <p:spPr>
            <a:xfrm rot="16200000" flipH="1">
              <a:off x="3028951" y="4805362"/>
              <a:ext cx="42862" cy="100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ounded Rectangle 233"/>
            <p:cNvSpPr/>
            <p:nvPr/>
          </p:nvSpPr>
          <p:spPr>
            <a:xfrm>
              <a:off x="2090738" y="4354513"/>
              <a:ext cx="847725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2090738" y="5399088"/>
              <a:ext cx="847725" cy="39211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355" name="Rounded Rectangle 354"/>
          <p:cNvSpPr/>
          <p:nvPr/>
        </p:nvSpPr>
        <p:spPr>
          <a:xfrm>
            <a:off x="6886575" y="4343400"/>
            <a:ext cx="39688" cy="428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6" name="Rounded Rectangle 355"/>
          <p:cNvSpPr/>
          <p:nvPr/>
        </p:nvSpPr>
        <p:spPr>
          <a:xfrm>
            <a:off x="7370763" y="4343400"/>
            <a:ext cx="41275" cy="428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7" name="Rounded Rectangle 356"/>
          <p:cNvSpPr/>
          <p:nvPr/>
        </p:nvSpPr>
        <p:spPr>
          <a:xfrm>
            <a:off x="7856538" y="4343400"/>
            <a:ext cx="39687" cy="428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8" name="Rounded Rectangle 357"/>
          <p:cNvSpPr/>
          <p:nvPr/>
        </p:nvSpPr>
        <p:spPr>
          <a:xfrm>
            <a:off x="6400800" y="4343400"/>
            <a:ext cx="39688" cy="428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9" name="Rounded Rectangle 358"/>
          <p:cNvSpPr/>
          <p:nvPr/>
        </p:nvSpPr>
        <p:spPr>
          <a:xfrm>
            <a:off x="8342313" y="4343400"/>
            <a:ext cx="39687" cy="428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0" name="Rounded Rectangle 359"/>
          <p:cNvSpPr/>
          <p:nvPr/>
        </p:nvSpPr>
        <p:spPr>
          <a:xfrm>
            <a:off x="6481763" y="4430713"/>
            <a:ext cx="363537" cy="392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1" name="Rounded Rectangle 360"/>
          <p:cNvSpPr/>
          <p:nvPr/>
        </p:nvSpPr>
        <p:spPr>
          <a:xfrm>
            <a:off x="7937500" y="4430713"/>
            <a:ext cx="363538" cy="3921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2" name="Rounded Rectangle 361"/>
          <p:cNvSpPr/>
          <p:nvPr/>
        </p:nvSpPr>
        <p:spPr>
          <a:xfrm>
            <a:off x="6886575" y="4865688"/>
            <a:ext cx="39688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3" name="Rounded Rectangle 362"/>
          <p:cNvSpPr/>
          <p:nvPr/>
        </p:nvSpPr>
        <p:spPr>
          <a:xfrm>
            <a:off x="7370763" y="4865688"/>
            <a:ext cx="41275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4" name="Rounded Rectangle 363"/>
          <p:cNvSpPr/>
          <p:nvPr/>
        </p:nvSpPr>
        <p:spPr>
          <a:xfrm>
            <a:off x="7856538" y="4865688"/>
            <a:ext cx="39687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5" name="Rounded Rectangle 364"/>
          <p:cNvSpPr/>
          <p:nvPr/>
        </p:nvSpPr>
        <p:spPr>
          <a:xfrm>
            <a:off x="6400800" y="4865688"/>
            <a:ext cx="39688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6" name="Rounded Rectangle 365"/>
          <p:cNvSpPr/>
          <p:nvPr/>
        </p:nvSpPr>
        <p:spPr>
          <a:xfrm>
            <a:off x="8342313" y="4865688"/>
            <a:ext cx="39687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7" name="Rounded Rectangle 366"/>
          <p:cNvSpPr/>
          <p:nvPr/>
        </p:nvSpPr>
        <p:spPr>
          <a:xfrm>
            <a:off x="6481763" y="4953000"/>
            <a:ext cx="363537" cy="3921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8" name="Rounded Rectangle 367"/>
          <p:cNvSpPr/>
          <p:nvPr/>
        </p:nvSpPr>
        <p:spPr>
          <a:xfrm>
            <a:off x="7937500" y="4953000"/>
            <a:ext cx="363538" cy="3921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32D2E"/>
              </a:solidFill>
              <a:cs typeface="Arial" pitchFamily="34" charset="0"/>
            </a:endParaRPr>
          </a:p>
        </p:txBody>
      </p:sp>
      <p:sp>
        <p:nvSpPr>
          <p:cNvPr id="369" name="Rounded Rectangle 368"/>
          <p:cNvSpPr/>
          <p:nvPr/>
        </p:nvSpPr>
        <p:spPr>
          <a:xfrm>
            <a:off x="6886575" y="5387975"/>
            <a:ext cx="39688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0" name="Rounded Rectangle 369"/>
          <p:cNvSpPr/>
          <p:nvPr/>
        </p:nvSpPr>
        <p:spPr>
          <a:xfrm>
            <a:off x="7370763" y="5387975"/>
            <a:ext cx="41275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1" name="Rounded Rectangle 370"/>
          <p:cNvSpPr/>
          <p:nvPr/>
        </p:nvSpPr>
        <p:spPr>
          <a:xfrm>
            <a:off x="7856538" y="5387975"/>
            <a:ext cx="39687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2" name="Rounded Rectangle 371"/>
          <p:cNvSpPr/>
          <p:nvPr/>
        </p:nvSpPr>
        <p:spPr>
          <a:xfrm>
            <a:off x="6400800" y="5387975"/>
            <a:ext cx="39688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3" name="Rounded Rectangle 372"/>
          <p:cNvSpPr/>
          <p:nvPr/>
        </p:nvSpPr>
        <p:spPr>
          <a:xfrm>
            <a:off x="8342313" y="5387975"/>
            <a:ext cx="39687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4" name="Rounded Rectangle 373"/>
          <p:cNvSpPr/>
          <p:nvPr/>
        </p:nvSpPr>
        <p:spPr>
          <a:xfrm>
            <a:off x="6481763" y="5475288"/>
            <a:ext cx="363537" cy="392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5" name="Rounded Rectangle 374"/>
          <p:cNvSpPr/>
          <p:nvPr/>
        </p:nvSpPr>
        <p:spPr>
          <a:xfrm>
            <a:off x="7937500" y="5475288"/>
            <a:ext cx="363538" cy="4349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32D2E"/>
              </a:solidFill>
              <a:cs typeface="Arial" pitchFamily="34" charset="0"/>
            </a:endParaRPr>
          </a:p>
        </p:txBody>
      </p:sp>
      <p:sp>
        <p:nvSpPr>
          <p:cNvPr id="376" name="Rounded Rectangle 375"/>
          <p:cNvSpPr/>
          <p:nvPr/>
        </p:nvSpPr>
        <p:spPr>
          <a:xfrm>
            <a:off x="6886575" y="5910263"/>
            <a:ext cx="39688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7" name="Rounded Rectangle 376"/>
          <p:cNvSpPr/>
          <p:nvPr/>
        </p:nvSpPr>
        <p:spPr>
          <a:xfrm>
            <a:off x="7370763" y="5910263"/>
            <a:ext cx="41275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8" name="Rounded Rectangle 377"/>
          <p:cNvSpPr/>
          <p:nvPr/>
        </p:nvSpPr>
        <p:spPr>
          <a:xfrm>
            <a:off x="7856538" y="5910263"/>
            <a:ext cx="39687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9" name="Rounded Rectangle 378"/>
          <p:cNvSpPr/>
          <p:nvPr/>
        </p:nvSpPr>
        <p:spPr>
          <a:xfrm>
            <a:off x="6400800" y="5910263"/>
            <a:ext cx="39688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8342313" y="5910263"/>
            <a:ext cx="39687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381" name="Straight Connector 380"/>
          <p:cNvCxnSpPr/>
          <p:nvPr/>
        </p:nvCxnSpPr>
        <p:spPr>
          <a:xfrm rot="16200000" flipH="1">
            <a:off x="7371557" y="3415506"/>
            <a:ext cx="0" cy="1941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rot="16200000" flipH="1">
            <a:off x="7411244" y="3939382"/>
            <a:ext cx="0" cy="194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 rot="16200000" flipH="1">
            <a:off x="7411244" y="4461669"/>
            <a:ext cx="0" cy="194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 rot="16200000" flipH="1">
            <a:off x="7411244" y="4983957"/>
            <a:ext cx="0" cy="194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>
            <a:stCxn id="358" idx="2"/>
            <a:endCxn id="400" idx="3"/>
          </p:cNvCxnSpPr>
          <p:nvPr/>
        </p:nvCxnSpPr>
        <p:spPr>
          <a:xfrm rot="16200000" flipH="1">
            <a:off x="5396707" y="5410994"/>
            <a:ext cx="2068512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rot="5400000">
            <a:off x="5892007" y="5420519"/>
            <a:ext cx="206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 rot="5400000">
            <a:off x="6377782" y="5420519"/>
            <a:ext cx="206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5400000">
            <a:off x="6861969" y="5420519"/>
            <a:ext cx="206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rot="5400000">
            <a:off x="7347744" y="5420519"/>
            <a:ext cx="206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Rounded Rectangle 389"/>
          <p:cNvSpPr/>
          <p:nvPr/>
        </p:nvSpPr>
        <p:spPr>
          <a:xfrm>
            <a:off x="7370763" y="5910263"/>
            <a:ext cx="41275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1" name="Rounded Rectangle 390"/>
          <p:cNvSpPr/>
          <p:nvPr/>
        </p:nvSpPr>
        <p:spPr>
          <a:xfrm>
            <a:off x="7856538" y="5910263"/>
            <a:ext cx="39687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2" name="Rounded Rectangle 391"/>
          <p:cNvSpPr/>
          <p:nvPr/>
        </p:nvSpPr>
        <p:spPr>
          <a:xfrm>
            <a:off x="8342313" y="5910263"/>
            <a:ext cx="39687" cy="44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3" name="Rounded Rectangle 392"/>
          <p:cNvSpPr/>
          <p:nvPr/>
        </p:nvSpPr>
        <p:spPr>
          <a:xfrm>
            <a:off x="6481763" y="5997575"/>
            <a:ext cx="363537" cy="392113"/>
          </a:xfrm>
          <a:prstGeom prst="roundRect">
            <a:avLst/>
          </a:prstGeom>
          <a:solidFill>
            <a:srgbClr val="4F0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4" name="Rounded Rectangle 393"/>
          <p:cNvSpPr/>
          <p:nvPr/>
        </p:nvSpPr>
        <p:spPr>
          <a:xfrm>
            <a:off x="6967538" y="5997575"/>
            <a:ext cx="363537" cy="392113"/>
          </a:xfrm>
          <a:prstGeom prst="roundRect">
            <a:avLst/>
          </a:prstGeom>
          <a:solidFill>
            <a:srgbClr val="4F0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5" name="Rounded Rectangle 394"/>
          <p:cNvSpPr/>
          <p:nvPr/>
        </p:nvSpPr>
        <p:spPr>
          <a:xfrm>
            <a:off x="7451725" y="5997575"/>
            <a:ext cx="363538" cy="3921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6" name="Rounded Rectangle 395"/>
          <p:cNvSpPr/>
          <p:nvPr/>
        </p:nvSpPr>
        <p:spPr>
          <a:xfrm>
            <a:off x="7937500" y="5997575"/>
            <a:ext cx="363538" cy="3921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0" name="Rounded Rectangle 399"/>
          <p:cNvSpPr/>
          <p:nvPr/>
        </p:nvSpPr>
        <p:spPr>
          <a:xfrm>
            <a:off x="6400800" y="6434138"/>
            <a:ext cx="39688" cy="42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402" name="Straight Connector 401"/>
          <p:cNvCxnSpPr/>
          <p:nvPr/>
        </p:nvCxnSpPr>
        <p:spPr>
          <a:xfrm rot="16200000" flipH="1">
            <a:off x="7411244" y="4983957"/>
            <a:ext cx="0" cy="194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>
            <a:stCxn id="358" idx="2"/>
          </p:cNvCxnSpPr>
          <p:nvPr/>
        </p:nvCxnSpPr>
        <p:spPr>
          <a:xfrm rot="16200000" flipH="1">
            <a:off x="6449219" y="4358482"/>
            <a:ext cx="44450" cy="100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>
            <a:stCxn id="355" idx="2"/>
          </p:cNvCxnSpPr>
          <p:nvPr/>
        </p:nvCxnSpPr>
        <p:spPr>
          <a:xfrm rot="16200000" flipH="1">
            <a:off x="6954838" y="4337050"/>
            <a:ext cx="4445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>
            <a:stCxn id="357" idx="2"/>
          </p:cNvCxnSpPr>
          <p:nvPr/>
        </p:nvCxnSpPr>
        <p:spPr>
          <a:xfrm rot="16200000" flipH="1">
            <a:off x="7904957" y="4358481"/>
            <a:ext cx="44450" cy="10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>
            <a:stCxn id="365" idx="1"/>
          </p:cNvCxnSpPr>
          <p:nvPr/>
        </p:nvCxnSpPr>
        <p:spPr>
          <a:xfrm rot="10800000" flipH="1" flipV="1">
            <a:off x="6400800" y="4887913"/>
            <a:ext cx="120650" cy="65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>
            <a:stCxn id="372" idx="0"/>
          </p:cNvCxnSpPr>
          <p:nvPr/>
        </p:nvCxnSpPr>
        <p:spPr>
          <a:xfrm rot="16200000" flipH="1">
            <a:off x="6427787" y="5381626"/>
            <a:ext cx="87313" cy="100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>
            <a:stCxn id="379" idx="2"/>
          </p:cNvCxnSpPr>
          <p:nvPr/>
        </p:nvCxnSpPr>
        <p:spPr>
          <a:xfrm rot="16200000" flipH="1">
            <a:off x="6450013" y="5926138"/>
            <a:ext cx="42862" cy="100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>
            <a:stCxn id="376" idx="2"/>
          </p:cNvCxnSpPr>
          <p:nvPr/>
        </p:nvCxnSpPr>
        <p:spPr>
          <a:xfrm rot="16200000" flipH="1">
            <a:off x="6934994" y="5925344"/>
            <a:ext cx="42862" cy="10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>
            <a:stCxn id="369" idx="0"/>
          </p:cNvCxnSpPr>
          <p:nvPr/>
        </p:nvCxnSpPr>
        <p:spPr>
          <a:xfrm rot="16200000" flipH="1">
            <a:off x="6912768" y="5380832"/>
            <a:ext cx="87313" cy="10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>
            <a:stCxn id="390" idx="2"/>
          </p:cNvCxnSpPr>
          <p:nvPr/>
        </p:nvCxnSpPr>
        <p:spPr>
          <a:xfrm rot="16200000" flipH="1">
            <a:off x="7420769" y="5925344"/>
            <a:ext cx="42862" cy="10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>
            <a:stCxn id="371" idx="2"/>
          </p:cNvCxnSpPr>
          <p:nvPr/>
        </p:nvCxnSpPr>
        <p:spPr>
          <a:xfrm rot="16200000" flipH="1">
            <a:off x="7905750" y="5403850"/>
            <a:ext cx="42863" cy="10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>
            <a:stCxn id="364" idx="2"/>
          </p:cNvCxnSpPr>
          <p:nvPr/>
        </p:nvCxnSpPr>
        <p:spPr>
          <a:xfrm rot="16200000" flipH="1">
            <a:off x="7905751" y="4881562"/>
            <a:ext cx="42862" cy="10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Rounded Rectangle 414"/>
          <p:cNvSpPr/>
          <p:nvPr/>
        </p:nvSpPr>
        <p:spPr>
          <a:xfrm>
            <a:off x="6967538" y="4430713"/>
            <a:ext cx="847725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6" name="Rounded Rectangle 415"/>
          <p:cNvSpPr/>
          <p:nvPr/>
        </p:nvSpPr>
        <p:spPr>
          <a:xfrm>
            <a:off x="6967538" y="5475288"/>
            <a:ext cx="847725" cy="392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420" name="Straight Connector 419"/>
          <p:cNvCxnSpPr/>
          <p:nvPr/>
        </p:nvCxnSpPr>
        <p:spPr>
          <a:xfrm rot="16200000" flipH="1">
            <a:off x="6128543" y="4615657"/>
            <a:ext cx="544513" cy="0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>
            <a:endCxn id="371" idx="1"/>
          </p:cNvCxnSpPr>
          <p:nvPr/>
        </p:nvCxnSpPr>
        <p:spPr>
          <a:xfrm rot="16200000" flipH="1">
            <a:off x="7319169" y="4872831"/>
            <a:ext cx="1066800" cy="7938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 rot="10800000" flipH="1">
            <a:off x="6400800" y="5943600"/>
            <a:ext cx="485775" cy="0"/>
          </a:xfrm>
          <a:prstGeom prst="line">
            <a:avLst/>
          </a:prstGeom>
          <a:ln w="412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Right Arrow 427"/>
          <p:cNvSpPr/>
          <p:nvPr/>
        </p:nvSpPr>
        <p:spPr>
          <a:xfrm>
            <a:off x="4419600" y="4876800"/>
            <a:ext cx="1905000" cy="1295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32D2E"/>
                </a:solidFill>
              </a:rPr>
              <a:t>Determine routing   and adjust link   capacities</a:t>
            </a:r>
          </a:p>
        </p:txBody>
      </p:sp>
      <p:sp>
        <p:nvSpPr>
          <p:cNvPr id="437" name="Striped Right Arrow 436"/>
          <p:cNvSpPr/>
          <p:nvPr/>
        </p:nvSpPr>
        <p:spPr>
          <a:xfrm>
            <a:off x="1371600" y="5105400"/>
            <a:ext cx="685800" cy="533400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9" name="Left Arrow 438"/>
          <p:cNvSpPr/>
          <p:nvPr/>
        </p:nvSpPr>
        <p:spPr>
          <a:xfrm rot="10800000">
            <a:off x="7734300" y="2438400"/>
            <a:ext cx="571500" cy="457200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7" name="Freeform 446"/>
          <p:cNvSpPr/>
          <p:nvPr/>
        </p:nvSpPr>
        <p:spPr>
          <a:xfrm>
            <a:off x="1358900" y="2663825"/>
            <a:ext cx="7380288" cy="2581275"/>
          </a:xfrm>
          <a:custGeom>
            <a:avLst/>
            <a:gdLst>
              <a:gd name="connsiteX0" fmla="*/ 6922814 w 7380014"/>
              <a:gd name="connsiteY0" fmla="*/ 5255 h 2580289"/>
              <a:gd name="connsiteX1" fmla="*/ 7122510 w 7380014"/>
              <a:gd name="connsiteY1" fmla="*/ 5255 h 2580289"/>
              <a:gd name="connsiteX2" fmla="*/ 7290676 w 7380014"/>
              <a:gd name="connsiteY2" fmla="*/ 36786 h 2580289"/>
              <a:gd name="connsiteX3" fmla="*/ 7301186 w 7380014"/>
              <a:gd name="connsiteY3" fmla="*/ 215461 h 2580289"/>
              <a:gd name="connsiteX4" fmla="*/ 7175062 w 7380014"/>
              <a:gd name="connsiteY4" fmla="*/ 373117 h 2580289"/>
              <a:gd name="connsiteX5" fmla="*/ 6071476 w 7380014"/>
              <a:gd name="connsiteY5" fmla="*/ 1161393 h 2580289"/>
              <a:gd name="connsiteX6" fmla="*/ 4400331 w 7380014"/>
              <a:gd name="connsiteY6" fmla="*/ 1361089 h 2580289"/>
              <a:gd name="connsiteX7" fmla="*/ 1257738 w 7380014"/>
              <a:gd name="connsiteY7" fmla="*/ 1350579 h 2580289"/>
              <a:gd name="connsiteX8" fmla="*/ 206703 w 7380014"/>
              <a:gd name="connsiteY8" fmla="*/ 1707930 h 2580289"/>
              <a:gd name="connsiteX9" fmla="*/ 17517 w 7380014"/>
              <a:gd name="connsiteY9" fmla="*/ 2580289 h 258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0014" h="2580289">
                <a:moveTo>
                  <a:pt x="6922814" y="5255"/>
                </a:moveTo>
                <a:cubicBezTo>
                  <a:pt x="6992007" y="2627"/>
                  <a:pt x="7061200" y="0"/>
                  <a:pt x="7122510" y="5255"/>
                </a:cubicBezTo>
                <a:cubicBezTo>
                  <a:pt x="7183820" y="10510"/>
                  <a:pt x="7260897" y="1752"/>
                  <a:pt x="7290676" y="36786"/>
                </a:cubicBezTo>
                <a:cubicBezTo>
                  <a:pt x="7320455" y="71820"/>
                  <a:pt x="7320455" y="159406"/>
                  <a:pt x="7301186" y="215461"/>
                </a:cubicBezTo>
                <a:cubicBezTo>
                  <a:pt x="7281917" y="271516"/>
                  <a:pt x="7380014" y="215462"/>
                  <a:pt x="7175062" y="373117"/>
                </a:cubicBezTo>
                <a:cubicBezTo>
                  <a:pt x="6970110" y="530772"/>
                  <a:pt x="6533931" y="996731"/>
                  <a:pt x="6071476" y="1161393"/>
                </a:cubicBezTo>
                <a:cubicBezTo>
                  <a:pt x="5609021" y="1326055"/>
                  <a:pt x="5202621" y="1329558"/>
                  <a:pt x="4400331" y="1361089"/>
                </a:cubicBezTo>
                <a:cubicBezTo>
                  <a:pt x="3598041" y="1392620"/>
                  <a:pt x="1956676" y="1292772"/>
                  <a:pt x="1257738" y="1350579"/>
                </a:cubicBezTo>
                <a:cubicBezTo>
                  <a:pt x="558800" y="1408386"/>
                  <a:pt x="413406" y="1502978"/>
                  <a:pt x="206703" y="1707930"/>
                </a:cubicBezTo>
                <a:cubicBezTo>
                  <a:pt x="0" y="1912882"/>
                  <a:pt x="8758" y="2246585"/>
                  <a:pt x="17517" y="2580289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09" name="Straight Connector 207"/>
          <p:cNvCxnSpPr/>
          <p:nvPr/>
        </p:nvCxnSpPr>
        <p:spPr bwMode="auto">
          <a:xfrm>
            <a:off x="7035800" y="2962275"/>
            <a:ext cx="12541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グループ化 1"/>
          <p:cNvGrpSpPr>
            <a:grpSpLocks/>
          </p:cNvGrpSpPr>
          <p:nvPr/>
        </p:nvGrpSpPr>
        <p:grpSpPr bwMode="auto">
          <a:xfrm>
            <a:off x="5561012" y="1371600"/>
            <a:ext cx="1981200" cy="2133600"/>
            <a:chOff x="4800600" y="1524000"/>
            <a:chExt cx="1981200" cy="2133600"/>
          </a:xfrm>
        </p:grpSpPr>
        <p:sp>
          <p:nvSpPr>
            <p:cNvPr id="224" name="Rounded Rectangle 223"/>
            <p:cNvSpPr/>
            <p:nvPr/>
          </p:nvSpPr>
          <p:spPr bwMode="auto">
            <a:xfrm>
              <a:off x="5286375" y="1524000"/>
              <a:ext cx="39688" cy="428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" name="Rounded Rectangle 224"/>
            <p:cNvSpPr/>
            <p:nvPr/>
          </p:nvSpPr>
          <p:spPr bwMode="auto">
            <a:xfrm>
              <a:off x="5770563" y="1524000"/>
              <a:ext cx="41275" cy="428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6" name="Rounded Rectangle 225"/>
            <p:cNvSpPr/>
            <p:nvPr/>
          </p:nvSpPr>
          <p:spPr bwMode="auto">
            <a:xfrm>
              <a:off x="6256338" y="1524000"/>
              <a:ext cx="39687" cy="428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7" name="Rounded Rectangle 226"/>
            <p:cNvSpPr/>
            <p:nvPr/>
          </p:nvSpPr>
          <p:spPr bwMode="auto">
            <a:xfrm>
              <a:off x="4800600" y="1524000"/>
              <a:ext cx="39688" cy="428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0" name="Rounded Rectangle 289"/>
            <p:cNvSpPr/>
            <p:nvPr/>
          </p:nvSpPr>
          <p:spPr bwMode="auto">
            <a:xfrm>
              <a:off x="6742113" y="1524000"/>
              <a:ext cx="39687" cy="428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1" name="Rounded Rectangle 290"/>
            <p:cNvSpPr/>
            <p:nvPr/>
          </p:nvSpPr>
          <p:spPr bwMode="auto">
            <a:xfrm>
              <a:off x="5286375" y="2046288"/>
              <a:ext cx="39688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2" name="Rounded Rectangle 291"/>
            <p:cNvSpPr/>
            <p:nvPr/>
          </p:nvSpPr>
          <p:spPr bwMode="auto">
            <a:xfrm>
              <a:off x="5770563" y="2046288"/>
              <a:ext cx="41275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3" name="Rounded Rectangle 292"/>
            <p:cNvSpPr/>
            <p:nvPr/>
          </p:nvSpPr>
          <p:spPr bwMode="auto">
            <a:xfrm>
              <a:off x="6256338" y="2046288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4" name="Rounded Rectangle 293"/>
            <p:cNvSpPr/>
            <p:nvPr/>
          </p:nvSpPr>
          <p:spPr bwMode="auto">
            <a:xfrm>
              <a:off x="4800600" y="2046288"/>
              <a:ext cx="39688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5" name="Rounded Rectangle 294"/>
            <p:cNvSpPr/>
            <p:nvPr/>
          </p:nvSpPr>
          <p:spPr bwMode="auto">
            <a:xfrm>
              <a:off x="6742113" y="2046288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6" name="Rounded Rectangle 295"/>
            <p:cNvSpPr/>
            <p:nvPr/>
          </p:nvSpPr>
          <p:spPr bwMode="auto">
            <a:xfrm>
              <a:off x="5286375" y="2568575"/>
              <a:ext cx="39688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7" name="Rounded Rectangle 296"/>
            <p:cNvSpPr/>
            <p:nvPr/>
          </p:nvSpPr>
          <p:spPr bwMode="auto">
            <a:xfrm>
              <a:off x="5770563" y="2568575"/>
              <a:ext cx="41275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8" name="Rounded Rectangle 297"/>
            <p:cNvSpPr/>
            <p:nvPr/>
          </p:nvSpPr>
          <p:spPr bwMode="auto">
            <a:xfrm>
              <a:off x="6256338" y="2568575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9" name="Rounded Rectangle 298"/>
            <p:cNvSpPr/>
            <p:nvPr/>
          </p:nvSpPr>
          <p:spPr bwMode="auto">
            <a:xfrm>
              <a:off x="4800600" y="2568575"/>
              <a:ext cx="39688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00" name="Rounded Rectangle 299"/>
            <p:cNvSpPr/>
            <p:nvPr/>
          </p:nvSpPr>
          <p:spPr bwMode="auto">
            <a:xfrm>
              <a:off x="6742113" y="2568575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01" name="Rounded Rectangle 300"/>
            <p:cNvSpPr/>
            <p:nvPr/>
          </p:nvSpPr>
          <p:spPr bwMode="auto">
            <a:xfrm>
              <a:off x="5286375" y="3090863"/>
              <a:ext cx="39688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02" name="Rounded Rectangle 301"/>
            <p:cNvSpPr/>
            <p:nvPr/>
          </p:nvSpPr>
          <p:spPr bwMode="auto">
            <a:xfrm>
              <a:off x="5770563" y="3090863"/>
              <a:ext cx="41275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03" name="Rounded Rectangle 302"/>
            <p:cNvSpPr/>
            <p:nvPr/>
          </p:nvSpPr>
          <p:spPr bwMode="auto">
            <a:xfrm>
              <a:off x="6256338" y="3090863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04" name="Rounded Rectangle 303"/>
            <p:cNvSpPr/>
            <p:nvPr/>
          </p:nvSpPr>
          <p:spPr bwMode="auto">
            <a:xfrm>
              <a:off x="4800600" y="3090863"/>
              <a:ext cx="39688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05" name="Rounded Rectangle 304"/>
            <p:cNvSpPr/>
            <p:nvPr/>
          </p:nvSpPr>
          <p:spPr bwMode="auto">
            <a:xfrm>
              <a:off x="6742113" y="3090863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306" name="Straight Connector 305"/>
            <p:cNvCxnSpPr/>
            <p:nvPr/>
          </p:nvCxnSpPr>
          <p:spPr bwMode="auto">
            <a:xfrm rot="16200000" flipH="1">
              <a:off x="5771357" y="596106"/>
              <a:ext cx="0" cy="19415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 bwMode="auto">
            <a:xfrm rot="16200000" flipH="1">
              <a:off x="5811044" y="1119982"/>
              <a:ext cx="0" cy="1941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 bwMode="auto">
            <a:xfrm rot="16200000" flipH="1">
              <a:off x="5811044" y="1642269"/>
              <a:ext cx="0" cy="1941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 bwMode="auto">
            <a:xfrm rot="16200000" flipH="1">
              <a:off x="5811044" y="2164557"/>
              <a:ext cx="0" cy="1941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227" idx="2"/>
              <a:endCxn id="321" idx="3"/>
            </p:cNvCxnSpPr>
            <p:nvPr/>
          </p:nvCxnSpPr>
          <p:spPr bwMode="auto">
            <a:xfrm rot="16200000" flipH="1">
              <a:off x="3796507" y="2591594"/>
              <a:ext cx="2068512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endCxn id="318" idx="3"/>
            </p:cNvCxnSpPr>
            <p:nvPr/>
          </p:nvCxnSpPr>
          <p:spPr bwMode="auto">
            <a:xfrm rot="5400000">
              <a:off x="4291807" y="2601119"/>
              <a:ext cx="2068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endCxn id="319" idx="3"/>
            </p:cNvCxnSpPr>
            <p:nvPr/>
          </p:nvCxnSpPr>
          <p:spPr bwMode="auto">
            <a:xfrm rot="5400000">
              <a:off x="4777582" y="2601119"/>
              <a:ext cx="2068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endCxn id="320" idx="3"/>
            </p:cNvCxnSpPr>
            <p:nvPr/>
          </p:nvCxnSpPr>
          <p:spPr bwMode="auto">
            <a:xfrm rot="5400000">
              <a:off x="5261769" y="2601119"/>
              <a:ext cx="2068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endCxn id="322" idx="3"/>
            </p:cNvCxnSpPr>
            <p:nvPr/>
          </p:nvCxnSpPr>
          <p:spPr bwMode="auto">
            <a:xfrm rot="5400000">
              <a:off x="5747544" y="2601119"/>
              <a:ext cx="2068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Rounded Rectangle 314"/>
            <p:cNvSpPr/>
            <p:nvPr/>
          </p:nvSpPr>
          <p:spPr bwMode="auto">
            <a:xfrm>
              <a:off x="5770563" y="3090863"/>
              <a:ext cx="41275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16" name="Rounded Rectangle 315"/>
            <p:cNvSpPr/>
            <p:nvPr/>
          </p:nvSpPr>
          <p:spPr bwMode="auto">
            <a:xfrm>
              <a:off x="6256338" y="3090863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17" name="Rounded Rectangle 316"/>
            <p:cNvSpPr/>
            <p:nvPr/>
          </p:nvSpPr>
          <p:spPr bwMode="auto">
            <a:xfrm>
              <a:off x="6742113" y="3090863"/>
              <a:ext cx="39687" cy="44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18" name="Rounded Rectangle 317"/>
            <p:cNvSpPr/>
            <p:nvPr/>
          </p:nvSpPr>
          <p:spPr bwMode="auto">
            <a:xfrm>
              <a:off x="5286375" y="3614738"/>
              <a:ext cx="39688" cy="4286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19" name="Rounded Rectangle 318"/>
            <p:cNvSpPr/>
            <p:nvPr/>
          </p:nvSpPr>
          <p:spPr bwMode="auto">
            <a:xfrm>
              <a:off x="5770563" y="3614738"/>
              <a:ext cx="41275" cy="4286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20" name="Rounded Rectangle 319"/>
            <p:cNvSpPr/>
            <p:nvPr/>
          </p:nvSpPr>
          <p:spPr bwMode="auto">
            <a:xfrm>
              <a:off x="6256338" y="3614738"/>
              <a:ext cx="39687" cy="4286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21" name="Rounded Rectangle 320"/>
            <p:cNvSpPr/>
            <p:nvPr/>
          </p:nvSpPr>
          <p:spPr bwMode="auto">
            <a:xfrm>
              <a:off x="4800600" y="3614738"/>
              <a:ext cx="39688" cy="4286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22" name="Rounded Rectangle 321"/>
            <p:cNvSpPr/>
            <p:nvPr/>
          </p:nvSpPr>
          <p:spPr bwMode="auto">
            <a:xfrm>
              <a:off x="6742113" y="3614738"/>
              <a:ext cx="39687" cy="4286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323" name="Straight Connector 322"/>
            <p:cNvCxnSpPr/>
            <p:nvPr/>
          </p:nvCxnSpPr>
          <p:spPr bwMode="auto">
            <a:xfrm rot="16200000" flipH="1">
              <a:off x="5811044" y="2164557"/>
              <a:ext cx="0" cy="1941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 bwMode="auto">
            <a:xfrm rot="16200000" flipH="1">
              <a:off x="5811044" y="2686844"/>
              <a:ext cx="0" cy="1941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227" idx="2"/>
            </p:cNvCxnSpPr>
            <p:nvPr/>
          </p:nvCxnSpPr>
          <p:spPr bwMode="auto">
            <a:xfrm>
              <a:off x="4821238" y="1566863"/>
              <a:ext cx="131762" cy="109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224" idx="2"/>
            </p:cNvCxnSpPr>
            <p:nvPr/>
          </p:nvCxnSpPr>
          <p:spPr bwMode="auto">
            <a:xfrm>
              <a:off x="5307013" y="1566863"/>
              <a:ext cx="141287" cy="109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 bwMode="auto">
            <a:xfrm>
              <a:off x="6292850" y="1566863"/>
              <a:ext cx="125413" cy="109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294" idx="1"/>
            </p:cNvCxnSpPr>
            <p:nvPr/>
          </p:nvCxnSpPr>
          <p:spPr bwMode="auto">
            <a:xfrm>
              <a:off x="4800600" y="2068513"/>
              <a:ext cx="152400" cy="936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 bwMode="auto">
            <a:xfrm>
              <a:off x="4827588" y="2597150"/>
              <a:ext cx="125412" cy="122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 bwMode="auto">
            <a:xfrm>
              <a:off x="4835525" y="3135313"/>
              <a:ext cx="133350" cy="1190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 bwMode="auto">
            <a:xfrm>
              <a:off x="5310188" y="3117850"/>
              <a:ext cx="152400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 bwMode="auto">
            <a:xfrm>
              <a:off x="5334000" y="2620963"/>
              <a:ext cx="104775" cy="98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 bwMode="auto">
            <a:xfrm>
              <a:off x="5795963" y="3117850"/>
              <a:ext cx="152400" cy="100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298" idx="2"/>
            </p:cNvCxnSpPr>
            <p:nvPr/>
          </p:nvCxnSpPr>
          <p:spPr bwMode="auto">
            <a:xfrm>
              <a:off x="6276975" y="2613025"/>
              <a:ext cx="123825" cy="106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293" idx="2"/>
            </p:cNvCxnSpPr>
            <p:nvPr/>
          </p:nvCxnSpPr>
          <p:spPr bwMode="auto">
            <a:xfrm>
              <a:off x="6276975" y="2090738"/>
              <a:ext cx="123825" cy="87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6" name="Rounded Rectangle 335"/>
          <p:cNvSpPr/>
          <p:nvPr/>
        </p:nvSpPr>
        <p:spPr bwMode="auto">
          <a:xfrm>
            <a:off x="2938462" y="1339850"/>
            <a:ext cx="363538" cy="3921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7" name="Rounded Rectangle 336"/>
          <p:cNvSpPr/>
          <p:nvPr/>
        </p:nvSpPr>
        <p:spPr bwMode="auto">
          <a:xfrm>
            <a:off x="2884487" y="2667000"/>
            <a:ext cx="847725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8" name="Rounded Rectangle 337"/>
          <p:cNvSpPr/>
          <p:nvPr/>
        </p:nvSpPr>
        <p:spPr bwMode="auto">
          <a:xfrm>
            <a:off x="1143000" y="2009775"/>
            <a:ext cx="363537" cy="3921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9" name="Rounded Rectangle 338"/>
          <p:cNvSpPr/>
          <p:nvPr/>
        </p:nvSpPr>
        <p:spPr bwMode="auto">
          <a:xfrm>
            <a:off x="3325812" y="1893888"/>
            <a:ext cx="363538" cy="392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0" name="Rounded Rectangle 339"/>
          <p:cNvSpPr/>
          <p:nvPr/>
        </p:nvSpPr>
        <p:spPr bwMode="auto">
          <a:xfrm>
            <a:off x="1997075" y="1828800"/>
            <a:ext cx="363537" cy="3921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32D2E"/>
              </a:solidFill>
              <a:cs typeface="Arial" pitchFamily="34" charset="0"/>
            </a:endParaRPr>
          </a:p>
        </p:txBody>
      </p:sp>
      <p:sp>
        <p:nvSpPr>
          <p:cNvPr id="341" name="Rounded Rectangle 340"/>
          <p:cNvSpPr/>
          <p:nvPr/>
        </p:nvSpPr>
        <p:spPr bwMode="auto">
          <a:xfrm>
            <a:off x="2689225" y="2006600"/>
            <a:ext cx="363537" cy="3921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2" name="Rounded Rectangle 341"/>
          <p:cNvSpPr/>
          <p:nvPr/>
        </p:nvSpPr>
        <p:spPr bwMode="auto">
          <a:xfrm>
            <a:off x="1439862" y="1339850"/>
            <a:ext cx="847725" cy="3921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3" name="Rounded Rectangle 342"/>
          <p:cNvSpPr/>
          <p:nvPr/>
        </p:nvSpPr>
        <p:spPr bwMode="auto">
          <a:xfrm>
            <a:off x="2360612" y="1230313"/>
            <a:ext cx="363538" cy="4349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32D2E"/>
              </a:solidFill>
              <a:cs typeface="Arial" pitchFamily="34" charset="0"/>
            </a:endParaRPr>
          </a:p>
        </p:txBody>
      </p:sp>
      <p:sp>
        <p:nvSpPr>
          <p:cNvPr id="344" name="Rounded Rectangle 343"/>
          <p:cNvSpPr/>
          <p:nvPr/>
        </p:nvSpPr>
        <p:spPr bwMode="auto">
          <a:xfrm>
            <a:off x="1584325" y="2840038"/>
            <a:ext cx="363537" cy="393700"/>
          </a:xfrm>
          <a:prstGeom prst="roundRect">
            <a:avLst/>
          </a:prstGeom>
          <a:solidFill>
            <a:srgbClr val="4F0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5" name="Rounded Rectangle 344"/>
          <p:cNvSpPr/>
          <p:nvPr/>
        </p:nvSpPr>
        <p:spPr bwMode="auto">
          <a:xfrm>
            <a:off x="1598612" y="2220913"/>
            <a:ext cx="363538" cy="392112"/>
          </a:xfrm>
          <a:prstGeom prst="roundRect">
            <a:avLst/>
          </a:prstGeom>
          <a:solidFill>
            <a:srgbClr val="4F0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6" name="Rounded Rectangle 345"/>
          <p:cNvSpPr/>
          <p:nvPr/>
        </p:nvSpPr>
        <p:spPr bwMode="auto">
          <a:xfrm>
            <a:off x="2219325" y="2417763"/>
            <a:ext cx="363537" cy="392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7" name="Rounded Rectangle 346"/>
          <p:cNvSpPr/>
          <p:nvPr/>
        </p:nvSpPr>
        <p:spPr bwMode="auto">
          <a:xfrm>
            <a:off x="2320925" y="2905125"/>
            <a:ext cx="363537" cy="3921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07014 -0.01366 L 0.17674 -0.03496 L 0.2276 -0.06783 L 0.35694 -0.1745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47 L 0.08785 0.05579 L 0.10781 0.06968 L 0.11996 0.08612 L 0.13229 0.09977 L 0.13785 0.10625 L 0.17292 0.13635 L 0.18976 0.15024 L 0.19931 0.1551 L 0.20677 0.15649 L 0.29635 0.17292 " pathEditMode="relative" ptsTypes="AAAAAAAAAAA">
                                      <p:cBhvr>
                                        <p:cTn id="8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59259E-6 L 0.10087 0.03518 L 0.16025 0.04398 L 0.25001 0.04653 L 0.32449 -2.59259E-6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6979 -0.00625 L 0.14618 -0.03912 L 0.19913 -0.06157 L 0.25277 -0.06296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69 L 0.16441 0.00324 L 0.45591 0.06227 L 0.51997 0.10764 " pathEditMode="relative" ptsTypes="AAAA">
                                      <p:cBhvr>
                                        <p:cTn id="14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46 L 0.1059 -0.03055 L 0.20035 -0.07592 L 0.30694 -0.11227 L 0.38246 -0.1287 L 0.46632 -0.11736 L 0.52587 -0.10347 L 0.55972 -0.05324 " pathEditMode="relative" ptsTypes="AAAAAAAA">
                                      <p:cBhvr>
                                        <p:cTn id="16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069 L 0.06076 0.03611 L 0.17309 0.08125 L 0.30989 0.10023 L 0.64861 0.07755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49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33333E-6 L 0.05574 0.01759 C 0.08803 0.03496 0.11963 0.05533 0.15279 0.06921 C 0.15678 0.07269 0.16581 0.07801 0.17084 0.07801 L 0.24723 0.13704 L 0.32831 0.16597 L 0.51424 0.17361 " pathEditMode="relative" ptsTypes="AffAAAA">
                                      <p:cBhvr>
                                        <p:cTn id="20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L 0.08507 0.0331 L 0.22569 0.05949 L 0.44444 0.02801 " pathEditMode="relative" ptsTypes="AAAA">
                                      <p:cBhvr>
                                        <p:cTn id="22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0.04288 0.01412 L 0.12309 0.03426 L 0.2533 0.07199 L 0.32309 0.09467 L 0.33924 0.10092 L 0.49653 0.11852 " pathEditMode="relative" ptsTypes="AAAAAAA">
                                      <p:cBhvr>
                                        <p:cTn id="24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764 L 0.0724 0.00995 L 0.1856 0.02615 L 0.4724 0.0136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169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21841 0.0169 L 0.53351 0.08866 " pathEditMode="relative" ptsTypes="AAA">
                                      <p:cBhvr>
                                        <p:cTn id="28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1450" cy="914400"/>
          </a:xfrm>
        </p:spPr>
        <p:txBody>
          <a:bodyPr/>
          <a:lstStyle/>
          <a:p>
            <a:r>
              <a:rPr lang="en-US" dirty="0" smtClean="0"/>
              <a:t>Timing Closure in </a:t>
            </a:r>
            <a:r>
              <a:rPr lang="en-US" dirty="0" err="1" smtClean="0"/>
              <a:t>NoC</a:t>
            </a:r>
            <a:endParaRPr lang="en-US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988F65C-1190-4EA3-ACCB-EEACCC10896D}" type="slidenum">
              <a:rPr lang="en-US" smtClean="0">
                <a:solidFill>
                  <a:prstClr val="black"/>
                </a:solidFill>
              </a:rPr>
              <a:pPr eaLnBrk="1" hangingPunct="1"/>
              <a:t>51</a:t>
            </a:fld>
            <a:endParaRPr lang="en-US" smtClean="0">
              <a:solidFill>
                <a:prstClr val="black"/>
              </a:solidFill>
            </a:endParaRPr>
          </a:p>
        </p:txBody>
      </p:sp>
      <p:grpSp>
        <p:nvGrpSpPr>
          <p:cNvPr id="55300" name="Group 91"/>
          <p:cNvGrpSpPr>
            <a:grpSpLocks/>
          </p:cNvGrpSpPr>
          <p:nvPr/>
        </p:nvGrpSpPr>
        <p:grpSpPr bwMode="auto">
          <a:xfrm>
            <a:off x="1422400" y="1420813"/>
            <a:ext cx="1470025" cy="3328987"/>
            <a:chOff x="1447800" y="2133600"/>
            <a:chExt cx="1752600" cy="3962400"/>
          </a:xfrm>
        </p:grpSpPr>
        <p:sp>
          <p:nvSpPr>
            <p:cNvPr id="6" name="Rectangle 5"/>
            <p:cNvSpPr/>
            <p:nvPr/>
          </p:nvSpPr>
          <p:spPr>
            <a:xfrm>
              <a:off x="1828225" y="2133600"/>
              <a:ext cx="1067458" cy="4572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C00000"/>
                  </a:solidFill>
                </a:rPr>
                <a:t>Define </a:t>
              </a:r>
              <a:r>
                <a:rPr lang="en-US" sz="900" dirty="0">
                  <a:solidFill>
                    <a:srgbClr val="C00000"/>
                  </a:solidFill>
                </a:rPr>
                <a:t>inter-module </a:t>
              </a:r>
              <a:r>
                <a:rPr lang="en-US" sz="1000" dirty="0">
                  <a:solidFill>
                    <a:srgbClr val="C00000"/>
                  </a:solidFill>
                </a:rPr>
                <a:t>traffic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28225" y="2972563"/>
              <a:ext cx="1067458" cy="4572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C00000"/>
                  </a:solidFill>
                  <a:latin typeface="Comic Sans MS" pitchFamily="66" charset="0"/>
                </a:rPr>
                <a:t>Place modules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225" y="3809636"/>
              <a:ext cx="1067458" cy="4572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C00000"/>
                  </a:solidFill>
                  <a:latin typeface="Comic Sans MS" pitchFamily="66" charset="0"/>
                </a:rPr>
                <a:t>Increase link capacities</a:t>
              </a:r>
            </a:p>
          </p:txBody>
        </p:sp>
        <p:sp>
          <p:nvSpPr>
            <p:cNvPr id="9" name="Flowchart: Decision 8"/>
            <p:cNvSpPr/>
            <p:nvPr/>
          </p:nvSpPr>
          <p:spPr>
            <a:xfrm>
              <a:off x="1601106" y="4571128"/>
              <a:ext cx="1599294" cy="763381"/>
            </a:xfrm>
            <a:prstGeom prst="flowChartDecisi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 err="1">
                  <a:solidFill>
                    <a:srgbClr val="C00000"/>
                  </a:solidFill>
                  <a:latin typeface="Comic Sans MS" pitchFamily="66" charset="0"/>
                </a:rPr>
                <a:t>QoS</a:t>
              </a:r>
              <a:r>
                <a:rPr lang="en-US" sz="900" dirty="0">
                  <a:solidFill>
                    <a:srgbClr val="C00000"/>
                  </a:solidFill>
                  <a:latin typeface="Comic Sans MS" pitchFamily="66" charset="0"/>
                </a:rPr>
                <a:t> satisfie</a:t>
              </a:r>
              <a:r>
                <a:rPr lang="en-US" sz="1050" dirty="0">
                  <a:solidFill>
                    <a:srgbClr val="C00000"/>
                  </a:solidFill>
                  <a:latin typeface="Comic Sans MS" pitchFamily="66" charset="0"/>
                </a:rPr>
                <a:t>d ?</a:t>
              </a:r>
            </a:p>
          </p:txBody>
        </p:sp>
        <p:cxnSp>
          <p:nvCxnSpPr>
            <p:cNvPr id="13" name="Shape 12"/>
            <p:cNvCxnSpPr>
              <a:endCxn id="7" idx="1"/>
            </p:cNvCxnSpPr>
            <p:nvPr/>
          </p:nvCxnSpPr>
          <p:spPr>
            <a:xfrm rot="5400000" flipH="1" flipV="1">
              <a:off x="1219475" y="3429524"/>
              <a:ext cx="837074" cy="38042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9" idx="1"/>
              <a:endCxn id="8" idx="1"/>
            </p:cNvCxnSpPr>
            <p:nvPr/>
          </p:nvCxnSpPr>
          <p:spPr>
            <a:xfrm rot="10800000" flipH="1">
              <a:off x="1601106" y="4038273"/>
              <a:ext cx="227119" cy="914545"/>
            </a:xfrm>
            <a:prstGeom prst="bentConnector3">
              <a:avLst>
                <a:gd name="adj1" fmla="val -6321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2"/>
              <a:endCxn id="7" idx="0"/>
            </p:cNvCxnSpPr>
            <p:nvPr/>
          </p:nvCxnSpPr>
          <p:spPr>
            <a:xfrm rot="5400000">
              <a:off x="2172053" y="2780769"/>
              <a:ext cx="379802" cy="37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2"/>
              <a:endCxn id="8" idx="0"/>
            </p:cNvCxnSpPr>
            <p:nvPr/>
          </p:nvCxnSpPr>
          <p:spPr>
            <a:xfrm rot="5400000">
              <a:off x="2171108" y="3618789"/>
              <a:ext cx="381690" cy="37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2"/>
              <a:endCxn id="9" idx="0"/>
            </p:cNvCxnSpPr>
            <p:nvPr/>
          </p:nvCxnSpPr>
          <p:spPr>
            <a:xfrm rot="16200000" flipH="1">
              <a:off x="2228771" y="4400092"/>
              <a:ext cx="304219" cy="378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29" idx="0"/>
            </p:cNvCxnSpPr>
            <p:nvPr/>
          </p:nvCxnSpPr>
          <p:spPr>
            <a:xfrm rot="5400000">
              <a:off x="2247697" y="5486615"/>
              <a:ext cx="304219" cy="37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73" name="TextBox 24"/>
            <p:cNvSpPr txBox="1">
              <a:spLocks noChangeArrowheads="1"/>
            </p:cNvSpPr>
            <p:nvPr/>
          </p:nvSpPr>
          <p:spPr bwMode="auto">
            <a:xfrm>
              <a:off x="1447800" y="4648200"/>
              <a:ext cx="3658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prstClr val="black"/>
                  </a:solidFill>
                </a:rPr>
                <a:t>No</a:t>
              </a:r>
            </a:p>
          </p:txBody>
        </p:sp>
        <p:sp>
          <p:nvSpPr>
            <p:cNvPr id="55374" name="TextBox 26"/>
            <p:cNvSpPr txBox="1">
              <a:spLocks noChangeArrowheads="1"/>
            </p:cNvSpPr>
            <p:nvPr/>
          </p:nvSpPr>
          <p:spPr bwMode="auto">
            <a:xfrm>
              <a:off x="2438400" y="5410200"/>
              <a:ext cx="38343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prstClr val="black"/>
                  </a:solidFill>
                </a:rPr>
                <a:t>Yes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57235" y="5638727"/>
              <a:ext cx="685142" cy="4572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C00000"/>
                  </a:solidFill>
                  <a:latin typeface="Comic Sans MS" pitchFamily="66" charset="0"/>
                </a:rPr>
                <a:t>Finish</a:t>
              </a:r>
            </a:p>
          </p:txBody>
        </p:sp>
      </p:grpSp>
      <p:grpSp>
        <p:nvGrpSpPr>
          <p:cNvPr id="55301" name="Group 90"/>
          <p:cNvGrpSpPr>
            <a:grpSpLocks/>
          </p:cNvGrpSpPr>
          <p:nvPr/>
        </p:nvGrpSpPr>
        <p:grpSpPr bwMode="auto">
          <a:xfrm>
            <a:off x="4048125" y="1590675"/>
            <a:ext cx="3733800" cy="2819400"/>
            <a:chOff x="6400798" y="4343400"/>
            <a:chExt cx="1981202" cy="2133600"/>
          </a:xfrm>
        </p:grpSpPr>
        <p:sp>
          <p:nvSpPr>
            <p:cNvPr id="31" name="Rounded Rectangle 30"/>
            <p:cNvSpPr/>
            <p:nvPr/>
          </p:nvSpPr>
          <p:spPr>
            <a:xfrm>
              <a:off x="6885990" y="4343400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71183" y="4343400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856375" y="4343400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400798" y="4343400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341567" y="4343400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81663" y="4429897"/>
              <a:ext cx="363894" cy="39284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937240" y="4429897"/>
              <a:ext cx="363894" cy="39284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885990" y="4865988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371183" y="4865988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856375" y="4865988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400798" y="4865988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341567" y="4865988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481663" y="4952486"/>
              <a:ext cx="363894" cy="39284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937240" y="4952486"/>
              <a:ext cx="363894" cy="39284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C32D2E"/>
                </a:solidFill>
                <a:cs typeface="Arial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885990" y="5388576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371183" y="5388576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856375" y="5388576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00798" y="5388576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8341567" y="5388576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81663" y="5475073"/>
              <a:ext cx="363894" cy="39284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937240" y="5475073"/>
              <a:ext cx="363894" cy="436091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C32D2E"/>
                </a:solidFill>
                <a:cs typeface="Arial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885990" y="5911164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371183" y="5911164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856375" y="5911164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400798" y="5911164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341567" y="5911164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6200000" flipH="1">
              <a:off x="7371183" y="3416264"/>
              <a:ext cx="0" cy="19407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7411615" y="3938852"/>
              <a:ext cx="0" cy="19407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7411615" y="4461440"/>
              <a:ext cx="0" cy="19407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7411615" y="4984028"/>
              <a:ext cx="0" cy="19407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4" idx="2"/>
              <a:endCxn id="73" idx="3"/>
            </p:cNvCxnSpPr>
            <p:nvPr/>
          </p:nvCxnSpPr>
          <p:spPr>
            <a:xfrm rot="16200000" flipH="1">
              <a:off x="5396759" y="5410904"/>
              <a:ext cx="2068727" cy="20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892059" y="5421013"/>
              <a:ext cx="20687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6377252" y="5421013"/>
              <a:ext cx="20687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6862444" y="5421013"/>
              <a:ext cx="20687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347636" y="5421013"/>
              <a:ext cx="20687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7371183" y="5911164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856375" y="5911164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8341567" y="5911164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81663" y="5997661"/>
              <a:ext cx="363894" cy="392842"/>
            </a:xfrm>
            <a:prstGeom prst="roundRect">
              <a:avLst/>
            </a:prstGeom>
            <a:solidFill>
              <a:srgbClr val="4F0D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966856" y="5997661"/>
              <a:ext cx="363894" cy="392842"/>
            </a:xfrm>
            <a:prstGeom prst="roundRect">
              <a:avLst/>
            </a:prstGeom>
            <a:solidFill>
              <a:srgbClr val="4F0D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7452048" y="5997661"/>
              <a:ext cx="363894" cy="39284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937240" y="5997661"/>
              <a:ext cx="363894" cy="39284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400798" y="6433751"/>
              <a:ext cx="40433" cy="432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16200000" flipH="1">
              <a:off x="7411615" y="4984028"/>
              <a:ext cx="0" cy="19407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4" idx="2"/>
            </p:cNvCxnSpPr>
            <p:nvPr/>
          </p:nvCxnSpPr>
          <p:spPr>
            <a:xfrm rot="16200000" flipH="1">
              <a:off x="6449931" y="4357732"/>
              <a:ext cx="43249" cy="10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1" idx="2"/>
            </p:cNvCxnSpPr>
            <p:nvPr/>
          </p:nvCxnSpPr>
          <p:spPr>
            <a:xfrm rot="16200000" flipH="1">
              <a:off x="6955340" y="4337516"/>
              <a:ext cx="43249" cy="141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33" idx="2"/>
            </p:cNvCxnSpPr>
            <p:nvPr/>
          </p:nvCxnSpPr>
          <p:spPr>
            <a:xfrm rot="16200000" flipH="1">
              <a:off x="7905508" y="4357732"/>
              <a:ext cx="43249" cy="10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41" idx="1"/>
            </p:cNvCxnSpPr>
            <p:nvPr/>
          </p:nvCxnSpPr>
          <p:spPr>
            <a:xfrm rot="10800000" flipH="1" flipV="1">
              <a:off x="6400798" y="4887613"/>
              <a:ext cx="121298" cy="64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48" idx="0"/>
            </p:cNvCxnSpPr>
            <p:nvPr/>
          </p:nvCxnSpPr>
          <p:spPr>
            <a:xfrm rot="16200000" flipH="1">
              <a:off x="6428307" y="5381283"/>
              <a:ext cx="86497" cy="10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5" idx="2"/>
            </p:cNvCxnSpPr>
            <p:nvPr/>
          </p:nvCxnSpPr>
          <p:spPr>
            <a:xfrm rot="16200000" flipH="1">
              <a:off x="6449931" y="5925496"/>
              <a:ext cx="43249" cy="10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52" idx="2"/>
            </p:cNvCxnSpPr>
            <p:nvPr/>
          </p:nvCxnSpPr>
          <p:spPr>
            <a:xfrm rot="16200000" flipH="1">
              <a:off x="6935123" y="5925496"/>
              <a:ext cx="43249" cy="10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45" idx="0"/>
            </p:cNvCxnSpPr>
            <p:nvPr/>
          </p:nvCxnSpPr>
          <p:spPr>
            <a:xfrm rot="16200000" flipH="1">
              <a:off x="6913499" y="5381283"/>
              <a:ext cx="86497" cy="10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6" idx="2"/>
            </p:cNvCxnSpPr>
            <p:nvPr/>
          </p:nvCxnSpPr>
          <p:spPr>
            <a:xfrm rot="16200000" flipH="1">
              <a:off x="7420316" y="5925496"/>
              <a:ext cx="43249" cy="10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47" idx="2"/>
            </p:cNvCxnSpPr>
            <p:nvPr/>
          </p:nvCxnSpPr>
          <p:spPr>
            <a:xfrm rot="16200000" flipH="1">
              <a:off x="7905508" y="5402908"/>
              <a:ext cx="43249" cy="10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40" idx="2"/>
            </p:cNvCxnSpPr>
            <p:nvPr/>
          </p:nvCxnSpPr>
          <p:spPr>
            <a:xfrm rot="16200000" flipH="1">
              <a:off x="7905508" y="4880320"/>
              <a:ext cx="43249" cy="10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ounded Rectangle 85"/>
            <p:cNvSpPr/>
            <p:nvPr/>
          </p:nvSpPr>
          <p:spPr>
            <a:xfrm>
              <a:off x="6966856" y="4429897"/>
              <a:ext cx="849087" cy="91543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6966856" y="5475073"/>
              <a:ext cx="849087" cy="39284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H="1">
              <a:off x="6128692" y="4615506"/>
              <a:ext cx="544213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47" idx="1"/>
            </p:cNvCxnSpPr>
            <p:nvPr/>
          </p:nvCxnSpPr>
          <p:spPr>
            <a:xfrm rot="16200000" flipH="1">
              <a:off x="7319185" y="4873009"/>
              <a:ext cx="1066800" cy="7581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 flipH="1">
              <a:off x="6400798" y="5943600"/>
              <a:ext cx="485192" cy="0"/>
            </a:xfrm>
            <a:prstGeom prst="line">
              <a:avLst/>
            </a:prstGeom>
            <a:ln w="4127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302" name="TextBox 92"/>
          <p:cNvSpPr txBox="1">
            <a:spLocks noChangeArrowheads="1"/>
          </p:cNvSpPr>
          <p:nvPr/>
        </p:nvSpPr>
        <p:spPr bwMode="auto">
          <a:xfrm>
            <a:off x="990600" y="4800600"/>
            <a:ext cx="79438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Too long capacity results in poor </a:t>
            </a:r>
            <a:r>
              <a:rPr lang="en-US" sz="2800" dirty="0" err="1" smtClean="0">
                <a:solidFill>
                  <a:prstClr val="black"/>
                </a:solidFill>
                <a:latin typeface="Comic Sans MS" pitchFamily="66" charset="0"/>
              </a:rPr>
              <a:t>QoS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Too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high capacity wastes 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area 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Uniform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link capacities are a waste in ASIP system</a:t>
            </a:r>
          </a:p>
        </p:txBody>
      </p:sp>
    </p:spTree>
    <p:extLst>
      <p:ext uri="{BB962C8B-B14F-4D97-AF65-F5344CB8AC3E}">
        <p14:creationId xmlns:p14="http://schemas.microsoft.com/office/powerpoint/2010/main" val="23303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1450" cy="1143000"/>
          </a:xfrm>
        </p:spPr>
        <p:txBody>
          <a:bodyPr/>
          <a:lstStyle/>
          <a:p>
            <a:r>
              <a:rPr lang="en-ZA" sz="4400" dirty="0" smtClean="0"/>
              <a:t>NoC Design Requirements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43850" cy="4800600"/>
          </a:xfrm>
        </p:spPr>
        <p:txBody>
          <a:bodyPr/>
          <a:lstStyle/>
          <a:p>
            <a:pPr marL="596900" indent="-514350">
              <a:lnSpc>
                <a:spcPct val="150000"/>
              </a:lnSpc>
              <a:buClr>
                <a:srgbClr val="C0654C"/>
              </a:buClr>
              <a:buFont typeface="+mj-lt"/>
              <a:buAutoNum type="arabicPeriod"/>
            </a:pPr>
            <a:r>
              <a:rPr lang="en-ZA" dirty="0" smtClean="0"/>
              <a:t>High-performance interconnect</a:t>
            </a:r>
          </a:p>
          <a:p>
            <a:pPr lvl="1">
              <a:lnSpc>
                <a:spcPct val="150000"/>
              </a:lnSpc>
            </a:pPr>
            <a:r>
              <a:rPr lang="en-ZA" sz="2400" dirty="0" smtClean="0">
                <a:solidFill>
                  <a:srgbClr val="0070C0"/>
                </a:solidFill>
              </a:rPr>
              <a:t>High-throughput, latency, power, area</a:t>
            </a:r>
          </a:p>
          <a:p>
            <a:pPr marL="596900" indent="-514350">
              <a:lnSpc>
                <a:spcPct val="150000"/>
              </a:lnSpc>
              <a:buClr>
                <a:srgbClr val="C0654C"/>
              </a:buClr>
              <a:buFont typeface="+mj-lt"/>
              <a:buAutoNum type="arabicPeriod"/>
            </a:pPr>
            <a:r>
              <a:rPr lang="en-ZA" dirty="0" smtClean="0"/>
              <a:t>Complex functionality</a:t>
            </a:r>
          </a:p>
          <a:p>
            <a:pPr lvl="1">
              <a:lnSpc>
                <a:spcPct val="150000"/>
              </a:lnSpc>
            </a:pPr>
            <a:r>
              <a:rPr lang="en-ZA" sz="2400" dirty="0" smtClean="0">
                <a:solidFill>
                  <a:srgbClr val="0070C0"/>
                </a:solidFill>
              </a:rPr>
              <a:t>Support for virtual-channels</a:t>
            </a:r>
          </a:p>
          <a:p>
            <a:pPr lvl="1">
              <a:lnSpc>
                <a:spcPct val="150000"/>
              </a:lnSpc>
            </a:pPr>
            <a:r>
              <a:rPr lang="en-ZA" sz="2400" dirty="0" err="1" smtClean="0">
                <a:solidFill>
                  <a:srgbClr val="0070C0"/>
                </a:solidFill>
              </a:rPr>
              <a:t>QoS</a:t>
            </a:r>
            <a:endParaRPr lang="en-ZA" sz="2400" dirty="0" smtClean="0">
              <a:solidFill>
                <a:srgbClr val="0070C0"/>
              </a:solidFill>
            </a:endParaRPr>
          </a:p>
          <a:p>
            <a:pPr marL="596900" indent="-514350">
              <a:lnSpc>
                <a:spcPct val="150000"/>
              </a:lnSpc>
              <a:buClr>
                <a:srgbClr val="C0654C"/>
              </a:buClr>
              <a:buFont typeface="+mj-lt"/>
              <a:buAutoNum type="arabicPeriod"/>
            </a:pPr>
            <a:r>
              <a:rPr lang="en-ZA" dirty="0" smtClean="0"/>
              <a:t>Synchronization</a:t>
            </a:r>
          </a:p>
          <a:p>
            <a:pPr lvl="1">
              <a:lnSpc>
                <a:spcPct val="150000"/>
              </a:lnSpc>
            </a:pPr>
            <a:r>
              <a:rPr lang="en-ZA" sz="2400" dirty="0" smtClean="0">
                <a:solidFill>
                  <a:srgbClr val="0070C0"/>
                </a:solidFill>
              </a:rPr>
              <a:t>Reliability, high-throughput, low-latency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0CA9112-1A43-40C1-A571-74E57D9C4C8A}" type="slidenum">
              <a:rPr lang="en-US" smtClean="0">
                <a:solidFill>
                  <a:prstClr val="black"/>
                </a:solidFill>
              </a:rPr>
              <a:pPr eaLnBrk="1" hangingPunct="1"/>
              <a:t>52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779145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Break + Questions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82EE9-6320-4821-A6ED-CDE0EA0EFEC8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7804150" cy="5791199"/>
          </a:xfrm>
        </p:spPr>
        <p:txBody>
          <a:bodyPr/>
          <a:lstStyle/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II: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Building Blocks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/>
              <a:t>Topology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/>
              <a:t>Routing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/>
              <a:t>Control Flow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/>
              <a:t>Network Interface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/>
              <a:t>Router Architecture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1"/>
            <a:ext cx="7804150" cy="5029200"/>
          </a:xfrm>
        </p:spPr>
        <p:txBody>
          <a:bodyPr/>
          <a:lstStyle/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II: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Building Blocks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/>
              <a:t>Topology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Routing Algorithms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Routing Mechanisms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Control Flow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Network Interface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Router Architecture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047750" y="76200"/>
            <a:ext cx="7791450" cy="1143000"/>
          </a:xfrm>
        </p:spPr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73313"/>
            <a:ext cx="7943850" cy="3886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Mainly adopted </a:t>
            </a:r>
            <a:r>
              <a:rPr lang="en-US" dirty="0"/>
              <a:t>from large-scale networks and parallel </a:t>
            </a:r>
            <a:r>
              <a:rPr lang="en-US" dirty="0" smtClean="0"/>
              <a:t>computing</a:t>
            </a:r>
          </a:p>
          <a:p>
            <a:pPr>
              <a:defRPr/>
            </a:pPr>
            <a:r>
              <a:rPr lang="en-US" dirty="0"/>
              <a:t>A good topology allows to fulfill the requirements of the traffic at reasonable </a:t>
            </a:r>
            <a:r>
              <a:rPr lang="en-US" dirty="0" smtClean="0"/>
              <a:t>costs</a:t>
            </a:r>
            <a:endParaRPr lang="en-US" dirty="0"/>
          </a:p>
          <a:p>
            <a:pPr>
              <a:defRPr/>
            </a:pPr>
            <a:r>
              <a:rPr lang="en-US" dirty="0" smtClean="0"/>
              <a:t>Topology classifications: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70C0"/>
                </a:solidFill>
              </a:rPr>
              <a:t>Direct </a:t>
            </a:r>
            <a:r>
              <a:rPr lang="en-US" dirty="0">
                <a:solidFill>
                  <a:srgbClr val="0070C0"/>
                </a:solidFill>
              </a:rPr>
              <a:t>topologies</a:t>
            </a:r>
          </a:p>
          <a:p>
            <a:pPr marL="917575" lvl="1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70C0"/>
                </a:solidFill>
              </a:rPr>
              <a:t>Indirect topologies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FED4CF-7B8B-4846-BB2B-46B4C98F7D7F}" type="slidenum">
              <a:rPr lang="en-US" smtClean="0">
                <a:solidFill>
                  <a:prstClr val="black"/>
                </a:solidFill>
              </a:rPr>
              <a:pPr eaLnBrk="1" hangingPunct="1"/>
              <a:t>56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447800" y="1143000"/>
            <a:ext cx="7543800" cy="10779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NoC</a:t>
            </a:r>
            <a:r>
              <a:rPr lang="en-US" sz="32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topology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is the connection map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between PEs.</a:t>
            </a:r>
          </a:p>
        </p:txBody>
      </p:sp>
    </p:spTree>
    <p:extLst>
      <p:ext uri="{BB962C8B-B14F-4D97-AF65-F5344CB8AC3E}">
        <p14:creationId xmlns:p14="http://schemas.microsoft.com/office/powerpoint/2010/main" val="35819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40922" y="6275"/>
            <a:ext cx="7791450" cy="1143000"/>
          </a:xfrm>
        </p:spPr>
        <p:txBody>
          <a:bodyPr/>
          <a:lstStyle/>
          <a:p>
            <a:r>
              <a:rPr lang="en-US" sz="3600" dirty="0" smtClean="0"/>
              <a:t>Direct Topology: Mesh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C906DD3-3309-49DF-865F-CAE4CF3A526B}" type="slidenum">
              <a:rPr lang="en-US" sz="900">
                <a:solidFill>
                  <a:prstClr val="black"/>
                </a:solidFill>
              </a:rPr>
              <a:pPr eaLnBrk="1" hangingPunct="1"/>
              <a:t>57</a:t>
            </a:fld>
            <a:endParaRPr lang="en-US" sz="900">
              <a:solidFill>
                <a:prstClr val="black"/>
              </a:solidFill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5576888" y="2860675"/>
            <a:ext cx="4762" cy="20399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4148138" y="2863850"/>
            <a:ext cx="4762" cy="203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3433763" y="2863850"/>
            <a:ext cx="6350" cy="203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4864100" y="2867025"/>
            <a:ext cx="3175" cy="20272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H="1" flipV="1">
            <a:off x="3509963" y="4960938"/>
            <a:ext cx="200342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3506788" y="4238625"/>
            <a:ext cx="200501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 flipV="1">
            <a:off x="3506788" y="3519488"/>
            <a:ext cx="200342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H="1">
            <a:off x="3503613" y="2797175"/>
            <a:ext cx="200501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4930293" y="2144154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648259" y="2142564"/>
            <a:ext cx="576684" cy="591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504716" y="2147890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18300" y="2147889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932674" y="2860582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646250" y="2855817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504295" y="2864318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217878" y="2864317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936647" y="3581403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647842" y="3582989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507471" y="3583784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218673" y="3583784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365495" y="2734614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079873" y="2735553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795038" y="2738439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5508559" y="273223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368667" y="3455019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4080724" y="3454370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4795044" y="3452494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5510205" y="3458985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4935791" y="4302032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5649367" y="4297267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3507412" y="4305768"/>
            <a:ext cx="576684" cy="591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4220995" y="4305767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3368612" y="4176064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4082990" y="4177003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4798155" y="4179889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5511676" y="417368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3371784" y="4896469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083841" y="4895820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4798161" y="4893944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5513322" y="4900435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41" name="正方形/長方形 140"/>
          <p:cNvSpPr/>
          <p:nvPr/>
        </p:nvSpPr>
        <p:spPr>
          <a:xfrm>
            <a:off x="3692525" y="4659313"/>
            <a:ext cx="200025" cy="141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9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045 0.03518 L 0.19722 0.03518 L 0.19531 -0.27662 L 0.21041 -0.30556 L 0.2368 -0.30556 " pathEditMode="relative" ptsTypes="AAAAAA">
                                      <p:cBhvr>
                                        <p:cTn id="6" dur="3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91450" cy="1143000"/>
          </a:xfrm>
        </p:spPr>
        <p:txBody>
          <a:bodyPr/>
          <a:lstStyle/>
          <a:p>
            <a:r>
              <a:rPr lang="en-US" sz="3600" dirty="0" smtClean="0"/>
              <a:t>Direct Topology: Torus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02B5805-2F8F-4247-8E67-59561B253636}" type="slidenum">
              <a:rPr lang="en-US" sz="900">
                <a:solidFill>
                  <a:prstClr val="black"/>
                </a:solidFill>
              </a:rPr>
              <a:pPr eaLnBrk="1" hangingPunct="1"/>
              <a:t>58</a:t>
            </a:fld>
            <a:endParaRPr lang="en-US" sz="900">
              <a:solidFill>
                <a:prstClr val="black"/>
              </a:solidFill>
            </a:endParaRPr>
          </a:p>
        </p:txBody>
      </p:sp>
      <p:cxnSp>
        <p:nvCxnSpPr>
          <p:cNvPr id="143" name="直線コネクタ 142"/>
          <p:cNvCxnSpPr/>
          <p:nvPr/>
        </p:nvCxnSpPr>
        <p:spPr>
          <a:xfrm>
            <a:off x="5573713" y="2862263"/>
            <a:ext cx="4762" cy="203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4146550" y="2865438"/>
            <a:ext cx="3175" cy="203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3432175" y="2865438"/>
            <a:ext cx="4763" cy="2033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>
            <a:off x="4860925" y="2868613"/>
            <a:ext cx="3175" cy="20272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 flipH="1" flipV="1">
            <a:off x="3506788" y="4962525"/>
            <a:ext cx="2003425" cy="4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 flipH="1">
            <a:off x="3503613" y="4240213"/>
            <a:ext cx="20050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H="1" flipV="1">
            <a:off x="3503613" y="3521075"/>
            <a:ext cx="2003425" cy="4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 flipH="1">
            <a:off x="3500438" y="2798763"/>
            <a:ext cx="20050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1" name="正方形/長方形 150"/>
          <p:cNvSpPr/>
          <p:nvPr/>
        </p:nvSpPr>
        <p:spPr>
          <a:xfrm>
            <a:off x="4927176" y="2146022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2" name="正方形/長方形 151"/>
          <p:cNvSpPr/>
          <p:nvPr/>
        </p:nvSpPr>
        <p:spPr>
          <a:xfrm>
            <a:off x="5645142" y="2144432"/>
            <a:ext cx="576684" cy="591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3" name="正方形/長方形 152"/>
          <p:cNvSpPr/>
          <p:nvPr/>
        </p:nvSpPr>
        <p:spPr>
          <a:xfrm>
            <a:off x="3501599" y="2149758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4" name="正方形/長方形 153"/>
          <p:cNvSpPr/>
          <p:nvPr/>
        </p:nvSpPr>
        <p:spPr>
          <a:xfrm>
            <a:off x="4215183" y="2149757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5" name="正方形/長方形 154"/>
          <p:cNvSpPr/>
          <p:nvPr/>
        </p:nvSpPr>
        <p:spPr>
          <a:xfrm>
            <a:off x="4929557" y="2862450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6" name="正方形/長方形 155"/>
          <p:cNvSpPr/>
          <p:nvPr/>
        </p:nvSpPr>
        <p:spPr>
          <a:xfrm>
            <a:off x="5643133" y="2857685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7" name="正方形/長方形 156"/>
          <p:cNvSpPr/>
          <p:nvPr/>
        </p:nvSpPr>
        <p:spPr>
          <a:xfrm>
            <a:off x="3501178" y="2866186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8" name="正方形/長方形 157"/>
          <p:cNvSpPr/>
          <p:nvPr/>
        </p:nvSpPr>
        <p:spPr>
          <a:xfrm>
            <a:off x="4214761" y="2866185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9" name="正方形/長方形 158"/>
          <p:cNvSpPr/>
          <p:nvPr/>
        </p:nvSpPr>
        <p:spPr>
          <a:xfrm>
            <a:off x="4933530" y="3583271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0" name="正方形/長方形 159"/>
          <p:cNvSpPr/>
          <p:nvPr/>
        </p:nvSpPr>
        <p:spPr>
          <a:xfrm>
            <a:off x="5644725" y="3584857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1" name="正方形/長方形 160"/>
          <p:cNvSpPr/>
          <p:nvPr/>
        </p:nvSpPr>
        <p:spPr>
          <a:xfrm>
            <a:off x="3504354" y="3585652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2" name="正方形/長方形 161"/>
          <p:cNvSpPr/>
          <p:nvPr/>
        </p:nvSpPr>
        <p:spPr>
          <a:xfrm>
            <a:off x="4215556" y="3585652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3" name="正方形/長方形 162"/>
          <p:cNvSpPr/>
          <p:nvPr/>
        </p:nvSpPr>
        <p:spPr>
          <a:xfrm>
            <a:off x="3362378" y="273648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4" name="正方形/長方形 163"/>
          <p:cNvSpPr/>
          <p:nvPr/>
        </p:nvSpPr>
        <p:spPr>
          <a:xfrm>
            <a:off x="4076756" y="2737421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5" name="正方形/長方形 164"/>
          <p:cNvSpPr/>
          <p:nvPr/>
        </p:nvSpPr>
        <p:spPr>
          <a:xfrm>
            <a:off x="4791921" y="2740307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6" name="正方形/長方形 165"/>
          <p:cNvSpPr/>
          <p:nvPr/>
        </p:nvSpPr>
        <p:spPr>
          <a:xfrm>
            <a:off x="5505442" y="2734100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3365550" y="3456887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4077607" y="3456238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9" name="正方形/長方形 168"/>
          <p:cNvSpPr/>
          <p:nvPr/>
        </p:nvSpPr>
        <p:spPr>
          <a:xfrm>
            <a:off x="4791927" y="345436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0" name="正方形/長方形 169"/>
          <p:cNvSpPr/>
          <p:nvPr/>
        </p:nvSpPr>
        <p:spPr>
          <a:xfrm>
            <a:off x="5507088" y="3460853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1" name="正方形/長方形 170"/>
          <p:cNvSpPr/>
          <p:nvPr/>
        </p:nvSpPr>
        <p:spPr>
          <a:xfrm>
            <a:off x="4932674" y="4303900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72" name="正方形/長方形 171"/>
          <p:cNvSpPr/>
          <p:nvPr/>
        </p:nvSpPr>
        <p:spPr>
          <a:xfrm>
            <a:off x="5646250" y="4299135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73" name="正方形/長方形 172"/>
          <p:cNvSpPr/>
          <p:nvPr/>
        </p:nvSpPr>
        <p:spPr>
          <a:xfrm>
            <a:off x="3504295" y="4307636"/>
            <a:ext cx="576684" cy="591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74" name="正方形/長方形 173"/>
          <p:cNvSpPr/>
          <p:nvPr/>
        </p:nvSpPr>
        <p:spPr>
          <a:xfrm>
            <a:off x="4217878" y="4307635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75" name="正方形/長方形 174"/>
          <p:cNvSpPr/>
          <p:nvPr/>
        </p:nvSpPr>
        <p:spPr>
          <a:xfrm>
            <a:off x="3365495" y="417793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6" name="正方形/長方形 175"/>
          <p:cNvSpPr/>
          <p:nvPr/>
        </p:nvSpPr>
        <p:spPr>
          <a:xfrm>
            <a:off x="4079873" y="4178871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7" name="正方形/長方形 176"/>
          <p:cNvSpPr/>
          <p:nvPr/>
        </p:nvSpPr>
        <p:spPr>
          <a:xfrm>
            <a:off x="4795038" y="4181757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8" name="正方形/長方形 177"/>
          <p:cNvSpPr/>
          <p:nvPr/>
        </p:nvSpPr>
        <p:spPr>
          <a:xfrm>
            <a:off x="5508559" y="4175550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9" name="正方形/長方形 178"/>
          <p:cNvSpPr/>
          <p:nvPr/>
        </p:nvSpPr>
        <p:spPr>
          <a:xfrm>
            <a:off x="3368667" y="4898337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80" name="正方形/長方形 179"/>
          <p:cNvSpPr/>
          <p:nvPr/>
        </p:nvSpPr>
        <p:spPr>
          <a:xfrm>
            <a:off x="4080724" y="4897688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81" name="正方形/長方形 180"/>
          <p:cNvSpPr/>
          <p:nvPr/>
        </p:nvSpPr>
        <p:spPr>
          <a:xfrm>
            <a:off x="4795044" y="489581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82" name="正方形/長方形 181"/>
          <p:cNvSpPr/>
          <p:nvPr/>
        </p:nvSpPr>
        <p:spPr>
          <a:xfrm>
            <a:off x="5510205" y="4902303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cxnSp>
        <p:nvCxnSpPr>
          <p:cNvPr id="183" name="カギ線コネクタ 182"/>
          <p:cNvCxnSpPr/>
          <p:nvPr/>
        </p:nvCxnSpPr>
        <p:spPr>
          <a:xfrm rot="16200000" flipH="1">
            <a:off x="2289175" y="3879850"/>
            <a:ext cx="2290763" cy="4763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カギ線コネクタ 183"/>
          <p:cNvCxnSpPr/>
          <p:nvPr/>
        </p:nvCxnSpPr>
        <p:spPr>
          <a:xfrm rot="16200000" flipH="1">
            <a:off x="3003551" y="3862387"/>
            <a:ext cx="2290762" cy="4763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カギ線コネクタ 184"/>
          <p:cNvCxnSpPr/>
          <p:nvPr/>
        </p:nvCxnSpPr>
        <p:spPr>
          <a:xfrm rot="16200000" flipH="1">
            <a:off x="3717131" y="3879057"/>
            <a:ext cx="2290763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カギ線コネクタ 185"/>
          <p:cNvCxnSpPr/>
          <p:nvPr/>
        </p:nvCxnSpPr>
        <p:spPr>
          <a:xfrm rot="16200000" flipH="1">
            <a:off x="4431507" y="3861594"/>
            <a:ext cx="2290762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カギ線コネクタ 186"/>
          <p:cNvCxnSpPr/>
          <p:nvPr/>
        </p:nvCxnSpPr>
        <p:spPr>
          <a:xfrm rot="10800000" flipH="1">
            <a:off x="3363913" y="4959350"/>
            <a:ext cx="2290762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カギ線コネクタ 187"/>
          <p:cNvCxnSpPr/>
          <p:nvPr/>
        </p:nvCxnSpPr>
        <p:spPr>
          <a:xfrm rot="10800000" flipH="1">
            <a:off x="3351213" y="4235450"/>
            <a:ext cx="2290762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カギ線コネクタ 188"/>
          <p:cNvCxnSpPr/>
          <p:nvPr/>
        </p:nvCxnSpPr>
        <p:spPr>
          <a:xfrm rot="10800000" flipH="1">
            <a:off x="3363913" y="3511550"/>
            <a:ext cx="2290762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カギ線コネクタ 189"/>
          <p:cNvCxnSpPr/>
          <p:nvPr/>
        </p:nvCxnSpPr>
        <p:spPr>
          <a:xfrm rot="10800000" flipH="1">
            <a:off x="3351213" y="2792413"/>
            <a:ext cx="2290762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正方形/長方形 190"/>
          <p:cNvSpPr/>
          <p:nvPr/>
        </p:nvSpPr>
        <p:spPr>
          <a:xfrm>
            <a:off x="3692525" y="4659313"/>
            <a:ext cx="200025" cy="141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871 0.03446 L -0.03767 0.07656 L -0.02292 0.07518 L -0.02187 -0.32709 L -0.03767 -0.32709 L -0.03871 -0.2836 L -0.07639 -0.2836 L -0.0743 -0.30604 L 0.22969 -0.30997 L 0.22865 -0.28615 L 0.19601 -0.2836 L 0.20885 -0.30604 L 0.23264 -0.30859 " pathEditMode="relative" ptsTypes="AAAAAAAAAAAAAA">
                                      <p:cBhvr>
                                        <p:cTn id="3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69975" y="0"/>
            <a:ext cx="7791450" cy="1143000"/>
          </a:xfrm>
        </p:spPr>
        <p:txBody>
          <a:bodyPr/>
          <a:lstStyle/>
          <a:p>
            <a:r>
              <a:rPr lang="en-US" sz="3600" dirty="0" smtClean="0"/>
              <a:t>Direct Topology: Folded Torus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E849146-6DB5-468F-9B6D-5415F3278F78}" type="slidenum">
              <a:rPr lang="en-US" sz="900">
                <a:solidFill>
                  <a:prstClr val="black"/>
                </a:solidFill>
              </a:rPr>
              <a:pPr eaLnBrk="1" hangingPunct="1"/>
              <a:t>59</a:t>
            </a:fld>
            <a:endParaRPr lang="en-US" sz="900">
              <a:solidFill>
                <a:prstClr val="black"/>
              </a:solidFill>
            </a:endParaRPr>
          </a:p>
        </p:txBody>
      </p:sp>
      <p:cxnSp>
        <p:nvCxnSpPr>
          <p:cNvPr id="143" name="直線コネクタ 142"/>
          <p:cNvCxnSpPr/>
          <p:nvPr/>
        </p:nvCxnSpPr>
        <p:spPr>
          <a:xfrm>
            <a:off x="3565525" y="2862263"/>
            <a:ext cx="4763" cy="203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2138363" y="2865438"/>
            <a:ext cx="3175" cy="203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1423988" y="2865438"/>
            <a:ext cx="4762" cy="2033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>
            <a:off x="2852738" y="2868613"/>
            <a:ext cx="3175" cy="20272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 flipH="1" flipV="1">
            <a:off x="1498600" y="4962525"/>
            <a:ext cx="2003425" cy="4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 flipH="1">
            <a:off x="1495425" y="4240213"/>
            <a:ext cx="2005013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H="1" flipV="1">
            <a:off x="1495425" y="3521075"/>
            <a:ext cx="2003425" cy="4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 flipH="1">
            <a:off x="1492250" y="2798763"/>
            <a:ext cx="2005013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1" name="正方形/長方形 150"/>
          <p:cNvSpPr/>
          <p:nvPr/>
        </p:nvSpPr>
        <p:spPr>
          <a:xfrm>
            <a:off x="2918988" y="2146022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2" name="正方形/長方形 151"/>
          <p:cNvSpPr/>
          <p:nvPr/>
        </p:nvSpPr>
        <p:spPr>
          <a:xfrm>
            <a:off x="3636954" y="2144432"/>
            <a:ext cx="576684" cy="591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3" name="正方形/長方形 152"/>
          <p:cNvSpPr/>
          <p:nvPr/>
        </p:nvSpPr>
        <p:spPr>
          <a:xfrm>
            <a:off x="1493411" y="2149758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4" name="正方形/長方形 153"/>
          <p:cNvSpPr/>
          <p:nvPr/>
        </p:nvSpPr>
        <p:spPr>
          <a:xfrm>
            <a:off x="2206995" y="2149757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5" name="正方形/長方形 154"/>
          <p:cNvSpPr/>
          <p:nvPr/>
        </p:nvSpPr>
        <p:spPr>
          <a:xfrm>
            <a:off x="2921369" y="2862450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6" name="正方形/長方形 155"/>
          <p:cNvSpPr/>
          <p:nvPr/>
        </p:nvSpPr>
        <p:spPr>
          <a:xfrm>
            <a:off x="3634945" y="2857685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7" name="正方形/長方形 156"/>
          <p:cNvSpPr/>
          <p:nvPr/>
        </p:nvSpPr>
        <p:spPr>
          <a:xfrm>
            <a:off x="1492990" y="2866186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8" name="正方形/長方形 157"/>
          <p:cNvSpPr/>
          <p:nvPr/>
        </p:nvSpPr>
        <p:spPr>
          <a:xfrm>
            <a:off x="2206573" y="2866185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9" name="正方形/長方形 158"/>
          <p:cNvSpPr/>
          <p:nvPr/>
        </p:nvSpPr>
        <p:spPr>
          <a:xfrm>
            <a:off x="2925342" y="3583271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0" name="正方形/長方形 159"/>
          <p:cNvSpPr/>
          <p:nvPr/>
        </p:nvSpPr>
        <p:spPr>
          <a:xfrm>
            <a:off x="3636537" y="3584857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1" name="正方形/長方形 160"/>
          <p:cNvSpPr/>
          <p:nvPr/>
        </p:nvSpPr>
        <p:spPr>
          <a:xfrm>
            <a:off x="1496166" y="3585652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2" name="正方形/長方形 161"/>
          <p:cNvSpPr/>
          <p:nvPr/>
        </p:nvSpPr>
        <p:spPr>
          <a:xfrm>
            <a:off x="2207368" y="3585652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3" name="正方形/長方形 162"/>
          <p:cNvSpPr/>
          <p:nvPr/>
        </p:nvSpPr>
        <p:spPr>
          <a:xfrm>
            <a:off x="1354190" y="273648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4" name="正方形/長方形 163"/>
          <p:cNvSpPr/>
          <p:nvPr/>
        </p:nvSpPr>
        <p:spPr>
          <a:xfrm>
            <a:off x="2068568" y="2737421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5" name="正方形/長方形 164"/>
          <p:cNvSpPr/>
          <p:nvPr/>
        </p:nvSpPr>
        <p:spPr>
          <a:xfrm>
            <a:off x="2783733" y="2740307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6" name="正方形/長方形 165"/>
          <p:cNvSpPr/>
          <p:nvPr/>
        </p:nvSpPr>
        <p:spPr>
          <a:xfrm>
            <a:off x="3497254" y="2734100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1357362" y="3456887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2069419" y="3456238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9" name="正方形/長方形 168"/>
          <p:cNvSpPr/>
          <p:nvPr/>
        </p:nvSpPr>
        <p:spPr>
          <a:xfrm>
            <a:off x="2783739" y="345436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0" name="正方形/長方形 169"/>
          <p:cNvSpPr/>
          <p:nvPr/>
        </p:nvSpPr>
        <p:spPr>
          <a:xfrm>
            <a:off x="3498900" y="3460853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1" name="正方形/長方形 170"/>
          <p:cNvSpPr/>
          <p:nvPr/>
        </p:nvSpPr>
        <p:spPr>
          <a:xfrm>
            <a:off x="2924486" y="4303900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72" name="正方形/長方形 171"/>
          <p:cNvSpPr/>
          <p:nvPr/>
        </p:nvSpPr>
        <p:spPr>
          <a:xfrm>
            <a:off x="3638062" y="4299135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73" name="正方形/長方形 172"/>
          <p:cNvSpPr/>
          <p:nvPr/>
        </p:nvSpPr>
        <p:spPr>
          <a:xfrm>
            <a:off x="1496107" y="4307636"/>
            <a:ext cx="576684" cy="591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74" name="正方形/長方形 173"/>
          <p:cNvSpPr/>
          <p:nvPr/>
        </p:nvSpPr>
        <p:spPr>
          <a:xfrm>
            <a:off x="2209690" y="4307635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75" name="正方形/長方形 174"/>
          <p:cNvSpPr/>
          <p:nvPr/>
        </p:nvSpPr>
        <p:spPr>
          <a:xfrm>
            <a:off x="1357307" y="417793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6" name="正方形/長方形 175"/>
          <p:cNvSpPr/>
          <p:nvPr/>
        </p:nvSpPr>
        <p:spPr>
          <a:xfrm>
            <a:off x="2071685" y="4178871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7" name="正方形/長方形 176"/>
          <p:cNvSpPr/>
          <p:nvPr/>
        </p:nvSpPr>
        <p:spPr>
          <a:xfrm>
            <a:off x="2786850" y="4181757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8" name="正方形/長方形 177"/>
          <p:cNvSpPr/>
          <p:nvPr/>
        </p:nvSpPr>
        <p:spPr>
          <a:xfrm>
            <a:off x="3500371" y="4175550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9" name="正方形/長方形 178"/>
          <p:cNvSpPr/>
          <p:nvPr/>
        </p:nvSpPr>
        <p:spPr>
          <a:xfrm>
            <a:off x="1360479" y="4898337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80" name="正方形/長方形 179"/>
          <p:cNvSpPr/>
          <p:nvPr/>
        </p:nvSpPr>
        <p:spPr>
          <a:xfrm>
            <a:off x="2072536" y="4897688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81" name="正方形/長方形 180"/>
          <p:cNvSpPr/>
          <p:nvPr/>
        </p:nvSpPr>
        <p:spPr>
          <a:xfrm>
            <a:off x="2786856" y="489581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82" name="正方形/長方形 181"/>
          <p:cNvSpPr/>
          <p:nvPr/>
        </p:nvSpPr>
        <p:spPr>
          <a:xfrm>
            <a:off x="3502017" y="4902303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cxnSp>
        <p:nvCxnSpPr>
          <p:cNvPr id="183" name="カギ線コネクタ 182"/>
          <p:cNvCxnSpPr/>
          <p:nvPr/>
        </p:nvCxnSpPr>
        <p:spPr>
          <a:xfrm rot="16200000" flipH="1">
            <a:off x="280987" y="3879851"/>
            <a:ext cx="2290763" cy="4762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カギ線コネクタ 183"/>
          <p:cNvCxnSpPr/>
          <p:nvPr/>
        </p:nvCxnSpPr>
        <p:spPr>
          <a:xfrm rot="16200000" flipH="1">
            <a:off x="995363" y="3862388"/>
            <a:ext cx="2290762" cy="4762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カギ線コネクタ 184"/>
          <p:cNvCxnSpPr/>
          <p:nvPr/>
        </p:nvCxnSpPr>
        <p:spPr>
          <a:xfrm rot="16200000" flipH="1">
            <a:off x="1708943" y="3879057"/>
            <a:ext cx="2290763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カギ線コネクタ 185"/>
          <p:cNvCxnSpPr/>
          <p:nvPr/>
        </p:nvCxnSpPr>
        <p:spPr>
          <a:xfrm rot="16200000" flipH="1">
            <a:off x="2423319" y="3861594"/>
            <a:ext cx="2290762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カギ線コネクタ 186"/>
          <p:cNvCxnSpPr/>
          <p:nvPr/>
        </p:nvCxnSpPr>
        <p:spPr>
          <a:xfrm rot="10800000" flipH="1">
            <a:off x="1355725" y="4959350"/>
            <a:ext cx="2290763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カギ線コネクタ 187"/>
          <p:cNvCxnSpPr/>
          <p:nvPr/>
        </p:nvCxnSpPr>
        <p:spPr>
          <a:xfrm rot="10800000" flipH="1">
            <a:off x="1343025" y="4235450"/>
            <a:ext cx="2290763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カギ線コネクタ 188"/>
          <p:cNvCxnSpPr/>
          <p:nvPr/>
        </p:nvCxnSpPr>
        <p:spPr>
          <a:xfrm rot="10800000" flipH="1">
            <a:off x="1355725" y="3511550"/>
            <a:ext cx="2290763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カギ線コネクタ 189"/>
          <p:cNvCxnSpPr/>
          <p:nvPr/>
        </p:nvCxnSpPr>
        <p:spPr>
          <a:xfrm rot="10800000" flipH="1">
            <a:off x="1343025" y="2792413"/>
            <a:ext cx="2290763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ight Arrow 426"/>
          <p:cNvSpPr/>
          <p:nvPr/>
        </p:nvSpPr>
        <p:spPr>
          <a:xfrm>
            <a:off x="4391025" y="2792413"/>
            <a:ext cx="774700" cy="10668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 smtClean="0">
                <a:solidFill>
                  <a:srgbClr val="C32D2E"/>
                </a:solidFill>
              </a:rPr>
              <a:t>Fold</a:t>
            </a:r>
            <a:endParaRPr lang="en-US" sz="1400" dirty="0">
              <a:solidFill>
                <a:srgbClr val="C32D2E"/>
              </a:solidFill>
            </a:endParaRPr>
          </a:p>
        </p:txBody>
      </p:sp>
      <p:cxnSp>
        <p:nvCxnSpPr>
          <p:cNvPr id="90" name="直線コネクタ 89"/>
          <p:cNvCxnSpPr/>
          <p:nvPr/>
        </p:nvCxnSpPr>
        <p:spPr>
          <a:xfrm>
            <a:off x="1576388" y="3017838"/>
            <a:ext cx="4762" cy="2033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5457825" y="1905000"/>
            <a:ext cx="3533775" cy="3236913"/>
            <a:chOff x="5029379" y="1905000"/>
            <a:chExt cx="3532962" cy="3236612"/>
          </a:xfrm>
        </p:grpSpPr>
        <p:grpSp>
          <p:nvGrpSpPr>
            <p:cNvPr id="18584" name="グループ化 1"/>
            <p:cNvGrpSpPr>
              <a:grpSpLocks/>
            </p:cNvGrpSpPr>
            <p:nvPr/>
          </p:nvGrpSpPr>
          <p:grpSpPr bwMode="auto">
            <a:xfrm>
              <a:off x="5029379" y="1905000"/>
              <a:ext cx="3532962" cy="3236612"/>
              <a:chOff x="5410379" y="1905000"/>
              <a:chExt cx="3532962" cy="3236612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5545634" y="1907911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5410379" y="2502196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6438922" y="2200743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61" name="正方形/長方形 60"/>
              <p:cNvSpPr/>
              <p:nvPr/>
            </p:nvSpPr>
            <p:spPr>
              <a:xfrm>
                <a:off x="6303667" y="2795028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>
                <a:off x="7320150" y="1905000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7184895" y="2499285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64" name="正方形/長方形 63"/>
              <p:cNvSpPr/>
              <p:nvPr/>
            </p:nvSpPr>
            <p:spPr>
              <a:xfrm>
                <a:off x="8213475" y="2191980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8078220" y="2786265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5697855" y="2641718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67" name="正方形/長方形 66"/>
              <p:cNvSpPr/>
              <p:nvPr/>
            </p:nvSpPr>
            <p:spPr>
              <a:xfrm>
                <a:off x="5562600" y="3236003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6591143" y="2934550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69" name="正方形/長方形 68"/>
              <p:cNvSpPr/>
              <p:nvPr/>
            </p:nvSpPr>
            <p:spPr>
              <a:xfrm>
                <a:off x="6455888" y="3528835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7472371" y="2638807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71" name="正方形/長方形 70"/>
              <p:cNvSpPr/>
              <p:nvPr/>
            </p:nvSpPr>
            <p:spPr>
              <a:xfrm>
                <a:off x="7337116" y="3233092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8365696" y="2925787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73" name="正方形/長方形 72"/>
              <p:cNvSpPr/>
              <p:nvPr/>
            </p:nvSpPr>
            <p:spPr>
              <a:xfrm>
                <a:off x="8230441" y="3520072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5546416" y="3383735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75" name="正方形/長方形 74"/>
              <p:cNvSpPr/>
              <p:nvPr/>
            </p:nvSpPr>
            <p:spPr>
              <a:xfrm>
                <a:off x="5411161" y="3978020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76" name="正方形/長方形 75"/>
              <p:cNvSpPr/>
              <p:nvPr/>
            </p:nvSpPr>
            <p:spPr>
              <a:xfrm>
                <a:off x="6439704" y="3676567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77" name="正方形/長方形 76"/>
              <p:cNvSpPr/>
              <p:nvPr/>
            </p:nvSpPr>
            <p:spPr>
              <a:xfrm>
                <a:off x="6304449" y="4270852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78" name="正方形/長方形 77"/>
              <p:cNvSpPr/>
              <p:nvPr/>
            </p:nvSpPr>
            <p:spPr>
              <a:xfrm>
                <a:off x="7320932" y="3380824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79" name="正方形/長方形 78"/>
              <p:cNvSpPr/>
              <p:nvPr/>
            </p:nvSpPr>
            <p:spPr>
              <a:xfrm>
                <a:off x="7185677" y="3975109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80" name="正方形/長方形 79"/>
              <p:cNvSpPr/>
              <p:nvPr/>
            </p:nvSpPr>
            <p:spPr>
              <a:xfrm>
                <a:off x="8214257" y="3667804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81" name="正方形/長方形 80"/>
              <p:cNvSpPr/>
              <p:nvPr/>
            </p:nvSpPr>
            <p:spPr>
              <a:xfrm>
                <a:off x="8079002" y="4262089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83" name="正方形/長方形 82"/>
              <p:cNvSpPr/>
              <p:nvPr/>
            </p:nvSpPr>
            <p:spPr>
              <a:xfrm>
                <a:off x="5563561" y="4720015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84" name="正方形/長方形 83"/>
              <p:cNvSpPr/>
              <p:nvPr/>
            </p:nvSpPr>
            <p:spPr>
              <a:xfrm>
                <a:off x="6592104" y="4418562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6456849" y="5012847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7473332" y="4122819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7338077" y="4717104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8366657" y="4409799"/>
                <a:ext cx="576684" cy="5916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PE</a:t>
                </a:r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8231402" y="5004084"/>
                <a:ext cx="138054" cy="1287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</p:grpSp>
        <p:sp>
          <p:nvSpPr>
            <p:cNvPr id="82" name="正方形/長方形 81"/>
            <p:cNvSpPr/>
            <p:nvPr/>
          </p:nvSpPr>
          <p:spPr>
            <a:xfrm>
              <a:off x="5317816" y="4125730"/>
              <a:ext cx="576684" cy="5916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</p:grpSp>
      <p:grpSp>
        <p:nvGrpSpPr>
          <p:cNvPr id="12" name="グループ化 11"/>
          <p:cNvGrpSpPr>
            <a:grpSpLocks/>
          </p:cNvGrpSpPr>
          <p:nvPr/>
        </p:nvGrpSpPr>
        <p:grpSpPr bwMode="auto">
          <a:xfrm>
            <a:off x="5434013" y="2501900"/>
            <a:ext cx="2979737" cy="2630488"/>
            <a:chOff x="5004935" y="2502195"/>
            <a:chExt cx="2979761" cy="2630654"/>
          </a:xfrm>
        </p:grpSpPr>
        <p:cxnSp>
          <p:nvCxnSpPr>
            <p:cNvPr id="91" name="直線コネクタ 90"/>
            <p:cNvCxnSpPr/>
            <p:nvPr/>
          </p:nvCxnSpPr>
          <p:spPr>
            <a:xfrm>
              <a:off x="5104948" y="2630791"/>
              <a:ext cx="0" cy="13478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5976493" y="2924497"/>
              <a:ext cx="0" cy="13462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6871850" y="2627616"/>
              <a:ext cx="1587" cy="13478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7765619" y="2921321"/>
              <a:ext cx="0" cy="13462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5250999" y="3372200"/>
              <a:ext cx="0" cy="134787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6144769" y="3665906"/>
              <a:ext cx="0" cy="13462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7024251" y="3370613"/>
              <a:ext cx="1587" cy="13462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7918020" y="3662731"/>
              <a:ext cx="0" cy="13478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カギ線コネクタ 103"/>
            <p:cNvCxnSpPr/>
            <p:nvPr/>
          </p:nvCxnSpPr>
          <p:spPr>
            <a:xfrm rot="16200000" flipH="1">
              <a:off x="4814412" y="2792731"/>
              <a:ext cx="733471" cy="152401"/>
            </a:xfrm>
            <a:prstGeom prst="bentConnector3">
              <a:avLst>
                <a:gd name="adj1" fmla="val -1939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カギ線コネクタ 107"/>
            <p:cNvCxnSpPr/>
            <p:nvPr/>
          </p:nvCxnSpPr>
          <p:spPr>
            <a:xfrm rot="16200000" flipH="1">
              <a:off x="5701832" y="3062623"/>
              <a:ext cx="733471" cy="152401"/>
            </a:xfrm>
            <a:prstGeom prst="bentConnector3">
              <a:avLst>
                <a:gd name="adj1" fmla="val -1388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カギ線コネクタ 108"/>
            <p:cNvCxnSpPr/>
            <p:nvPr/>
          </p:nvCxnSpPr>
          <p:spPr>
            <a:xfrm rot="16200000" flipH="1">
              <a:off x="6571789" y="2792731"/>
              <a:ext cx="733471" cy="152401"/>
            </a:xfrm>
            <a:prstGeom prst="bentConnector3">
              <a:avLst>
                <a:gd name="adj1" fmla="val -1388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カギ線コネクタ 109"/>
            <p:cNvCxnSpPr/>
            <p:nvPr/>
          </p:nvCxnSpPr>
          <p:spPr>
            <a:xfrm rot="16200000" flipH="1">
              <a:off x="7465559" y="3062623"/>
              <a:ext cx="733471" cy="152401"/>
            </a:xfrm>
            <a:prstGeom prst="bentConnector3">
              <a:avLst>
                <a:gd name="adj1" fmla="val -1388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カギ線コネクタ 110"/>
            <p:cNvCxnSpPr/>
            <p:nvPr/>
          </p:nvCxnSpPr>
          <p:spPr>
            <a:xfrm rot="16200000" flipH="1">
              <a:off x="4805682" y="4401763"/>
              <a:ext cx="741409" cy="152401"/>
            </a:xfrm>
            <a:prstGeom prst="bentConnector3">
              <a:avLst>
                <a:gd name="adj1" fmla="val 11802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カギ線コネクタ 116"/>
            <p:cNvCxnSpPr/>
            <p:nvPr/>
          </p:nvCxnSpPr>
          <p:spPr>
            <a:xfrm rot="16200000" flipH="1">
              <a:off x="5691513" y="4685944"/>
              <a:ext cx="741410" cy="152401"/>
            </a:xfrm>
            <a:prstGeom prst="bentConnector3">
              <a:avLst>
                <a:gd name="adj1" fmla="val 11494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カギ線コネクタ 117"/>
            <p:cNvCxnSpPr/>
            <p:nvPr/>
          </p:nvCxnSpPr>
          <p:spPr>
            <a:xfrm rot="16200000" flipH="1">
              <a:off x="6586871" y="4389062"/>
              <a:ext cx="741409" cy="152401"/>
            </a:xfrm>
            <a:prstGeom prst="bentConnector3">
              <a:avLst>
                <a:gd name="adj1" fmla="val 11494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カギ線コネクタ 118"/>
            <p:cNvCxnSpPr/>
            <p:nvPr/>
          </p:nvCxnSpPr>
          <p:spPr>
            <a:xfrm rot="16200000" flipH="1">
              <a:off x="7472702" y="4673243"/>
              <a:ext cx="741410" cy="152401"/>
            </a:xfrm>
            <a:prstGeom prst="bentConnector3">
              <a:avLst>
                <a:gd name="adj1" fmla="val 11494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5144636" y="2564112"/>
              <a:ext cx="1636725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V="1">
              <a:off x="5327200" y="3295995"/>
              <a:ext cx="1635138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V="1">
              <a:off x="5166861" y="4046930"/>
              <a:ext cx="163672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 flipV="1">
              <a:off x="5327200" y="4778814"/>
              <a:ext cx="1635138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カギ線コネクタ 125"/>
            <p:cNvCxnSpPr/>
            <p:nvPr/>
          </p:nvCxnSpPr>
          <p:spPr>
            <a:xfrm rot="10800000" flipH="1" flipV="1">
              <a:off x="5004935" y="2567287"/>
              <a:ext cx="893769" cy="292118"/>
            </a:xfrm>
            <a:prstGeom prst="bentConnector3">
              <a:avLst>
                <a:gd name="adj1" fmla="val -2559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カギ線コネクタ 129"/>
            <p:cNvCxnSpPr/>
            <p:nvPr/>
          </p:nvCxnSpPr>
          <p:spPr>
            <a:xfrm rot="10800000" flipH="1" flipV="1">
              <a:off x="5182736" y="3297583"/>
              <a:ext cx="893769" cy="293706"/>
            </a:xfrm>
            <a:prstGeom prst="bentConnector3">
              <a:avLst>
                <a:gd name="adj1" fmla="val -3369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カギ線コネクタ 131"/>
            <p:cNvCxnSpPr/>
            <p:nvPr/>
          </p:nvCxnSpPr>
          <p:spPr>
            <a:xfrm rot="10800000" flipH="1" flipV="1">
              <a:off x="5028747" y="4053281"/>
              <a:ext cx="892182" cy="292118"/>
            </a:xfrm>
            <a:prstGeom prst="bentConnector3">
              <a:avLst>
                <a:gd name="adj1" fmla="val -1342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カギ線コネクタ 132"/>
            <p:cNvCxnSpPr/>
            <p:nvPr/>
          </p:nvCxnSpPr>
          <p:spPr>
            <a:xfrm rot="10800000" flipH="1" flipV="1">
              <a:off x="5181148" y="4785164"/>
              <a:ext cx="893770" cy="292118"/>
            </a:xfrm>
            <a:prstGeom prst="bentConnector3">
              <a:avLst>
                <a:gd name="adj1" fmla="val -2964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カギ線コネクタ 137"/>
            <p:cNvCxnSpPr/>
            <p:nvPr/>
          </p:nvCxnSpPr>
          <p:spPr>
            <a:xfrm>
              <a:off x="6955988" y="2564112"/>
              <a:ext cx="892182" cy="285768"/>
            </a:xfrm>
            <a:prstGeom prst="bentConnector3">
              <a:avLst>
                <a:gd name="adj1" fmla="val 1255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カギ線コネクタ 140"/>
            <p:cNvCxnSpPr/>
            <p:nvPr/>
          </p:nvCxnSpPr>
          <p:spPr>
            <a:xfrm>
              <a:off x="7090927" y="3295995"/>
              <a:ext cx="893769" cy="287356"/>
            </a:xfrm>
            <a:prstGeom prst="bentConnector3">
              <a:avLst>
                <a:gd name="adj1" fmla="val 1255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カギ線コネクタ 141"/>
            <p:cNvCxnSpPr/>
            <p:nvPr/>
          </p:nvCxnSpPr>
          <p:spPr>
            <a:xfrm>
              <a:off x="6941701" y="4038992"/>
              <a:ext cx="893769" cy="287356"/>
            </a:xfrm>
            <a:prstGeom prst="bentConnector3">
              <a:avLst>
                <a:gd name="adj1" fmla="val 1255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カギ線コネクタ 193"/>
            <p:cNvCxnSpPr/>
            <p:nvPr/>
          </p:nvCxnSpPr>
          <p:spPr>
            <a:xfrm>
              <a:off x="7090927" y="4770876"/>
              <a:ext cx="893769" cy="287355"/>
            </a:xfrm>
            <a:prstGeom prst="bentConnector3">
              <a:avLst>
                <a:gd name="adj1" fmla="val 1255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 flipV="1">
              <a:off x="6068569" y="2851467"/>
              <a:ext cx="1636725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直線コネクタ 195"/>
            <p:cNvCxnSpPr/>
            <p:nvPr/>
          </p:nvCxnSpPr>
          <p:spPr>
            <a:xfrm flipV="1">
              <a:off x="6214620" y="3594464"/>
              <a:ext cx="1636725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 flipV="1">
              <a:off x="6062219" y="4326348"/>
              <a:ext cx="1635138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6213032" y="5077282"/>
              <a:ext cx="1636726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841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19200" y="5562600"/>
            <a:ext cx="7195354" cy="63976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Typical NP (</a:t>
            </a:r>
            <a:r>
              <a:rPr lang="en-US" sz="2000" dirty="0" smtClean="0">
                <a:solidFill>
                  <a:schemeClr val="tx1"/>
                </a:solidFill>
              </a:rPr>
              <a:t>Network Processor)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2E446B-BCF7-4152-9325-3D15A678E4F0}" type="slidenum">
              <a:rPr 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026289"/>
            <a:ext cx="69342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2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09663" y="0"/>
            <a:ext cx="7791450" cy="1143000"/>
          </a:xfrm>
        </p:spPr>
        <p:txBody>
          <a:bodyPr/>
          <a:lstStyle/>
          <a:p>
            <a:r>
              <a:rPr lang="en-US" sz="3600" dirty="0" smtClean="0"/>
              <a:t>Direct Topology: Folded Torus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3F1D409-119F-4C2E-8B8A-B6DA4822E850}" type="slidenum">
              <a:rPr lang="en-US" sz="900">
                <a:solidFill>
                  <a:prstClr val="black"/>
                </a:solidFill>
              </a:rPr>
              <a:pPr eaLnBrk="1" hangingPunct="1"/>
              <a:t>60</a:t>
            </a:fld>
            <a:endParaRPr lang="en-US" sz="900">
              <a:solidFill>
                <a:prstClr val="black"/>
              </a:solidFill>
            </a:endParaRPr>
          </a:p>
        </p:txBody>
      </p:sp>
      <p:cxnSp>
        <p:nvCxnSpPr>
          <p:cNvPr id="143" name="直線コネクタ 142"/>
          <p:cNvCxnSpPr/>
          <p:nvPr/>
        </p:nvCxnSpPr>
        <p:spPr>
          <a:xfrm>
            <a:off x="3565525" y="2862263"/>
            <a:ext cx="4763" cy="203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2138363" y="2865438"/>
            <a:ext cx="3175" cy="203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1423988" y="2865438"/>
            <a:ext cx="4762" cy="2033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>
            <a:off x="2852738" y="2868613"/>
            <a:ext cx="3175" cy="20272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 flipH="1" flipV="1">
            <a:off x="1498600" y="4962525"/>
            <a:ext cx="2003425" cy="4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 flipH="1">
            <a:off x="1495425" y="4240213"/>
            <a:ext cx="2005013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H="1" flipV="1">
            <a:off x="1495425" y="3521075"/>
            <a:ext cx="2003425" cy="4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 flipH="1">
            <a:off x="1492250" y="2798763"/>
            <a:ext cx="2005013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1" name="正方形/長方形 150"/>
          <p:cNvSpPr/>
          <p:nvPr/>
        </p:nvSpPr>
        <p:spPr>
          <a:xfrm>
            <a:off x="2918988" y="2146022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2" name="正方形/長方形 151"/>
          <p:cNvSpPr/>
          <p:nvPr/>
        </p:nvSpPr>
        <p:spPr>
          <a:xfrm>
            <a:off x="3636954" y="2144432"/>
            <a:ext cx="576684" cy="591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3" name="正方形/長方形 152"/>
          <p:cNvSpPr/>
          <p:nvPr/>
        </p:nvSpPr>
        <p:spPr>
          <a:xfrm>
            <a:off x="1493411" y="2149758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4" name="正方形/長方形 153"/>
          <p:cNvSpPr/>
          <p:nvPr/>
        </p:nvSpPr>
        <p:spPr>
          <a:xfrm>
            <a:off x="2206995" y="2149757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5" name="正方形/長方形 154"/>
          <p:cNvSpPr/>
          <p:nvPr/>
        </p:nvSpPr>
        <p:spPr>
          <a:xfrm>
            <a:off x="2921369" y="2862450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6" name="正方形/長方形 155"/>
          <p:cNvSpPr/>
          <p:nvPr/>
        </p:nvSpPr>
        <p:spPr>
          <a:xfrm>
            <a:off x="3634945" y="2857685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7" name="正方形/長方形 156"/>
          <p:cNvSpPr/>
          <p:nvPr/>
        </p:nvSpPr>
        <p:spPr>
          <a:xfrm>
            <a:off x="1492990" y="2866186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8" name="正方形/長方形 157"/>
          <p:cNvSpPr/>
          <p:nvPr/>
        </p:nvSpPr>
        <p:spPr>
          <a:xfrm>
            <a:off x="2206573" y="2866185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59" name="正方形/長方形 158"/>
          <p:cNvSpPr/>
          <p:nvPr/>
        </p:nvSpPr>
        <p:spPr>
          <a:xfrm>
            <a:off x="2925342" y="3583271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0" name="正方形/長方形 159"/>
          <p:cNvSpPr/>
          <p:nvPr/>
        </p:nvSpPr>
        <p:spPr>
          <a:xfrm>
            <a:off x="3636537" y="3584857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1" name="正方形/長方形 160"/>
          <p:cNvSpPr/>
          <p:nvPr/>
        </p:nvSpPr>
        <p:spPr>
          <a:xfrm>
            <a:off x="1496166" y="3585652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2" name="正方形/長方形 161"/>
          <p:cNvSpPr/>
          <p:nvPr/>
        </p:nvSpPr>
        <p:spPr>
          <a:xfrm>
            <a:off x="2207368" y="3585652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63" name="正方形/長方形 162"/>
          <p:cNvSpPr/>
          <p:nvPr/>
        </p:nvSpPr>
        <p:spPr>
          <a:xfrm>
            <a:off x="1354190" y="273648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4" name="正方形/長方形 163"/>
          <p:cNvSpPr/>
          <p:nvPr/>
        </p:nvSpPr>
        <p:spPr>
          <a:xfrm>
            <a:off x="2068568" y="2737421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5" name="正方形/長方形 164"/>
          <p:cNvSpPr/>
          <p:nvPr/>
        </p:nvSpPr>
        <p:spPr>
          <a:xfrm>
            <a:off x="2783733" y="2740307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6" name="正方形/長方形 165"/>
          <p:cNvSpPr/>
          <p:nvPr/>
        </p:nvSpPr>
        <p:spPr>
          <a:xfrm>
            <a:off x="3497254" y="2734100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1357362" y="3456887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8" name="正方形/長方形 167"/>
          <p:cNvSpPr/>
          <p:nvPr/>
        </p:nvSpPr>
        <p:spPr>
          <a:xfrm>
            <a:off x="2069419" y="3456238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9" name="正方形/長方形 168"/>
          <p:cNvSpPr/>
          <p:nvPr/>
        </p:nvSpPr>
        <p:spPr>
          <a:xfrm>
            <a:off x="2783739" y="345436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0" name="正方形/長方形 169"/>
          <p:cNvSpPr/>
          <p:nvPr/>
        </p:nvSpPr>
        <p:spPr>
          <a:xfrm>
            <a:off x="3498900" y="3460853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1" name="正方形/長方形 170"/>
          <p:cNvSpPr/>
          <p:nvPr/>
        </p:nvSpPr>
        <p:spPr>
          <a:xfrm>
            <a:off x="2924486" y="4303900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72" name="正方形/長方形 171"/>
          <p:cNvSpPr/>
          <p:nvPr/>
        </p:nvSpPr>
        <p:spPr>
          <a:xfrm>
            <a:off x="3638062" y="4299135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73" name="正方形/長方形 172"/>
          <p:cNvSpPr/>
          <p:nvPr/>
        </p:nvSpPr>
        <p:spPr>
          <a:xfrm>
            <a:off x="1496107" y="4307636"/>
            <a:ext cx="576684" cy="591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74" name="正方形/長方形 173"/>
          <p:cNvSpPr/>
          <p:nvPr/>
        </p:nvSpPr>
        <p:spPr>
          <a:xfrm>
            <a:off x="2209690" y="4307635"/>
            <a:ext cx="576684" cy="591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175" name="正方形/長方形 174"/>
          <p:cNvSpPr/>
          <p:nvPr/>
        </p:nvSpPr>
        <p:spPr>
          <a:xfrm>
            <a:off x="1357307" y="417793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6" name="正方形/長方形 175"/>
          <p:cNvSpPr/>
          <p:nvPr/>
        </p:nvSpPr>
        <p:spPr>
          <a:xfrm>
            <a:off x="2071685" y="4178871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7" name="正方形/長方形 176"/>
          <p:cNvSpPr/>
          <p:nvPr/>
        </p:nvSpPr>
        <p:spPr>
          <a:xfrm>
            <a:off x="2786850" y="4181757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8" name="正方形/長方形 177"/>
          <p:cNvSpPr/>
          <p:nvPr/>
        </p:nvSpPr>
        <p:spPr>
          <a:xfrm>
            <a:off x="3500371" y="4175550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9" name="正方形/長方形 178"/>
          <p:cNvSpPr/>
          <p:nvPr/>
        </p:nvSpPr>
        <p:spPr>
          <a:xfrm>
            <a:off x="1360479" y="4898337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80" name="正方形/長方形 179"/>
          <p:cNvSpPr/>
          <p:nvPr/>
        </p:nvSpPr>
        <p:spPr>
          <a:xfrm>
            <a:off x="2072536" y="4897688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81" name="正方形/長方形 180"/>
          <p:cNvSpPr/>
          <p:nvPr/>
        </p:nvSpPr>
        <p:spPr>
          <a:xfrm>
            <a:off x="2786856" y="4895812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82" name="正方形/長方形 181"/>
          <p:cNvSpPr/>
          <p:nvPr/>
        </p:nvSpPr>
        <p:spPr>
          <a:xfrm>
            <a:off x="3502017" y="4902303"/>
            <a:ext cx="138054" cy="128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R</a:t>
            </a:r>
          </a:p>
        </p:txBody>
      </p:sp>
      <p:cxnSp>
        <p:nvCxnSpPr>
          <p:cNvPr id="183" name="カギ線コネクタ 182"/>
          <p:cNvCxnSpPr/>
          <p:nvPr/>
        </p:nvCxnSpPr>
        <p:spPr>
          <a:xfrm rot="16200000" flipH="1">
            <a:off x="280987" y="3879851"/>
            <a:ext cx="2290763" cy="4762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カギ線コネクタ 183"/>
          <p:cNvCxnSpPr/>
          <p:nvPr/>
        </p:nvCxnSpPr>
        <p:spPr>
          <a:xfrm rot="16200000" flipH="1">
            <a:off x="995363" y="3862388"/>
            <a:ext cx="2290762" cy="4762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カギ線コネクタ 184"/>
          <p:cNvCxnSpPr/>
          <p:nvPr/>
        </p:nvCxnSpPr>
        <p:spPr>
          <a:xfrm rot="16200000" flipH="1">
            <a:off x="1708943" y="3879057"/>
            <a:ext cx="2290763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カギ線コネクタ 185"/>
          <p:cNvCxnSpPr/>
          <p:nvPr/>
        </p:nvCxnSpPr>
        <p:spPr>
          <a:xfrm rot="16200000" flipH="1">
            <a:off x="2423319" y="3861594"/>
            <a:ext cx="2290762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カギ線コネクタ 186"/>
          <p:cNvCxnSpPr/>
          <p:nvPr/>
        </p:nvCxnSpPr>
        <p:spPr>
          <a:xfrm rot="10800000" flipH="1">
            <a:off x="1355725" y="4959350"/>
            <a:ext cx="2290763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カギ線コネクタ 187"/>
          <p:cNvCxnSpPr/>
          <p:nvPr/>
        </p:nvCxnSpPr>
        <p:spPr>
          <a:xfrm rot="10800000" flipH="1">
            <a:off x="1343025" y="4235450"/>
            <a:ext cx="2290763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カギ線コネクタ 188"/>
          <p:cNvCxnSpPr/>
          <p:nvPr/>
        </p:nvCxnSpPr>
        <p:spPr>
          <a:xfrm rot="10800000" flipH="1">
            <a:off x="1355725" y="3511550"/>
            <a:ext cx="2290763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カギ線コネクタ 189"/>
          <p:cNvCxnSpPr/>
          <p:nvPr/>
        </p:nvCxnSpPr>
        <p:spPr>
          <a:xfrm rot="10800000" flipH="1">
            <a:off x="1343025" y="2792413"/>
            <a:ext cx="2290763" cy="6350"/>
          </a:xfrm>
          <a:prstGeom prst="bentConnector5">
            <a:avLst>
              <a:gd name="adj1" fmla="val -9980"/>
              <a:gd name="adj2" fmla="val 2409191"/>
              <a:gd name="adj3" fmla="val 1099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ight Arrow 426"/>
          <p:cNvSpPr/>
          <p:nvPr/>
        </p:nvSpPr>
        <p:spPr>
          <a:xfrm>
            <a:off x="4391025" y="2792413"/>
            <a:ext cx="774700" cy="10668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 smtClean="0">
                <a:solidFill>
                  <a:srgbClr val="C32D2E"/>
                </a:solidFill>
              </a:rPr>
              <a:t>Fold</a:t>
            </a:r>
            <a:endParaRPr lang="en-US" sz="1400" dirty="0">
              <a:solidFill>
                <a:srgbClr val="C32D2E"/>
              </a:solidFill>
            </a:endParaRPr>
          </a:p>
        </p:txBody>
      </p:sp>
      <p:cxnSp>
        <p:nvCxnSpPr>
          <p:cNvPr id="90" name="直線コネクタ 89"/>
          <p:cNvCxnSpPr/>
          <p:nvPr/>
        </p:nvCxnSpPr>
        <p:spPr>
          <a:xfrm>
            <a:off x="1576388" y="3017838"/>
            <a:ext cx="4762" cy="2033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574" name="グループ化 1"/>
          <p:cNvGrpSpPr>
            <a:grpSpLocks/>
          </p:cNvGrpSpPr>
          <p:nvPr/>
        </p:nvGrpSpPr>
        <p:grpSpPr bwMode="auto">
          <a:xfrm>
            <a:off x="5457825" y="1905000"/>
            <a:ext cx="3533775" cy="3236913"/>
            <a:chOff x="5410379" y="1905000"/>
            <a:chExt cx="3532962" cy="3236612"/>
          </a:xfrm>
        </p:grpSpPr>
        <p:sp>
          <p:nvSpPr>
            <p:cNvPr id="58" name="正方形/長方形 57"/>
            <p:cNvSpPr/>
            <p:nvPr/>
          </p:nvSpPr>
          <p:spPr>
            <a:xfrm>
              <a:off x="5545634" y="1907911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5410379" y="2502196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6438922" y="2200743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303667" y="2795028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7320150" y="1905000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7184895" y="24992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8213475" y="2191980"/>
              <a:ext cx="576684" cy="5916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8078220" y="278626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5697855" y="2641718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562600" y="3236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6591143" y="2934550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6455888" y="35288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7472371" y="2638807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7337116" y="323309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8365696" y="2925787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8230441" y="352007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5546416" y="3383735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411161" y="39780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6439704" y="3676567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304449" y="427085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7320932" y="3380824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7185677" y="397510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8214257" y="3667804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8079002" y="42620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5563561" y="472001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6592104" y="4418562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6456849" y="5012847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7473332" y="4122819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7338077" y="471710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8366657" y="4409799"/>
              <a:ext cx="576684" cy="591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8231402" y="500408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82" name="正方形/長方形 81"/>
          <p:cNvSpPr/>
          <p:nvPr/>
        </p:nvSpPr>
        <p:spPr>
          <a:xfrm>
            <a:off x="5746441" y="4125730"/>
            <a:ext cx="576684" cy="591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PE</a:t>
            </a:r>
          </a:p>
        </p:txBody>
      </p:sp>
      <p:cxnSp>
        <p:nvCxnSpPr>
          <p:cNvPr id="91" name="直線コネクタ 90"/>
          <p:cNvCxnSpPr/>
          <p:nvPr/>
        </p:nvCxnSpPr>
        <p:spPr>
          <a:xfrm>
            <a:off x="5534025" y="2630488"/>
            <a:ext cx="0" cy="13477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6403975" y="2924175"/>
            <a:ext cx="1588" cy="134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7300913" y="2628900"/>
            <a:ext cx="0" cy="134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8194675" y="2921000"/>
            <a:ext cx="0" cy="13477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5680075" y="3373438"/>
            <a:ext cx="0" cy="134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6572250" y="3665538"/>
            <a:ext cx="1588" cy="13477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7453313" y="3370263"/>
            <a:ext cx="0" cy="13477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8347075" y="3663950"/>
            <a:ext cx="0" cy="134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カギ線コネクタ 103"/>
          <p:cNvCxnSpPr/>
          <p:nvPr/>
        </p:nvCxnSpPr>
        <p:spPr>
          <a:xfrm rot="16200000" flipH="1">
            <a:off x="5243512" y="2792413"/>
            <a:ext cx="733425" cy="152400"/>
          </a:xfrm>
          <a:prstGeom prst="bentConnector3">
            <a:avLst>
              <a:gd name="adj1" fmla="val -19397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カギ線コネクタ 107"/>
          <p:cNvCxnSpPr/>
          <p:nvPr/>
        </p:nvCxnSpPr>
        <p:spPr>
          <a:xfrm rot="16200000" flipH="1">
            <a:off x="6130925" y="3062288"/>
            <a:ext cx="733425" cy="152400"/>
          </a:xfrm>
          <a:prstGeom prst="bentConnector3">
            <a:avLst>
              <a:gd name="adj1" fmla="val -138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カギ線コネクタ 108"/>
          <p:cNvCxnSpPr/>
          <p:nvPr/>
        </p:nvCxnSpPr>
        <p:spPr>
          <a:xfrm rot="16200000" flipH="1">
            <a:off x="7000081" y="2793207"/>
            <a:ext cx="733425" cy="150812"/>
          </a:xfrm>
          <a:prstGeom prst="bentConnector3">
            <a:avLst>
              <a:gd name="adj1" fmla="val -138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カギ線コネクタ 109"/>
          <p:cNvCxnSpPr/>
          <p:nvPr/>
        </p:nvCxnSpPr>
        <p:spPr>
          <a:xfrm rot="16200000" flipH="1">
            <a:off x="7894637" y="3062288"/>
            <a:ext cx="733425" cy="152400"/>
          </a:xfrm>
          <a:prstGeom prst="bentConnector3">
            <a:avLst>
              <a:gd name="adj1" fmla="val -1388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カギ線コネクタ 110"/>
          <p:cNvCxnSpPr/>
          <p:nvPr/>
        </p:nvCxnSpPr>
        <p:spPr>
          <a:xfrm rot="16200000" flipH="1">
            <a:off x="5234782" y="4401344"/>
            <a:ext cx="741362" cy="152400"/>
          </a:xfrm>
          <a:prstGeom prst="bentConnector3">
            <a:avLst>
              <a:gd name="adj1" fmla="val 118021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カギ線コネクタ 116"/>
          <p:cNvCxnSpPr/>
          <p:nvPr/>
        </p:nvCxnSpPr>
        <p:spPr>
          <a:xfrm rot="16200000" flipH="1">
            <a:off x="6119018" y="4685507"/>
            <a:ext cx="741363" cy="152400"/>
          </a:xfrm>
          <a:prstGeom prst="bentConnector3">
            <a:avLst>
              <a:gd name="adj1" fmla="val 114947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カギ線コネクタ 117"/>
          <p:cNvCxnSpPr/>
          <p:nvPr/>
        </p:nvCxnSpPr>
        <p:spPr>
          <a:xfrm rot="16200000" flipH="1">
            <a:off x="7014369" y="4388644"/>
            <a:ext cx="741362" cy="152400"/>
          </a:xfrm>
          <a:prstGeom prst="bentConnector3">
            <a:avLst>
              <a:gd name="adj1" fmla="val 114947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カギ線コネクタ 118"/>
          <p:cNvCxnSpPr/>
          <p:nvPr/>
        </p:nvCxnSpPr>
        <p:spPr>
          <a:xfrm rot="16200000" flipH="1">
            <a:off x="7901781" y="4672807"/>
            <a:ext cx="741363" cy="152400"/>
          </a:xfrm>
          <a:prstGeom prst="bentConnector3">
            <a:avLst>
              <a:gd name="adj1" fmla="val 114947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 flipV="1">
            <a:off x="5573713" y="2563813"/>
            <a:ext cx="1636712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 flipV="1">
            <a:off x="5754688" y="3295650"/>
            <a:ext cx="1636712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5595938" y="4046538"/>
            <a:ext cx="1636712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V="1">
            <a:off x="5754688" y="4778375"/>
            <a:ext cx="1636712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カギ線コネクタ 125"/>
          <p:cNvCxnSpPr/>
          <p:nvPr/>
        </p:nvCxnSpPr>
        <p:spPr>
          <a:xfrm rot="10800000" flipH="1" flipV="1">
            <a:off x="5434013" y="2566988"/>
            <a:ext cx="892175" cy="292100"/>
          </a:xfrm>
          <a:prstGeom prst="bentConnector3">
            <a:avLst>
              <a:gd name="adj1" fmla="val -25591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カギ線コネクタ 129"/>
          <p:cNvCxnSpPr/>
          <p:nvPr/>
        </p:nvCxnSpPr>
        <p:spPr>
          <a:xfrm rot="10800000" flipH="1" flipV="1">
            <a:off x="5611813" y="3298825"/>
            <a:ext cx="892175" cy="292100"/>
          </a:xfrm>
          <a:prstGeom prst="bentConnector3">
            <a:avLst>
              <a:gd name="adj1" fmla="val -33699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カギ線コネクタ 131"/>
          <p:cNvCxnSpPr/>
          <p:nvPr/>
        </p:nvCxnSpPr>
        <p:spPr>
          <a:xfrm rot="10800000" flipH="1" flipV="1">
            <a:off x="5456238" y="4052888"/>
            <a:ext cx="893762" cy="292100"/>
          </a:xfrm>
          <a:prstGeom prst="bentConnector3">
            <a:avLst>
              <a:gd name="adj1" fmla="val -13429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カギ線コネクタ 132"/>
          <p:cNvCxnSpPr/>
          <p:nvPr/>
        </p:nvCxnSpPr>
        <p:spPr>
          <a:xfrm rot="10800000" flipH="1" flipV="1">
            <a:off x="5610225" y="4784725"/>
            <a:ext cx="892175" cy="292100"/>
          </a:xfrm>
          <a:prstGeom prst="bentConnector3">
            <a:avLst>
              <a:gd name="adj1" fmla="val -29645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カギ線コネクタ 137"/>
          <p:cNvCxnSpPr/>
          <p:nvPr/>
        </p:nvCxnSpPr>
        <p:spPr>
          <a:xfrm>
            <a:off x="7383463" y="2563813"/>
            <a:ext cx="893762" cy="287337"/>
          </a:xfrm>
          <a:prstGeom prst="bentConnector3">
            <a:avLst>
              <a:gd name="adj1" fmla="val 12559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カギ線コネクタ 140"/>
          <p:cNvCxnSpPr/>
          <p:nvPr/>
        </p:nvCxnSpPr>
        <p:spPr>
          <a:xfrm>
            <a:off x="7519988" y="3295650"/>
            <a:ext cx="893762" cy="287338"/>
          </a:xfrm>
          <a:prstGeom prst="bentConnector3">
            <a:avLst>
              <a:gd name="adj1" fmla="val 12559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カギ線コネクタ 141"/>
          <p:cNvCxnSpPr/>
          <p:nvPr/>
        </p:nvCxnSpPr>
        <p:spPr>
          <a:xfrm>
            <a:off x="7370763" y="4038600"/>
            <a:ext cx="893762" cy="287338"/>
          </a:xfrm>
          <a:prstGeom prst="bentConnector3">
            <a:avLst>
              <a:gd name="adj1" fmla="val 12559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カギ線コネクタ 193"/>
          <p:cNvCxnSpPr/>
          <p:nvPr/>
        </p:nvCxnSpPr>
        <p:spPr>
          <a:xfrm>
            <a:off x="7519988" y="4770438"/>
            <a:ext cx="893762" cy="287337"/>
          </a:xfrm>
          <a:prstGeom prst="bentConnector3">
            <a:avLst>
              <a:gd name="adj1" fmla="val 12559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 flipV="1">
            <a:off x="6497638" y="2852738"/>
            <a:ext cx="16367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 flipV="1">
            <a:off x="6643688" y="3594100"/>
            <a:ext cx="1636712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 flipV="1">
            <a:off x="6489700" y="4325938"/>
            <a:ext cx="1636713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正方形/長方形 120"/>
          <p:cNvSpPr/>
          <p:nvPr/>
        </p:nvSpPr>
        <p:spPr>
          <a:xfrm>
            <a:off x="5934075" y="4562475"/>
            <a:ext cx="200025" cy="142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27" name="直線コネクタ 126"/>
          <p:cNvCxnSpPr/>
          <p:nvPr/>
        </p:nvCxnSpPr>
        <p:spPr bwMode="auto">
          <a:xfrm flipV="1">
            <a:off x="6642100" y="5076825"/>
            <a:ext cx="1636713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04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24589E-6 L -0.02674 0.00254 L -0.03872 0.02104 L -0.07622 0.01966 L -0.07726 0.06592 L 0.05746 0.06453 L 0.25451 0.05921 L 0.25347 0.08836 L 0.23663 0.08558 L 0.23559 -0.28384 L 0.27517 -0.28638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03313" y="0"/>
            <a:ext cx="7791450" cy="1143000"/>
          </a:xfrm>
        </p:spPr>
        <p:txBody>
          <a:bodyPr/>
          <a:lstStyle/>
          <a:p>
            <a:r>
              <a:rPr lang="en-US" sz="3600" dirty="0" smtClean="0"/>
              <a:t>Direct Topology: Octagon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18716AF-0B29-4116-826E-3A057DE1A5AC}" type="slidenum">
              <a:rPr lang="en-US" sz="900">
                <a:solidFill>
                  <a:prstClr val="black"/>
                </a:solidFill>
              </a:rPr>
              <a:pPr eaLnBrk="1" hangingPunct="1"/>
              <a:t>61</a:t>
            </a:fld>
            <a:endParaRPr lang="en-US" sz="900">
              <a:solidFill>
                <a:prstClr val="black"/>
              </a:solidFill>
            </a:endParaRPr>
          </a:p>
        </p:txBody>
      </p:sp>
      <p:pic>
        <p:nvPicPr>
          <p:cNvPr id="20484" name="Picture 3" descr="C:\work\comm_arch_book_06\book ppt\image1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735138"/>
            <a:ext cx="5030787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5"/>
          <p:cNvSpPr txBox="1">
            <a:spLocks noChangeArrowheads="1"/>
          </p:cNvSpPr>
          <p:nvPr/>
        </p:nvSpPr>
        <p:spPr bwMode="auto">
          <a:xfrm>
            <a:off x="2951163" y="4937125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20486" name="TextBox 16"/>
          <p:cNvSpPr txBox="1">
            <a:spLocks noChangeArrowheads="1"/>
          </p:cNvSpPr>
          <p:nvPr/>
        </p:nvSpPr>
        <p:spPr bwMode="auto">
          <a:xfrm>
            <a:off x="2382838" y="361791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20487" name="TextBox 17"/>
          <p:cNvSpPr txBox="1">
            <a:spLocks noChangeArrowheads="1"/>
          </p:cNvSpPr>
          <p:nvPr/>
        </p:nvSpPr>
        <p:spPr bwMode="auto">
          <a:xfrm>
            <a:off x="4527550" y="1836738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2946400" y="2343150"/>
            <a:ext cx="457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20489" name="TextBox 19"/>
          <p:cNvSpPr txBox="1">
            <a:spLocks noChangeArrowheads="1"/>
          </p:cNvSpPr>
          <p:nvPr/>
        </p:nvSpPr>
        <p:spPr bwMode="auto">
          <a:xfrm>
            <a:off x="6132513" y="2338388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20490" name="TextBox 20"/>
          <p:cNvSpPr txBox="1">
            <a:spLocks noChangeArrowheads="1"/>
          </p:cNvSpPr>
          <p:nvPr/>
        </p:nvSpPr>
        <p:spPr bwMode="auto">
          <a:xfrm>
            <a:off x="6737350" y="361791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20491" name="TextBox 21"/>
          <p:cNvSpPr txBox="1">
            <a:spLocks noChangeArrowheads="1"/>
          </p:cNvSpPr>
          <p:nvPr/>
        </p:nvSpPr>
        <p:spPr bwMode="auto">
          <a:xfrm>
            <a:off x="4541838" y="5443538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20492" name="TextBox 22"/>
          <p:cNvSpPr txBox="1">
            <a:spLocks noChangeArrowheads="1"/>
          </p:cNvSpPr>
          <p:nvPr/>
        </p:nvSpPr>
        <p:spPr bwMode="auto">
          <a:xfrm>
            <a:off x="6137275" y="4937125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20493" name="TextBox 2"/>
          <p:cNvSpPr txBox="1">
            <a:spLocks noChangeArrowheads="1"/>
          </p:cNvSpPr>
          <p:nvPr/>
        </p:nvSpPr>
        <p:spPr bwMode="auto">
          <a:xfrm>
            <a:off x="3619500" y="2603500"/>
            <a:ext cx="515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201" name="正方形/長方形 200"/>
          <p:cNvSpPr/>
          <p:nvPr/>
        </p:nvSpPr>
        <p:spPr>
          <a:xfrm>
            <a:off x="6022975" y="4872038"/>
            <a:ext cx="220663" cy="12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2" name="正方形/長方形 201"/>
          <p:cNvSpPr/>
          <p:nvPr/>
        </p:nvSpPr>
        <p:spPr>
          <a:xfrm>
            <a:off x="3298825" y="4872038"/>
            <a:ext cx="220663" cy="1285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3" name="正方形/長方形 202"/>
          <p:cNvSpPr/>
          <p:nvPr/>
        </p:nvSpPr>
        <p:spPr>
          <a:xfrm>
            <a:off x="3309938" y="2617788"/>
            <a:ext cx="220662" cy="128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4" name="正方形/長方形 203"/>
          <p:cNvSpPr/>
          <p:nvPr/>
        </p:nvSpPr>
        <p:spPr>
          <a:xfrm>
            <a:off x="4670425" y="2166938"/>
            <a:ext cx="220663" cy="128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5" name="正方形/長方形 204"/>
          <p:cNvSpPr/>
          <p:nvPr/>
        </p:nvSpPr>
        <p:spPr>
          <a:xfrm>
            <a:off x="6589713" y="3732213"/>
            <a:ext cx="222250" cy="128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21007 0.00092 C -0.27153 0.00046 -0.33281 -0.00023 -0.39427 -0.00023 C -0.39531 -0.00023 -0.39722 0.00092 -0.39722 0.00092 L -0.41788 -0.00162 " pathEditMode="relative" ptsTypes="AffAA">
                                      <p:cBhvr>
                                        <p:cTn id="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092 L 0.00295 0.02058 L 0.03559 0.02197 L 0.06337 0.02984 L 0.08716 0.04048 L 0.10504 0.05089 L 0.11893 0.06546 L 0.13473 0.08142 L 0.14948 0.06546 " pathEditMode="relative" ptsTypes="AAAAAAAAA">
                                      <p:cBhvr>
                                        <p:cTn id="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0421E-6 L -0.14757 -0.16633 L -0.14861 0.07124 " pathEditMode="relative" ptsTypes="AAA">
                                      <p:cBhvr>
                                        <p:cTn id="1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54106E-7 L 0.15052 -0.16216 L 0.00295 -0.32709 " pathEditMode="relative" ptsTypes="AAA">
                                      <p:cBhvr>
                                        <p:cTn id="1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39579E-6 L 0.15156 0.16215 L -5.55556E-6 0.32986 " pathEditMode="relative" ptsTypes="AAA">
                                      <p:cBhvr>
                                        <p:cTn id="17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  <p:bldP spid="203" grpId="0" animBg="1"/>
      <p:bldP spid="204" grpId="0" animBg="1"/>
      <p:bldP spid="20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8230" y="0"/>
            <a:ext cx="7791450" cy="1143000"/>
          </a:xfrm>
        </p:spPr>
        <p:txBody>
          <a:bodyPr/>
          <a:lstStyle/>
          <a:p>
            <a:r>
              <a:rPr lang="en-US" sz="3600" dirty="0" smtClean="0"/>
              <a:t>Indirect Topology: Fat Tree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AD4673C-1B85-4E76-AA90-934281762D3F}" type="slidenum">
              <a:rPr lang="en-US" sz="900">
                <a:solidFill>
                  <a:prstClr val="black"/>
                </a:solidFill>
              </a:rPr>
              <a:pPr eaLnBrk="1" hangingPunct="1"/>
              <a:t>62</a:t>
            </a:fld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4545157" y="1723415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6415201" y="2989385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2645111" y="3026057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7435514" y="4384348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3665424" y="4378403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5447897" y="4384348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1697908" y="4378402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7851809" y="5422593"/>
            <a:ext cx="383783" cy="357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4081719" y="5442526"/>
            <a:ext cx="383783" cy="357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5872818" y="5431219"/>
            <a:ext cx="383783" cy="357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2148707" y="5425273"/>
            <a:ext cx="383783" cy="357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7022946" y="5436078"/>
            <a:ext cx="383783" cy="357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3252856" y="5456011"/>
            <a:ext cx="383783" cy="357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5043955" y="5444704"/>
            <a:ext cx="383783" cy="357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67" name="正方形/長方形 66"/>
          <p:cNvSpPr/>
          <p:nvPr/>
        </p:nvSpPr>
        <p:spPr>
          <a:xfrm>
            <a:off x="1319844" y="5438758"/>
            <a:ext cx="383783" cy="357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PE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4737100" y="2081213"/>
            <a:ext cx="1870075" cy="908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H="1">
            <a:off x="2836863" y="2081213"/>
            <a:ext cx="1900237" cy="944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6607175" y="3348038"/>
            <a:ext cx="1020763" cy="1036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H="1">
            <a:off x="5640388" y="3348038"/>
            <a:ext cx="966787" cy="1036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>
            <a:off x="2836863" y="3384550"/>
            <a:ext cx="1020762" cy="993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H="1">
            <a:off x="1889125" y="3384550"/>
            <a:ext cx="947738" cy="993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>
            <a:off x="3857625" y="4737100"/>
            <a:ext cx="415925" cy="704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 flipH="1">
            <a:off x="3444875" y="4737100"/>
            <a:ext cx="412750" cy="719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>
            <a:off x="1889125" y="4737100"/>
            <a:ext cx="450850" cy="687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/>
          <p:nvPr/>
        </p:nvCxnSpPr>
        <p:spPr>
          <a:xfrm flipH="1">
            <a:off x="1511300" y="4737100"/>
            <a:ext cx="377825" cy="701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>
            <a:off x="7627938" y="4741863"/>
            <a:ext cx="415925" cy="681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 flipH="1">
            <a:off x="7215188" y="4741863"/>
            <a:ext cx="412750" cy="693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>
            <a:off x="5640388" y="4741863"/>
            <a:ext cx="454025" cy="712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 flipH="1">
            <a:off x="5235575" y="4741863"/>
            <a:ext cx="404813" cy="703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正方形/長方形 113"/>
          <p:cNvSpPr/>
          <p:nvPr/>
        </p:nvSpPr>
        <p:spPr>
          <a:xfrm>
            <a:off x="5954713" y="5314950"/>
            <a:ext cx="220662" cy="13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2252663" y="5292725"/>
            <a:ext cx="220662" cy="1285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4162425" y="5295900"/>
            <a:ext cx="222250" cy="128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7894638" y="5294313"/>
            <a:ext cx="220662" cy="128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191 -0.10185 L -0.09532 0.02014 " pathEditMode="relative" ptsTypes="AAA">
                                      <p:cBhvr>
                                        <p:cTn id="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809 -0.09791 L -0.04896 -0.14953 L -0.1585 -0.29305 L -0.15555 -0.33958 L 0.04809 -0.478 L 0.25104 -0.34699 L 0.25573 -0.29675 L 0.36511 -0.14699 L 0.36702 -0.09166 L 0.31979 0.01899 " pathEditMode="relative" ptsTypes="AAAAAAAAAAA">
                                      <p:cBhvr>
                                        <p:cTn id="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434 -0.08542 L -0.04427 -0.14583 L -0.15278 -0.2919 L -0.25747 -0.13958 L -0.25938 -0.08426 L -0.30469 0.02384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20842E-6 L -0.05034 -0.09623 L -0.04548 -0.15313 L 0.05747 -0.29956 L 0.16633 -0.15175 L 0.16945 -0.09507 L 0.22188 0.02244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1118394" y="28687"/>
            <a:ext cx="7791450" cy="1143000"/>
          </a:xfrm>
        </p:spPr>
        <p:txBody>
          <a:bodyPr/>
          <a:lstStyle/>
          <a:p>
            <a:r>
              <a:rPr lang="en-US" sz="3600" dirty="0" smtClean="0"/>
              <a:t>Indirect Topology:</a:t>
            </a:r>
            <a:br>
              <a:rPr lang="en-US" sz="3600" dirty="0" smtClean="0"/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k-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ary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n-fly butterfly network</a:t>
            </a:r>
            <a:endParaRPr lang="en-US" sz="3600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7672DF3-4827-41B6-8A32-1109ACA14B55}" type="slidenum">
              <a:rPr lang="en-US" sz="900">
                <a:solidFill>
                  <a:prstClr val="black"/>
                </a:solidFill>
              </a:rPr>
              <a:pPr eaLnBrk="1" hangingPunct="1"/>
              <a:t>63</a:t>
            </a:fld>
            <a:endParaRPr lang="en-US" sz="900">
              <a:solidFill>
                <a:prstClr val="black"/>
              </a:solidFill>
            </a:endParaRPr>
          </a:p>
        </p:txBody>
      </p:sp>
      <p:grpSp>
        <p:nvGrpSpPr>
          <p:cNvPr id="22532" name="グループ化 155"/>
          <p:cNvGrpSpPr>
            <a:grpSpLocks/>
          </p:cNvGrpSpPr>
          <p:nvPr/>
        </p:nvGrpSpPr>
        <p:grpSpPr bwMode="auto">
          <a:xfrm>
            <a:off x="2286000" y="1933575"/>
            <a:ext cx="4491038" cy="4229100"/>
            <a:chOff x="2286000" y="1933817"/>
            <a:chExt cx="4490524" cy="4229330"/>
          </a:xfrm>
        </p:grpSpPr>
        <p:sp>
          <p:nvSpPr>
            <p:cNvPr id="38" name="正方形/長方形 37"/>
            <p:cNvSpPr/>
            <p:nvPr/>
          </p:nvSpPr>
          <p:spPr>
            <a:xfrm>
              <a:off x="3316589" y="2127811"/>
              <a:ext cx="383783" cy="357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SW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286001" y="1933817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2286000" y="2485772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295053" y="3042923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2295052" y="3594878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291019" y="4142702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291018" y="4694657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291018" y="5251808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2291017" y="5803763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358403" y="2127811"/>
              <a:ext cx="383783" cy="357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SW</a:t>
              </a: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316589" y="3268704"/>
              <a:ext cx="383783" cy="357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SW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358403" y="3268704"/>
              <a:ext cx="383783" cy="357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SW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3316589" y="4368546"/>
              <a:ext cx="383783" cy="357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SW</a:t>
              </a: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5358403" y="4368546"/>
              <a:ext cx="383783" cy="357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SW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3316589" y="5509439"/>
              <a:ext cx="383783" cy="357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SW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5358403" y="5509439"/>
              <a:ext cx="383783" cy="357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SW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6383689" y="1935240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383688" y="2487195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6392741" y="3044346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6392740" y="3596301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388707" y="4144125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6388706" y="4696080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6388706" y="5253231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6388705" y="5805186"/>
              <a:ext cx="383783" cy="3579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87" name="直線コネクタ 86"/>
            <p:cNvCxnSpPr/>
            <p:nvPr/>
          </p:nvCxnSpPr>
          <p:spPr>
            <a:xfrm>
              <a:off x="3700301" y="2306900"/>
              <a:ext cx="165874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670131" y="2113215"/>
              <a:ext cx="646039" cy="1936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3700301" y="5688459"/>
              <a:ext cx="165874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700301" y="4546984"/>
              <a:ext cx="165874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3700301" y="3448374"/>
              <a:ext cx="165874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正方形/長方形 46"/>
            <p:cNvSpPr/>
            <p:nvPr/>
          </p:nvSpPr>
          <p:spPr>
            <a:xfrm>
              <a:off x="4285887" y="2127811"/>
              <a:ext cx="383783" cy="357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SW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85887" y="3268704"/>
              <a:ext cx="383783" cy="357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SW</a:t>
              </a: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4285887" y="4368546"/>
              <a:ext cx="383783" cy="357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SW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4285887" y="5509439"/>
              <a:ext cx="383783" cy="357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SW</a:t>
              </a:r>
            </a:p>
          </p:txBody>
        </p:sp>
        <p:cxnSp>
          <p:nvCxnSpPr>
            <p:cNvPr id="95" name="直線コネクタ 94"/>
            <p:cNvCxnSpPr/>
            <p:nvPr/>
          </p:nvCxnSpPr>
          <p:spPr>
            <a:xfrm flipV="1">
              <a:off x="2670131" y="2306900"/>
              <a:ext cx="646039" cy="3572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2678068" y="3221350"/>
              <a:ext cx="638102" cy="227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 flipV="1">
              <a:off x="2678068" y="3448374"/>
              <a:ext cx="638102" cy="3254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2674893" y="4321547"/>
              <a:ext cx="641277" cy="225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V="1">
              <a:off x="2674893" y="4546984"/>
              <a:ext cx="641277" cy="32704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2674893" y="5431270"/>
              <a:ext cx="641277" cy="2571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flipV="1">
              <a:off x="2674893" y="5688459"/>
              <a:ext cx="641277" cy="29370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>
              <a:off x="5741592" y="2306900"/>
              <a:ext cx="642863" cy="3587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V="1">
              <a:off x="5741592" y="2114802"/>
              <a:ext cx="642863" cy="192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5741592" y="3448374"/>
              <a:ext cx="650801" cy="32704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 flipV="1">
              <a:off x="5741592" y="3222937"/>
              <a:ext cx="650801" cy="225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5741592" y="4546984"/>
              <a:ext cx="647626" cy="3286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V="1">
              <a:off x="5741592" y="4323135"/>
              <a:ext cx="647626" cy="2238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5741592" y="5688459"/>
              <a:ext cx="647626" cy="2952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V="1">
              <a:off x="5741592" y="5432857"/>
              <a:ext cx="647626" cy="25560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4478087" y="4726382"/>
              <a:ext cx="1071439" cy="7826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4478087" y="4726382"/>
              <a:ext cx="1071439" cy="7826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3508235" y="3626184"/>
              <a:ext cx="969852" cy="18828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3508235" y="3626184"/>
              <a:ext cx="969852" cy="18828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>
              <a:off x="3508235" y="2486297"/>
              <a:ext cx="969852" cy="18828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 flipH="1">
              <a:off x="3620935" y="2486297"/>
              <a:ext cx="857152" cy="18828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 flipH="1">
              <a:off x="4478087" y="2486297"/>
              <a:ext cx="1071439" cy="7826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4478087" y="2486297"/>
              <a:ext cx="1071439" cy="7826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9" name="正方形/長方形 158"/>
          <p:cNvSpPr/>
          <p:nvPr/>
        </p:nvSpPr>
        <p:spPr>
          <a:xfrm>
            <a:off x="6473825" y="5510213"/>
            <a:ext cx="220663" cy="12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6480175" y="4922838"/>
            <a:ext cx="220663" cy="1301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6480175" y="2717800"/>
            <a:ext cx="220663" cy="128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6473825" y="4368800"/>
            <a:ext cx="220663" cy="1285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6465888" y="3268663"/>
            <a:ext cx="220662" cy="12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6465888" y="2163763"/>
            <a:ext cx="220662" cy="1301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5" name="正方形/長方形 164"/>
          <p:cNvSpPr/>
          <p:nvPr/>
        </p:nvSpPr>
        <p:spPr>
          <a:xfrm>
            <a:off x="2366963" y="4367213"/>
            <a:ext cx="220662" cy="12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2366963" y="3262313"/>
            <a:ext cx="220662" cy="128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7" name="正方形/長方形 166"/>
          <p:cNvSpPr/>
          <p:nvPr/>
        </p:nvSpPr>
        <p:spPr>
          <a:xfrm>
            <a:off x="2357438" y="6029325"/>
            <a:ext cx="220662" cy="1285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8" name="正方形/長方形 167"/>
          <p:cNvSpPr/>
          <p:nvPr/>
        </p:nvSpPr>
        <p:spPr>
          <a:xfrm>
            <a:off x="2357438" y="3824288"/>
            <a:ext cx="220662" cy="128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9579E-6 L -0.09496 -0.06731 L -0.23055 0.06986 L -0.23264 0.12399 L -0.34045 0.4062 L -0.36024 0.42332 L -0.43559 0.38237 L -0.45035 0.40088 " pathEditMode="relative" ptsTypes="AAAAAAAA">
                                      <p:cBhvr>
                                        <p:cTn id="6" dur="3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9579E-6 L -0.02274 -0.01596 L -0.09201 0.0118 L -0.36232 0.01041 L -0.44948 0.0805 " pathEditMode="relative" ptsTypes="AAAAA">
                                      <p:cBhvr>
                                        <p:cTn id="8" dur="3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92 L 0.02223 -0.0162 L 0.09254 0.01943 L 0.35782 0.01804 L 0.44896 0.08258 " pathEditMode="relative" ptsTypes="AAAAA">
                                      <p:cBhvr>
                                        <p:cTn id="10" dur="3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47074E-6 L -0.01789 -0.01572 L -0.09515 0.01712 L -0.23369 -0.12537 L -0.33664 0.18344 L -0.36042 0.17558 L -0.45053 0.24012 " pathEditMode="relative" ptsTypes="AAAAAAA">
                                      <p:cBhvr>
                                        <p:cTn id="12" dur="3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46 L 0.09757 -0.06662 L 0.22222 0.24867 L 0.2382 0.2607 L 0.36181 0.26186 L 0.45 0.32131 " pathEditMode="relative" ptsTypes="AAAAAA">
                                      <p:cBhvr>
                                        <p:cTn id="14" dur="3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301 L 0.01649 -0.02151 L 0.10868 0.02198 L 0.21562 -0.28545 L 0.35712 -0.14943 L 0.42552 -0.17858 L 0.44826 -0.16007 " pathEditMode="relative" ptsTypes="AAAAAAA">
                                      <p:cBhvr>
                                        <p:cTn id="16" dur="3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7 L -0.01806 -0.01527 L -0.09514 0.01642 L -0.21997 0.01365 L -0.34566 -0.31205 L -0.35955 -0.31205 L -0.43091 -0.34236 L -0.4507 -0.32131 " pathEditMode="relative" ptsTypes="AAAAAAAA">
                                      <p:cBhvr>
                                        <p:cTn id="18" dur="3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7495E-6 L -0.09705 -0.06593 L -0.02378 -0.09623 L 0.00087 -0.08189 " pathEditMode="relative" ptsTypes="AAAA">
                                      <p:cBhvr>
                                        <p:cTn id="20" dur="3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5.66736E-7 L -0.02379 -0.02244 L -0.0941 0.01966 L -0.22883 -0.12677 L -0.25157 -0.15175 L -0.36146 -0.15175 L -0.43369 -0.18876 L -0.44949 -0.16771 " pathEditMode="relative" ptsTypes="AAAAAAAA">
                                      <p:cBhvr>
                                        <p:cTn id="22" dur="3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07495E-6 L 0.11476 -0.08189 L 0.21788 -0.35878 L 0.22084 -0.41569 L 0.35938 -0.55147 L 0.42778 -0.58062 L 0.44757 -0.56327 " pathEditMode="relative" ptsTypes="AAAAAAA">
                                      <p:cBhvr>
                                        <p:cTn id="24" dur="3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直線コネクタ 86"/>
          <p:cNvCxnSpPr/>
          <p:nvPr/>
        </p:nvCxnSpPr>
        <p:spPr>
          <a:xfrm>
            <a:off x="1965325" y="2168525"/>
            <a:ext cx="5819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1115453" y="24205"/>
            <a:ext cx="7791450" cy="1143000"/>
          </a:xfrm>
        </p:spPr>
        <p:txBody>
          <a:bodyPr/>
          <a:lstStyle/>
          <a:p>
            <a:r>
              <a:rPr lang="en-US" sz="3600" dirty="0" smtClean="0"/>
              <a:t>Indirect Topology:</a:t>
            </a:r>
            <a:br>
              <a:rPr lang="en-US" sz="3600" dirty="0" smtClean="0"/>
            </a:br>
            <a:r>
              <a:rPr lang="en-US" sz="3600" dirty="0" smtClean="0"/>
              <a:t>(m, n, r) symmetric Clos network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E807DF-1EAD-4CCC-807B-C98668058EB6}" type="slidenum">
              <a:rPr lang="en-US" sz="900">
                <a:solidFill>
                  <a:prstClr val="black"/>
                </a:solidFill>
              </a:rPr>
              <a:pPr eaLnBrk="1" hangingPunct="1"/>
              <a:t>64</a:t>
            </a:fld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659271" y="1991303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1676401" y="1676400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1676400" y="2438400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6711897" y="1991303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7784903" y="1692292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7784902" y="2378092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89" name="直線コネクタ 88"/>
          <p:cNvCxnSpPr/>
          <p:nvPr/>
        </p:nvCxnSpPr>
        <p:spPr>
          <a:xfrm>
            <a:off x="1965325" y="1798638"/>
            <a:ext cx="693738" cy="371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4819287" y="1991303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cxnSp>
        <p:nvCxnSpPr>
          <p:cNvPr id="95" name="直線コネクタ 94"/>
          <p:cNvCxnSpPr/>
          <p:nvPr/>
        </p:nvCxnSpPr>
        <p:spPr>
          <a:xfrm flipV="1">
            <a:off x="1965325" y="2170113"/>
            <a:ext cx="693738" cy="390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7096125" y="2170113"/>
            <a:ext cx="688975" cy="33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flipV="1">
            <a:off x="7096125" y="1814513"/>
            <a:ext cx="688975" cy="355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1676402" y="2045929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6" name="正方形/長方形 75"/>
          <p:cNvSpPr/>
          <p:nvPr/>
        </p:nvSpPr>
        <p:spPr>
          <a:xfrm>
            <a:off x="7784904" y="2045930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4" name="直線コネクタ 133"/>
          <p:cNvCxnSpPr/>
          <p:nvPr/>
        </p:nvCxnSpPr>
        <p:spPr>
          <a:xfrm>
            <a:off x="1968500" y="3448050"/>
            <a:ext cx="5819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正方形/長方形 134"/>
          <p:cNvSpPr/>
          <p:nvPr/>
        </p:nvSpPr>
        <p:spPr>
          <a:xfrm>
            <a:off x="2663225" y="3270811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136" name="正方形/長方形 135"/>
          <p:cNvSpPr/>
          <p:nvPr/>
        </p:nvSpPr>
        <p:spPr>
          <a:xfrm>
            <a:off x="1680355" y="2955908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37" name="正方形/長方形 136"/>
          <p:cNvSpPr/>
          <p:nvPr/>
        </p:nvSpPr>
        <p:spPr>
          <a:xfrm>
            <a:off x="1680354" y="3717908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8" name="正方形/長方形 137"/>
          <p:cNvSpPr/>
          <p:nvPr/>
        </p:nvSpPr>
        <p:spPr>
          <a:xfrm>
            <a:off x="6715851" y="3270811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139" name="正方形/長方形 138"/>
          <p:cNvSpPr/>
          <p:nvPr/>
        </p:nvSpPr>
        <p:spPr>
          <a:xfrm>
            <a:off x="7788857" y="2971800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41" name="正方形/長方形 140"/>
          <p:cNvSpPr/>
          <p:nvPr/>
        </p:nvSpPr>
        <p:spPr>
          <a:xfrm>
            <a:off x="7788856" y="3657600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5</a:t>
            </a:r>
          </a:p>
        </p:txBody>
      </p:sp>
      <p:cxnSp>
        <p:nvCxnSpPr>
          <p:cNvPr id="142" name="直線コネクタ 141"/>
          <p:cNvCxnSpPr/>
          <p:nvPr/>
        </p:nvCxnSpPr>
        <p:spPr>
          <a:xfrm>
            <a:off x="1968500" y="3078163"/>
            <a:ext cx="695325" cy="371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" name="正方形/長方形 143"/>
          <p:cNvSpPr/>
          <p:nvPr/>
        </p:nvSpPr>
        <p:spPr>
          <a:xfrm>
            <a:off x="4823241" y="3962400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cxnSp>
        <p:nvCxnSpPr>
          <p:cNvPr id="145" name="直線コネクタ 144"/>
          <p:cNvCxnSpPr/>
          <p:nvPr/>
        </p:nvCxnSpPr>
        <p:spPr>
          <a:xfrm flipV="1">
            <a:off x="1968500" y="3449638"/>
            <a:ext cx="695325" cy="390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7099300" y="3449638"/>
            <a:ext cx="688975" cy="33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 flipV="1">
            <a:off x="7099300" y="3094038"/>
            <a:ext cx="688975" cy="355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正方形/長方形 149"/>
          <p:cNvSpPr/>
          <p:nvPr/>
        </p:nvSpPr>
        <p:spPr>
          <a:xfrm>
            <a:off x="1680356" y="3325437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51" name="正方形/長方形 150"/>
          <p:cNvSpPr/>
          <p:nvPr/>
        </p:nvSpPr>
        <p:spPr>
          <a:xfrm>
            <a:off x="7788858" y="3325438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153" name="直線コネクタ 152"/>
          <p:cNvCxnSpPr/>
          <p:nvPr/>
        </p:nvCxnSpPr>
        <p:spPr>
          <a:xfrm>
            <a:off x="1965325" y="4759325"/>
            <a:ext cx="5819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" name="正方形/長方形 153"/>
          <p:cNvSpPr/>
          <p:nvPr/>
        </p:nvSpPr>
        <p:spPr>
          <a:xfrm>
            <a:off x="2659271" y="4582103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157" name="正方形/長方形 156"/>
          <p:cNvSpPr/>
          <p:nvPr/>
        </p:nvSpPr>
        <p:spPr>
          <a:xfrm>
            <a:off x="1676401" y="4267200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58" name="正方形/長方形 157"/>
          <p:cNvSpPr/>
          <p:nvPr/>
        </p:nvSpPr>
        <p:spPr>
          <a:xfrm>
            <a:off x="1676400" y="5029200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69" name="正方形/長方形 168"/>
          <p:cNvSpPr/>
          <p:nvPr/>
        </p:nvSpPr>
        <p:spPr>
          <a:xfrm>
            <a:off x="6711897" y="4582103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170" name="正方形/長方形 169"/>
          <p:cNvSpPr/>
          <p:nvPr/>
        </p:nvSpPr>
        <p:spPr>
          <a:xfrm>
            <a:off x="7784903" y="4283092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71" name="正方形/長方形 170"/>
          <p:cNvSpPr/>
          <p:nvPr/>
        </p:nvSpPr>
        <p:spPr>
          <a:xfrm>
            <a:off x="7784902" y="4968892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8</a:t>
            </a:r>
          </a:p>
        </p:txBody>
      </p:sp>
      <p:cxnSp>
        <p:nvCxnSpPr>
          <p:cNvPr id="172" name="直線コネクタ 171"/>
          <p:cNvCxnSpPr/>
          <p:nvPr/>
        </p:nvCxnSpPr>
        <p:spPr>
          <a:xfrm>
            <a:off x="1965325" y="4389438"/>
            <a:ext cx="693738" cy="371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 flipV="1">
            <a:off x="1965325" y="4760913"/>
            <a:ext cx="693738" cy="390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7096125" y="4760913"/>
            <a:ext cx="688975" cy="33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 flipV="1">
            <a:off x="7096125" y="4405313"/>
            <a:ext cx="688975" cy="355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7" name="正方形/長方形 176"/>
          <p:cNvSpPr/>
          <p:nvPr/>
        </p:nvSpPr>
        <p:spPr>
          <a:xfrm>
            <a:off x="1676402" y="4636729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78" name="正方形/長方形 177"/>
          <p:cNvSpPr/>
          <p:nvPr/>
        </p:nvSpPr>
        <p:spPr>
          <a:xfrm>
            <a:off x="7784904" y="4636730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79" name="直線コネクタ 178"/>
          <p:cNvCxnSpPr/>
          <p:nvPr/>
        </p:nvCxnSpPr>
        <p:spPr>
          <a:xfrm>
            <a:off x="1982788" y="6038850"/>
            <a:ext cx="579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正方形/長方形 179"/>
          <p:cNvSpPr/>
          <p:nvPr/>
        </p:nvSpPr>
        <p:spPr>
          <a:xfrm>
            <a:off x="2663225" y="5861611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181" name="正方形/長方形 180"/>
          <p:cNvSpPr/>
          <p:nvPr/>
        </p:nvSpPr>
        <p:spPr>
          <a:xfrm>
            <a:off x="1680355" y="5546708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82" name="正方形/長方形 181"/>
          <p:cNvSpPr/>
          <p:nvPr/>
        </p:nvSpPr>
        <p:spPr>
          <a:xfrm>
            <a:off x="1665937" y="6308708"/>
            <a:ext cx="317176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183" name="正方形/長方形 182"/>
          <p:cNvSpPr/>
          <p:nvPr/>
        </p:nvSpPr>
        <p:spPr>
          <a:xfrm>
            <a:off x="6715851" y="5861611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sp>
        <p:nvSpPr>
          <p:cNvPr id="184" name="正方形/長方形 183"/>
          <p:cNvSpPr/>
          <p:nvPr/>
        </p:nvSpPr>
        <p:spPr>
          <a:xfrm>
            <a:off x="7788857" y="5562600"/>
            <a:ext cx="288342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85" name="正方形/長方形 184"/>
          <p:cNvSpPr/>
          <p:nvPr/>
        </p:nvSpPr>
        <p:spPr>
          <a:xfrm>
            <a:off x="7774439" y="6248400"/>
            <a:ext cx="317176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11</a:t>
            </a:r>
          </a:p>
        </p:txBody>
      </p:sp>
      <p:cxnSp>
        <p:nvCxnSpPr>
          <p:cNvPr id="186" name="直線コネクタ 185"/>
          <p:cNvCxnSpPr/>
          <p:nvPr/>
        </p:nvCxnSpPr>
        <p:spPr>
          <a:xfrm>
            <a:off x="1968500" y="5668963"/>
            <a:ext cx="695325" cy="371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正方形/長方形 186"/>
          <p:cNvSpPr/>
          <p:nvPr/>
        </p:nvSpPr>
        <p:spPr>
          <a:xfrm>
            <a:off x="4823241" y="5861611"/>
            <a:ext cx="383783" cy="357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SW</a:t>
            </a:r>
          </a:p>
        </p:txBody>
      </p:sp>
      <p:cxnSp>
        <p:nvCxnSpPr>
          <p:cNvPr id="188" name="直線コネクタ 187"/>
          <p:cNvCxnSpPr/>
          <p:nvPr/>
        </p:nvCxnSpPr>
        <p:spPr>
          <a:xfrm flipV="1">
            <a:off x="1982788" y="6040438"/>
            <a:ext cx="681037" cy="390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>
            <a:off x="7099300" y="6040438"/>
            <a:ext cx="674688" cy="33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 flipV="1">
            <a:off x="7099300" y="5684838"/>
            <a:ext cx="688975" cy="355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正方形/長方形 190"/>
          <p:cNvSpPr/>
          <p:nvPr/>
        </p:nvSpPr>
        <p:spPr>
          <a:xfrm>
            <a:off x="1665939" y="5916237"/>
            <a:ext cx="317176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92" name="正方形/長方形 191"/>
          <p:cNvSpPr/>
          <p:nvPr/>
        </p:nvSpPr>
        <p:spPr>
          <a:xfrm>
            <a:off x="7774441" y="5916238"/>
            <a:ext cx="317176" cy="2444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</a:rPr>
              <a:t>10</a:t>
            </a:r>
          </a:p>
        </p:txBody>
      </p:sp>
      <p:cxnSp>
        <p:nvCxnSpPr>
          <p:cNvPr id="193" name="直線コネクタ 192"/>
          <p:cNvCxnSpPr/>
          <p:nvPr/>
        </p:nvCxnSpPr>
        <p:spPr>
          <a:xfrm>
            <a:off x="3043238" y="2170113"/>
            <a:ext cx="1779587" cy="1971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>
            <a:off x="3046413" y="3449638"/>
            <a:ext cx="1776412" cy="692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 flipV="1">
            <a:off x="3043238" y="4141788"/>
            <a:ext cx="1779587" cy="619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 flipV="1">
            <a:off x="3046413" y="4141788"/>
            <a:ext cx="1776412" cy="1898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 flipH="1">
            <a:off x="5207000" y="2170113"/>
            <a:ext cx="1504950" cy="1971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 flipH="1">
            <a:off x="5207000" y="3449638"/>
            <a:ext cx="1508125" cy="692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 flipH="1" flipV="1">
            <a:off x="5207000" y="4141788"/>
            <a:ext cx="1504950" cy="619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H="1" flipV="1">
            <a:off x="5207000" y="4141788"/>
            <a:ext cx="1508125" cy="1898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 flipH="1" flipV="1">
            <a:off x="5203825" y="2170113"/>
            <a:ext cx="1511300" cy="1279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 flipH="1">
            <a:off x="5207000" y="4760913"/>
            <a:ext cx="1504950" cy="1279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/>
          <p:nvPr/>
        </p:nvCxnSpPr>
        <p:spPr>
          <a:xfrm flipH="1">
            <a:off x="5207000" y="2170113"/>
            <a:ext cx="1504950" cy="38703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 flipH="1" flipV="1">
            <a:off x="5203825" y="2170113"/>
            <a:ext cx="1511300" cy="38703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 flipH="1">
            <a:off x="3046413" y="2170113"/>
            <a:ext cx="1773237" cy="1279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 flipH="1">
            <a:off x="3043238" y="2170113"/>
            <a:ext cx="1776412" cy="2590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 flipH="1">
            <a:off x="3046413" y="2170113"/>
            <a:ext cx="1773237" cy="38703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 flipH="1" flipV="1">
            <a:off x="3043238" y="4760913"/>
            <a:ext cx="1779587" cy="1279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 flipH="1" flipV="1">
            <a:off x="3043238" y="2170113"/>
            <a:ext cx="1779587" cy="38703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 flipH="1" flipV="1">
            <a:off x="3046413" y="3449638"/>
            <a:ext cx="1776412" cy="2590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1" name="正方形/長方形 210"/>
          <p:cNvSpPr/>
          <p:nvPr/>
        </p:nvSpPr>
        <p:spPr>
          <a:xfrm>
            <a:off x="7823200" y="6421438"/>
            <a:ext cx="220663" cy="12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2" name="正方形/長方形 211"/>
          <p:cNvSpPr/>
          <p:nvPr/>
        </p:nvSpPr>
        <p:spPr>
          <a:xfrm>
            <a:off x="7818438" y="4794250"/>
            <a:ext cx="220662" cy="1285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3" name="正方形/長方形 212"/>
          <p:cNvSpPr/>
          <p:nvPr/>
        </p:nvSpPr>
        <p:spPr>
          <a:xfrm>
            <a:off x="7824788" y="2535238"/>
            <a:ext cx="220662" cy="1301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4" name="正方形/長方形 213"/>
          <p:cNvSpPr/>
          <p:nvPr/>
        </p:nvSpPr>
        <p:spPr>
          <a:xfrm>
            <a:off x="7823200" y="3824288"/>
            <a:ext cx="220663" cy="128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7837488" y="3133725"/>
            <a:ext cx="222250" cy="12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6" name="正方形/長方形 215"/>
          <p:cNvSpPr/>
          <p:nvPr/>
        </p:nvSpPr>
        <p:spPr>
          <a:xfrm>
            <a:off x="7827963" y="1855788"/>
            <a:ext cx="220662" cy="1301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7" name="正方形/長方形 216"/>
          <p:cNvSpPr/>
          <p:nvPr/>
        </p:nvSpPr>
        <p:spPr>
          <a:xfrm>
            <a:off x="1695450" y="4430713"/>
            <a:ext cx="220663" cy="13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8" name="正方形/長方形 217"/>
          <p:cNvSpPr/>
          <p:nvPr/>
        </p:nvSpPr>
        <p:spPr>
          <a:xfrm>
            <a:off x="1709738" y="2206625"/>
            <a:ext cx="220662" cy="1285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9" name="正方形/長方形 218"/>
          <p:cNvSpPr/>
          <p:nvPr/>
        </p:nvSpPr>
        <p:spPr>
          <a:xfrm>
            <a:off x="1704975" y="6459538"/>
            <a:ext cx="220663" cy="1285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0" name="正方形/長方形 219"/>
          <p:cNvSpPr/>
          <p:nvPr/>
        </p:nvSpPr>
        <p:spPr>
          <a:xfrm>
            <a:off x="1704975" y="3135313"/>
            <a:ext cx="220663" cy="1301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7.54106E-7 L -0.0198 -0.01319 L -0.09411 0.03701 L -0.13369 0.04372 L -0.2981 0.32061 L -0.13178 0.60028 L -0.0882 0.60305 L -0.0139 0.55008 L -0.00105 0.56604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71663E-6 L 0.01285 -0.01203 L 0.65642 -0.01457 L 0.67031 -4.71663E-6 " pathEditMode="relative" ptsTypes="AAAA">
                                      <p:cBhvr>
                                        <p:cTn id="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79158E-6 L -0.08802 -0.06338 L -0.13264 -0.06453 L -0.30104 0.22693 L -0.33767 0.22554 L -0.55538 0.31923 L -0.57917 0.3153 L -0.66927 0.39325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1.75804E-7 L -0.01892 -0.00925 L -0.09323 0.04094 L -0.13177 0.04349 L -0.30503 0.14504 L -0.34462 0.13856 L -0.5368 -0.14504 L -0.58038 -0.14897 L -0.65764 -0.20194 L -0.67135 -0.18459 " pathEditMode="relative" rAng="0" ptsTypes="AAAAAAAAAA">
                                      <p:cBhvr>
                                        <p:cTn id="1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4" y="-28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5.28337E-6 L -0.08905 -0.06732 L -0.12968 -0.06732 L -0.29687 -0.34028 L -0.12673 -0.2466 L -0.00989 -0.3035 L 0.00209 -0.285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0821E-6 L 0.09305 -0.07518 L 0.01597 -0.12792 L -8.33333E-7 -0.10942 " pathEditMode="relative" ptsTypes="AAAA"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50821E-6 L 0.01684 -0.0185 L 0.09392 0.03447 L 0.01372 0.0923 L 0.00087 0.10826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46 L 0.01753 -0.01665 L 0.0927 0.04279 L 0.13732 0.03493 L 0.32829 -0.05228 L 0.37586 -0.05482 L 0.54114 -0.15244 L 0.65607 -0.15105 L 0.66996 -0.13787 " pathEditMode="relative" rAng="0" ptsTypes="AAAAAAAAA">
                                      <p:cBhvr>
                                        <p:cTn id="20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-55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03747E-6 L -0.0941 -0.06453 L -0.13559 -0.06592 L -0.30087 -0.2519 L -0.1316 0.31669 L -0.09097 0.31275 L -0.00191 0.38007 " pathEditMode="relative" ptsTypes="AAAAAAA">
                                      <p:cBhvr>
                                        <p:cTn id="2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96253E-6 L -0.01788 -0.01064 L -0.13073 -0.00926 L -0.30295 0.17002 L -0.33871 0.17141 L -0.53663 -0.39325 L -0.57916 -0.39047 L -0.67222 -0.31922 " pathEditMode="relative" ptsTypes="AAAAAAAA">
                                      <p:cBhvr>
                                        <p:cTn id="2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1450" cy="838200"/>
          </a:xfrm>
        </p:spPr>
        <p:txBody>
          <a:bodyPr/>
          <a:lstStyle/>
          <a:p>
            <a:r>
              <a:rPr lang="en-US" dirty="0" smtClean="0"/>
              <a:t>How to Select a Topology ?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001000" cy="4876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b="1" dirty="0" smtClean="0"/>
              <a:t>Application decides the topology type</a:t>
            </a:r>
          </a:p>
          <a:p>
            <a:pPr lvl="1">
              <a:lnSpc>
                <a:spcPct val="150000"/>
              </a:lnSpc>
              <a:buClr>
                <a:srgbClr val="C0654C"/>
              </a:buClr>
              <a:buFont typeface="Wingdings" pitchFamily="2" charset="2"/>
              <a:buChar char="Ø"/>
            </a:pPr>
            <a:r>
              <a:rPr lang="en-US" dirty="0" smtClean="0"/>
              <a:t>if </a:t>
            </a:r>
            <a:r>
              <a:rPr lang="en-US" i="1" dirty="0" smtClean="0">
                <a:solidFill>
                  <a:srgbClr val="00B0F0"/>
                </a:solidFill>
              </a:rPr>
              <a:t>PEs = few</a:t>
            </a:r>
            <a:r>
              <a:rPr lang="en-US" dirty="0" smtClean="0">
                <a:solidFill>
                  <a:srgbClr val="00B0F0"/>
                </a:solidFill>
              </a:rPr>
              <a:t> tens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4F0DD3"/>
                </a:solidFill>
              </a:rPr>
              <a:t>Mesh </a:t>
            </a:r>
            <a:r>
              <a:rPr lang="en-US" dirty="0" smtClean="0"/>
              <a:t>is recommended</a:t>
            </a:r>
          </a:p>
          <a:p>
            <a:pPr lvl="1">
              <a:lnSpc>
                <a:spcPct val="150000"/>
              </a:lnSpc>
              <a:buClr>
                <a:srgbClr val="C0654C"/>
              </a:buClr>
              <a:buFont typeface="Wingdings" pitchFamily="2" charset="2"/>
              <a:buChar char="Ø"/>
            </a:pPr>
            <a:r>
              <a:rPr lang="en-US" dirty="0" smtClean="0"/>
              <a:t>if </a:t>
            </a:r>
            <a:r>
              <a:rPr lang="en-US" i="1" dirty="0" smtClean="0">
                <a:solidFill>
                  <a:srgbClr val="00B0F0"/>
                </a:solidFill>
              </a:rPr>
              <a:t>PEs = 100 or more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4F0DD3"/>
                </a:solidFill>
              </a:rPr>
              <a:t>Hierarchical star </a:t>
            </a:r>
            <a:r>
              <a:rPr lang="en-US" dirty="0" smtClean="0"/>
              <a:t>is recommended</a:t>
            </a:r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en-US" dirty="0" smtClean="0"/>
              <a:t>Some </a:t>
            </a:r>
            <a:r>
              <a:rPr lang="en-US" dirty="0" smtClean="0">
                <a:solidFill>
                  <a:srgbClr val="00B0F0"/>
                </a:solidFill>
              </a:rPr>
              <a:t>topologies are better </a:t>
            </a:r>
            <a:r>
              <a:rPr lang="en-US" dirty="0" smtClean="0"/>
              <a:t>for certain designs than others</a:t>
            </a:r>
          </a:p>
          <a:p>
            <a:pPr>
              <a:lnSpc>
                <a:spcPct val="150000"/>
              </a:lnSpc>
              <a:buClr>
                <a:srgbClr val="C0654C"/>
              </a:buClr>
              <a:buFont typeface="Wingdings" pitchFamily="2" charset="2"/>
              <a:buNone/>
            </a:pPr>
            <a:endParaRPr lang="en-US" dirty="0" smtClean="0"/>
          </a:p>
          <a:p>
            <a:pPr>
              <a:buClr>
                <a:srgbClr val="C0654C"/>
              </a:buCl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A67F54-6F11-45B9-AE52-6A19B9262904}" type="slidenum">
              <a:rPr lang="en-US" smtClean="0">
                <a:solidFill>
                  <a:prstClr val="black"/>
                </a:solidFill>
              </a:rPr>
              <a:pPr eaLnBrk="1" hangingPunct="1"/>
              <a:t>65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"/>
            <a:ext cx="7804150" cy="6477000"/>
          </a:xfrm>
        </p:spPr>
        <p:txBody>
          <a:bodyPr/>
          <a:lstStyle/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II: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Building Blocks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Topology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Routing Algorithms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Routing Mechanisms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Control Flow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Network Interface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Router Architecture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43000" y="27791"/>
            <a:ext cx="7791450" cy="1143000"/>
          </a:xfrm>
        </p:spPr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 Routing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1981200"/>
          </a:xfrm>
          <a:ln>
            <a:solidFill>
              <a:srgbClr val="C00000"/>
            </a:solidFill>
          </a:ln>
        </p:spPr>
        <p:txBody>
          <a:bodyPr/>
          <a:lstStyle/>
          <a:p>
            <a:pPr marL="82550" indent="0">
              <a:buClr>
                <a:srgbClr val="C0654C"/>
              </a:buClr>
              <a:buNone/>
            </a:pPr>
            <a:r>
              <a:rPr lang="en-US" dirty="0" smtClean="0"/>
              <a:t>Routing algorithm determine path(s) from source to destination. Routing  must </a:t>
            </a:r>
            <a:r>
              <a:rPr lang="en-ZA" dirty="0" smtClean="0"/>
              <a:t>prevent deadlock, </a:t>
            </a:r>
            <a:r>
              <a:rPr lang="en-ZA" dirty="0" err="1" smtClean="0"/>
              <a:t>livelock</a:t>
            </a:r>
            <a:r>
              <a:rPr lang="en-ZA" dirty="0" smtClean="0"/>
              <a:t> , and starvation.</a:t>
            </a:r>
            <a:endParaRPr lang="en-US" dirty="0" smtClean="0"/>
          </a:p>
          <a:p>
            <a:pPr>
              <a:buClr>
                <a:srgbClr val="C0654C"/>
              </a:buClr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019C3E-3838-49CB-A304-9721FBB3CEF9}" type="slidenum">
              <a:rPr lang="en-US" smtClean="0">
                <a:solidFill>
                  <a:srgbClr val="000000"/>
                </a:solidFill>
              </a:rPr>
              <a:pPr eaLnBrk="1" hangingPunct="1"/>
              <a:t>67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64331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7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71575" y="0"/>
            <a:ext cx="7791450" cy="1143000"/>
          </a:xfrm>
        </p:spPr>
        <p:txBody>
          <a:bodyPr/>
          <a:lstStyle/>
          <a:p>
            <a:r>
              <a:rPr lang="en-US" dirty="0" smtClean="0"/>
              <a:t>Routing Deadlock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3D8EA5-4302-45F0-97A0-35C1A44DB5DE}" type="slidenum">
              <a:rPr lang="en-US" smtClean="0">
                <a:solidFill>
                  <a:srgbClr val="000000"/>
                </a:solidFill>
              </a:rPr>
              <a:pPr eaLnBrk="1" hangingPunct="1"/>
              <a:t>68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397000"/>
            <a:ext cx="49117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066800" y="4419600"/>
            <a:ext cx="8001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Wingdings" pitchFamily="2" charset="2"/>
              <a:buChar char="q"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Without routing restrictions, a resource cycle can occur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Leads to deadlock</a:t>
            </a:r>
          </a:p>
        </p:txBody>
      </p:sp>
    </p:spTree>
    <p:extLst>
      <p:ext uri="{BB962C8B-B14F-4D97-AF65-F5344CB8AC3E}">
        <p14:creationId xmlns:p14="http://schemas.microsoft.com/office/powerpoint/2010/main" val="30879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43000" y="12551"/>
            <a:ext cx="7791450" cy="792162"/>
          </a:xfrm>
        </p:spPr>
        <p:txBody>
          <a:bodyPr/>
          <a:lstStyle/>
          <a:p>
            <a:r>
              <a:rPr lang="en-US" sz="3600" dirty="0" smtClean="0"/>
              <a:t>Deadlock, </a:t>
            </a:r>
            <a:r>
              <a:rPr lang="en-US" sz="3600" dirty="0" err="1" smtClean="0"/>
              <a:t>Livelock</a:t>
            </a:r>
            <a:r>
              <a:rPr lang="en-US" sz="3600" dirty="0" smtClean="0"/>
              <a:t>, and Starvation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848600" cy="5562600"/>
          </a:xfrm>
        </p:spPr>
        <p:txBody>
          <a:bodyPr/>
          <a:lstStyle/>
          <a:p>
            <a:pPr marL="82550" indent="0">
              <a:buClr>
                <a:srgbClr val="C0654C"/>
              </a:buClr>
              <a:buFont typeface="Wingdings" pitchFamily="2" charset="2"/>
              <a:buNone/>
            </a:pPr>
            <a:r>
              <a:rPr lang="en-ZA" sz="2800" b="1" dirty="0" smtClean="0">
                <a:solidFill>
                  <a:srgbClr val="00B0F0"/>
                </a:solidFill>
              </a:rPr>
              <a:t>Deadlock</a:t>
            </a:r>
            <a:r>
              <a:rPr lang="en-ZA" sz="2800" dirty="0" smtClean="0"/>
              <a:t>: A packet does not reach its destination, because it is blocked at some intermediate resource.</a:t>
            </a:r>
            <a:endParaRPr lang="en-US" sz="2800" dirty="0" smtClean="0"/>
          </a:p>
          <a:p>
            <a:pPr marL="82550" indent="0">
              <a:buClr>
                <a:srgbClr val="C0654C"/>
              </a:buClr>
              <a:buFont typeface="Wingdings" pitchFamily="2" charset="2"/>
              <a:buNone/>
            </a:pPr>
            <a:endParaRPr lang="en-US" sz="2800" dirty="0" smtClean="0"/>
          </a:p>
          <a:p>
            <a:pPr marL="82550" indent="0">
              <a:buClr>
                <a:srgbClr val="C0654C"/>
              </a:buClr>
              <a:buFont typeface="Wingdings" pitchFamily="2" charset="2"/>
              <a:buNone/>
            </a:pPr>
            <a:r>
              <a:rPr lang="en-US" sz="2800" b="1" dirty="0" err="1" smtClean="0">
                <a:solidFill>
                  <a:srgbClr val="00B0F0"/>
                </a:solidFill>
              </a:rPr>
              <a:t>Livelock</a:t>
            </a:r>
            <a:r>
              <a:rPr lang="en-US" sz="2800" dirty="0" smtClean="0"/>
              <a:t>: A packet does not reach its destination, because it enters a cyclic path.</a:t>
            </a:r>
          </a:p>
          <a:p>
            <a:pPr marL="82550" indent="0">
              <a:buClr>
                <a:srgbClr val="C0654C"/>
              </a:buClr>
              <a:buFont typeface="Wingdings" pitchFamily="2" charset="2"/>
              <a:buNone/>
            </a:pPr>
            <a:endParaRPr lang="en-US" sz="2800" dirty="0" smtClean="0"/>
          </a:p>
          <a:p>
            <a:pPr marL="82550" indent="0">
              <a:buClr>
                <a:srgbClr val="C0654C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Starvation</a:t>
            </a:r>
            <a:r>
              <a:rPr lang="en-US" sz="2800" dirty="0" smtClean="0"/>
              <a:t>: A packet does not reach its destination, because some resource does  not grant access (wile it grants access to other packets).</a:t>
            </a:r>
          </a:p>
          <a:p>
            <a:pPr marL="82550" indent="0">
              <a:buClr>
                <a:srgbClr val="C0654C"/>
              </a:buClr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0BA3678-D5D7-424D-9490-74A5A4B57BFB}" type="slidenum">
              <a:rPr lang="en-US" smtClean="0">
                <a:solidFill>
                  <a:srgbClr val="000000"/>
                </a:solidFill>
              </a:rPr>
              <a:pPr eaLnBrk="1" hangingPunct="1"/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4953000"/>
            <a:ext cx="7867650" cy="41116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Examples of NP Applications 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FE51749-D433-4107-AC72-F6178304BA83}" type="slidenum">
              <a:rPr 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903065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直線コネクタ 113"/>
          <p:cNvCxnSpPr/>
          <p:nvPr/>
        </p:nvCxnSpPr>
        <p:spPr bwMode="auto">
          <a:xfrm>
            <a:off x="2497138" y="2109788"/>
            <a:ext cx="12700" cy="36004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 bwMode="auto">
          <a:xfrm>
            <a:off x="6559550" y="2111375"/>
            <a:ext cx="12700" cy="3598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 bwMode="auto">
          <a:xfrm>
            <a:off x="6678613" y="2114550"/>
            <a:ext cx="11112" cy="3598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 bwMode="auto">
          <a:xfrm>
            <a:off x="5148263" y="2112963"/>
            <a:ext cx="12700" cy="36004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 bwMode="auto">
          <a:xfrm>
            <a:off x="5267325" y="2116138"/>
            <a:ext cx="12700" cy="35988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 bwMode="auto">
          <a:xfrm>
            <a:off x="3783013" y="2112963"/>
            <a:ext cx="12700" cy="36004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 bwMode="auto">
          <a:xfrm>
            <a:off x="3902075" y="2116138"/>
            <a:ext cx="12700" cy="35988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 bwMode="auto">
          <a:xfrm flipH="1">
            <a:off x="2579688" y="1962150"/>
            <a:ext cx="39084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 bwMode="auto">
          <a:xfrm flipH="1">
            <a:off x="2590800" y="2057400"/>
            <a:ext cx="3906838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 bwMode="auto">
          <a:xfrm flipH="1">
            <a:off x="2590800" y="3225800"/>
            <a:ext cx="3906838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 bwMode="auto">
          <a:xfrm flipH="1">
            <a:off x="2582863" y="3322638"/>
            <a:ext cx="390683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 bwMode="auto">
          <a:xfrm flipH="1">
            <a:off x="2590800" y="4495800"/>
            <a:ext cx="3906838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 bwMode="auto">
          <a:xfrm flipH="1">
            <a:off x="2582863" y="4591050"/>
            <a:ext cx="3906837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 bwMode="auto">
          <a:xfrm flipH="1">
            <a:off x="2590800" y="5791200"/>
            <a:ext cx="3906838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 bwMode="auto">
          <a:xfrm flipH="1">
            <a:off x="2601913" y="5886450"/>
            <a:ext cx="3906837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409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1257300"/>
          </a:xfrm>
        </p:spPr>
        <p:txBody>
          <a:bodyPr/>
          <a:lstStyle/>
          <a:p>
            <a:r>
              <a:rPr lang="en-US" sz="3600" smtClean="0"/>
              <a:t>Lifelock</a:t>
            </a:r>
            <a:endParaRPr lang="en-US" sz="4800" smtClean="0"/>
          </a:p>
        </p:txBody>
      </p:sp>
      <p:sp>
        <p:nvSpPr>
          <p:cNvPr id="594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58E946-F276-4678-BD6C-5F27C3341724}" type="slidenum">
              <a:rPr lang="en-US">
                <a:solidFill>
                  <a:prstClr val="black"/>
                </a:solidFill>
              </a:rPr>
              <a:pPr eaLnBrk="1" hangingPunct="1"/>
              <a:t>70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61" name="直線コネクタ 60"/>
          <p:cNvCxnSpPr/>
          <p:nvPr/>
        </p:nvCxnSpPr>
        <p:spPr bwMode="auto">
          <a:xfrm>
            <a:off x="2379663" y="2108200"/>
            <a:ext cx="11112" cy="3598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 bwMode="auto">
          <a:xfrm>
            <a:off x="5355691" y="1294743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68" name="正方形/長方形 67"/>
          <p:cNvSpPr/>
          <p:nvPr/>
        </p:nvSpPr>
        <p:spPr bwMode="auto">
          <a:xfrm>
            <a:off x="6754860" y="1291927"/>
            <a:ext cx="634383" cy="591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2577526" y="1301361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70" name="正方形/長方形 69"/>
          <p:cNvSpPr/>
          <p:nvPr/>
        </p:nvSpPr>
        <p:spPr bwMode="auto">
          <a:xfrm>
            <a:off x="3968157" y="1301359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71" name="正方形/長方形 70"/>
          <p:cNvSpPr/>
          <p:nvPr/>
        </p:nvSpPr>
        <p:spPr bwMode="auto">
          <a:xfrm>
            <a:off x="5360333" y="2563692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72" name="正方形/長方形 71"/>
          <p:cNvSpPr/>
          <p:nvPr/>
        </p:nvSpPr>
        <p:spPr bwMode="auto">
          <a:xfrm>
            <a:off x="6750947" y="2555254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73" name="正方形/長方形 72"/>
          <p:cNvSpPr/>
          <p:nvPr/>
        </p:nvSpPr>
        <p:spPr bwMode="auto">
          <a:xfrm>
            <a:off x="2576707" y="2570307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74" name="正方形/長方形 73"/>
          <p:cNvSpPr/>
          <p:nvPr/>
        </p:nvSpPr>
        <p:spPr bwMode="auto">
          <a:xfrm>
            <a:off x="3967333" y="2570306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75" name="正方形/長方形 74"/>
          <p:cNvSpPr/>
          <p:nvPr/>
        </p:nvSpPr>
        <p:spPr bwMode="auto">
          <a:xfrm>
            <a:off x="5368073" y="3840420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76" name="正方形/長方形 75"/>
          <p:cNvSpPr/>
          <p:nvPr/>
        </p:nvSpPr>
        <p:spPr bwMode="auto">
          <a:xfrm>
            <a:off x="6754049" y="3843231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77" name="正方形/長方形 76"/>
          <p:cNvSpPr/>
          <p:nvPr/>
        </p:nvSpPr>
        <p:spPr bwMode="auto">
          <a:xfrm>
            <a:off x="2582893" y="3844641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78" name="正方形/長方形 77"/>
          <p:cNvSpPr/>
          <p:nvPr/>
        </p:nvSpPr>
        <p:spPr bwMode="auto">
          <a:xfrm>
            <a:off x="3968886" y="3844641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79" name="正方形/長方形 78"/>
          <p:cNvSpPr/>
          <p:nvPr/>
        </p:nvSpPr>
        <p:spPr bwMode="auto">
          <a:xfrm>
            <a:off x="2311275" y="1879387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3703454" y="1881050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81" name="正方形/長方形 80"/>
          <p:cNvSpPr/>
          <p:nvPr/>
        </p:nvSpPr>
        <p:spPr bwMode="auto">
          <a:xfrm>
            <a:off x="5097167" y="1886162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82" name="正方形/長方形 81"/>
          <p:cNvSpPr/>
          <p:nvPr/>
        </p:nvSpPr>
        <p:spPr bwMode="auto">
          <a:xfrm>
            <a:off x="6487676" y="1875168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2317457" y="3155382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84" name="正方形/長方形 83"/>
          <p:cNvSpPr/>
          <p:nvPr/>
        </p:nvSpPr>
        <p:spPr bwMode="auto">
          <a:xfrm>
            <a:off x="3705112" y="3154232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5097178" y="3150909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6490883" y="3162406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87" name="正方形/長方形 86"/>
          <p:cNvSpPr/>
          <p:nvPr/>
        </p:nvSpPr>
        <p:spPr bwMode="auto">
          <a:xfrm>
            <a:off x="5366405" y="5116816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88" name="正方形/長方形 87"/>
          <p:cNvSpPr/>
          <p:nvPr/>
        </p:nvSpPr>
        <p:spPr bwMode="auto">
          <a:xfrm>
            <a:off x="6757017" y="5108378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89" name="正方形/長方形 88"/>
          <p:cNvSpPr/>
          <p:nvPr/>
        </p:nvSpPr>
        <p:spPr bwMode="auto">
          <a:xfrm>
            <a:off x="2582782" y="5123432"/>
            <a:ext cx="634383" cy="591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90" name="正方形/長方形 89"/>
          <p:cNvSpPr/>
          <p:nvPr/>
        </p:nvSpPr>
        <p:spPr bwMode="auto">
          <a:xfrm>
            <a:off x="3973409" y="5123428"/>
            <a:ext cx="634383" cy="591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91" name="正方形/長方形 90"/>
          <p:cNvSpPr/>
          <p:nvPr/>
        </p:nvSpPr>
        <p:spPr bwMode="auto">
          <a:xfrm>
            <a:off x="2317349" y="4432510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92" name="正方形/長方形 91"/>
          <p:cNvSpPr/>
          <p:nvPr/>
        </p:nvSpPr>
        <p:spPr bwMode="auto">
          <a:xfrm>
            <a:off x="3709528" y="4434173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5103241" y="4439285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94" name="正方形/長方形 93"/>
          <p:cNvSpPr/>
          <p:nvPr/>
        </p:nvSpPr>
        <p:spPr bwMode="auto">
          <a:xfrm>
            <a:off x="6493750" y="4428291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95" name="正方形/長方形 94"/>
          <p:cNvSpPr/>
          <p:nvPr/>
        </p:nvSpPr>
        <p:spPr bwMode="auto">
          <a:xfrm>
            <a:off x="2323531" y="5708504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96" name="正方形/長方形 95"/>
          <p:cNvSpPr/>
          <p:nvPr/>
        </p:nvSpPr>
        <p:spPr bwMode="auto">
          <a:xfrm>
            <a:off x="3711187" y="5707355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5103253" y="5704032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6496958" y="5715529"/>
            <a:ext cx="269039" cy="22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R</a:t>
            </a:r>
          </a:p>
        </p:txBody>
      </p:sp>
      <p:cxnSp>
        <p:nvCxnSpPr>
          <p:cNvPr id="121" name="直線コネクタ 120"/>
          <p:cNvCxnSpPr/>
          <p:nvPr/>
        </p:nvCxnSpPr>
        <p:spPr bwMode="auto">
          <a:xfrm>
            <a:off x="2398713" y="2108200"/>
            <a:ext cx="6350" cy="1047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 bwMode="auto">
          <a:xfrm flipH="1" flipV="1">
            <a:off x="5340350" y="3224213"/>
            <a:ext cx="1158875" cy="9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 bwMode="auto">
          <a:xfrm flipH="1" flipV="1">
            <a:off x="3967163" y="4594225"/>
            <a:ext cx="1157287" cy="9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 bwMode="auto">
          <a:xfrm>
            <a:off x="3795713" y="3379788"/>
            <a:ext cx="6350" cy="1047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 bwMode="auto">
          <a:xfrm>
            <a:off x="5289550" y="3390900"/>
            <a:ext cx="6350" cy="104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 bwMode="auto">
          <a:xfrm>
            <a:off x="3789363" y="2116138"/>
            <a:ext cx="6350" cy="1047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 bwMode="auto">
          <a:xfrm flipH="1" flipV="1">
            <a:off x="2973388" y="6451600"/>
            <a:ext cx="492125" cy="9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515" name="ZoneTexte 62"/>
          <p:cNvSpPr txBox="1">
            <a:spLocks noChangeArrowheads="1"/>
          </p:cNvSpPr>
          <p:nvPr/>
        </p:nvSpPr>
        <p:spPr bwMode="auto">
          <a:xfrm>
            <a:off x="3486150" y="6291263"/>
            <a:ext cx="2136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b="1">
                <a:solidFill>
                  <a:prstClr val="black"/>
                </a:solidFill>
                <a:ea typeface="MS PGothic" pitchFamily="34" charset="-128"/>
              </a:rPr>
              <a:t>Congested channel</a:t>
            </a:r>
          </a:p>
        </p:txBody>
      </p:sp>
      <p:sp>
        <p:nvSpPr>
          <p:cNvPr id="131" name="正方形/長方形 130"/>
          <p:cNvSpPr/>
          <p:nvPr/>
        </p:nvSpPr>
        <p:spPr>
          <a:xfrm>
            <a:off x="2763838" y="5516563"/>
            <a:ext cx="265112" cy="187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32" name="直線コネクタ 131"/>
          <p:cNvCxnSpPr/>
          <p:nvPr/>
        </p:nvCxnSpPr>
        <p:spPr bwMode="auto">
          <a:xfrm>
            <a:off x="5160963" y="2116138"/>
            <a:ext cx="6350" cy="1047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雲 132"/>
          <p:cNvSpPr/>
          <p:nvPr/>
        </p:nvSpPr>
        <p:spPr>
          <a:xfrm>
            <a:off x="3844904" y="3413476"/>
            <a:ext cx="1391429" cy="796813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prstClr val="white"/>
                </a:solidFill>
              </a:rPr>
              <a:t>Lifelock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2 L -0.05539 0.03773 L -0.05643 -0.34584 L 0.24149 -0.35 L 0.25173 -0.35 L 0.24757 -0.16644 L 0.10989 -0.16088 L 0.11198 -0.34862 L 0.24757 -0.35139 L 0.25173 -0.16366 L 0.11198 -0.16505 L 0.11284 -0.34862 L 0.25173 -0.35 L 0.24757 -0.1595 L 0.10781 -0.16366 L 0.11284 -0.34584 L 0.24965 -0.34862 L 0.24965 -0.1595 L 0.10989 -0.16088 L 0.11198 -0.34723 L 0.24461 -0.35 L 0.24861 -0.16227 " pathEditMode="relative" ptsTypes="AAAAAAAAAAAAAAAAAAAAAA">
                                      <p:cBhvr>
                                        <p:cTn id="29" dur="9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1257300"/>
          </a:xfrm>
        </p:spPr>
        <p:txBody>
          <a:bodyPr/>
          <a:lstStyle/>
          <a:p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Deadlock</a:t>
            </a:r>
            <a:endParaRPr lang="en-US" sz="480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6610ED-893A-4B4E-B80B-3A9994602924}" type="slidenum">
              <a:rPr lang="en-US">
                <a:solidFill>
                  <a:prstClr val="black"/>
                </a:solidFill>
              </a:rPr>
              <a:pPr eaLnBrk="1" hangingPunct="1"/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75260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0421" name="Oval 4"/>
          <p:cNvSpPr>
            <a:spLocks noChangeArrowheads="1"/>
          </p:cNvSpPr>
          <p:nvPr/>
        </p:nvSpPr>
        <p:spPr bwMode="auto">
          <a:xfrm>
            <a:off x="1762125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0422" name="Oval 4"/>
          <p:cNvSpPr>
            <a:spLocks noChangeArrowheads="1"/>
          </p:cNvSpPr>
          <p:nvPr/>
        </p:nvSpPr>
        <p:spPr bwMode="auto">
          <a:xfrm>
            <a:off x="392430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grpSp>
        <p:nvGrpSpPr>
          <p:cNvPr id="60423" name="Group 13"/>
          <p:cNvGrpSpPr>
            <a:grpSpLocks/>
          </p:cNvGrpSpPr>
          <p:nvPr/>
        </p:nvGrpSpPr>
        <p:grpSpPr bwMode="auto">
          <a:xfrm>
            <a:off x="4933950" y="2041525"/>
            <a:ext cx="539750" cy="674688"/>
            <a:chOff x="1344" y="2208"/>
            <a:chExt cx="192" cy="240"/>
          </a:xfrm>
        </p:grpSpPr>
        <p:sp>
          <p:nvSpPr>
            <p:cNvPr id="60503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504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424" name="Oval 4"/>
          <p:cNvSpPr>
            <a:spLocks noChangeArrowheads="1"/>
          </p:cNvSpPr>
          <p:nvPr/>
        </p:nvSpPr>
        <p:spPr bwMode="auto">
          <a:xfrm>
            <a:off x="3933825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grpSp>
        <p:nvGrpSpPr>
          <p:cNvPr id="60425" name="Group 13"/>
          <p:cNvGrpSpPr>
            <a:grpSpLocks/>
          </p:cNvGrpSpPr>
          <p:nvPr/>
        </p:nvGrpSpPr>
        <p:grpSpPr bwMode="auto">
          <a:xfrm rot="5400000">
            <a:off x="4160044" y="4117181"/>
            <a:ext cx="539750" cy="674688"/>
            <a:chOff x="1344" y="2208"/>
            <a:chExt cx="192" cy="240"/>
          </a:xfrm>
        </p:grpSpPr>
        <p:sp>
          <p:nvSpPr>
            <p:cNvPr id="60501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502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426" name="Oval 4"/>
          <p:cNvSpPr>
            <a:spLocks noChangeArrowheads="1"/>
          </p:cNvSpPr>
          <p:nvPr/>
        </p:nvSpPr>
        <p:spPr bwMode="auto">
          <a:xfrm>
            <a:off x="661035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grpSp>
        <p:nvGrpSpPr>
          <p:cNvPr id="60427" name="Group 13"/>
          <p:cNvGrpSpPr>
            <a:grpSpLocks/>
          </p:cNvGrpSpPr>
          <p:nvPr/>
        </p:nvGrpSpPr>
        <p:grpSpPr bwMode="auto">
          <a:xfrm rot="5400000">
            <a:off x="6845301" y="2776537"/>
            <a:ext cx="539750" cy="676275"/>
            <a:chOff x="1344" y="2208"/>
            <a:chExt cx="192" cy="240"/>
          </a:xfrm>
        </p:grpSpPr>
        <p:sp>
          <p:nvSpPr>
            <p:cNvPr id="60499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500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428" name="Oval 4"/>
          <p:cNvSpPr>
            <a:spLocks noChangeArrowheads="1"/>
          </p:cNvSpPr>
          <p:nvPr/>
        </p:nvSpPr>
        <p:spPr bwMode="auto">
          <a:xfrm>
            <a:off x="6629400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grpSp>
        <p:nvGrpSpPr>
          <p:cNvPr id="60429" name="Group 13"/>
          <p:cNvGrpSpPr>
            <a:grpSpLocks/>
          </p:cNvGrpSpPr>
          <p:nvPr/>
        </p:nvGrpSpPr>
        <p:grpSpPr bwMode="auto">
          <a:xfrm rot="10800000">
            <a:off x="6089650" y="4881563"/>
            <a:ext cx="539750" cy="676275"/>
            <a:chOff x="1344" y="2208"/>
            <a:chExt cx="192" cy="240"/>
          </a:xfrm>
        </p:grpSpPr>
        <p:sp>
          <p:nvSpPr>
            <p:cNvPr id="60497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98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8" name="直線コネクタ 57"/>
          <p:cNvCxnSpPr>
            <a:stCxn id="60504" idx="3"/>
            <a:endCxn id="60426" idx="2"/>
          </p:cNvCxnSpPr>
          <p:nvPr/>
        </p:nvCxnSpPr>
        <p:spPr>
          <a:xfrm>
            <a:off x="5473700" y="2378075"/>
            <a:ext cx="113665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endCxn id="60422" idx="4"/>
          </p:cNvCxnSpPr>
          <p:nvPr/>
        </p:nvCxnSpPr>
        <p:spPr>
          <a:xfrm flipH="1" flipV="1">
            <a:off x="4419600" y="2873375"/>
            <a:ext cx="9525" cy="13112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60424" idx="6"/>
            <a:endCxn id="60498" idx="3"/>
          </p:cNvCxnSpPr>
          <p:nvPr/>
        </p:nvCxnSpPr>
        <p:spPr>
          <a:xfrm>
            <a:off x="4924425" y="5219700"/>
            <a:ext cx="116522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60428" idx="0"/>
          </p:cNvCxnSpPr>
          <p:nvPr/>
        </p:nvCxnSpPr>
        <p:spPr>
          <a:xfrm flipH="1" flipV="1">
            <a:off x="7115175" y="3384550"/>
            <a:ext cx="9525" cy="13398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60420" idx="6"/>
            <a:endCxn id="60422" idx="2"/>
          </p:cNvCxnSpPr>
          <p:nvPr/>
        </p:nvCxnSpPr>
        <p:spPr>
          <a:xfrm>
            <a:off x="2743200" y="2378075"/>
            <a:ext cx="11811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stCxn id="60421" idx="6"/>
            <a:endCxn id="60424" idx="2"/>
          </p:cNvCxnSpPr>
          <p:nvPr/>
        </p:nvCxnSpPr>
        <p:spPr>
          <a:xfrm>
            <a:off x="2752725" y="5219700"/>
            <a:ext cx="11811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60421" idx="0"/>
            <a:endCxn id="60420" idx="4"/>
          </p:cNvCxnSpPr>
          <p:nvPr/>
        </p:nvCxnSpPr>
        <p:spPr>
          <a:xfrm flipH="1" flipV="1">
            <a:off x="2247900" y="2873375"/>
            <a:ext cx="9525" cy="18510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0437" name="Group 13"/>
          <p:cNvGrpSpPr>
            <a:grpSpLocks/>
          </p:cNvGrpSpPr>
          <p:nvPr/>
        </p:nvGrpSpPr>
        <p:grpSpPr bwMode="auto">
          <a:xfrm rot="10800000">
            <a:off x="3384550" y="4813300"/>
            <a:ext cx="539750" cy="674688"/>
            <a:chOff x="1344" y="2208"/>
            <a:chExt cx="192" cy="240"/>
          </a:xfrm>
        </p:grpSpPr>
        <p:sp>
          <p:nvSpPr>
            <p:cNvPr id="60495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96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438" name="Group 13"/>
          <p:cNvGrpSpPr>
            <a:grpSpLocks/>
          </p:cNvGrpSpPr>
          <p:nvPr/>
        </p:nvGrpSpPr>
        <p:grpSpPr bwMode="auto">
          <a:xfrm rot="5400000">
            <a:off x="4160044" y="5647531"/>
            <a:ext cx="539750" cy="674688"/>
            <a:chOff x="1344" y="2208"/>
            <a:chExt cx="192" cy="240"/>
          </a:xfrm>
        </p:grpSpPr>
        <p:sp>
          <p:nvSpPr>
            <p:cNvPr id="60493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94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8" name="Rectangle 9"/>
          <p:cNvSpPr>
            <a:spLocks noChangeArrowheads="1"/>
          </p:cNvSpPr>
          <p:nvPr/>
        </p:nvSpPr>
        <p:spPr bwMode="auto">
          <a:xfrm rot="10800000">
            <a:off x="2362200" y="486897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sp>
        <p:nvSpPr>
          <p:cNvPr id="90" name="Rectangle 9"/>
          <p:cNvSpPr>
            <a:spLocks noChangeArrowheads="1"/>
          </p:cNvSpPr>
          <p:nvPr/>
        </p:nvSpPr>
        <p:spPr bwMode="auto">
          <a:xfrm rot="16200000">
            <a:off x="4294326" y="6115538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grpSp>
        <p:nvGrpSpPr>
          <p:cNvPr id="60445" name="Group 13"/>
          <p:cNvGrpSpPr>
            <a:grpSpLocks/>
          </p:cNvGrpSpPr>
          <p:nvPr/>
        </p:nvGrpSpPr>
        <p:grpSpPr bwMode="auto">
          <a:xfrm>
            <a:off x="7645400" y="4903788"/>
            <a:ext cx="539750" cy="676275"/>
            <a:chOff x="1344" y="2208"/>
            <a:chExt cx="192" cy="240"/>
          </a:xfrm>
        </p:grpSpPr>
        <p:sp>
          <p:nvSpPr>
            <p:cNvPr id="60491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92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ctangle 9"/>
          <p:cNvSpPr>
            <a:spLocks noChangeArrowheads="1"/>
          </p:cNvSpPr>
          <p:nvPr/>
        </p:nvSpPr>
        <p:spPr bwMode="auto">
          <a:xfrm rot="10800000">
            <a:off x="8251334" y="4904430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11</a:t>
            </a:r>
          </a:p>
        </p:txBody>
      </p:sp>
      <p:grpSp>
        <p:nvGrpSpPr>
          <p:cNvPr id="60449" name="Group 13"/>
          <p:cNvGrpSpPr>
            <a:grpSpLocks/>
          </p:cNvGrpSpPr>
          <p:nvPr/>
        </p:nvGrpSpPr>
        <p:grpSpPr bwMode="auto">
          <a:xfrm rot="5400000">
            <a:off x="6854826" y="5664200"/>
            <a:ext cx="539750" cy="676275"/>
            <a:chOff x="1344" y="2208"/>
            <a:chExt cx="192" cy="240"/>
          </a:xfrm>
        </p:grpSpPr>
        <p:sp>
          <p:nvSpPr>
            <p:cNvPr id="60489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90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Rectangle 9"/>
          <p:cNvSpPr>
            <a:spLocks noChangeArrowheads="1"/>
          </p:cNvSpPr>
          <p:nvPr/>
        </p:nvSpPr>
        <p:spPr bwMode="auto">
          <a:xfrm rot="16200000">
            <a:off x="6980182" y="6115538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22</a:t>
            </a:r>
          </a:p>
        </p:txBody>
      </p:sp>
      <p:grpSp>
        <p:nvGrpSpPr>
          <p:cNvPr id="60451" name="Group 13"/>
          <p:cNvGrpSpPr>
            <a:grpSpLocks/>
          </p:cNvGrpSpPr>
          <p:nvPr/>
        </p:nvGrpSpPr>
        <p:grpSpPr bwMode="auto">
          <a:xfrm>
            <a:off x="7613650" y="2043113"/>
            <a:ext cx="539750" cy="674687"/>
            <a:chOff x="1344" y="2208"/>
            <a:chExt cx="192" cy="240"/>
          </a:xfrm>
        </p:grpSpPr>
        <p:sp>
          <p:nvSpPr>
            <p:cNvPr id="60487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88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452" name="Group 13"/>
          <p:cNvGrpSpPr>
            <a:grpSpLocks/>
          </p:cNvGrpSpPr>
          <p:nvPr/>
        </p:nvGrpSpPr>
        <p:grpSpPr bwMode="auto">
          <a:xfrm rot="5400000">
            <a:off x="6823869" y="1297781"/>
            <a:ext cx="539750" cy="674688"/>
            <a:chOff x="1344" y="2208"/>
            <a:chExt cx="192" cy="240"/>
          </a:xfrm>
        </p:grpSpPr>
        <p:sp>
          <p:nvSpPr>
            <p:cNvPr id="60485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86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9" name="Rectangle 9"/>
          <p:cNvSpPr>
            <a:spLocks noChangeArrowheads="1"/>
          </p:cNvSpPr>
          <p:nvPr/>
        </p:nvSpPr>
        <p:spPr bwMode="auto">
          <a:xfrm rot="10800000">
            <a:off x="8222740" y="204081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 rot="16200000">
            <a:off x="6951995" y="828293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grpSp>
        <p:nvGrpSpPr>
          <p:cNvPr id="60459" name="Group 13"/>
          <p:cNvGrpSpPr>
            <a:grpSpLocks/>
          </p:cNvGrpSpPr>
          <p:nvPr/>
        </p:nvGrpSpPr>
        <p:grpSpPr bwMode="auto">
          <a:xfrm>
            <a:off x="3371850" y="2047875"/>
            <a:ext cx="539750" cy="674688"/>
            <a:chOff x="1344" y="2208"/>
            <a:chExt cx="192" cy="240"/>
          </a:xfrm>
        </p:grpSpPr>
        <p:sp>
          <p:nvSpPr>
            <p:cNvPr id="60483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84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3" name="Rectangle 9"/>
          <p:cNvSpPr>
            <a:spLocks noChangeArrowheads="1"/>
          </p:cNvSpPr>
          <p:nvPr/>
        </p:nvSpPr>
        <p:spPr bwMode="auto">
          <a:xfrm rot="10800000">
            <a:off x="2362201" y="2048069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grpSp>
        <p:nvGrpSpPr>
          <p:cNvPr id="60461" name="Group 13"/>
          <p:cNvGrpSpPr>
            <a:grpSpLocks/>
          </p:cNvGrpSpPr>
          <p:nvPr/>
        </p:nvGrpSpPr>
        <p:grpSpPr bwMode="auto">
          <a:xfrm rot="5400000">
            <a:off x="4163219" y="1294606"/>
            <a:ext cx="539750" cy="674688"/>
            <a:chOff x="1344" y="2208"/>
            <a:chExt cx="192" cy="240"/>
          </a:xfrm>
        </p:grpSpPr>
        <p:sp>
          <p:nvSpPr>
            <p:cNvPr id="60481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82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Rectangle 9"/>
          <p:cNvSpPr>
            <a:spLocks noChangeArrowheads="1"/>
          </p:cNvSpPr>
          <p:nvPr/>
        </p:nvSpPr>
        <p:spPr bwMode="auto">
          <a:xfrm rot="16200000">
            <a:off x="4294326" y="844446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 rot="10800000">
            <a:off x="2371725" y="488802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03</a:t>
            </a: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 rot="16200000">
            <a:off x="4303851" y="6134588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 rot="10800000">
            <a:off x="8260859" y="4923480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11</a:t>
            </a: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 rot="16200000">
            <a:off x="6989707" y="6134588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22</a:t>
            </a: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 rot="10800000">
            <a:off x="8232265" y="205986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 rot="16200000">
            <a:off x="6961520" y="847343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 rot="10800000">
            <a:off x="2371726" y="2067119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 rot="16200000">
            <a:off x="4303851" y="863496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38317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00017 -0.08564 " pathEditMode="relative" ptsTypes="AA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5.55556E-6 L -0.00105 -0.08564 " pathEditMode="relative" ptsTypes="AA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6.2963E-6 L -0.06841 -0.00115 " pathEditMode="relative" ptsTypes="AA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139 L 0.14045 -0.007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4.81481E-6 L 0.13767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85185E-6 L 0.00018 0.08843 " pathEditMode="relative" ptsTypes="AA">
                                      <p:cBhvr>
                                        <p:cTn id="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0.00156 0.08865 " pathEditMode="relative" ptsTypes="AA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06718 0.00046 " pathEditMode="relative" ptsTypes="AA">
                                      <p:cBhvr>
                                        <p:cTn id="2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1257300"/>
          </a:xfrm>
        </p:spPr>
        <p:txBody>
          <a:bodyPr/>
          <a:lstStyle/>
          <a:p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Deadlock</a:t>
            </a:r>
            <a:endParaRPr lang="en-US" sz="480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0087313-ED6E-4AB7-8F70-C0CB6C51B978}" type="slidenum">
              <a:rPr lang="en-US">
                <a:solidFill>
                  <a:prstClr val="black"/>
                </a:solidFill>
              </a:rPr>
              <a:pPr eaLnBrk="1" hangingPunct="1"/>
              <a:t>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175260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1445" name="Oval 4"/>
          <p:cNvSpPr>
            <a:spLocks noChangeArrowheads="1"/>
          </p:cNvSpPr>
          <p:nvPr/>
        </p:nvSpPr>
        <p:spPr bwMode="auto">
          <a:xfrm>
            <a:off x="1762125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1446" name="Oval 4"/>
          <p:cNvSpPr>
            <a:spLocks noChangeArrowheads="1"/>
          </p:cNvSpPr>
          <p:nvPr/>
        </p:nvSpPr>
        <p:spPr bwMode="auto">
          <a:xfrm>
            <a:off x="392430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grpSp>
        <p:nvGrpSpPr>
          <p:cNvPr id="61447" name="Group 13"/>
          <p:cNvGrpSpPr>
            <a:grpSpLocks/>
          </p:cNvGrpSpPr>
          <p:nvPr/>
        </p:nvGrpSpPr>
        <p:grpSpPr bwMode="auto">
          <a:xfrm>
            <a:off x="4933950" y="2041525"/>
            <a:ext cx="539750" cy="674688"/>
            <a:chOff x="1344" y="2208"/>
            <a:chExt cx="192" cy="240"/>
          </a:xfrm>
        </p:grpSpPr>
        <p:sp>
          <p:nvSpPr>
            <p:cNvPr id="61527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8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3933825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grpSp>
        <p:nvGrpSpPr>
          <p:cNvPr id="61449" name="Group 13"/>
          <p:cNvGrpSpPr>
            <a:grpSpLocks/>
          </p:cNvGrpSpPr>
          <p:nvPr/>
        </p:nvGrpSpPr>
        <p:grpSpPr bwMode="auto">
          <a:xfrm rot="5400000">
            <a:off x="4160044" y="4117181"/>
            <a:ext cx="539750" cy="674688"/>
            <a:chOff x="1344" y="2208"/>
            <a:chExt cx="192" cy="240"/>
          </a:xfrm>
        </p:grpSpPr>
        <p:sp>
          <p:nvSpPr>
            <p:cNvPr id="61525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6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450" name="Oval 4"/>
          <p:cNvSpPr>
            <a:spLocks noChangeArrowheads="1"/>
          </p:cNvSpPr>
          <p:nvPr/>
        </p:nvSpPr>
        <p:spPr bwMode="auto">
          <a:xfrm>
            <a:off x="661035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grpSp>
        <p:nvGrpSpPr>
          <p:cNvPr id="61451" name="Group 13"/>
          <p:cNvGrpSpPr>
            <a:grpSpLocks/>
          </p:cNvGrpSpPr>
          <p:nvPr/>
        </p:nvGrpSpPr>
        <p:grpSpPr bwMode="auto">
          <a:xfrm rot="5400000">
            <a:off x="6845301" y="2776537"/>
            <a:ext cx="539750" cy="676275"/>
            <a:chOff x="1344" y="2208"/>
            <a:chExt cx="192" cy="240"/>
          </a:xfrm>
        </p:grpSpPr>
        <p:sp>
          <p:nvSpPr>
            <p:cNvPr id="61523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4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452" name="Oval 4"/>
          <p:cNvSpPr>
            <a:spLocks noChangeArrowheads="1"/>
          </p:cNvSpPr>
          <p:nvPr/>
        </p:nvSpPr>
        <p:spPr bwMode="auto">
          <a:xfrm>
            <a:off x="6629400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grpSp>
        <p:nvGrpSpPr>
          <p:cNvPr id="61453" name="Group 13"/>
          <p:cNvGrpSpPr>
            <a:grpSpLocks/>
          </p:cNvGrpSpPr>
          <p:nvPr/>
        </p:nvGrpSpPr>
        <p:grpSpPr bwMode="auto">
          <a:xfrm rot="10800000">
            <a:off x="6089650" y="4881563"/>
            <a:ext cx="539750" cy="676275"/>
            <a:chOff x="1344" y="2208"/>
            <a:chExt cx="192" cy="240"/>
          </a:xfrm>
        </p:grpSpPr>
        <p:sp>
          <p:nvSpPr>
            <p:cNvPr id="61521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2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8" name="直線コネクタ 57"/>
          <p:cNvCxnSpPr>
            <a:stCxn id="61528" idx="3"/>
            <a:endCxn id="61450" idx="2"/>
          </p:cNvCxnSpPr>
          <p:nvPr/>
        </p:nvCxnSpPr>
        <p:spPr>
          <a:xfrm>
            <a:off x="5473700" y="2378075"/>
            <a:ext cx="113665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endCxn id="61446" idx="4"/>
          </p:cNvCxnSpPr>
          <p:nvPr/>
        </p:nvCxnSpPr>
        <p:spPr>
          <a:xfrm flipH="1" flipV="1">
            <a:off x="4419600" y="2873375"/>
            <a:ext cx="9525" cy="13112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61448" idx="6"/>
            <a:endCxn id="61522" idx="3"/>
          </p:cNvCxnSpPr>
          <p:nvPr/>
        </p:nvCxnSpPr>
        <p:spPr>
          <a:xfrm>
            <a:off x="4924425" y="5219700"/>
            <a:ext cx="116522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61452" idx="0"/>
          </p:cNvCxnSpPr>
          <p:nvPr/>
        </p:nvCxnSpPr>
        <p:spPr>
          <a:xfrm flipH="1" flipV="1">
            <a:off x="7115175" y="3384550"/>
            <a:ext cx="9525" cy="13398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61444" idx="6"/>
            <a:endCxn id="61446" idx="2"/>
          </p:cNvCxnSpPr>
          <p:nvPr/>
        </p:nvCxnSpPr>
        <p:spPr>
          <a:xfrm>
            <a:off x="2743200" y="2378075"/>
            <a:ext cx="11811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stCxn id="61445" idx="6"/>
            <a:endCxn id="61448" idx="2"/>
          </p:cNvCxnSpPr>
          <p:nvPr/>
        </p:nvCxnSpPr>
        <p:spPr>
          <a:xfrm>
            <a:off x="2752725" y="5219700"/>
            <a:ext cx="11811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61445" idx="0"/>
            <a:endCxn id="61444" idx="4"/>
          </p:cNvCxnSpPr>
          <p:nvPr/>
        </p:nvCxnSpPr>
        <p:spPr>
          <a:xfrm flipH="1" flipV="1">
            <a:off x="2247900" y="2873375"/>
            <a:ext cx="9525" cy="18510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1461" name="Group 13"/>
          <p:cNvGrpSpPr>
            <a:grpSpLocks/>
          </p:cNvGrpSpPr>
          <p:nvPr/>
        </p:nvGrpSpPr>
        <p:grpSpPr bwMode="auto">
          <a:xfrm rot="10800000">
            <a:off x="3384550" y="4813300"/>
            <a:ext cx="539750" cy="674688"/>
            <a:chOff x="1344" y="2208"/>
            <a:chExt cx="192" cy="240"/>
          </a:xfrm>
        </p:grpSpPr>
        <p:sp>
          <p:nvSpPr>
            <p:cNvPr id="61519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0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462" name="Group 13"/>
          <p:cNvGrpSpPr>
            <a:grpSpLocks/>
          </p:cNvGrpSpPr>
          <p:nvPr/>
        </p:nvGrpSpPr>
        <p:grpSpPr bwMode="auto">
          <a:xfrm rot="5400000">
            <a:off x="4160044" y="5647531"/>
            <a:ext cx="539750" cy="674688"/>
            <a:chOff x="1344" y="2208"/>
            <a:chExt cx="192" cy="240"/>
          </a:xfrm>
        </p:grpSpPr>
        <p:sp>
          <p:nvSpPr>
            <p:cNvPr id="61517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8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8" name="Rectangle 9"/>
          <p:cNvSpPr>
            <a:spLocks noChangeArrowheads="1"/>
          </p:cNvSpPr>
          <p:nvPr/>
        </p:nvSpPr>
        <p:spPr bwMode="auto">
          <a:xfrm rot="10800000">
            <a:off x="3664421" y="481143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sp>
        <p:nvSpPr>
          <p:cNvPr id="90" name="Rectangle 9"/>
          <p:cNvSpPr>
            <a:spLocks noChangeArrowheads="1"/>
          </p:cNvSpPr>
          <p:nvPr/>
        </p:nvSpPr>
        <p:spPr bwMode="auto">
          <a:xfrm rot="10800000">
            <a:off x="4294326" y="5512512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grpSp>
        <p:nvGrpSpPr>
          <p:cNvPr id="61469" name="Group 13"/>
          <p:cNvGrpSpPr>
            <a:grpSpLocks/>
          </p:cNvGrpSpPr>
          <p:nvPr/>
        </p:nvGrpSpPr>
        <p:grpSpPr bwMode="auto">
          <a:xfrm>
            <a:off x="7645400" y="4903788"/>
            <a:ext cx="539750" cy="676275"/>
            <a:chOff x="1344" y="2208"/>
            <a:chExt cx="192" cy="240"/>
          </a:xfrm>
        </p:grpSpPr>
        <p:sp>
          <p:nvSpPr>
            <p:cNvPr id="61515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6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ctangle 9"/>
          <p:cNvSpPr>
            <a:spLocks noChangeArrowheads="1"/>
          </p:cNvSpPr>
          <p:nvPr/>
        </p:nvSpPr>
        <p:spPr bwMode="auto">
          <a:xfrm rot="16200000">
            <a:off x="7647994" y="4904430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11</a:t>
            </a:r>
          </a:p>
        </p:txBody>
      </p:sp>
      <p:grpSp>
        <p:nvGrpSpPr>
          <p:cNvPr id="61473" name="Group 13"/>
          <p:cNvGrpSpPr>
            <a:grpSpLocks/>
          </p:cNvGrpSpPr>
          <p:nvPr/>
        </p:nvGrpSpPr>
        <p:grpSpPr bwMode="auto">
          <a:xfrm rot="5400000">
            <a:off x="6854826" y="5664200"/>
            <a:ext cx="539750" cy="676275"/>
            <a:chOff x="1344" y="2208"/>
            <a:chExt cx="192" cy="240"/>
          </a:xfrm>
        </p:grpSpPr>
        <p:sp>
          <p:nvSpPr>
            <p:cNvPr id="61513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4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Rectangle 9"/>
          <p:cNvSpPr>
            <a:spLocks noChangeArrowheads="1"/>
          </p:cNvSpPr>
          <p:nvPr/>
        </p:nvSpPr>
        <p:spPr bwMode="auto">
          <a:xfrm rot="16200000">
            <a:off x="6989513" y="553117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22</a:t>
            </a:r>
          </a:p>
        </p:txBody>
      </p:sp>
      <p:grpSp>
        <p:nvGrpSpPr>
          <p:cNvPr id="61475" name="Group 13"/>
          <p:cNvGrpSpPr>
            <a:grpSpLocks/>
          </p:cNvGrpSpPr>
          <p:nvPr/>
        </p:nvGrpSpPr>
        <p:grpSpPr bwMode="auto">
          <a:xfrm>
            <a:off x="7613650" y="2043113"/>
            <a:ext cx="539750" cy="674687"/>
            <a:chOff x="1344" y="2208"/>
            <a:chExt cx="192" cy="240"/>
          </a:xfrm>
        </p:grpSpPr>
        <p:sp>
          <p:nvSpPr>
            <p:cNvPr id="61511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2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476" name="Group 13"/>
          <p:cNvGrpSpPr>
            <a:grpSpLocks/>
          </p:cNvGrpSpPr>
          <p:nvPr/>
        </p:nvGrpSpPr>
        <p:grpSpPr bwMode="auto">
          <a:xfrm rot="5400000">
            <a:off x="6823869" y="1297781"/>
            <a:ext cx="539750" cy="674688"/>
            <a:chOff x="1344" y="2208"/>
            <a:chExt cx="192" cy="240"/>
          </a:xfrm>
        </p:grpSpPr>
        <p:sp>
          <p:nvSpPr>
            <p:cNvPr id="61509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0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9" name="Rectangle 9"/>
          <p:cNvSpPr>
            <a:spLocks noChangeArrowheads="1"/>
          </p:cNvSpPr>
          <p:nvPr/>
        </p:nvSpPr>
        <p:spPr bwMode="auto">
          <a:xfrm rot="10800000">
            <a:off x="7620000" y="204081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 rot="10800000">
            <a:off x="6956249" y="143252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grpSp>
        <p:nvGrpSpPr>
          <p:cNvPr id="61483" name="Group 13"/>
          <p:cNvGrpSpPr>
            <a:grpSpLocks/>
          </p:cNvGrpSpPr>
          <p:nvPr/>
        </p:nvGrpSpPr>
        <p:grpSpPr bwMode="auto">
          <a:xfrm>
            <a:off x="3371850" y="2047875"/>
            <a:ext cx="539750" cy="674688"/>
            <a:chOff x="1344" y="2208"/>
            <a:chExt cx="192" cy="240"/>
          </a:xfrm>
        </p:grpSpPr>
        <p:sp>
          <p:nvSpPr>
            <p:cNvPr id="61507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08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3" name="Rectangle 9"/>
          <p:cNvSpPr>
            <a:spLocks noChangeArrowheads="1"/>
          </p:cNvSpPr>
          <p:nvPr/>
        </p:nvSpPr>
        <p:spPr bwMode="auto">
          <a:xfrm rot="16200000">
            <a:off x="3616214" y="2048069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grpSp>
        <p:nvGrpSpPr>
          <p:cNvPr id="61485" name="Group 13"/>
          <p:cNvGrpSpPr>
            <a:grpSpLocks/>
          </p:cNvGrpSpPr>
          <p:nvPr/>
        </p:nvGrpSpPr>
        <p:grpSpPr bwMode="auto">
          <a:xfrm rot="5400000">
            <a:off x="4163219" y="1294606"/>
            <a:ext cx="539750" cy="674688"/>
            <a:chOff x="1344" y="2208"/>
            <a:chExt cx="192" cy="240"/>
          </a:xfrm>
        </p:grpSpPr>
        <p:sp>
          <p:nvSpPr>
            <p:cNvPr id="61505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06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Rectangle 9"/>
          <p:cNvSpPr>
            <a:spLocks noChangeArrowheads="1"/>
          </p:cNvSpPr>
          <p:nvPr/>
        </p:nvSpPr>
        <p:spPr bwMode="auto">
          <a:xfrm rot="16200000">
            <a:off x="4294326" y="143252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 rot="10800000">
            <a:off x="2362200" y="486897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03</a:t>
            </a: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auto">
          <a:xfrm rot="16200000">
            <a:off x="4294326" y="6115538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sp>
        <p:nvSpPr>
          <p:cNvPr id="89" name="Rectangle 9"/>
          <p:cNvSpPr>
            <a:spLocks noChangeArrowheads="1"/>
          </p:cNvSpPr>
          <p:nvPr/>
        </p:nvSpPr>
        <p:spPr bwMode="auto">
          <a:xfrm rot="10800000">
            <a:off x="8251334" y="4904430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11</a:t>
            </a: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 rot="16200000">
            <a:off x="6980182" y="6115538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22</a:t>
            </a:r>
          </a:p>
        </p:txBody>
      </p:sp>
      <p:sp>
        <p:nvSpPr>
          <p:cNvPr id="99" name="Rectangle 9"/>
          <p:cNvSpPr>
            <a:spLocks noChangeArrowheads="1"/>
          </p:cNvSpPr>
          <p:nvPr/>
        </p:nvSpPr>
        <p:spPr bwMode="auto">
          <a:xfrm rot="10800000">
            <a:off x="8222740" y="204081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00" name="Rectangle 9"/>
          <p:cNvSpPr>
            <a:spLocks noChangeArrowheads="1"/>
          </p:cNvSpPr>
          <p:nvPr/>
        </p:nvSpPr>
        <p:spPr bwMode="auto">
          <a:xfrm rot="16200000">
            <a:off x="6951995" y="828293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 rot="10800000">
            <a:off x="2362201" y="2048069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sp>
        <p:nvSpPr>
          <p:cNvPr id="102" name="Rectangle 9"/>
          <p:cNvSpPr>
            <a:spLocks noChangeArrowheads="1"/>
          </p:cNvSpPr>
          <p:nvPr/>
        </p:nvSpPr>
        <p:spPr bwMode="auto">
          <a:xfrm rot="16200000">
            <a:off x="4294326" y="844446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25593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00104 -0.09514 L 0.2276 -0.09375 " pathEditMode="relative" ptsTypes="AAA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2.59259E-6 L -0.07344 -0.00393 L -0.07344 -0.32916 " pathEditMode="relative" ptsTypes="AA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0104 0.08727 L -0.22153 0.08449 " pathEditMode="relative" ptsTypes="A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7 L 0.07448 0.00069 L 0.07657 0.32453 " pathEditMode="relative" ptsTypes="A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11128 -0.00949 " pathEditMode="relative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208 L 2.77778E-6 -0.08773 " pathEditMode="relative" ptsTypes="AA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5.55556E-6 L 0.00018 -0.04629 " pathEditMode="relative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0.07049 -0.00417 " pathEditMode="relative" ptsTypes="AA"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03767 -0.00278 " pathEditMode="relative" ptsTypes="AA">
                                      <p:cBhvr>
                                        <p:cTn id="2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0018 0.09236 " pathEditMode="relative" ptsTypes="AA">
                                      <p:cBhvr>
                                        <p:cTn id="2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L 0.00053 0.05093 " pathEditMode="relative" ptsTypes="AA">
                                      <p:cBhvr>
                                        <p:cTn id="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1408 0.00023 " pathEditMode="relative" ptsTypes="AA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1257300"/>
          </a:xfrm>
        </p:spPr>
        <p:txBody>
          <a:bodyPr/>
          <a:lstStyle/>
          <a:p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Deadlock</a:t>
            </a:r>
            <a:endParaRPr lang="en-US" sz="480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E0407A-E45C-4937-AC94-22BF325E482D}" type="slidenum">
              <a:rPr lang="en-US">
                <a:solidFill>
                  <a:prstClr val="black"/>
                </a:solidFill>
              </a:rPr>
              <a:pPr eaLnBrk="1" hangingPunct="1"/>
              <a:t>73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175260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2469" name="Oval 4"/>
          <p:cNvSpPr>
            <a:spLocks noChangeArrowheads="1"/>
          </p:cNvSpPr>
          <p:nvPr/>
        </p:nvSpPr>
        <p:spPr bwMode="auto">
          <a:xfrm>
            <a:off x="1762125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62470" name="Oval 4"/>
          <p:cNvSpPr>
            <a:spLocks noChangeArrowheads="1"/>
          </p:cNvSpPr>
          <p:nvPr/>
        </p:nvSpPr>
        <p:spPr bwMode="auto">
          <a:xfrm>
            <a:off x="392430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grpSp>
        <p:nvGrpSpPr>
          <p:cNvPr id="62471" name="Group 13"/>
          <p:cNvGrpSpPr>
            <a:grpSpLocks/>
          </p:cNvGrpSpPr>
          <p:nvPr/>
        </p:nvGrpSpPr>
        <p:grpSpPr bwMode="auto">
          <a:xfrm>
            <a:off x="4933950" y="2041525"/>
            <a:ext cx="539750" cy="674688"/>
            <a:chOff x="1344" y="2208"/>
            <a:chExt cx="192" cy="240"/>
          </a:xfrm>
        </p:grpSpPr>
        <p:sp>
          <p:nvSpPr>
            <p:cNvPr id="62556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57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472" name="Oval 4"/>
          <p:cNvSpPr>
            <a:spLocks noChangeArrowheads="1"/>
          </p:cNvSpPr>
          <p:nvPr/>
        </p:nvSpPr>
        <p:spPr bwMode="auto">
          <a:xfrm>
            <a:off x="3933825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grpSp>
        <p:nvGrpSpPr>
          <p:cNvPr id="62473" name="Group 13"/>
          <p:cNvGrpSpPr>
            <a:grpSpLocks/>
          </p:cNvGrpSpPr>
          <p:nvPr/>
        </p:nvGrpSpPr>
        <p:grpSpPr bwMode="auto">
          <a:xfrm rot="5400000">
            <a:off x="4160044" y="4117181"/>
            <a:ext cx="539750" cy="674688"/>
            <a:chOff x="1344" y="2208"/>
            <a:chExt cx="192" cy="240"/>
          </a:xfrm>
        </p:grpSpPr>
        <p:sp>
          <p:nvSpPr>
            <p:cNvPr id="62554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55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474" name="Oval 4"/>
          <p:cNvSpPr>
            <a:spLocks noChangeArrowheads="1"/>
          </p:cNvSpPr>
          <p:nvPr/>
        </p:nvSpPr>
        <p:spPr bwMode="auto">
          <a:xfrm>
            <a:off x="6610350" y="1882775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grpSp>
        <p:nvGrpSpPr>
          <p:cNvPr id="62475" name="Group 13"/>
          <p:cNvGrpSpPr>
            <a:grpSpLocks/>
          </p:cNvGrpSpPr>
          <p:nvPr/>
        </p:nvGrpSpPr>
        <p:grpSpPr bwMode="auto">
          <a:xfrm rot="5400000">
            <a:off x="6845301" y="2776537"/>
            <a:ext cx="539750" cy="676275"/>
            <a:chOff x="1344" y="2208"/>
            <a:chExt cx="192" cy="240"/>
          </a:xfrm>
        </p:grpSpPr>
        <p:sp>
          <p:nvSpPr>
            <p:cNvPr id="62552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53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476" name="Oval 4"/>
          <p:cNvSpPr>
            <a:spLocks noChangeArrowheads="1"/>
          </p:cNvSpPr>
          <p:nvPr/>
        </p:nvSpPr>
        <p:spPr bwMode="auto">
          <a:xfrm>
            <a:off x="6629400" y="4724400"/>
            <a:ext cx="9906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grpSp>
        <p:nvGrpSpPr>
          <p:cNvPr id="62477" name="Group 13"/>
          <p:cNvGrpSpPr>
            <a:grpSpLocks/>
          </p:cNvGrpSpPr>
          <p:nvPr/>
        </p:nvGrpSpPr>
        <p:grpSpPr bwMode="auto">
          <a:xfrm rot="10800000">
            <a:off x="6089650" y="4881563"/>
            <a:ext cx="539750" cy="676275"/>
            <a:chOff x="1344" y="2208"/>
            <a:chExt cx="192" cy="240"/>
          </a:xfrm>
        </p:grpSpPr>
        <p:sp>
          <p:nvSpPr>
            <p:cNvPr id="62550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51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8" name="直線コネクタ 57"/>
          <p:cNvCxnSpPr>
            <a:stCxn id="62557" idx="3"/>
            <a:endCxn id="62474" idx="2"/>
          </p:cNvCxnSpPr>
          <p:nvPr/>
        </p:nvCxnSpPr>
        <p:spPr>
          <a:xfrm>
            <a:off x="5473700" y="2378075"/>
            <a:ext cx="113665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endCxn id="62470" idx="4"/>
          </p:cNvCxnSpPr>
          <p:nvPr/>
        </p:nvCxnSpPr>
        <p:spPr>
          <a:xfrm flipH="1" flipV="1">
            <a:off x="4419600" y="2873375"/>
            <a:ext cx="9525" cy="13112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62472" idx="6"/>
            <a:endCxn id="62551" idx="3"/>
          </p:cNvCxnSpPr>
          <p:nvPr/>
        </p:nvCxnSpPr>
        <p:spPr>
          <a:xfrm>
            <a:off x="4924425" y="5219700"/>
            <a:ext cx="116522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62476" idx="0"/>
          </p:cNvCxnSpPr>
          <p:nvPr/>
        </p:nvCxnSpPr>
        <p:spPr>
          <a:xfrm flipH="1" flipV="1">
            <a:off x="7115175" y="3384550"/>
            <a:ext cx="9525" cy="13398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62468" idx="6"/>
            <a:endCxn id="62470" idx="2"/>
          </p:cNvCxnSpPr>
          <p:nvPr/>
        </p:nvCxnSpPr>
        <p:spPr>
          <a:xfrm>
            <a:off x="2743200" y="2378075"/>
            <a:ext cx="11811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stCxn id="62469" idx="6"/>
            <a:endCxn id="62472" idx="2"/>
          </p:cNvCxnSpPr>
          <p:nvPr/>
        </p:nvCxnSpPr>
        <p:spPr>
          <a:xfrm>
            <a:off x="2752725" y="5219700"/>
            <a:ext cx="11811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62469" idx="0"/>
            <a:endCxn id="62468" idx="4"/>
          </p:cNvCxnSpPr>
          <p:nvPr/>
        </p:nvCxnSpPr>
        <p:spPr>
          <a:xfrm flipH="1" flipV="1">
            <a:off x="2247900" y="2873375"/>
            <a:ext cx="9525" cy="18510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2485" name="Group 13"/>
          <p:cNvGrpSpPr>
            <a:grpSpLocks/>
          </p:cNvGrpSpPr>
          <p:nvPr/>
        </p:nvGrpSpPr>
        <p:grpSpPr bwMode="auto">
          <a:xfrm rot="10800000">
            <a:off x="3384550" y="4813300"/>
            <a:ext cx="539750" cy="674688"/>
            <a:chOff x="1344" y="2208"/>
            <a:chExt cx="192" cy="240"/>
          </a:xfrm>
        </p:grpSpPr>
        <p:sp>
          <p:nvSpPr>
            <p:cNvPr id="62548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49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486" name="Group 13"/>
          <p:cNvGrpSpPr>
            <a:grpSpLocks/>
          </p:cNvGrpSpPr>
          <p:nvPr/>
        </p:nvGrpSpPr>
        <p:grpSpPr bwMode="auto">
          <a:xfrm rot="5400000">
            <a:off x="4160044" y="5647531"/>
            <a:ext cx="539750" cy="674688"/>
            <a:chOff x="1344" y="2208"/>
            <a:chExt cx="192" cy="240"/>
          </a:xfrm>
        </p:grpSpPr>
        <p:sp>
          <p:nvSpPr>
            <p:cNvPr id="62546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47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8" name="Rectangle 9"/>
          <p:cNvSpPr>
            <a:spLocks noChangeArrowheads="1"/>
          </p:cNvSpPr>
          <p:nvPr/>
        </p:nvSpPr>
        <p:spPr bwMode="auto">
          <a:xfrm rot="10800000">
            <a:off x="3664421" y="481143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sp>
        <p:nvSpPr>
          <p:cNvPr id="90" name="Rectangle 9"/>
          <p:cNvSpPr>
            <a:spLocks noChangeArrowheads="1"/>
          </p:cNvSpPr>
          <p:nvPr/>
        </p:nvSpPr>
        <p:spPr bwMode="auto">
          <a:xfrm rot="10800000">
            <a:off x="6359413" y="4885780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grpSp>
        <p:nvGrpSpPr>
          <p:cNvPr id="62493" name="Group 13"/>
          <p:cNvGrpSpPr>
            <a:grpSpLocks/>
          </p:cNvGrpSpPr>
          <p:nvPr/>
        </p:nvGrpSpPr>
        <p:grpSpPr bwMode="auto">
          <a:xfrm>
            <a:off x="7645400" y="4903788"/>
            <a:ext cx="539750" cy="676275"/>
            <a:chOff x="1344" y="2208"/>
            <a:chExt cx="192" cy="240"/>
          </a:xfrm>
        </p:grpSpPr>
        <p:sp>
          <p:nvSpPr>
            <p:cNvPr id="62544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45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ctangle 9"/>
          <p:cNvSpPr>
            <a:spLocks noChangeArrowheads="1"/>
          </p:cNvSpPr>
          <p:nvPr/>
        </p:nvSpPr>
        <p:spPr bwMode="auto">
          <a:xfrm rot="16200000">
            <a:off x="6973924" y="2645606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11</a:t>
            </a:r>
          </a:p>
        </p:txBody>
      </p:sp>
      <p:grpSp>
        <p:nvGrpSpPr>
          <p:cNvPr id="62497" name="Group 13"/>
          <p:cNvGrpSpPr>
            <a:grpSpLocks/>
          </p:cNvGrpSpPr>
          <p:nvPr/>
        </p:nvGrpSpPr>
        <p:grpSpPr bwMode="auto">
          <a:xfrm rot="5400000">
            <a:off x="6854826" y="5664200"/>
            <a:ext cx="539750" cy="676275"/>
            <a:chOff x="1344" y="2208"/>
            <a:chExt cx="192" cy="240"/>
          </a:xfrm>
        </p:grpSpPr>
        <p:sp>
          <p:nvSpPr>
            <p:cNvPr id="62542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43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Rectangle 9"/>
          <p:cNvSpPr>
            <a:spLocks noChangeArrowheads="1"/>
          </p:cNvSpPr>
          <p:nvPr/>
        </p:nvSpPr>
        <p:spPr bwMode="auto">
          <a:xfrm rot="16200000">
            <a:off x="6989513" y="553117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22</a:t>
            </a:r>
          </a:p>
        </p:txBody>
      </p:sp>
      <p:grpSp>
        <p:nvGrpSpPr>
          <p:cNvPr id="62499" name="Group 13"/>
          <p:cNvGrpSpPr>
            <a:grpSpLocks/>
          </p:cNvGrpSpPr>
          <p:nvPr/>
        </p:nvGrpSpPr>
        <p:grpSpPr bwMode="auto">
          <a:xfrm>
            <a:off x="7613650" y="2043113"/>
            <a:ext cx="539750" cy="674687"/>
            <a:chOff x="1344" y="2208"/>
            <a:chExt cx="192" cy="240"/>
          </a:xfrm>
        </p:grpSpPr>
        <p:sp>
          <p:nvSpPr>
            <p:cNvPr id="62540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41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500" name="Group 13"/>
          <p:cNvGrpSpPr>
            <a:grpSpLocks/>
          </p:cNvGrpSpPr>
          <p:nvPr/>
        </p:nvGrpSpPr>
        <p:grpSpPr bwMode="auto">
          <a:xfrm rot="5400000">
            <a:off x="6823869" y="1297781"/>
            <a:ext cx="539750" cy="674688"/>
            <a:chOff x="1344" y="2208"/>
            <a:chExt cx="192" cy="240"/>
          </a:xfrm>
        </p:grpSpPr>
        <p:sp>
          <p:nvSpPr>
            <p:cNvPr id="62538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39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9" name="Rectangle 9"/>
          <p:cNvSpPr>
            <a:spLocks noChangeArrowheads="1"/>
          </p:cNvSpPr>
          <p:nvPr/>
        </p:nvSpPr>
        <p:spPr bwMode="auto">
          <a:xfrm rot="10800000">
            <a:off x="7620000" y="204081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 rot="10800000">
            <a:off x="4933950" y="204081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grpSp>
        <p:nvGrpSpPr>
          <p:cNvPr id="62507" name="Group 13"/>
          <p:cNvGrpSpPr>
            <a:grpSpLocks/>
          </p:cNvGrpSpPr>
          <p:nvPr/>
        </p:nvGrpSpPr>
        <p:grpSpPr bwMode="auto">
          <a:xfrm>
            <a:off x="3371850" y="2047875"/>
            <a:ext cx="539750" cy="674688"/>
            <a:chOff x="1344" y="2208"/>
            <a:chExt cx="192" cy="240"/>
          </a:xfrm>
        </p:grpSpPr>
        <p:sp>
          <p:nvSpPr>
            <p:cNvPr id="62536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37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3" name="Rectangle 9"/>
          <p:cNvSpPr>
            <a:spLocks noChangeArrowheads="1"/>
          </p:cNvSpPr>
          <p:nvPr/>
        </p:nvSpPr>
        <p:spPr bwMode="auto">
          <a:xfrm rot="16200000">
            <a:off x="4298627" y="425192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grpSp>
        <p:nvGrpSpPr>
          <p:cNvPr id="62509" name="Group 13"/>
          <p:cNvGrpSpPr>
            <a:grpSpLocks/>
          </p:cNvGrpSpPr>
          <p:nvPr/>
        </p:nvGrpSpPr>
        <p:grpSpPr bwMode="auto">
          <a:xfrm rot="5400000">
            <a:off x="4163219" y="1294606"/>
            <a:ext cx="539750" cy="674688"/>
            <a:chOff x="1344" y="2208"/>
            <a:chExt cx="192" cy="240"/>
          </a:xfrm>
        </p:grpSpPr>
        <p:sp>
          <p:nvSpPr>
            <p:cNvPr id="62534" name="Rectangle 9"/>
            <p:cNvSpPr>
              <a:spLocks noChangeArrowheads="1"/>
            </p:cNvSpPr>
            <p:nvPr/>
          </p:nvSpPr>
          <p:spPr bwMode="auto">
            <a:xfrm>
              <a:off x="1344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35" name="Rectangle 10"/>
            <p:cNvSpPr>
              <a:spLocks noChangeArrowheads="1"/>
            </p:cNvSpPr>
            <p:nvPr/>
          </p:nvSpPr>
          <p:spPr bwMode="auto">
            <a:xfrm>
              <a:off x="1440" y="2208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Rectangle 9"/>
          <p:cNvSpPr>
            <a:spLocks noChangeArrowheads="1"/>
          </p:cNvSpPr>
          <p:nvPr/>
        </p:nvSpPr>
        <p:spPr bwMode="auto">
          <a:xfrm rot="16200000">
            <a:off x="4294326" y="1432525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 rot="10800000">
            <a:off x="3384327" y="4815732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03</a:t>
            </a: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auto">
          <a:xfrm rot="16200000">
            <a:off x="4298627" y="5513713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12</a:t>
            </a:r>
          </a:p>
        </p:txBody>
      </p:sp>
      <p:sp>
        <p:nvSpPr>
          <p:cNvPr id="89" name="Rectangle 9"/>
          <p:cNvSpPr>
            <a:spLocks noChangeArrowheads="1"/>
          </p:cNvSpPr>
          <p:nvPr/>
        </p:nvSpPr>
        <p:spPr bwMode="auto">
          <a:xfrm rot="10800000">
            <a:off x="7644844" y="4904431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11</a:t>
            </a: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 rot="16200000">
            <a:off x="6989513" y="5801160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22</a:t>
            </a:r>
          </a:p>
        </p:txBody>
      </p:sp>
      <p:sp>
        <p:nvSpPr>
          <p:cNvPr id="99" name="Rectangle 9"/>
          <p:cNvSpPr>
            <a:spLocks noChangeArrowheads="1"/>
          </p:cNvSpPr>
          <p:nvPr/>
        </p:nvSpPr>
        <p:spPr bwMode="auto">
          <a:xfrm rot="10800000">
            <a:off x="7914830" y="2048070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00" name="Rectangle 9"/>
          <p:cNvSpPr>
            <a:spLocks noChangeArrowheads="1"/>
          </p:cNvSpPr>
          <p:nvPr/>
        </p:nvSpPr>
        <p:spPr bwMode="auto">
          <a:xfrm rot="16200000">
            <a:off x="6958291" y="1428063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/>
                </a:solidFill>
              </a:rPr>
              <a:t>Dest</a:t>
            </a:r>
            <a:r>
              <a:rPr lang="en-US" sz="1400" dirty="0">
                <a:solidFill>
                  <a:prstClr val="black"/>
                </a:solidFill>
              </a:rPr>
              <a:t> 01</a:t>
            </a:r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 rot="10800000">
            <a:off x="3641448" y="2048069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02</a:t>
            </a:r>
          </a:p>
        </p:txBody>
      </p:sp>
      <p:sp>
        <p:nvSpPr>
          <p:cNvPr id="102" name="Rectangle 9"/>
          <p:cNvSpPr>
            <a:spLocks noChangeArrowheads="1"/>
          </p:cNvSpPr>
          <p:nvPr/>
        </p:nvSpPr>
        <p:spPr bwMode="auto">
          <a:xfrm rot="16200000">
            <a:off x="4284607" y="1130084"/>
            <a:ext cx="269986" cy="6749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white"/>
                </a:solidFill>
              </a:rPr>
              <a:t>Dest</a:t>
            </a:r>
            <a:r>
              <a:rPr lang="en-US" sz="1400" dirty="0">
                <a:solidFill>
                  <a:prstClr val="white"/>
                </a:solidFill>
              </a:rPr>
              <a:t> 00</a:t>
            </a:r>
          </a:p>
        </p:txBody>
      </p:sp>
      <p:sp>
        <p:nvSpPr>
          <p:cNvPr id="2" name="雲 1"/>
          <p:cNvSpPr/>
          <p:nvPr/>
        </p:nvSpPr>
        <p:spPr>
          <a:xfrm>
            <a:off x="6359414" y="3657600"/>
            <a:ext cx="1530572" cy="796813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BLOCK</a:t>
            </a:r>
          </a:p>
        </p:txBody>
      </p:sp>
      <p:sp>
        <p:nvSpPr>
          <p:cNvPr id="105" name="雲 104"/>
          <p:cNvSpPr/>
          <p:nvPr/>
        </p:nvSpPr>
        <p:spPr>
          <a:xfrm rot="5400000">
            <a:off x="4702063" y="4867300"/>
            <a:ext cx="1530572" cy="724375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BLOCK</a:t>
            </a:r>
          </a:p>
        </p:txBody>
      </p:sp>
      <p:sp>
        <p:nvSpPr>
          <p:cNvPr id="106" name="雲 105"/>
          <p:cNvSpPr/>
          <p:nvPr/>
        </p:nvSpPr>
        <p:spPr>
          <a:xfrm rot="16200000">
            <a:off x="5237107" y="1967080"/>
            <a:ext cx="1530572" cy="796813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BLOCK</a:t>
            </a:r>
          </a:p>
        </p:txBody>
      </p:sp>
      <p:sp>
        <p:nvSpPr>
          <p:cNvPr id="107" name="雲 106"/>
          <p:cNvSpPr/>
          <p:nvPr/>
        </p:nvSpPr>
        <p:spPr>
          <a:xfrm>
            <a:off x="3641448" y="3130773"/>
            <a:ext cx="1530572" cy="796813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BLOCK</a:t>
            </a:r>
          </a:p>
        </p:txBody>
      </p:sp>
      <p:sp>
        <p:nvSpPr>
          <p:cNvPr id="3" name="爆発 2 2"/>
          <p:cNvSpPr/>
          <p:nvPr/>
        </p:nvSpPr>
        <p:spPr>
          <a:xfrm>
            <a:off x="3038475" y="2462213"/>
            <a:ext cx="4443413" cy="23495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DEADLOCK</a:t>
            </a:r>
          </a:p>
        </p:txBody>
      </p:sp>
    </p:spTree>
    <p:extLst>
      <p:ext uri="{BB962C8B-B14F-4D97-AF65-F5344CB8AC3E}">
        <p14:creationId xmlns:p14="http://schemas.microsoft.com/office/powerpoint/2010/main" val="42680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26424 -0.00278 " pathEditMode="relative" ptsTypes="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16 L -0.03229 -0.00093 " pathEditMode="relative" ptsTypes="AA">
                                      <p:cBhvr>
                                        <p:cTn id="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2 L 0.00053 0.37454 " pathEditMode="relative" ptsTypes="AA">
                                      <p:cBhvr>
                                        <p:cTn id="1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0104 0.04745 " pathEditMode="relative" ptsTypes="AA">
                                      <p:cBhvr>
                                        <p:cTn id="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4.44444E-6 L 0.26424 0.008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4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1.11111E-6 L 0.03159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0086 -0.37824 " pathEditMode="relative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3.7037E-7 L -0.00087 -0.04352 " pathEditMode="relative" ptsTypes="AA">
                                      <p:cBhvr>
                                        <p:cTn id="2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43000" y="6275"/>
            <a:ext cx="7791450" cy="1143000"/>
          </a:xfrm>
        </p:spPr>
        <p:txBody>
          <a:bodyPr/>
          <a:lstStyle/>
          <a:p>
            <a:r>
              <a:rPr lang="en-US" dirty="0" smtClean="0"/>
              <a:t>Routing Algorithm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Number </a:t>
            </a:r>
            <a:r>
              <a:rPr lang="en-US" dirty="0"/>
              <a:t>of destinations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Unicast</a:t>
            </a:r>
            <a:r>
              <a:rPr lang="en-US" dirty="0">
                <a:solidFill>
                  <a:srgbClr val="0070C0"/>
                </a:solidFill>
              </a:rPr>
              <a:t>, Multicast, Broadcast?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Adaptivity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Deterministic, Oblivious </a:t>
            </a:r>
            <a:r>
              <a:rPr lang="en-US" dirty="0"/>
              <a:t>or </a:t>
            </a:r>
            <a:r>
              <a:rPr lang="en-US" dirty="0" smtClean="0"/>
              <a:t>Adaptive 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Implementation (Mechanisms)</a:t>
            </a:r>
            <a:endParaRPr lang="en-US" dirty="0"/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Source </a:t>
            </a:r>
            <a:r>
              <a:rPr lang="en-US" dirty="0">
                <a:solidFill>
                  <a:srgbClr val="0070C0"/>
                </a:solidFill>
              </a:rPr>
              <a:t>or node routing?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Table </a:t>
            </a:r>
            <a:r>
              <a:rPr lang="en-US" dirty="0">
                <a:solidFill>
                  <a:srgbClr val="0070C0"/>
                </a:solidFill>
              </a:rPr>
              <a:t>or circuit?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2030F8D-E1B3-4C82-96D4-3538D7E98D8F}" type="slidenum">
              <a:rPr lang="en-US" smtClean="0">
                <a:solidFill>
                  <a:srgbClr val="000000"/>
                </a:solidFill>
              </a:rPr>
              <a:pPr eaLnBrk="1" hangingPunct="1"/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371601" y="0"/>
            <a:ext cx="7543800" cy="1257300"/>
          </a:xfrm>
        </p:spPr>
        <p:txBody>
          <a:bodyPr/>
          <a:lstStyle/>
          <a:p>
            <a:r>
              <a:rPr lang="en-US" sz="3600" dirty="0" smtClean="0"/>
              <a:t>Static Vs. Adaptive Routing</a:t>
            </a:r>
            <a:endParaRPr lang="en-US" sz="4800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B94E8A-253D-4AEC-918A-B341290E6DB4}" type="slidenum">
              <a:rPr lang="en-US">
                <a:solidFill>
                  <a:prstClr val="black"/>
                </a:solidFill>
              </a:rPr>
              <a:pPr eaLnBrk="1" hangingPunct="1"/>
              <a:t>75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604" name="グループ化 1"/>
          <p:cNvGrpSpPr>
            <a:grpSpLocks/>
          </p:cNvGrpSpPr>
          <p:nvPr/>
        </p:nvGrpSpPr>
        <p:grpSpPr bwMode="auto">
          <a:xfrm>
            <a:off x="1177925" y="1916113"/>
            <a:ext cx="3470275" cy="3176587"/>
            <a:chOff x="3365495" y="2402944"/>
            <a:chExt cx="2606798" cy="262625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433468" y="2863621"/>
              <a:ext cx="7155" cy="20317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864464" y="2866246"/>
              <a:ext cx="2385" cy="2027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506210" y="4239092"/>
              <a:ext cx="2005780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503825" y="2796686"/>
              <a:ext cx="2004587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59" name="正方形/長方形 58"/>
          <p:cNvSpPr/>
          <p:nvPr/>
        </p:nvSpPr>
        <p:spPr>
          <a:xfrm>
            <a:off x="1458913" y="4795838"/>
            <a:ext cx="200025" cy="141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5606" name="グループ化 1"/>
          <p:cNvGrpSpPr>
            <a:grpSpLocks/>
          </p:cNvGrpSpPr>
          <p:nvPr/>
        </p:nvGrpSpPr>
        <p:grpSpPr bwMode="auto">
          <a:xfrm>
            <a:off x="5521325" y="1905000"/>
            <a:ext cx="3470275" cy="3176588"/>
            <a:chOff x="3365495" y="2402944"/>
            <a:chExt cx="2606798" cy="2626256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433468" y="2863622"/>
              <a:ext cx="7155" cy="203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864464" y="2866247"/>
              <a:ext cx="2385" cy="2027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506210" y="4239092"/>
              <a:ext cx="2005780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3503825" y="2796685"/>
              <a:ext cx="2004587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25607" name="ZoneTexte 62"/>
          <p:cNvSpPr txBox="1">
            <a:spLocks noChangeArrowheads="1"/>
          </p:cNvSpPr>
          <p:nvPr/>
        </p:nvSpPr>
        <p:spPr bwMode="auto">
          <a:xfrm>
            <a:off x="1558925" y="51450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Static</a:t>
            </a:r>
          </a:p>
        </p:txBody>
      </p:sp>
      <p:sp>
        <p:nvSpPr>
          <p:cNvPr id="25608" name="ZoneTexte 62"/>
          <p:cNvSpPr txBox="1">
            <a:spLocks noChangeArrowheads="1"/>
          </p:cNvSpPr>
          <p:nvPr/>
        </p:nvSpPr>
        <p:spPr bwMode="auto">
          <a:xfrm>
            <a:off x="6019800" y="52212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Adaptive</a:t>
            </a:r>
          </a:p>
        </p:txBody>
      </p:sp>
      <p:cxnSp>
        <p:nvCxnSpPr>
          <p:cNvPr id="117" name="直線コネクタ 116"/>
          <p:cNvCxnSpPr/>
          <p:nvPr/>
        </p:nvCxnSpPr>
        <p:spPr bwMode="auto">
          <a:xfrm flipH="1" flipV="1">
            <a:off x="3268663" y="5006975"/>
            <a:ext cx="768350" cy="79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5803900" y="4806950"/>
            <a:ext cx="2000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18" name="直線コネクタ 117"/>
          <p:cNvCxnSpPr/>
          <p:nvPr/>
        </p:nvCxnSpPr>
        <p:spPr bwMode="auto">
          <a:xfrm flipH="1" flipV="1">
            <a:off x="7612063" y="4995863"/>
            <a:ext cx="768350" cy="79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 bwMode="auto">
          <a:xfrm flipH="1" flipV="1">
            <a:off x="2973388" y="6208713"/>
            <a:ext cx="492125" cy="79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13" name="ZoneTexte 62"/>
          <p:cNvSpPr txBox="1">
            <a:spLocks noChangeArrowheads="1"/>
          </p:cNvSpPr>
          <p:nvPr/>
        </p:nvSpPr>
        <p:spPr bwMode="auto">
          <a:xfrm>
            <a:off x="3486150" y="6048375"/>
            <a:ext cx="213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prstClr val="black"/>
                </a:solidFill>
                <a:latin typeface="Comic Sans MS" pitchFamily="66" charset="0"/>
                <a:ea typeface="MS PGothic" pitchFamily="34" charset="-128"/>
              </a:rPr>
              <a:t>Congested channel</a:t>
            </a:r>
          </a:p>
        </p:txBody>
      </p:sp>
    </p:spTree>
    <p:extLst>
      <p:ext uri="{BB962C8B-B14F-4D97-AF65-F5344CB8AC3E}">
        <p14:creationId xmlns:p14="http://schemas.microsoft.com/office/powerpoint/2010/main" val="179771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1111 -0.00301 L -0.02899 0.02361 L 0.28212 0.01921 L 0.28212 -0.35995 L 0.29653 -0.38217 L 0.31215 -0.38217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11111E-6 L -0.0099 -0.00139 L -0.02327 0.01944 L 0.17673 0.01644 L 0.17777 -0.10949 L 0.28333 -0.10949 L 0.28228 -0.36134 L 0.29999 -0.38356 L 0.31336 -0.38519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0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1257300"/>
          </a:xfrm>
        </p:spPr>
        <p:txBody>
          <a:bodyPr/>
          <a:lstStyle/>
          <a:p>
            <a:r>
              <a:rPr lang="en-US" sz="3600" dirty="0" smtClean="0"/>
              <a:t>Minimal Vs. Non-Minimal</a:t>
            </a:r>
            <a:endParaRPr lang="en-US" sz="4800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F6FC30E-6925-4BBF-9B0A-BDD7186D1A48}" type="slidenum">
              <a:rPr lang="en-US">
                <a:solidFill>
                  <a:prstClr val="black"/>
                </a:solidFill>
              </a:rPr>
              <a:pPr eaLnBrk="1" hangingPunct="1"/>
              <a:t>76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6628" name="グループ化 1"/>
          <p:cNvGrpSpPr>
            <a:grpSpLocks/>
          </p:cNvGrpSpPr>
          <p:nvPr/>
        </p:nvGrpSpPr>
        <p:grpSpPr bwMode="auto">
          <a:xfrm>
            <a:off x="1177925" y="1916113"/>
            <a:ext cx="3470275" cy="3176587"/>
            <a:chOff x="3365495" y="2402944"/>
            <a:chExt cx="2606798" cy="262625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433468" y="2863621"/>
              <a:ext cx="7155" cy="20317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864464" y="2866246"/>
              <a:ext cx="2385" cy="2027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506210" y="4239092"/>
              <a:ext cx="2005780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503825" y="2796686"/>
              <a:ext cx="2004587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59" name="正方形/長方形 58"/>
          <p:cNvSpPr/>
          <p:nvPr/>
        </p:nvSpPr>
        <p:spPr>
          <a:xfrm>
            <a:off x="1458913" y="4795838"/>
            <a:ext cx="200025" cy="141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6630" name="グループ化 1"/>
          <p:cNvGrpSpPr>
            <a:grpSpLocks/>
          </p:cNvGrpSpPr>
          <p:nvPr/>
        </p:nvGrpSpPr>
        <p:grpSpPr bwMode="auto">
          <a:xfrm>
            <a:off x="5521325" y="1905000"/>
            <a:ext cx="3470275" cy="3176588"/>
            <a:chOff x="3365495" y="2402944"/>
            <a:chExt cx="2606798" cy="2626256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433468" y="2863622"/>
              <a:ext cx="7155" cy="203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864464" y="2866247"/>
              <a:ext cx="2385" cy="2027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506210" y="4239092"/>
              <a:ext cx="2005780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3503825" y="2796685"/>
              <a:ext cx="2004587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26631" name="ZoneTexte 62"/>
          <p:cNvSpPr txBox="1">
            <a:spLocks noChangeArrowheads="1"/>
          </p:cNvSpPr>
          <p:nvPr/>
        </p:nvSpPr>
        <p:spPr bwMode="auto">
          <a:xfrm>
            <a:off x="1558925" y="51450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Minimal </a:t>
            </a:r>
          </a:p>
        </p:txBody>
      </p:sp>
      <p:sp>
        <p:nvSpPr>
          <p:cNvPr id="26632" name="ZoneTexte 62"/>
          <p:cNvSpPr txBox="1">
            <a:spLocks noChangeArrowheads="1"/>
          </p:cNvSpPr>
          <p:nvPr/>
        </p:nvSpPr>
        <p:spPr bwMode="auto">
          <a:xfrm>
            <a:off x="6019800" y="52212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Non-Minimal</a:t>
            </a:r>
          </a:p>
        </p:txBody>
      </p:sp>
      <p:sp>
        <p:nvSpPr>
          <p:cNvPr id="102" name="正方形/長方形 101"/>
          <p:cNvSpPr/>
          <p:nvPr/>
        </p:nvSpPr>
        <p:spPr>
          <a:xfrm>
            <a:off x="1458913" y="4795838"/>
            <a:ext cx="200025" cy="141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1458913" y="4799013"/>
            <a:ext cx="200025" cy="141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5819775" y="4800600"/>
            <a:ext cx="2000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5824538" y="4800600"/>
            <a:ext cx="2000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5824538" y="4800600"/>
            <a:ext cx="2000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-0.0092 -3.7037E-7 L -0.0309 0.02107 L 0.2816 0.01898 L 0.28003 -0.36227 L 0.29826 -0.38333 L 0.31163 -0.38565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-0.00747 -0.00116 L -0.0316 0.01898 L -0.0316 -0.36111 L 0.2816 -0.36435 L 0.3 -0.38565 L 0.31076 -0.38773 " pathEditMode="relative" ptsTypes="AAAAAAA">
                                      <p:cBhvr>
                                        <p:cTn id="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00659 -0.00116 L -0.02986 0.01783 L 0.075 0.01783 L 0.075 -0.10555 L 0.17761 -0.10671 L 0.17848 -0.23449 L 0.28334 -0.23449 L 0.28177 -0.36227 L 0.30174 -0.38773 L 0.31181 -0.38657 " pathEditMode="relative" ptsTypes="AAAAAAAAAAA">
                                      <p:cBhvr>
                                        <p:cTn id="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92593E-6 L -0.00729 -0.00279 L -0.03021 0.01805 L 0.28229 0.01666 L 0.28333 -0.10834 L 0.17708 -0.1139 L 0.17708 -0.23473 L 0.28437 -0.23473 L 0.28125 -0.3639 L 0.30521 -0.38612 L 0.31354 -0.38751 " pathEditMode="relative" ptsTypes="AAAAAAAAAAA">
                                      <p:cBhvr>
                                        <p:cTn id="1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2 -0.00139 L -0.029 0.0162 L -0.03004 -0.36296 L 0.07326 -0.36157 L 0.07222 -0.10972 L 0.28212 -0.11111 L 0.28107 -0.36435 L 0.3033 -0.38518 L 0.30989 -0.38657 " pathEditMode="relative" ptsTypes="AAAAAAAAAA">
                                      <p:cBhvr>
                                        <p:cTn id="1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573 -0.00232 L -0.02829 0.01667 L 0.28334 0.01435 L 0.28507 -0.11111 L -0.02829 -0.10903 L -0.02986 -0.23333 L 0.075 -0.23773 L 0.07431 -0.36343 L 0.17848 -0.36458 L 0.17848 -0.10996 L 0.28334 -0.11111 L 0.28334 -0.23773 L 0.17674 -0.23889 L 0.17674 -0.36343 L 0.28264 -0.36551 L 0.31007 -0.39005 " pathEditMode="relative" ptsTypes="AAAAAAAAAAAAAAAAA">
                                      <p:cBhvr>
                                        <p:cTn id="2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02" grpId="0" animBg="1"/>
      <p:bldP spid="106" grpId="0" animBg="1"/>
      <p:bldP spid="107" grpId="0" animBg="1"/>
      <p:bldP spid="109" grpId="0" animBg="1"/>
      <p:bldP spid="1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1257300"/>
          </a:xfrm>
        </p:spPr>
        <p:txBody>
          <a:bodyPr/>
          <a:lstStyle/>
          <a:p>
            <a:r>
              <a:rPr lang="en-US" sz="3600" dirty="0" smtClean="0"/>
              <a:t>Source Vs. Distributed</a:t>
            </a:r>
            <a:endParaRPr lang="en-US" sz="4800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23122A-41CD-4FFB-8CF5-0EF786D13D3A}" type="slidenum">
              <a:rPr lang="en-US">
                <a:solidFill>
                  <a:prstClr val="black"/>
                </a:solidFill>
              </a:rPr>
              <a:pPr eaLnBrk="1" hangingPunct="1"/>
              <a:t>77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7652" name="グループ化 1"/>
          <p:cNvGrpSpPr>
            <a:grpSpLocks/>
          </p:cNvGrpSpPr>
          <p:nvPr/>
        </p:nvGrpSpPr>
        <p:grpSpPr bwMode="auto">
          <a:xfrm>
            <a:off x="1158875" y="1916113"/>
            <a:ext cx="3470275" cy="3176587"/>
            <a:chOff x="3365495" y="2402944"/>
            <a:chExt cx="2606798" cy="262625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433468" y="2863621"/>
              <a:ext cx="7155" cy="20317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864464" y="2866246"/>
              <a:ext cx="2385" cy="2027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506210" y="4239092"/>
              <a:ext cx="2005780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503825" y="2796686"/>
              <a:ext cx="2004587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grpSp>
        <p:nvGrpSpPr>
          <p:cNvPr id="27653" name="グループ化 1"/>
          <p:cNvGrpSpPr>
            <a:grpSpLocks/>
          </p:cNvGrpSpPr>
          <p:nvPr/>
        </p:nvGrpSpPr>
        <p:grpSpPr bwMode="auto">
          <a:xfrm>
            <a:off x="5597525" y="1905000"/>
            <a:ext cx="3470275" cy="3176588"/>
            <a:chOff x="3365495" y="2402944"/>
            <a:chExt cx="2606798" cy="2626256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433468" y="2863622"/>
              <a:ext cx="7155" cy="203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864464" y="2866247"/>
              <a:ext cx="2385" cy="2027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506210" y="4239092"/>
              <a:ext cx="2005780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3503825" y="2796685"/>
              <a:ext cx="2004587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27654" name="ZoneTexte 62"/>
          <p:cNvSpPr txBox="1">
            <a:spLocks noChangeArrowheads="1"/>
          </p:cNvSpPr>
          <p:nvPr/>
        </p:nvSpPr>
        <p:spPr bwMode="auto">
          <a:xfrm>
            <a:off x="2072343" y="5145088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Source</a:t>
            </a:r>
          </a:p>
        </p:txBody>
      </p:sp>
      <p:sp>
        <p:nvSpPr>
          <p:cNvPr id="27655" name="ZoneTexte 62"/>
          <p:cNvSpPr txBox="1">
            <a:spLocks noChangeArrowheads="1"/>
          </p:cNvSpPr>
          <p:nvPr/>
        </p:nvSpPr>
        <p:spPr bwMode="auto">
          <a:xfrm>
            <a:off x="6001405" y="52212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Distributed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5895975" y="4800600"/>
            <a:ext cx="2000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990600" y="4495800"/>
            <a:ext cx="1123950" cy="142875"/>
            <a:chOff x="873775" y="4495695"/>
            <a:chExt cx="1122702" cy="142874"/>
          </a:xfrm>
        </p:grpSpPr>
        <p:sp>
          <p:nvSpPr>
            <p:cNvPr id="59" name="正方形/長方形 58"/>
            <p:cNvSpPr/>
            <p:nvPr/>
          </p:nvSpPr>
          <p:spPr>
            <a:xfrm>
              <a:off x="873775" y="4497283"/>
              <a:ext cx="123688" cy="1412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997463" y="4495695"/>
              <a:ext cx="125274" cy="141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1119565" y="4497283"/>
              <a:ext cx="123688" cy="1412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1243252" y="4497283"/>
              <a:ext cx="123688" cy="1412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1370111" y="4495695"/>
              <a:ext cx="125273" cy="14128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1495384" y="4495695"/>
              <a:ext cx="123688" cy="141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1615900" y="4495695"/>
              <a:ext cx="123688" cy="141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1739588" y="4497283"/>
              <a:ext cx="125274" cy="1412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1872789" y="4495695"/>
              <a:ext cx="123688" cy="14128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684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59259E-6 L -5.55556E-6 0.03797 L -0.03264 0.06667 " pathEditMode="relative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2963E-6 L -0.03177 0.01805 " pathEditMode="relative" ptsTypes="AA">
                                      <p:cBhvr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86639" y="0"/>
            <a:ext cx="7904961" cy="1257300"/>
          </a:xfrm>
        </p:spPr>
        <p:txBody>
          <a:bodyPr/>
          <a:lstStyle/>
          <a:p>
            <a:r>
              <a:rPr lang="en-US" sz="3600" dirty="0" smtClean="0"/>
              <a:t>Source Vs. Distributed</a:t>
            </a:r>
            <a:endParaRPr lang="en-US" sz="4800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FBD04F-D902-4067-B629-DDDDA350E8BB}" type="slidenum">
              <a:rPr lang="en-US">
                <a:solidFill>
                  <a:prstClr val="black"/>
                </a:solidFill>
              </a:rPr>
              <a:pPr eaLnBrk="1" hangingPunct="1"/>
              <a:t>78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8676" name="グループ化 1"/>
          <p:cNvGrpSpPr>
            <a:grpSpLocks/>
          </p:cNvGrpSpPr>
          <p:nvPr/>
        </p:nvGrpSpPr>
        <p:grpSpPr bwMode="auto">
          <a:xfrm>
            <a:off x="1066800" y="1916113"/>
            <a:ext cx="3470275" cy="3176587"/>
            <a:chOff x="3365495" y="2402944"/>
            <a:chExt cx="2606798" cy="262625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433468" y="2863621"/>
              <a:ext cx="7155" cy="20317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864464" y="2866246"/>
              <a:ext cx="2385" cy="2027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506210" y="4239092"/>
              <a:ext cx="2005780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503825" y="2796686"/>
              <a:ext cx="2004587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grpSp>
        <p:nvGrpSpPr>
          <p:cNvPr id="28677" name="グループ化 1"/>
          <p:cNvGrpSpPr>
            <a:grpSpLocks/>
          </p:cNvGrpSpPr>
          <p:nvPr/>
        </p:nvGrpSpPr>
        <p:grpSpPr bwMode="auto">
          <a:xfrm>
            <a:off x="5521325" y="1905000"/>
            <a:ext cx="3470275" cy="3176588"/>
            <a:chOff x="3365495" y="2402944"/>
            <a:chExt cx="2606798" cy="2626256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433468" y="2863622"/>
              <a:ext cx="7155" cy="203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864464" y="2866247"/>
              <a:ext cx="2385" cy="2027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506210" y="4239092"/>
              <a:ext cx="2005780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3503825" y="2796685"/>
              <a:ext cx="2004587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106" name="正方形/長方形 105"/>
          <p:cNvSpPr/>
          <p:nvPr/>
        </p:nvSpPr>
        <p:spPr>
          <a:xfrm>
            <a:off x="609600" y="4954588"/>
            <a:ext cx="123825" cy="141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E</a:t>
            </a: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733425" y="4953000"/>
            <a:ext cx="998538" cy="142875"/>
            <a:chOff x="657600" y="5191126"/>
            <a:chExt cx="998502" cy="142874"/>
          </a:xfrm>
        </p:grpSpPr>
        <p:sp>
          <p:nvSpPr>
            <p:cNvPr id="109" name="正方形/長方形 108"/>
            <p:cNvSpPr/>
            <p:nvPr/>
          </p:nvSpPr>
          <p:spPr>
            <a:xfrm>
              <a:off x="657600" y="5191126"/>
              <a:ext cx="123821" cy="141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778246" y="5192714"/>
              <a:ext cx="123821" cy="1412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902066" y="5192714"/>
              <a:ext cx="125408" cy="1412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1030650" y="5191126"/>
              <a:ext cx="123821" cy="14128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1154470" y="5191126"/>
              <a:ext cx="123821" cy="141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1275116" y="5191126"/>
              <a:ext cx="125407" cy="141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1400523" y="5192714"/>
              <a:ext cx="123821" cy="1412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1532281" y="5191126"/>
              <a:ext cx="123821" cy="14128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L</a:t>
              </a:r>
            </a:p>
          </p:txBody>
        </p:sp>
      </p:grpSp>
      <p:cxnSp>
        <p:nvCxnSpPr>
          <p:cNvPr id="5" name="直線矢印コネクタ 4"/>
          <p:cNvCxnSpPr/>
          <p:nvPr/>
        </p:nvCxnSpPr>
        <p:spPr>
          <a:xfrm flipV="1">
            <a:off x="5713413" y="4999038"/>
            <a:ext cx="76517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正方形/長方形 106"/>
          <p:cNvSpPr/>
          <p:nvPr/>
        </p:nvSpPr>
        <p:spPr>
          <a:xfrm>
            <a:off x="5522913" y="4926013"/>
            <a:ext cx="200025" cy="141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雲 5"/>
          <p:cNvSpPr/>
          <p:nvPr/>
        </p:nvSpPr>
        <p:spPr>
          <a:xfrm>
            <a:off x="4854575" y="4818063"/>
            <a:ext cx="1470025" cy="51276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Routing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Computation</a:t>
            </a:r>
          </a:p>
        </p:txBody>
      </p:sp>
      <p:sp>
        <p:nvSpPr>
          <p:cNvPr id="102" name="ZoneTexte 62"/>
          <p:cNvSpPr txBox="1">
            <a:spLocks noChangeArrowheads="1"/>
          </p:cNvSpPr>
          <p:nvPr/>
        </p:nvSpPr>
        <p:spPr bwMode="auto">
          <a:xfrm>
            <a:off x="2072343" y="5145088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Source</a:t>
            </a:r>
          </a:p>
        </p:txBody>
      </p:sp>
      <p:sp>
        <p:nvSpPr>
          <p:cNvPr id="103" name="ZoneTexte 62"/>
          <p:cNvSpPr txBox="1">
            <a:spLocks noChangeArrowheads="1"/>
          </p:cNvSpPr>
          <p:nvPr/>
        </p:nvSpPr>
        <p:spPr bwMode="auto">
          <a:xfrm>
            <a:off x="6001405" y="52212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21585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09861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17 -2.22222E-6 L 0.10382 0.00023 " pathEditMode="relative" ptsTypes="AA">
                                      <p:cBhvr>
                                        <p:cTn id="1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98973" y="0"/>
            <a:ext cx="7992628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 Vs. Distributed</a:t>
            </a:r>
            <a:endParaRPr lang="en-US" sz="4800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10F128-0C71-43C3-8DFB-8F1DEB36AF88}" type="slidenum">
              <a:rPr lang="en-US">
                <a:solidFill>
                  <a:prstClr val="black"/>
                </a:solidFill>
              </a:rPr>
              <a:pPr eaLnBrk="1" hangingPunct="1"/>
              <a:t>79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9700" name="グループ化 1"/>
          <p:cNvGrpSpPr>
            <a:grpSpLocks/>
          </p:cNvGrpSpPr>
          <p:nvPr/>
        </p:nvGrpSpPr>
        <p:grpSpPr bwMode="auto">
          <a:xfrm>
            <a:off x="990600" y="1916113"/>
            <a:ext cx="3470275" cy="3176587"/>
            <a:chOff x="3365495" y="2402944"/>
            <a:chExt cx="2606798" cy="262625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433468" y="2863621"/>
              <a:ext cx="7155" cy="20317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864464" y="2866246"/>
              <a:ext cx="2385" cy="2027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506210" y="4239092"/>
              <a:ext cx="2005780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503825" y="2796686"/>
              <a:ext cx="2004587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grpSp>
        <p:nvGrpSpPr>
          <p:cNvPr id="29701" name="グループ化 1"/>
          <p:cNvGrpSpPr>
            <a:grpSpLocks/>
          </p:cNvGrpSpPr>
          <p:nvPr/>
        </p:nvGrpSpPr>
        <p:grpSpPr bwMode="auto">
          <a:xfrm>
            <a:off x="5445125" y="1905000"/>
            <a:ext cx="3470275" cy="3176588"/>
            <a:chOff x="3365495" y="2402944"/>
            <a:chExt cx="2606798" cy="2626256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433468" y="2863622"/>
              <a:ext cx="7155" cy="203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864464" y="2866247"/>
              <a:ext cx="2385" cy="2027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506210" y="4239092"/>
              <a:ext cx="2005780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3503825" y="2796685"/>
              <a:ext cx="2004587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122" name="正方形/長方形 121"/>
          <p:cNvSpPr/>
          <p:nvPr/>
        </p:nvSpPr>
        <p:spPr>
          <a:xfrm>
            <a:off x="1477963" y="4953000"/>
            <a:ext cx="123825" cy="141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N</a:t>
            </a: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1598613" y="4953000"/>
            <a:ext cx="877887" cy="142875"/>
            <a:chOff x="1179923" y="5800726"/>
            <a:chExt cx="877477" cy="142874"/>
          </a:xfrm>
        </p:grpSpPr>
        <p:sp>
          <p:nvSpPr>
            <p:cNvPr id="123" name="正方形/長方形 122"/>
            <p:cNvSpPr/>
            <p:nvPr/>
          </p:nvSpPr>
          <p:spPr>
            <a:xfrm>
              <a:off x="1179923" y="5802314"/>
              <a:ext cx="123767" cy="1412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1303690" y="5802314"/>
              <a:ext cx="125353" cy="1412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1432217" y="5800726"/>
              <a:ext cx="123767" cy="14128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1555984" y="5800726"/>
              <a:ext cx="123767" cy="141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1676578" y="5800726"/>
              <a:ext cx="123767" cy="141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1800345" y="5802314"/>
              <a:ext cx="125354" cy="1412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1933633" y="5800726"/>
              <a:ext cx="123767" cy="14128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L</a:t>
              </a:r>
            </a:p>
          </p:txBody>
        </p:sp>
      </p:grpSp>
      <p:cxnSp>
        <p:nvCxnSpPr>
          <p:cNvPr id="130" name="直線矢印コネクタ 129"/>
          <p:cNvCxnSpPr>
            <a:stCxn id="131" idx="0"/>
          </p:cNvCxnSpPr>
          <p:nvPr/>
        </p:nvCxnSpPr>
        <p:spPr>
          <a:xfrm flipV="1">
            <a:off x="6486525" y="4206875"/>
            <a:ext cx="6350" cy="736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正方形/長方形 130"/>
          <p:cNvSpPr/>
          <p:nvPr/>
        </p:nvSpPr>
        <p:spPr>
          <a:xfrm>
            <a:off x="6386513" y="4943475"/>
            <a:ext cx="2000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2" name="雲 131"/>
          <p:cNvSpPr/>
          <p:nvPr/>
        </p:nvSpPr>
        <p:spPr>
          <a:xfrm>
            <a:off x="5683250" y="4767263"/>
            <a:ext cx="1470025" cy="51276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Routing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Computation</a:t>
            </a:r>
          </a:p>
        </p:txBody>
      </p:sp>
      <p:sp>
        <p:nvSpPr>
          <p:cNvPr id="102" name="ZoneTexte 62"/>
          <p:cNvSpPr txBox="1">
            <a:spLocks noChangeArrowheads="1"/>
          </p:cNvSpPr>
          <p:nvPr/>
        </p:nvSpPr>
        <p:spPr bwMode="auto">
          <a:xfrm>
            <a:off x="2072343" y="5145088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Source</a:t>
            </a:r>
          </a:p>
        </p:txBody>
      </p:sp>
      <p:sp>
        <p:nvSpPr>
          <p:cNvPr id="103" name="ZoneTexte 62"/>
          <p:cNvSpPr txBox="1">
            <a:spLocks noChangeArrowheads="1"/>
          </p:cNvSpPr>
          <p:nvPr/>
        </p:nvSpPr>
        <p:spPr bwMode="auto">
          <a:xfrm>
            <a:off x="6001405" y="52212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39344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00226 -0.132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6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18 1.48148E-6 L -0.00104 -0.13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31" grpId="0" animBg="1"/>
      <p:bldP spid="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20050" cy="4800600"/>
          </a:xfrm>
        </p:spPr>
        <p:txBody>
          <a:bodyPr/>
          <a:lstStyle/>
          <a:p>
            <a:pPr>
              <a:defRPr/>
            </a:pPr>
            <a:r>
              <a:rPr lang="en-US" dirty="0"/>
              <a:t>A typical telecommunication system is composed of 4 </a:t>
            </a:r>
            <a:r>
              <a:rPr lang="en-US" dirty="0" smtClean="0"/>
              <a:t>type </a:t>
            </a:r>
            <a:r>
              <a:rPr lang="en-US" dirty="0"/>
              <a:t>of components: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Software tasks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Processors </a:t>
            </a:r>
            <a:r>
              <a:rPr lang="en-US" sz="3200" dirty="0">
                <a:solidFill>
                  <a:srgbClr val="0070C0"/>
                </a:solidFill>
              </a:rPr>
              <a:t>executing </a:t>
            </a:r>
            <a:r>
              <a:rPr lang="en-US" sz="3200" dirty="0" smtClean="0">
                <a:solidFill>
                  <a:srgbClr val="0070C0"/>
                </a:solidFill>
              </a:rPr>
              <a:t>software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Specific </a:t>
            </a:r>
            <a:r>
              <a:rPr lang="en-US" sz="3200" dirty="0">
                <a:solidFill>
                  <a:srgbClr val="0070C0"/>
                </a:solidFill>
              </a:rPr>
              <a:t>hardware </a:t>
            </a:r>
            <a:r>
              <a:rPr lang="en-US" sz="3200" dirty="0" smtClean="0">
                <a:solidFill>
                  <a:srgbClr val="0070C0"/>
                </a:solidFill>
              </a:rPr>
              <a:t>cores, and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Global </a:t>
            </a:r>
            <a:r>
              <a:rPr lang="en-US" sz="3200" dirty="0">
                <a:solidFill>
                  <a:srgbClr val="0070C0"/>
                </a:solidFill>
              </a:rPr>
              <a:t>on-chip </a:t>
            </a:r>
            <a:r>
              <a:rPr lang="en-US" sz="3200" dirty="0" smtClean="0">
                <a:solidFill>
                  <a:srgbClr val="0070C0"/>
                </a:solidFill>
              </a:rPr>
              <a:t>communication network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B6C1DD-A9F0-4E19-90DF-7B797BC8A0B8}" type="slidenum">
              <a:rPr 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382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Telecommunication </a:t>
            </a:r>
            <a:r>
              <a:rPr lang="en-US" sz="3200" dirty="0" smtClean="0"/>
              <a:t>System Requirements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73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20653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 Vs. Distributed</a:t>
            </a:r>
            <a:endParaRPr lang="en-US" sz="4800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B0E8D34-FCB9-45E9-A9DF-D5E5C458EBAB}" type="slidenum">
              <a:rPr lang="en-US">
                <a:solidFill>
                  <a:prstClr val="black"/>
                </a:solidFill>
              </a:rPr>
              <a:pPr eaLnBrk="1" hangingPunct="1"/>
              <a:t>80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0724" name="グループ化 1"/>
          <p:cNvGrpSpPr>
            <a:grpSpLocks/>
          </p:cNvGrpSpPr>
          <p:nvPr/>
        </p:nvGrpSpPr>
        <p:grpSpPr bwMode="auto">
          <a:xfrm>
            <a:off x="990600" y="1916113"/>
            <a:ext cx="3470275" cy="3176587"/>
            <a:chOff x="3365495" y="2402944"/>
            <a:chExt cx="2606798" cy="262625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433468" y="2863621"/>
              <a:ext cx="7155" cy="20317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864464" y="2866246"/>
              <a:ext cx="2385" cy="2027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506210" y="4239092"/>
              <a:ext cx="2005780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503825" y="2796686"/>
              <a:ext cx="2004587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grpSp>
        <p:nvGrpSpPr>
          <p:cNvPr id="30725" name="グループ化 1"/>
          <p:cNvGrpSpPr>
            <a:grpSpLocks/>
          </p:cNvGrpSpPr>
          <p:nvPr/>
        </p:nvGrpSpPr>
        <p:grpSpPr bwMode="auto">
          <a:xfrm>
            <a:off x="5445125" y="1905000"/>
            <a:ext cx="3470275" cy="3176588"/>
            <a:chOff x="3365495" y="2402944"/>
            <a:chExt cx="2606798" cy="2626256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433468" y="2863622"/>
              <a:ext cx="7155" cy="203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864464" y="2866247"/>
              <a:ext cx="2385" cy="2027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506210" y="4239092"/>
              <a:ext cx="2005780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3503825" y="2796685"/>
              <a:ext cx="2004587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122" name="正方形/長方形 121"/>
          <p:cNvSpPr/>
          <p:nvPr/>
        </p:nvSpPr>
        <p:spPr>
          <a:xfrm>
            <a:off x="1514475" y="4095750"/>
            <a:ext cx="1238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E</a:t>
            </a: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1660525" y="4095750"/>
            <a:ext cx="754063" cy="142875"/>
            <a:chOff x="1304123" y="5800726"/>
            <a:chExt cx="753277" cy="142874"/>
          </a:xfrm>
        </p:grpSpPr>
        <p:sp>
          <p:nvSpPr>
            <p:cNvPr id="124" name="正方形/長方形 123"/>
            <p:cNvSpPr/>
            <p:nvPr/>
          </p:nvSpPr>
          <p:spPr>
            <a:xfrm>
              <a:off x="1304123" y="5802314"/>
              <a:ext cx="123696" cy="1412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1430991" y="5800726"/>
              <a:ext cx="125282" cy="14128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1556273" y="5800726"/>
              <a:ext cx="123696" cy="141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1676797" y="5800726"/>
              <a:ext cx="123696" cy="141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1800493" y="5802314"/>
              <a:ext cx="125281" cy="1412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1933704" y="5800726"/>
              <a:ext cx="123696" cy="14128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L</a:t>
              </a:r>
            </a:p>
          </p:txBody>
        </p:sp>
      </p:grpSp>
      <p:cxnSp>
        <p:nvCxnSpPr>
          <p:cNvPr id="102" name="直線矢印コネクタ 101"/>
          <p:cNvCxnSpPr>
            <a:stCxn id="105" idx="3"/>
          </p:cNvCxnSpPr>
          <p:nvPr/>
        </p:nvCxnSpPr>
        <p:spPr>
          <a:xfrm>
            <a:off x="6586538" y="4132263"/>
            <a:ext cx="76676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6386513" y="4060825"/>
            <a:ext cx="2000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0" name="雲 109"/>
          <p:cNvSpPr/>
          <p:nvPr/>
        </p:nvSpPr>
        <p:spPr>
          <a:xfrm>
            <a:off x="5683250" y="3911600"/>
            <a:ext cx="1470025" cy="51276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Routing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Computation</a:t>
            </a:r>
          </a:p>
        </p:txBody>
      </p:sp>
      <p:sp>
        <p:nvSpPr>
          <p:cNvPr id="103" name="ZoneTexte 62"/>
          <p:cNvSpPr txBox="1">
            <a:spLocks noChangeArrowheads="1"/>
          </p:cNvSpPr>
          <p:nvPr/>
        </p:nvSpPr>
        <p:spPr bwMode="auto">
          <a:xfrm>
            <a:off x="2072343" y="5145088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Source</a:t>
            </a:r>
          </a:p>
        </p:txBody>
      </p:sp>
      <p:sp>
        <p:nvSpPr>
          <p:cNvPr id="104" name="ZoneTexte 62"/>
          <p:cNvSpPr txBox="1">
            <a:spLocks noChangeArrowheads="1"/>
          </p:cNvSpPr>
          <p:nvPr/>
        </p:nvSpPr>
        <p:spPr bwMode="auto">
          <a:xfrm>
            <a:off x="6001405" y="52212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25885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10226 -0.007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3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8 -4.81481E-6 L 0.1073 -0.00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05" grpId="0" animBg="1"/>
      <p:bldP spid="1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90863" y="0"/>
            <a:ext cx="7672137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 Vs. Distributed</a:t>
            </a:r>
            <a:endParaRPr lang="en-US" sz="4800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3B7A31-25A2-4BDD-9F83-9298A1AF1C40}" type="slidenum">
              <a:rPr lang="en-US">
                <a:solidFill>
                  <a:prstClr val="black"/>
                </a:solidFill>
              </a:rPr>
              <a:pPr eaLnBrk="1" hangingPunct="1"/>
              <a:t>81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1748" name="グループ化 1"/>
          <p:cNvGrpSpPr>
            <a:grpSpLocks/>
          </p:cNvGrpSpPr>
          <p:nvPr/>
        </p:nvGrpSpPr>
        <p:grpSpPr bwMode="auto">
          <a:xfrm>
            <a:off x="990600" y="1916113"/>
            <a:ext cx="3470275" cy="3176587"/>
            <a:chOff x="3365495" y="2402944"/>
            <a:chExt cx="2606798" cy="262625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433468" y="2863621"/>
              <a:ext cx="7155" cy="20317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864464" y="2866246"/>
              <a:ext cx="2385" cy="2027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506210" y="4239092"/>
              <a:ext cx="2005780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503825" y="2796686"/>
              <a:ext cx="2004587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grpSp>
        <p:nvGrpSpPr>
          <p:cNvPr id="31749" name="グループ化 1"/>
          <p:cNvGrpSpPr>
            <a:grpSpLocks/>
          </p:cNvGrpSpPr>
          <p:nvPr/>
        </p:nvGrpSpPr>
        <p:grpSpPr bwMode="auto">
          <a:xfrm>
            <a:off x="5445125" y="1905000"/>
            <a:ext cx="3470275" cy="3176588"/>
            <a:chOff x="3365495" y="2402944"/>
            <a:chExt cx="2606798" cy="2626256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433468" y="2863622"/>
              <a:ext cx="7155" cy="203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864464" y="2866247"/>
              <a:ext cx="2385" cy="2027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506210" y="4239092"/>
              <a:ext cx="2005780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3503825" y="2796685"/>
              <a:ext cx="2004587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122" name="正方形/長方形 121"/>
          <p:cNvSpPr/>
          <p:nvPr/>
        </p:nvSpPr>
        <p:spPr>
          <a:xfrm>
            <a:off x="2514600" y="4095750"/>
            <a:ext cx="123825" cy="1412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S</a:t>
            </a: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2662238" y="4095750"/>
            <a:ext cx="625475" cy="142875"/>
            <a:chOff x="1431673" y="5800726"/>
            <a:chExt cx="625727" cy="142186"/>
          </a:xfrm>
        </p:grpSpPr>
        <p:sp>
          <p:nvSpPr>
            <p:cNvPr id="125" name="正方形/長方形 124"/>
            <p:cNvSpPr/>
            <p:nvPr/>
          </p:nvSpPr>
          <p:spPr>
            <a:xfrm>
              <a:off x="1431673" y="5800726"/>
              <a:ext cx="123875" cy="1421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1555548" y="5800726"/>
              <a:ext cx="123875" cy="1406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1676246" y="5800726"/>
              <a:ext cx="125463" cy="1421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1801709" y="5802306"/>
              <a:ext cx="123875" cy="1406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1933525" y="5800726"/>
              <a:ext cx="123875" cy="1406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L</a:t>
              </a:r>
            </a:p>
          </p:txBody>
        </p:sp>
      </p:grpSp>
      <p:cxnSp>
        <p:nvCxnSpPr>
          <p:cNvPr id="102" name="直線矢印コネクタ 101"/>
          <p:cNvCxnSpPr>
            <a:stCxn id="105" idx="2"/>
          </p:cNvCxnSpPr>
          <p:nvPr/>
        </p:nvCxnSpPr>
        <p:spPr>
          <a:xfrm>
            <a:off x="7443788" y="4211638"/>
            <a:ext cx="0" cy="706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7343775" y="4070350"/>
            <a:ext cx="2000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6" name="雲 105"/>
          <p:cNvSpPr/>
          <p:nvPr/>
        </p:nvSpPr>
        <p:spPr>
          <a:xfrm>
            <a:off x="6750050" y="3876675"/>
            <a:ext cx="1470025" cy="51276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Routing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Computation</a:t>
            </a:r>
          </a:p>
        </p:txBody>
      </p:sp>
      <p:sp>
        <p:nvSpPr>
          <p:cNvPr id="103" name="ZoneTexte 62"/>
          <p:cNvSpPr txBox="1">
            <a:spLocks noChangeArrowheads="1"/>
          </p:cNvSpPr>
          <p:nvPr/>
        </p:nvSpPr>
        <p:spPr bwMode="auto">
          <a:xfrm>
            <a:off x="2072343" y="5145088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Source</a:t>
            </a:r>
          </a:p>
        </p:txBody>
      </p:sp>
      <p:sp>
        <p:nvSpPr>
          <p:cNvPr id="104" name="ZoneTexte 62"/>
          <p:cNvSpPr txBox="1">
            <a:spLocks noChangeArrowheads="1"/>
          </p:cNvSpPr>
          <p:nvPr/>
        </p:nvSpPr>
        <p:spPr bwMode="auto">
          <a:xfrm>
            <a:off x="6001405" y="52212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16148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00035 0.125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27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18 -3.7037E-6 L 0.00261 0.1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05" grpId="0" animBg="1"/>
      <p:bldP spid="10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90863" y="0"/>
            <a:ext cx="7820390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 Vs. Distributed</a:t>
            </a:r>
            <a:endParaRPr lang="en-US" sz="4800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EE3CD1-A9BA-4E08-879F-42E8B03C095C}" type="slidenum">
              <a:rPr lang="en-US">
                <a:solidFill>
                  <a:prstClr val="black"/>
                </a:solidFill>
              </a:rPr>
              <a:pPr eaLnBrk="1" hangingPunct="1"/>
              <a:t>82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2772" name="グループ化 1"/>
          <p:cNvGrpSpPr>
            <a:grpSpLocks/>
          </p:cNvGrpSpPr>
          <p:nvPr/>
        </p:nvGrpSpPr>
        <p:grpSpPr bwMode="auto">
          <a:xfrm>
            <a:off x="990600" y="1916113"/>
            <a:ext cx="3470275" cy="3176587"/>
            <a:chOff x="3365495" y="2402944"/>
            <a:chExt cx="2606798" cy="262625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433468" y="2863621"/>
              <a:ext cx="7155" cy="20317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864464" y="2866246"/>
              <a:ext cx="2385" cy="2027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506210" y="4239092"/>
              <a:ext cx="2005780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503825" y="2796686"/>
              <a:ext cx="2004587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grpSp>
        <p:nvGrpSpPr>
          <p:cNvPr id="32773" name="グループ化 1"/>
          <p:cNvGrpSpPr>
            <a:grpSpLocks/>
          </p:cNvGrpSpPr>
          <p:nvPr/>
        </p:nvGrpSpPr>
        <p:grpSpPr bwMode="auto">
          <a:xfrm>
            <a:off x="5445125" y="1905000"/>
            <a:ext cx="3470275" cy="3176588"/>
            <a:chOff x="3365495" y="2402944"/>
            <a:chExt cx="2606798" cy="2626256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433468" y="2863622"/>
              <a:ext cx="7155" cy="203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864464" y="2866247"/>
              <a:ext cx="2385" cy="2027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506210" y="4239092"/>
              <a:ext cx="2005780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3503825" y="2796685"/>
              <a:ext cx="2004587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122" name="正方形/長方形 121"/>
          <p:cNvSpPr/>
          <p:nvPr/>
        </p:nvSpPr>
        <p:spPr>
          <a:xfrm>
            <a:off x="2601913" y="4941888"/>
            <a:ext cx="123825" cy="141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E</a:t>
            </a: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2743200" y="4940300"/>
            <a:ext cx="501650" cy="142875"/>
            <a:chOff x="1555873" y="5800726"/>
            <a:chExt cx="501527" cy="142186"/>
          </a:xfrm>
        </p:grpSpPr>
        <p:sp>
          <p:nvSpPr>
            <p:cNvPr id="126" name="正方形/長方形 125"/>
            <p:cNvSpPr/>
            <p:nvPr/>
          </p:nvSpPr>
          <p:spPr>
            <a:xfrm>
              <a:off x="1555873" y="5800726"/>
              <a:ext cx="123795" cy="1406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1676493" y="5800726"/>
              <a:ext cx="125382" cy="1421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1801876" y="5802306"/>
              <a:ext cx="123795" cy="1406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1933605" y="5800726"/>
              <a:ext cx="123795" cy="1406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L</a:t>
              </a:r>
            </a:p>
          </p:txBody>
        </p:sp>
      </p:grpSp>
      <p:cxnSp>
        <p:nvCxnSpPr>
          <p:cNvPr id="102" name="直線矢印コネクタ 101"/>
          <p:cNvCxnSpPr>
            <a:stCxn id="105" idx="3"/>
          </p:cNvCxnSpPr>
          <p:nvPr/>
        </p:nvCxnSpPr>
        <p:spPr>
          <a:xfrm>
            <a:off x="7543800" y="4991100"/>
            <a:ext cx="760413" cy="12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7343775" y="4919663"/>
            <a:ext cx="200025" cy="141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8" name="雲 107"/>
          <p:cNvSpPr/>
          <p:nvPr/>
        </p:nvSpPr>
        <p:spPr>
          <a:xfrm>
            <a:off x="6750050" y="4672013"/>
            <a:ext cx="1470025" cy="51435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Routing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Computation</a:t>
            </a:r>
          </a:p>
        </p:txBody>
      </p:sp>
      <p:sp>
        <p:nvSpPr>
          <p:cNvPr id="103" name="ZoneTexte 62"/>
          <p:cNvSpPr txBox="1">
            <a:spLocks noChangeArrowheads="1"/>
          </p:cNvSpPr>
          <p:nvPr/>
        </p:nvSpPr>
        <p:spPr bwMode="auto">
          <a:xfrm>
            <a:off x="2072343" y="5145088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Source</a:t>
            </a:r>
          </a:p>
        </p:txBody>
      </p:sp>
      <p:sp>
        <p:nvSpPr>
          <p:cNvPr id="104" name="ZoneTexte 62"/>
          <p:cNvSpPr txBox="1">
            <a:spLocks noChangeArrowheads="1"/>
          </p:cNvSpPr>
          <p:nvPr/>
        </p:nvSpPr>
        <p:spPr bwMode="auto">
          <a:xfrm>
            <a:off x="6001405" y="52212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21794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1059 0.0025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18 3.7037E-6 L 0.10261 0.00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05" grpId="0" animBg="1"/>
      <p:bldP spid="10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98973" y="0"/>
            <a:ext cx="8068828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 Vs. Distributed</a:t>
            </a:r>
            <a:endParaRPr lang="en-US" sz="4800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2C7838-11C3-4484-A214-F595EE75EA4F}" type="slidenum">
              <a:rPr lang="en-US">
                <a:solidFill>
                  <a:prstClr val="black"/>
                </a:solidFill>
              </a:rPr>
              <a:pPr eaLnBrk="1" hangingPunct="1"/>
              <a:t>83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3796" name="グループ化 1"/>
          <p:cNvGrpSpPr>
            <a:grpSpLocks/>
          </p:cNvGrpSpPr>
          <p:nvPr/>
        </p:nvGrpSpPr>
        <p:grpSpPr bwMode="auto">
          <a:xfrm>
            <a:off x="990600" y="1916113"/>
            <a:ext cx="3470275" cy="3176587"/>
            <a:chOff x="3365495" y="2402944"/>
            <a:chExt cx="2606798" cy="262625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433468" y="2863621"/>
              <a:ext cx="7155" cy="20317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864464" y="2866246"/>
              <a:ext cx="2385" cy="2027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506210" y="4239092"/>
              <a:ext cx="2005780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503825" y="2796686"/>
              <a:ext cx="2004587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grpSp>
        <p:nvGrpSpPr>
          <p:cNvPr id="33797" name="グループ化 1"/>
          <p:cNvGrpSpPr>
            <a:grpSpLocks/>
          </p:cNvGrpSpPr>
          <p:nvPr/>
        </p:nvGrpSpPr>
        <p:grpSpPr bwMode="auto">
          <a:xfrm>
            <a:off x="5445125" y="1905000"/>
            <a:ext cx="3470275" cy="3176588"/>
            <a:chOff x="3365495" y="2402944"/>
            <a:chExt cx="2606798" cy="2626256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433468" y="2863622"/>
              <a:ext cx="7155" cy="203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864464" y="2866247"/>
              <a:ext cx="2385" cy="2027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506210" y="4239092"/>
              <a:ext cx="2005780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3503825" y="2796685"/>
              <a:ext cx="2004587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122" name="正方形/長方形 121"/>
          <p:cNvSpPr/>
          <p:nvPr/>
        </p:nvSpPr>
        <p:spPr>
          <a:xfrm>
            <a:off x="3608388" y="4941888"/>
            <a:ext cx="123825" cy="141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N</a:t>
            </a: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3756025" y="4940300"/>
            <a:ext cx="379413" cy="142875"/>
            <a:chOff x="1676898" y="5800726"/>
            <a:chExt cx="380502" cy="142186"/>
          </a:xfrm>
        </p:grpSpPr>
        <p:sp>
          <p:nvSpPr>
            <p:cNvPr id="127" name="正方形/長方形 126"/>
            <p:cNvSpPr/>
            <p:nvPr/>
          </p:nvSpPr>
          <p:spPr>
            <a:xfrm>
              <a:off x="1676898" y="5800726"/>
              <a:ext cx="124180" cy="1421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1801078" y="5802306"/>
              <a:ext cx="124180" cy="1406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1933220" y="5800726"/>
              <a:ext cx="124180" cy="1406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L</a:t>
              </a:r>
            </a:p>
          </p:txBody>
        </p:sp>
      </p:grpSp>
      <p:cxnSp>
        <p:nvCxnSpPr>
          <p:cNvPr id="102" name="直線矢印コネクタ 101"/>
          <p:cNvCxnSpPr>
            <a:stCxn id="105" idx="0"/>
          </p:cNvCxnSpPr>
          <p:nvPr/>
        </p:nvCxnSpPr>
        <p:spPr>
          <a:xfrm flipV="1">
            <a:off x="8399463" y="4206875"/>
            <a:ext cx="7937" cy="736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8299450" y="4943475"/>
            <a:ext cx="2000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6" name="雲 105"/>
          <p:cNvSpPr/>
          <p:nvPr/>
        </p:nvSpPr>
        <p:spPr>
          <a:xfrm>
            <a:off x="7597775" y="4767263"/>
            <a:ext cx="1470025" cy="51276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Routing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Computation</a:t>
            </a:r>
          </a:p>
        </p:txBody>
      </p:sp>
      <p:sp>
        <p:nvSpPr>
          <p:cNvPr id="103" name="ZoneTexte 62"/>
          <p:cNvSpPr txBox="1">
            <a:spLocks noChangeArrowheads="1"/>
          </p:cNvSpPr>
          <p:nvPr/>
        </p:nvSpPr>
        <p:spPr bwMode="auto">
          <a:xfrm>
            <a:off x="2072343" y="5145088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Source</a:t>
            </a:r>
          </a:p>
        </p:txBody>
      </p:sp>
      <p:sp>
        <p:nvSpPr>
          <p:cNvPr id="104" name="ZoneTexte 62"/>
          <p:cNvSpPr txBox="1">
            <a:spLocks noChangeArrowheads="1"/>
          </p:cNvSpPr>
          <p:nvPr/>
        </p:nvSpPr>
        <p:spPr bwMode="auto">
          <a:xfrm>
            <a:off x="6001405" y="52212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14268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00191 -0.130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655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18 1.48148E-6 L -0.00104 -0.13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05" grpId="0" animBg="1"/>
      <p:bldP spid="10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98973" y="0"/>
            <a:ext cx="8068828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 Vs. Distributed</a:t>
            </a:r>
            <a:endParaRPr lang="en-US" sz="4800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45C61F-C309-4200-AC13-72C14781D9E0}" type="slidenum">
              <a:rPr lang="en-US">
                <a:solidFill>
                  <a:prstClr val="black"/>
                </a:solidFill>
              </a:rPr>
              <a:pPr eaLnBrk="1" hangingPunct="1"/>
              <a:t>84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4820" name="グループ化 1"/>
          <p:cNvGrpSpPr>
            <a:grpSpLocks/>
          </p:cNvGrpSpPr>
          <p:nvPr/>
        </p:nvGrpSpPr>
        <p:grpSpPr bwMode="auto">
          <a:xfrm>
            <a:off x="990600" y="1916113"/>
            <a:ext cx="3470275" cy="3176587"/>
            <a:chOff x="3365495" y="2402944"/>
            <a:chExt cx="2606798" cy="262625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433468" y="2863621"/>
              <a:ext cx="7155" cy="20317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864464" y="2866246"/>
              <a:ext cx="2385" cy="2027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506210" y="4239092"/>
              <a:ext cx="2005780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503825" y="2796686"/>
              <a:ext cx="2004587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grpSp>
        <p:nvGrpSpPr>
          <p:cNvPr id="34821" name="グループ化 1"/>
          <p:cNvGrpSpPr>
            <a:grpSpLocks/>
          </p:cNvGrpSpPr>
          <p:nvPr/>
        </p:nvGrpSpPr>
        <p:grpSpPr bwMode="auto">
          <a:xfrm>
            <a:off x="5445125" y="1905000"/>
            <a:ext cx="3470275" cy="3176588"/>
            <a:chOff x="3365495" y="2402944"/>
            <a:chExt cx="2606798" cy="2626256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433468" y="2863622"/>
              <a:ext cx="7155" cy="203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864464" y="2866247"/>
              <a:ext cx="2385" cy="2027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506210" y="4239092"/>
              <a:ext cx="2005780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3503825" y="2796685"/>
              <a:ext cx="2004587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122" name="正方形/長方形 121"/>
          <p:cNvSpPr/>
          <p:nvPr/>
        </p:nvSpPr>
        <p:spPr>
          <a:xfrm>
            <a:off x="3670300" y="4060825"/>
            <a:ext cx="123825" cy="141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N</a:t>
            </a: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3817938" y="4059238"/>
            <a:ext cx="257175" cy="142875"/>
            <a:chOff x="1801098" y="5800726"/>
            <a:chExt cx="256302" cy="142186"/>
          </a:xfrm>
        </p:grpSpPr>
        <p:sp>
          <p:nvSpPr>
            <p:cNvPr id="128" name="正方形/長方形 127"/>
            <p:cNvSpPr/>
            <p:nvPr/>
          </p:nvSpPr>
          <p:spPr>
            <a:xfrm>
              <a:off x="1801098" y="5802305"/>
              <a:ext cx="124986" cy="1406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1932413" y="5800726"/>
              <a:ext cx="124987" cy="1406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L</a:t>
              </a:r>
            </a:p>
          </p:txBody>
        </p:sp>
      </p:grpSp>
      <p:cxnSp>
        <p:nvCxnSpPr>
          <p:cNvPr id="102" name="直線矢印コネクタ 101"/>
          <p:cNvCxnSpPr>
            <a:stCxn id="105" idx="0"/>
          </p:cNvCxnSpPr>
          <p:nvPr/>
        </p:nvCxnSpPr>
        <p:spPr>
          <a:xfrm flipV="1">
            <a:off x="8399463" y="3352800"/>
            <a:ext cx="7937" cy="736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8299450" y="4089400"/>
            <a:ext cx="2000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6" name="雲 105"/>
          <p:cNvSpPr/>
          <p:nvPr/>
        </p:nvSpPr>
        <p:spPr>
          <a:xfrm>
            <a:off x="7597775" y="3913188"/>
            <a:ext cx="1470025" cy="51276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Routing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Computation</a:t>
            </a:r>
          </a:p>
        </p:txBody>
      </p:sp>
      <p:sp>
        <p:nvSpPr>
          <p:cNvPr id="103" name="ZoneTexte 62"/>
          <p:cNvSpPr txBox="1">
            <a:spLocks noChangeArrowheads="1"/>
          </p:cNvSpPr>
          <p:nvPr/>
        </p:nvSpPr>
        <p:spPr bwMode="auto">
          <a:xfrm>
            <a:off x="2072343" y="5145088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Source</a:t>
            </a:r>
          </a:p>
        </p:txBody>
      </p:sp>
      <p:sp>
        <p:nvSpPr>
          <p:cNvPr id="104" name="ZoneTexte 62"/>
          <p:cNvSpPr txBox="1">
            <a:spLocks noChangeArrowheads="1"/>
          </p:cNvSpPr>
          <p:nvPr/>
        </p:nvSpPr>
        <p:spPr bwMode="auto">
          <a:xfrm>
            <a:off x="6001405" y="52212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19518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00191 -0.130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655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18 1.48148E-6 L -0.00104 -0.13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05" grpId="0" animBg="1"/>
      <p:bldP spid="10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81089" y="0"/>
            <a:ext cx="7986712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 Vs. Distributed</a:t>
            </a:r>
            <a:endParaRPr lang="en-US" sz="48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7D858BE-55EB-4EF7-A695-6ABC9794578E}" type="slidenum">
              <a:rPr lang="en-US">
                <a:solidFill>
                  <a:prstClr val="black"/>
                </a:solidFill>
              </a:rPr>
              <a:pPr eaLnBrk="1" hangingPunct="1"/>
              <a:t>85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5844" name="グループ化 1"/>
          <p:cNvGrpSpPr>
            <a:grpSpLocks/>
          </p:cNvGrpSpPr>
          <p:nvPr/>
        </p:nvGrpSpPr>
        <p:grpSpPr bwMode="auto">
          <a:xfrm>
            <a:off x="990600" y="1916113"/>
            <a:ext cx="3470275" cy="3176587"/>
            <a:chOff x="3365495" y="2402944"/>
            <a:chExt cx="2606798" cy="262625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433468" y="2863621"/>
              <a:ext cx="7155" cy="20317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864464" y="2866246"/>
              <a:ext cx="2385" cy="2027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506210" y="4239092"/>
              <a:ext cx="2005780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503825" y="2796686"/>
              <a:ext cx="2004587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grpSp>
        <p:nvGrpSpPr>
          <p:cNvPr id="35845" name="グループ化 1"/>
          <p:cNvGrpSpPr>
            <a:grpSpLocks/>
          </p:cNvGrpSpPr>
          <p:nvPr/>
        </p:nvGrpSpPr>
        <p:grpSpPr bwMode="auto">
          <a:xfrm>
            <a:off x="5445125" y="1905000"/>
            <a:ext cx="3470275" cy="3176588"/>
            <a:chOff x="3365495" y="2402944"/>
            <a:chExt cx="2606798" cy="2626256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433468" y="2863622"/>
              <a:ext cx="7155" cy="203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864464" y="2866247"/>
              <a:ext cx="2385" cy="2027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506210" y="4239092"/>
              <a:ext cx="2005780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3503825" y="2796685"/>
              <a:ext cx="2004587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122" name="正方形/長方形 121"/>
          <p:cNvSpPr/>
          <p:nvPr/>
        </p:nvSpPr>
        <p:spPr>
          <a:xfrm>
            <a:off x="3746500" y="3211513"/>
            <a:ext cx="123825" cy="141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129" name="正方形/長方形 128"/>
          <p:cNvSpPr/>
          <p:nvPr/>
        </p:nvSpPr>
        <p:spPr>
          <a:xfrm>
            <a:off x="3883025" y="3211513"/>
            <a:ext cx="125413" cy="1412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L</a:t>
            </a:r>
          </a:p>
        </p:txBody>
      </p:sp>
      <p:cxnSp>
        <p:nvCxnSpPr>
          <p:cNvPr id="102" name="直線矢印コネクタ 101"/>
          <p:cNvCxnSpPr>
            <a:stCxn id="105" idx="0"/>
          </p:cNvCxnSpPr>
          <p:nvPr/>
        </p:nvCxnSpPr>
        <p:spPr>
          <a:xfrm flipV="1">
            <a:off x="8399463" y="2438400"/>
            <a:ext cx="7937" cy="736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8299450" y="3175000"/>
            <a:ext cx="2000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6" name="雲 105"/>
          <p:cNvSpPr/>
          <p:nvPr/>
        </p:nvSpPr>
        <p:spPr>
          <a:xfrm>
            <a:off x="7597775" y="2998788"/>
            <a:ext cx="1470025" cy="51276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Routing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Computation</a:t>
            </a:r>
          </a:p>
        </p:txBody>
      </p:sp>
      <p:sp>
        <p:nvSpPr>
          <p:cNvPr id="103" name="ZoneTexte 62"/>
          <p:cNvSpPr txBox="1">
            <a:spLocks noChangeArrowheads="1"/>
          </p:cNvSpPr>
          <p:nvPr/>
        </p:nvSpPr>
        <p:spPr bwMode="auto">
          <a:xfrm>
            <a:off x="2072343" y="5145088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Source</a:t>
            </a:r>
          </a:p>
        </p:txBody>
      </p:sp>
      <p:sp>
        <p:nvSpPr>
          <p:cNvPr id="104" name="ZoneTexte 62"/>
          <p:cNvSpPr txBox="1">
            <a:spLocks noChangeArrowheads="1"/>
          </p:cNvSpPr>
          <p:nvPr/>
        </p:nvSpPr>
        <p:spPr bwMode="auto">
          <a:xfrm>
            <a:off x="6001405" y="52212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9352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00191 -0.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625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18 1.48148E-6 L -0.00104 -0.13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9" grpId="0" animBg="1"/>
      <p:bldP spid="105" grpId="0" animBg="1"/>
      <p:bldP spid="10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 Vs. Distributed</a:t>
            </a:r>
            <a:endParaRPr lang="en-US" sz="4800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30A1E14-D83A-4EBB-91A5-52464912902B}" type="slidenum">
              <a:rPr lang="en-US">
                <a:solidFill>
                  <a:prstClr val="black"/>
                </a:solidFill>
              </a:rPr>
              <a:pPr eaLnBrk="1" hangingPunct="1"/>
              <a:t>86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6868" name="グループ化 1"/>
          <p:cNvGrpSpPr>
            <a:grpSpLocks/>
          </p:cNvGrpSpPr>
          <p:nvPr/>
        </p:nvGrpSpPr>
        <p:grpSpPr bwMode="auto">
          <a:xfrm>
            <a:off x="990600" y="1916113"/>
            <a:ext cx="3470275" cy="3176587"/>
            <a:chOff x="3365495" y="2402944"/>
            <a:chExt cx="2606798" cy="2626256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433468" y="2863621"/>
              <a:ext cx="7155" cy="20317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864464" y="2866246"/>
              <a:ext cx="2385" cy="2027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506210" y="4239092"/>
              <a:ext cx="2005780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503825" y="2796686"/>
              <a:ext cx="2004587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grpSp>
        <p:nvGrpSpPr>
          <p:cNvPr id="36869" name="グループ化 1"/>
          <p:cNvGrpSpPr>
            <a:grpSpLocks/>
          </p:cNvGrpSpPr>
          <p:nvPr/>
        </p:nvGrpSpPr>
        <p:grpSpPr bwMode="auto">
          <a:xfrm>
            <a:off x="5445125" y="1905000"/>
            <a:ext cx="3470275" cy="3176588"/>
            <a:chOff x="3365495" y="2402944"/>
            <a:chExt cx="2606798" cy="2626256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5578769" y="2859684"/>
              <a:ext cx="4770" cy="204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4150158" y="2864934"/>
              <a:ext cx="2385" cy="20303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433468" y="2863622"/>
              <a:ext cx="7155" cy="203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864464" y="2866247"/>
              <a:ext cx="2385" cy="20277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509787" y="4960951"/>
              <a:ext cx="2003395" cy="2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506210" y="4239092"/>
              <a:ext cx="2005780" cy="1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506210" y="3518545"/>
              <a:ext cx="2003395" cy="5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3503825" y="2796685"/>
              <a:ext cx="2004587" cy="1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正方形/長方形 69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129" name="正方形/長方形 128"/>
          <p:cNvSpPr/>
          <p:nvPr/>
        </p:nvSpPr>
        <p:spPr>
          <a:xfrm>
            <a:off x="3873500" y="2314575"/>
            <a:ext cx="123825" cy="141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L</a:t>
            </a:r>
          </a:p>
        </p:txBody>
      </p:sp>
      <p:cxnSp>
        <p:nvCxnSpPr>
          <p:cNvPr id="102" name="直線矢印コネクタ 101"/>
          <p:cNvCxnSpPr>
            <a:stCxn id="105" idx="0"/>
          </p:cNvCxnSpPr>
          <p:nvPr/>
        </p:nvCxnSpPr>
        <p:spPr>
          <a:xfrm flipV="1">
            <a:off x="8399463" y="2124075"/>
            <a:ext cx="295275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8299450" y="2314575"/>
            <a:ext cx="200025" cy="141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8" name="雲 107"/>
          <p:cNvSpPr/>
          <p:nvPr/>
        </p:nvSpPr>
        <p:spPr>
          <a:xfrm>
            <a:off x="7597775" y="2120900"/>
            <a:ext cx="1470025" cy="51276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Routing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Computation</a:t>
            </a:r>
          </a:p>
        </p:txBody>
      </p:sp>
      <p:sp>
        <p:nvSpPr>
          <p:cNvPr id="103" name="ZoneTexte 62"/>
          <p:cNvSpPr txBox="1">
            <a:spLocks noChangeArrowheads="1"/>
          </p:cNvSpPr>
          <p:nvPr/>
        </p:nvSpPr>
        <p:spPr bwMode="auto">
          <a:xfrm>
            <a:off x="2072343" y="5145088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Source</a:t>
            </a:r>
          </a:p>
        </p:txBody>
      </p:sp>
      <p:sp>
        <p:nvSpPr>
          <p:cNvPr id="104" name="ZoneTexte 62"/>
          <p:cNvSpPr txBox="1">
            <a:spLocks noChangeArrowheads="1"/>
          </p:cNvSpPr>
          <p:nvPr/>
        </p:nvSpPr>
        <p:spPr bwMode="auto">
          <a:xfrm>
            <a:off x="6001405" y="5221288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6472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2795 -0.025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4.81481E-6 L 0.03125 -0.025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05" grpId="0" animBg="1"/>
      <p:bldP spid="10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Routing examples</a:t>
            </a:r>
            <a:endParaRPr lang="en-US" sz="4800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C2C025B-685B-4A2F-AEE2-06634DCF8E5E}" type="slidenum">
              <a:rPr lang="en-US">
                <a:solidFill>
                  <a:prstClr val="black"/>
                </a:solidFill>
              </a:rPr>
              <a:pPr eaLnBrk="1" hangingPunct="1"/>
              <a:t>87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7892" name="グループ化 1"/>
          <p:cNvGrpSpPr>
            <a:grpSpLocks/>
          </p:cNvGrpSpPr>
          <p:nvPr/>
        </p:nvGrpSpPr>
        <p:grpSpPr bwMode="auto">
          <a:xfrm>
            <a:off x="2311400" y="1292225"/>
            <a:ext cx="5080000" cy="4651375"/>
            <a:chOff x="3365495" y="2402944"/>
            <a:chExt cx="2606798" cy="2626256"/>
          </a:xfrm>
        </p:grpSpPr>
        <p:cxnSp>
          <p:nvCxnSpPr>
            <p:cNvPr id="59" name="直線コネクタ 58"/>
            <p:cNvCxnSpPr/>
            <p:nvPr/>
          </p:nvCxnSpPr>
          <p:spPr>
            <a:xfrm>
              <a:off x="5578015" y="2860074"/>
              <a:ext cx="4888" cy="20409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4149979" y="2865452"/>
              <a:ext cx="3258" cy="20301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3433923" y="2863659"/>
              <a:ext cx="6517" cy="20319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4864404" y="2866348"/>
              <a:ext cx="2444" cy="20275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 flipV="1">
              <a:off x="3509684" y="4961079"/>
              <a:ext cx="2003976" cy="26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>
              <a:off x="3506425" y="4238634"/>
              <a:ext cx="2005605" cy="17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 flipV="1">
              <a:off x="3506425" y="3518879"/>
              <a:ext cx="2003976" cy="53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>
              <a:off x="3503981" y="2796435"/>
              <a:ext cx="2004791" cy="17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正方形/長方形 66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37893" name="ZoneTexte 62"/>
          <p:cNvSpPr txBox="1">
            <a:spLocks noChangeArrowheads="1"/>
          </p:cNvSpPr>
          <p:nvPr/>
        </p:nvSpPr>
        <p:spPr bwMode="auto">
          <a:xfrm>
            <a:off x="3178175" y="6096000"/>
            <a:ext cx="3783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Dimension Ordered Routing (XY Routing)</a:t>
            </a:r>
          </a:p>
        </p:txBody>
      </p:sp>
      <p:sp>
        <p:nvSpPr>
          <p:cNvPr id="37894" name="Line 98"/>
          <p:cNvSpPr>
            <a:spLocks noChangeShapeType="1"/>
          </p:cNvSpPr>
          <p:nvPr/>
        </p:nvSpPr>
        <p:spPr bwMode="auto">
          <a:xfrm>
            <a:off x="609600" y="571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Line 99"/>
          <p:cNvSpPr>
            <a:spLocks noChangeShapeType="1"/>
          </p:cNvSpPr>
          <p:nvPr/>
        </p:nvSpPr>
        <p:spPr bwMode="auto">
          <a:xfrm flipV="1">
            <a:off x="609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Text Box 100"/>
          <p:cNvSpPr txBox="1">
            <a:spLocks noChangeArrowheads="1"/>
          </p:cNvSpPr>
          <p:nvPr/>
        </p:nvSpPr>
        <p:spPr bwMode="auto">
          <a:xfrm>
            <a:off x="1371600" y="548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Myriad Roman"/>
              </a:rPr>
              <a:t>X</a:t>
            </a:r>
          </a:p>
        </p:txBody>
      </p:sp>
      <p:sp>
        <p:nvSpPr>
          <p:cNvPr id="37897" name="Text Box 101"/>
          <p:cNvSpPr txBox="1">
            <a:spLocks noChangeArrowheads="1"/>
          </p:cNvSpPr>
          <p:nvPr/>
        </p:nvSpPr>
        <p:spPr bwMode="auto">
          <a:xfrm>
            <a:off x="3810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Myriad Roman"/>
              </a:rPr>
              <a:t>Y</a:t>
            </a:r>
          </a:p>
        </p:txBody>
      </p:sp>
      <p:sp>
        <p:nvSpPr>
          <p:cNvPr id="105" name="Line 102"/>
          <p:cNvSpPr>
            <a:spLocks noChangeShapeType="1"/>
          </p:cNvSpPr>
          <p:nvPr/>
        </p:nvSpPr>
        <p:spPr bwMode="auto">
          <a:xfrm>
            <a:off x="2601913" y="5818188"/>
            <a:ext cx="4019550" cy="0"/>
          </a:xfrm>
          <a:prstGeom prst="line">
            <a:avLst/>
          </a:prstGeom>
          <a:noFill/>
          <a:ln w="1079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Line 103"/>
          <p:cNvSpPr>
            <a:spLocks noChangeShapeType="1"/>
          </p:cNvSpPr>
          <p:nvPr/>
        </p:nvSpPr>
        <p:spPr bwMode="auto">
          <a:xfrm flipH="1" flipV="1">
            <a:off x="6621463" y="2108200"/>
            <a:ext cx="11112" cy="3625850"/>
          </a:xfrm>
          <a:prstGeom prst="line">
            <a:avLst/>
          </a:prstGeom>
          <a:noFill/>
          <a:ln w="1079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Routing examples</a:t>
            </a:r>
            <a:endParaRPr lang="en-US" sz="4800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C1DB59-0888-44E1-B979-B8B9CA9D8F89}" type="slidenum">
              <a:rPr lang="en-US">
                <a:solidFill>
                  <a:prstClr val="black"/>
                </a:solidFill>
              </a:rPr>
              <a:pPr eaLnBrk="1" hangingPunct="1"/>
              <a:t>88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6" name="ZoneTexte 62"/>
          <p:cNvSpPr txBox="1">
            <a:spLocks noChangeArrowheads="1"/>
          </p:cNvSpPr>
          <p:nvPr/>
        </p:nvSpPr>
        <p:spPr bwMode="auto">
          <a:xfrm>
            <a:off x="3178175" y="6096000"/>
            <a:ext cx="3783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Valiant routing algorithm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(VAL)</a:t>
            </a:r>
          </a:p>
        </p:txBody>
      </p:sp>
      <p:grpSp>
        <p:nvGrpSpPr>
          <p:cNvPr id="38917" name="グループ化 1"/>
          <p:cNvGrpSpPr>
            <a:grpSpLocks/>
          </p:cNvGrpSpPr>
          <p:nvPr/>
        </p:nvGrpSpPr>
        <p:grpSpPr bwMode="auto">
          <a:xfrm>
            <a:off x="2311400" y="1292225"/>
            <a:ext cx="5080000" cy="4651375"/>
            <a:chOff x="3365495" y="2402944"/>
            <a:chExt cx="2606798" cy="2626256"/>
          </a:xfrm>
        </p:grpSpPr>
        <p:cxnSp>
          <p:nvCxnSpPr>
            <p:cNvPr id="150" name="直線コネクタ 149"/>
            <p:cNvCxnSpPr/>
            <p:nvPr/>
          </p:nvCxnSpPr>
          <p:spPr>
            <a:xfrm>
              <a:off x="5578015" y="2860074"/>
              <a:ext cx="4888" cy="20409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>
              <a:off x="4149979" y="2865452"/>
              <a:ext cx="3258" cy="20301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>
              <a:off x="3433923" y="2863659"/>
              <a:ext cx="6517" cy="20319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>
              <a:off x="4864404" y="2866348"/>
              <a:ext cx="2444" cy="20275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flipH="1" flipV="1">
              <a:off x="3509684" y="4961079"/>
              <a:ext cx="2003976" cy="26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 flipH="1">
              <a:off x="3506425" y="4238634"/>
              <a:ext cx="2005605" cy="17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 flipV="1">
              <a:off x="3506425" y="3518879"/>
              <a:ext cx="2003976" cy="53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flipH="1">
              <a:off x="3503981" y="2796435"/>
              <a:ext cx="2004791" cy="17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正方形/長方形 157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60" name="正方形/長方形 159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62" name="正方形/長方形 161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63" name="正方形/長方形 162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64" name="正方形/長方形 163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65" name="正方形/長方形 164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66" name="正方形/長方形 165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67" name="正方形/長方形 166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70" name="正方形/長方形 169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72" name="正方形/長方形 171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74" name="正方形/長方形 173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75" name="正方形/長方形 174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76" name="正方形/長方形 175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77" name="正方形/長方形 176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78" name="正方形/長方形 177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79" name="正方形/長方形 178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181" name="正方形/長方形 180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82" name="正方形/長方形 181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83" name="正方形/長方形 182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84" name="正方形/長方形 183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85" name="正方形/長方形 184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86" name="正方形/長方形 185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87" name="正方形/長方形 186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88" name="正方形/長方形 187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89" name="正方形/長方形 188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38918" name="Line 98"/>
          <p:cNvSpPr>
            <a:spLocks noChangeShapeType="1"/>
          </p:cNvSpPr>
          <p:nvPr/>
        </p:nvSpPr>
        <p:spPr bwMode="auto">
          <a:xfrm>
            <a:off x="609600" y="571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Line 99"/>
          <p:cNvSpPr>
            <a:spLocks noChangeShapeType="1"/>
          </p:cNvSpPr>
          <p:nvPr/>
        </p:nvSpPr>
        <p:spPr bwMode="auto">
          <a:xfrm flipV="1">
            <a:off x="609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Text Box 100"/>
          <p:cNvSpPr txBox="1">
            <a:spLocks noChangeArrowheads="1"/>
          </p:cNvSpPr>
          <p:nvPr/>
        </p:nvSpPr>
        <p:spPr bwMode="auto">
          <a:xfrm>
            <a:off x="1371600" y="548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Myriad Roman"/>
              </a:rPr>
              <a:t>X</a:t>
            </a:r>
          </a:p>
        </p:txBody>
      </p:sp>
      <p:sp>
        <p:nvSpPr>
          <p:cNvPr id="38921" name="Text Box 101"/>
          <p:cNvSpPr txBox="1">
            <a:spLocks noChangeArrowheads="1"/>
          </p:cNvSpPr>
          <p:nvPr/>
        </p:nvSpPr>
        <p:spPr bwMode="auto">
          <a:xfrm>
            <a:off x="3810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Myriad Roman"/>
              </a:rPr>
              <a:t>Y</a:t>
            </a:r>
          </a:p>
        </p:txBody>
      </p:sp>
      <p:sp>
        <p:nvSpPr>
          <p:cNvPr id="194" name="Rectangle 110"/>
          <p:cNvSpPr>
            <a:spLocks noChangeArrowheads="1"/>
          </p:cNvSpPr>
          <p:nvPr/>
        </p:nvSpPr>
        <p:spPr bwMode="auto">
          <a:xfrm>
            <a:off x="3686175" y="1841500"/>
            <a:ext cx="3048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5" name="Text Box 113"/>
          <p:cNvSpPr txBox="1">
            <a:spLocks noChangeArrowheads="1"/>
          </p:cNvSpPr>
          <p:nvPr/>
        </p:nvSpPr>
        <p:spPr bwMode="auto">
          <a:xfrm>
            <a:off x="76200" y="1409700"/>
            <a:ext cx="1981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Random Intermediate node</a:t>
            </a:r>
          </a:p>
        </p:txBody>
      </p:sp>
      <p:sp>
        <p:nvSpPr>
          <p:cNvPr id="196" name="Line 114"/>
          <p:cNvSpPr>
            <a:spLocks noChangeShapeType="1"/>
          </p:cNvSpPr>
          <p:nvPr/>
        </p:nvSpPr>
        <p:spPr bwMode="auto">
          <a:xfrm>
            <a:off x="2057400" y="1987550"/>
            <a:ext cx="16525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Line 102"/>
          <p:cNvSpPr>
            <a:spLocks noChangeShapeType="1"/>
          </p:cNvSpPr>
          <p:nvPr/>
        </p:nvSpPr>
        <p:spPr bwMode="auto">
          <a:xfrm>
            <a:off x="2601913" y="5818188"/>
            <a:ext cx="1236662" cy="0"/>
          </a:xfrm>
          <a:prstGeom prst="line">
            <a:avLst/>
          </a:prstGeom>
          <a:noFill/>
          <a:ln w="1079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Line 103"/>
          <p:cNvSpPr>
            <a:spLocks noChangeShapeType="1"/>
          </p:cNvSpPr>
          <p:nvPr/>
        </p:nvSpPr>
        <p:spPr bwMode="auto">
          <a:xfrm flipV="1">
            <a:off x="3835400" y="2146300"/>
            <a:ext cx="0" cy="3587750"/>
          </a:xfrm>
          <a:prstGeom prst="line">
            <a:avLst/>
          </a:prstGeom>
          <a:noFill/>
          <a:ln w="1079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Line 102"/>
          <p:cNvSpPr>
            <a:spLocks noChangeShapeType="1"/>
          </p:cNvSpPr>
          <p:nvPr/>
        </p:nvSpPr>
        <p:spPr bwMode="auto">
          <a:xfrm>
            <a:off x="4005263" y="1987550"/>
            <a:ext cx="2482850" cy="0"/>
          </a:xfrm>
          <a:prstGeom prst="line">
            <a:avLst/>
          </a:prstGeom>
          <a:noFill/>
          <a:ln w="1079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Line 103"/>
          <p:cNvSpPr>
            <a:spLocks noChangeShapeType="1"/>
          </p:cNvSpPr>
          <p:nvPr/>
        </p:nvSpPr>
        <p:spPr bwMode="auto">
          <a:xfrm>
            <a:off x="6621463" y="2146300"/>
            <a:ext cx="0" cy="1000125"/>
          </a:xfrm>
          <a:prstGeom prst="line">
            <a:avLst/>
          </a:prstGeom>
          <a:noFill/>
          <a:ln w="1079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/>
      <p:bldP spid="196" grpId="0" animBg="1"/>
      <p:bldP spid="197" grpId="0" animBg="1"/>
      <p:bldP spid="198" grpId="0" animBg="1"/>
      <p:bldP spid="199" grpId="0" animBg="1"/>
      <p:bldP spid="20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Routing examples</a:t>
            </a:r>
            <a:endParaRPr lang="en-US" sz="4800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31FE85A-0BDB-46D1-BAA0-3A3582355FCE}" type="slidenum">
              <a:rPr lang="en-US">
                <a:solidFill>
                  <a:prstClr val="black"/>
                </a:solidFill>
              </a:rPr>
              <a:pPr eaLnBrk="1" hangingPunct="1"/>
              <a:t>89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40" name="ZoneTexte 62"/>
          <p:cNvSpPr txBox="1">
            <a:spLocks noChangeArrowheads="1"/>
          </p:cNvSpPr>
          <p:nvPr/>
        </p:nvSpPr>
        <p:spPr bwMode="auto">
          <a:xfrm>
            <a:off x="3178175" y="6096000"/>
            <a:ext cx="378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ROMM</a:t>
            </a:r>
          </a:p>
        </p:txBody>
      </p:sp>
      <p:grpSp>
        <p:nvGrpSpPr>
          <p:cNvPr id="39941" name="グループ化 1"/>
          <p:cNvGrpSpPr>
            <a:grpSpLocks/>
          </p:cNvGrpSpPr>
          <p:nvPr/>
        </p:nvGrpSpPr>
        <p:grpSpPr bwMode="auto">
          <a:xfrm>
            <a:off x="2311400" y="1292225"/>
            <a:ext cx="5080000" cy="4651375"/>
            <a:chOff x="3365495" y="2402944"/>
            <a:chExt cx="2606798" cy="2626256"/>
          </a:xfrm>
        </p:grpSpPr>
        <p:cxnSp>
          <p:nvCxnSpPr>
            <p:cNvPr id="171" name="直線コネクタ 170"/>
            <p:cNvCxnSpPr/>
            <p:nvPr/>
          </p:nvCxnSpPr>
          <p:spPr>
            <a:xfrm>
              <a:off x="5578015" y="2860074"/>
              <a:ext cx="4888" cy="20409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>
              <a:off x="4149979" y="2865452"/>
              <a:ext cx="3258" cy="20301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直線コネクタ 172"/>
            <p:cNvCxnSpPr/>
            <p:nvPr/>
          </p:nvCxnSpPr>
          <p:spPr>
            <a:xfrm>
              <a:off x="3433923" y="2863659"/>
              <a:ext cx="6517" cy="20319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4864404" y="2866348"/>
              <a:ext cx="2444" cy="20275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 flipH="1" flipV="1">
              <a:off x="3509684" y="4961079"/>
              <a:ext cx="2003976" cy="26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 flipH="1">
              <a:off x="3506425" y="4238634"/>
              <a:ext cx="2005605" cy="17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 flipH="1" flipV="1">
              <a:off x="3506425" y="3518879"/>
              <a:ext cx="2003976" cy="53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 flipH="1">
              <a:off x="3503981" y="2796435"/>
              <a:ext cx="2004791" cy="17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正方形/長方形 178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81" name="正方形/長方形 180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82" name="正方形/長方形 181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83" name="正方形/長方形 182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84" name="正方形/長方形 183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85" name="正方形/長方形 184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86" name="正方形/長方形 185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87" name="正方形/長方形 186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88" name="正方形/長方形 187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89" name="正方形/長方形 188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90" name="正方形/長方形 189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91" name="正方形/長方形 190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92" name="正方形/長方形 191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93" name="正方形/長方形 192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94" name="正方形/長方形 193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95" name="正方形/長方形 194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96" name="正方形/長方形 195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97" name="正方形/長方形 196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98" name="正方形/長方形 197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99" name="正方形/長方形 198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00" name="正方形/長方形 199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01" name="正方形/長方形 200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202" name="正方形/長方形 201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203" name="正方形/長方形 202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204" name="正方形/長方形 203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205" name="正方形/長方形 204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206" name="正方形/長方形 205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207" name="正方形/長方形 206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208" name="正方形/長方形 207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209" name="正方形/長方形 208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210" name="正方形/長方形 209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39942" name="Line 98"/>
          <p:cNvSpPr>
            <a:spLocks noChangeShapeType="1"/>
          </p:cNvSpPr>
          <p:nvPr/>
        </p:nvSpPr>
        <p:spPr bwMode="auto">
          <a:xfrm>
            <a:off x="609600" y="571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3" name="Line 99"/>
          <p:cNvSpPr>
            <a:spLocks noChangeShapeType="1"/>
          </p:cNvSpPr>
          <p:nvPr/>
        </p:nvSpPr>
        <p:spPr bwMode="auto">
          <a:xfrm flipV="1">
            <a:off x="609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4" name="Text Box 100"/>
          <p:cNvSpPr txBox="1">
            <a:spLocks noChangeArrowheads="1"/>
          </p:cNvSpPr>
          <p:nvPr/>
        </p:nvSpPr>
        <p:spPr bwMode="auto">
          <a:xfrm>
            <a:off x="1371600" y="548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Myriad Roman"/>
              </a:rPr>
              <a:t>X</a:t>
            </a:r>
          </a:p>
        </p:txBody>
      </p:sp>
      <p:sp>
        <p:nvSpPr>
          <p:cNvPr id="39945" name="Text Box 101"/>
          <p:cNvSpPr txBox="1">
            <a:spLocks noChangeArrowheads="1"/>
          </p:cNvSpPr>
          <p:nvPr/>
        </p:nvSpPr>
        <p:spPr bwMode="auto">
          <a:xfrm>
            <a:off x="3810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Myriad Roman"/>
              </a:rPr>
              <a:t>Y</a:t>
            </a:r>
          </a:p>
        </p:txBody>
      </p:sp>
      <p:sp>
        <p:nvSpPr>
          <p:cNvPr id="215" name="Rectangle 113"/>
          <p:cNvSpPr>
            <a:spLocks noChangeArrowheads="1"/>
          </p:cNvSpPr>
          <p:nvPr/>
        </p:nvSpPr>
        <p:spPr bwMode="auto">
          <a:xfrm>
            <a:off x="2209800" y="2438400"/>
            <a:ext cx="5257800" cy="3657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Text Box 114"/>
          <p:cNvSpPr txBox="1">
            <a:spLocks noChangeArrowheads="1"/>
          </p:cNvSpPr>
          <p:nvPr/>
        </p:nvSpPr>
        <p:spPr bwMode="auto">
          <a:xfrm>
            <a:off x="195263" y="3444875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Bounding Box</a:t>
            </a:r>
          </a:p>
        </p:txBody>
      </p:sp>
      <p:sp>
        <p:nvSpPr>
          <p:cNvPr id="219" name="Line 115"/>
          <p:cNvSpPr>
            <a:spLocks noChangeShapeType="1"/>
          </p:cNvSpPr>
          <p:nvPr/>
        </p:nvSpPr>
        <p:spPr bwMode="auto">
          <a:xfrm>
            <a:off x="1719263" y="3833813"/>
            <a:ext cx="490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Rectangle 110"/>
          <p:cNvSpPr>
            <a:spLocks noChangeArrowheads="1"/>
          </p:cNvSpPr>
          <p:nvPr/>
        </p:nvSpPr>
        <p:spPr bwMode="auto">
          <a:xfrm>
            <a:off x="5070475" y="3140075"/>
            <a:ext cx="3048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1" name="Line 102"/>
          <p:cNvSpPr>
            <a:spLocks noChangeShapeType="1"/>
          </p:cNvSpPr>
          <p:nvPr/>
        </p:nvSpPr>
        <p:spPr bwMode="auto">
          <a:xfrm>
            <a:off x="2620963" y="5818188"/>
            <a:ext cx="2482850" cy="0"/>
          </a:xfrm>
          <a:prstGeom prst="line">
            <a:avLst/>
          </a:prstGeom>
          <a:noFill/>
          <a:ln w="1079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Text Box 111"/>
          <p:cNvSpPr txBox="1">
            <a:spLocks noChangeArrowheads="1"/>
          </p:cNvSpPr>
          <p:nvPr/>
        </p:nvSpPr>
        <p:spPr bwMode="auto">
          <a:xfrm>
            <a:off x="38100" y="1714500"/>
            <a:ext cx="1981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Intermediate node within bounding box</a:t>
            </a:r>
          </a:p>
        </p:txBody>
      </p:sp>
      <p:sp>
        <p:nvSpPr>
          <p:cNvPr id="223" name="Line 112"/>
          <p:cNvSpPr>
            <a:spLocks noChangeShapeType="1"/>
          </p:cNvSpPr>
          <p:nvPr/>
        </p:nvSpPr>
        <p:spPr bwMode="auto">
          <a:xfrm>
            <a:off x="2019300" y="2292350"/>
            <a:ext cx="30511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Line 103"/>
          <p:cNvSpPr>
            <a:spLocks noChangeShapeType="1"/>
          </p:cNvSpPr>
          <p:nvPr/>
        </p:nvSpPr>
        <p:spPr bwMode="auto">
          <a:xfrm flipH="1" flipV="1">
            <a:off x="5222875" y="3444875"/>
            <a:ext cx="9525" cy="2289175"/>
          </a:xfrm>
          <a:prstGeom prst="line">
            <a:avLst/>
          </a:prstGeom>
          <a:noFill/>
          <a:ln w="1079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Line 102"/>
          <p:cNvSpPr>
            <a:spLocks noChangeShapeType="1"/>
          </p:cNvSpPr>
          <p:nvPr/>
        </p:nvSpPr>
        <p:spPr bwMode="auto">
          <a:xfrm>
            <a:off x="5381625" y="3265488"/>
            <a:ext cx="1109663" cy="0"/>
          </a:xfrm>
          <a:prstGeom prst="line">
            <a:avLst/>
          </a:prstGeom>
          <a:noFill/>
          <a:ln w="1079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8" grpId="0"/>
      <p:bldP spid="219" grpId="0" animBg="1"/>
      <p:bldP spid="220" grpId="0" animBg="1"/>
      <p:bldP spid="221" grpId="0" animBg="1"/>
      <p:bldP spid="222" grpId="0"/>
      <p:bldP spid="223" grpId="0" animBg="1"/>
      <p:bldP spid="224" grpId="0" animBg="1"/>
      <p:bldP spid="2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382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Telecommunication </a:t>
            </a:r>
            <a:r>
              <a:rPr lang="en-US" sz="3200" dirty="0" smtClean="0"/>
              <a:t>System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2005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typical telecommunication system is </a:t>
            </a:r>
            <a:r>
              <a:rPr lang="en-US" dirty="0"/>
              <a:t>composed of </a:t>
            </a:r>
            <a:r>
              <a:rPr lang="en-US" dirty="0" smtClean="0"/>
              <a:t>4 types of </a:t>
            </a:r>
            <a:r>
              <a:rPr lang="en-US" dirty="0"/>
              <a:t>components</a:t>
            </a:r>
            <a:r>
              <a:rPr lang="en-US" dirty="0" smtClean="0"/>
              <a:t>: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Software tasks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Processors </a:t>
            </a:r>
            <a:r>
              <a:rPr lang="en-US" sz="3200" dirty="0">
                <a:solidFill>
                  <a:srgbClr val="0070C0"/>
                </a:solidFill>
              </a:rPr>
              <a:t>executing </a:t>
            </a:r>
            <a:r>
              <a:rPr lang="en-US" sz="3200" dirty="0" smtClean="0">
                <a:solidFill>
                  <a:srgbClr val="0070C0"/>
                </a:solidFill>
              </a:rPr>
              <a:t>software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Specific </a:t>
            </a:r>
            <a:r>
              <a:rPr lang="en-US" sz="3200" dirty="0">
                <a:solidFill>
                  <a:srgbClr val="0070C0"/>
                </a:solidFill>
              </a:rPr>
              <a:t>hardware </a:t>
            </a:r>
            <a:r>
              <a:rPr lang="en-US" sz="3200" dirty="0" smtClean="0">
                <a:solidFill>
                  <a:srgbClr val="0070C0"/>
                </a:solidFill>
              </a:rPr>
              <a:t>cores, and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Global </a:t>
            </a:r>
            <a:r>
              <a:rPr lang="en-US" sz="3200" dirty="0">
                <a:solidFill>
                  <a:srgbClr val="0070C0"/>
                </a:solidFill>
              </a:rPr>
              <a:t>on-chip </a:t>
            </a:r>
            <a:r>
              <a:rPr lang="en-US" sz="3200" dirty="0" smtClean="0">
                <a:solidFill>
                  <a:srgbClr val="0070C0"/>
                </a:solidFill>
              </a:rPr>
              <a:t>communication network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B6C1DD-A9F0-4E19-90DF-7B797BC8A0B8}" type="slidenum">
              <a:rPr lang="en-US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4876800"/>
            <a:ext cx="7924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762000" y="5448300"/>
            <a:ext cx="304800" cy="952500"/>
          </a:xfrm>
          <a:prstGeom prst="curv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077410" y="6205210"/>
            <a:ext cx="6832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This is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on of the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most challenging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issue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Routing examples</a:t>
            </a:r>
            <a:endParaRPr lang="en-US" sz="4800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19706CD-6836-40EC-A77B-1AD1F4E61EE8}" type="slidenum">
              <a:rPr lang="en-US">
                <a:solidFill>
                  <a:prstClr val="black"/>
                </a:solidFill>
              </a:rPr>
              <a:pPr eaLnBrk="1" hangingPunct="1"/>
              <a:t>90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4" name="ZoneTexte 62"/>
          <p:cNvSpPr txBox="1">
            <a:spLocks noChangeArrowheads="1"/>
          </p:cNvSpPr>
          <p:nvPr/>
        </p:nvSpPr>
        <p:spPr bwMode="auto">
          <a:xfrm>
            <a:off x="3178175" y="6096000"/>
            <a:ext cx="378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O1TURN</a:t>
            </a:r>
          </a:p>
        </p:txBody>
      </p:sp>
      <p:grpSp>
        <p:nvGrpSpPr>
          <p:cNvPr id="40965" name="グループ化 1"/>
          <p:cNvGrpSpPr>
            <a:grpSpLocks/>
          </p:cNvGrpSpPr>
          <p:nvPr/>
        </p:nvGrpSpPr>
        <p:grpSpPr bwMode="auto">
          <a:xfrm>
            <a:off x="2311400" y="1292225"/>
            <a:ext cx="5080000" cy="4651375"/>
            <a:chOff x="3365495" y="2402944"/>
            <a:chExt cx="2606798" cy="2626256"/>
          </a:xfrm>
        </p:grpSpPr>
        <p:cxnSp>
          <p:nvCxnSpPr>
            <p:cNvPr id="47" name="直線コネクタ 46"/>
            <p:cNvCxnSpPr/>
            <p:nvPr/>
          </p:nvCxnSpPr>
          <p:spPr>
            <a:xfrm>
              <a:off x="5578015" y="2860074"/>
              <a:ext cx="4888" cy="20409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4149979" y="2865452"/>
              <a:ext cx="3258" cy="20301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3433923" y="2863659"/>
              <a:ext cx="6517" cy="20319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4864404" y="2866348"/>
              <a:ext cx="2444" cy="20275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H="1" flipV="1">
              <a:off x="3509684" y="4961079"/>
              <a:ext cx="2003976" cy="26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H="1">
              <a:off x="3506425" y="4238634"/>
              <a:ext cx="2005605" cy="17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3506425" y="3518879"/>
              <a:ext cx="2003976" cy="53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3503981" y="2796435"/>
              <a:ext cx="2004791" cy="17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正方形/長方形 55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3" name="正方形/長方形 12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40966" name="Line 98"/>
          <p:cNvSpPr>
            <a:spLocks noChangeShapeType="1"/>
          </p:cNvSpPr>
          <p:nvPr/>
        </p:nvSpPr>
        <p:spPr bwMode="auto">
          <a:xfrm>
            <a:off x="609600" y="571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7" name="Line 99"/>
          <p:cNvSpPr>
            <a:spLocks noChangeShapeType="1"/>
          </p:cNvSpPr>
          <p:nvPr/>
        </p:nvSpPr>
        <p:spPr bwMode="auto">
          <a:xfrm flipV="1">
            <a:off x="609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8" name="Text Box 100"/>
          <p:cNvSpPr txBox="1">
            <a:spLocks noChangeArrowheads="1"/>
          </p:cNvSpPr>
          <p:nvPr/>
        </p:nvSpPr>
        <p:spPr bwMode="auto">
          <a:xfrm>
            <a:off x="1371600" y="548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Myriad Roman"/>
              </a:rPr>
              <a:t>X</a:t>
            </a:r>
          </a:p>
        </p:txBody>
      </p:sp>
      <p:sp>
        <p:nvSpPr>
          <p:cNvPr id="40969" name="Text Box 101"/>
          <p:cNvSpPr txBox="1">
            <a:spLocks noChangeArrowheads="1"/>
          </p:cNvSpPr>
          <p:nvPr/>
        </p:nvSpPr>
        <p:spPr bwMode="auto">
          <a:xfrm>
            <a:off x="3810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Myriad Roman"/>
              </a:rPr>
              <a:t>Y</a:t>
            </a:r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2601913" y="5818188"/>
            <a:ext cx="4019550" cy="0"/>
          </a:xfrm>
          <a:prstGeom prst="line">
            <a:avLst/>
          </a:prstGeom>
          <a:noFill/>
          <a:ln w="1079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Line 103"/>
          <p:cNvSpPr>
            <a:spLocks noChangeShapeType="1"/>
          </p:cNvSpPr>
          <p:nvPr/>
        </p:nvSpPr>
        <p:spPr bwMode="auto">
          <a:xfrm flipH="1" flipV="1">
            <a:off x="6621463" y="3390900"/>
            <a:ext cx="11112" cy="2343150"/>
          </a:xfrm>
          <a:prstGeom prst="line">
            <a:avLst/>
          </a:prstGeom>
          <a:noFill/>
          <a:ln w="1079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102"/>
          <p:cNvSpPr>
            <a:spLocks noChangeShapeType="1"/>
          </p:cNvSpPr>
          <p:nvPr/>
        </p:nvSpPr>
        <p:spPr bwMode="auto">
          <a:xfrm>
            <a:off x="2576513" y="3255963"/>
            <a:ext cx="4021137" cy="0"/>
          </a:xfrm>
          <a:prstGeom prst="line">
            <a:avLst/>
          </a:prstGeom>
          <a:noFill/>
          <a:ln w="1079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103"/>
          <p:cNvSpPr>
            <a:spLocks noChangeShapeType="1"/>
          </p:cNvSpPr>
          <p:nvPr/>
        </p:nvSpPr>
        <p:spPr bwMode="auto">
          <a:xfrm flipH="1" flipV="1">
            <a:off x="2433638" y="3346450"/>
            <a:ext cx="11112" cy="2343150"/>
          </a:xfrm>
          <a:prstGeom prst="line">
            <a:avLst/>
          </a:prstGeom>
          <a:noFill/>
          <a:ln w="1079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113"/>
          <p:cNvSpPr txBox="1">
            <a:spLocks noChangeArrowheads="1"/>
          </p:cNvSpPr>
          <p:nvPr/>
        </p:nvSpPr>
        <p:spPr bwMode="auto">
          <a:xfrm>
            <a:off x="6897688" y="4518025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50% XY</a:t>
            </a:r>
          </a:p>
        </p:txBody>
      </p:sp>
      <p:sp>
        <p:nvSpPr>
          <p:cNvPr id="72" name="Text Box 113"/>
          <p:cNvSpPr txBox="1">
            <a:spLocks noChangeArrowheads="1"/>
          </p:cNvSpPr>
          <p:nvPr/>
        </p:nvSpPr>
        <p:spPr bwMode="auto">
          <a:xfrm>
            <a:off x="292100" y="4111625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B050"/>
                </a:solidFill>
                <a:latin typeface="Calibri" pitchFamily="34" charset="0"/>
              </a:rPr>
              <a:t>50% YX</a:t>
            </a:r>
          </a:p>
        </p:txBody>
      </p:sp>
    </p:spTree>
    <p:extLst>
      <p:ext uri="{BB962C8B-B14F-4D97-AF65-F5344CB8AC3E}">
        <p14:creationId xmlns:p14="http://schemas.microsoft.com/office/powerpoint/2010/main" val="2918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/>
      <p:bldP spid="7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570913" cy="12573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Routing examples</a:t>
            </a:r>
            <a:endParaRPr lang="en-US" sz="4800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87D9769-86C7-43F8-9B5E-EACAA8369C22}" type="slidenum">
              <a:rPr lang="en-US">
                <a:solidFill>
                  <a:prstClr val="black"/>
                </a:solidFill>
              </a:rPr>
              <a:pPr eaLnBrk="1" hangingPunct="1"/>
              <a:t>91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8" name="ZoneTexte 62"/>
          <p:cNvSpPr txBox="1">
            <a:spLocks noChangeArrowheads="1"/>
          </p:cNvSpPr>
          <p:nvPr/>
        </p:nvSpPr>
        <p:spPr bwMode="auto">
          <a:xfrm>
            <a:off x="3178175" y="6096000"/>
            <a:ext cx="3783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Dynamic XY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(</a:t>
            </a:r>
            <a:r>
              <a:rPr kumimoji="1" lang="en-US" altLang="ja-JP" sz="2000" b="1" dirty="0" err="1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DyXY</a:t>
            </a:r>
            <a:r>
              <a:rPr kumimoji="1" lang="en-US" altLang="ja-JP" sz="2000" b="1" dirty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)</a:t>
            </a:r>
          </a:p>
        </p:txBody>
      </p:sp>
      <p:grpSp>
        <p:nvGrpSpPr>
          <p:cNvPr id="41989" name="グループ化 1"/>
          <p:cNvGrpSpPr>
            <a:grpSpLocks/>
          </p:cNvGrpSpPr>
          <p:nvPr/>
        </p:nvGrpSpPr>
        <p:grpSpPr bwMode="auto">
          <a:xfrm>
            <a:off x="2311400" y="1292225"/>
            <a:ext cx="5080000" cy="4651375"/>
            <a:chOff x="3365495" y="2402944"/>
            <a:chExt cx="2606798" cy="2626256"/>
          </a:xfrm>
        </p:grpSpPr>
        <p:cxnSp>
          <p:nvCxnSpPr>
            <p:cNvPr id="47" name="直線コネクタ 46"/>
            <p:cNvCxnSpPr/>
            <p:nvPr/>
          </p:nvCxnSpPr>
          <p:spPr>
            <a:xfrm>
              <a:off x="5578015" y="2860074"/>
              <a:ext cx="4888" cy="20409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4149979" y="2865452"/>
              <a:ext cx="3258" cy="20301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3433923" y="2863659"/>
              <a:ext cx="6517" cy="20319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4864404" y="2866348"/>
              <a:ext cx="2444" cy="20275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H="1" flipV="1">
              <a:off x="3509684" y="4961079"/>
              <a:ext cx="2003976" cy="26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H="1">
              <a:off x="3506425" y="4238634"/>
              <a:ext cx="2005605" cy="17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3506425" y="3518879"/>
              <a:ext cx="2003976" cy="53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3503981" y="2796435"/>
              <a:ext cx="2004791" cy="17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正方形/長方形 55"/>
            <p:cNvSpPr/>
            <p:nvPr/>
          </p:nvSpPr>
          <p:spPr>
            <a:xfrm>
              <a:off x="4927696" y="240453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645661" y="2402944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3502118" y="240827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215702" y="2408269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4930078" y="3120961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5643653" y="311619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3501698" y="3124696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4215279" y="312469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4934050" y="3841780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5645245" y="3843367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3504872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4216076" y="3844163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3365495" y="273461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4079873" y="273555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4795038" y="273843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5508559" y="273223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3368667" y="345501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4080724" y="345437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4795044" y="345249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5510205" y="345898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4933194" y="4562412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5646768" y="4557648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3504815" y="4566147"/>
              <a:ext cx="325525" cy="33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4218397" y="4566145"/>
              <a:ext cx="325525" cy="3339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PE</a:t>
              </a: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3368612" y="417606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4082990" y="4177003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3" name="正方形/長方形 122"/>
            <p:cNvSpPr/>
            <p:nvPr/>
          </p:nvSpPr>
          <p:spPr>
            <a:xfrm>
              <a:off x="4798155" y="417988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5511676" y="4173682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3371784" y="4896469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4083841" y="4895820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4798161" y="4893944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5513322" y="4900435"/>
              <a:ext cx="138054" cy="1287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R</a:t>
              </a:r>
            </a:p>
          </p:txBody>
        </p:sp>
      </p:grpSp>
      <p:sp>
        <p:nvSpPr>
          <p:cNvPr id="41990" name="Line 98"/>
          <p:cNvSpPr>
            <a:spLocks noChangeShapeType="1"/>
          </p:cNvSpPr>
          <p:nvPr/>
        </p:nvSpPr>
        <p:spPr bwMode="auto">
          <a:xfrm>
            <a:off x="609600" y="571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Line 99"/>
          <p:cNvSpPr>
            <a:spLocks noChangeShapeType="1"/>
          </p:cNvSpPr>
          <p:nvPr/>
        </p:nvSpPr>
        <p:spPr bwMode="auto">
          <a:xfrm flipV="1">
            <a:off x="609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2" name="Text Box 100"/>
          <p:cNvSpPr txBox="1">
            <a:spLocks noChangeArrowheads="1"/>
          </p:cNvSpPr>
          <p:nvPr/>
        </p:nvSpPr>
        <p:spPr bwMode="auto">
          <a:xfrm>
            <a:off x="1371600" y="548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Myriad Roman"/>
              </a:rPr>
              <a:t>X</a:t>
            </a:r>
          </a:p>
        </p:txBody>
      </p:sp>
      <p:sp>
        <p:nvSpPr>
          <p:cNvPr id="41993" name="Text Box 101"/>
          <p:cNvSpPr txBox="1">
            <a:spLocks noChangeArrowheads="1"/>
          </p:cNvSpPr>
          <p:nvPr/>
        </p:nvSpPr>
        <p:spPr bwMode="auto">
          <a:xfrm>
            <a:off x="3810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Myriad Roman"/>
              </a:rPr>
              <a:t>Y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2716213" y="5527675"/>
            <a:ext cx="355600" cy="187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63" name="直線コネクタ 62"/>
          <p:cNvCxnSpPr/>
          <p:nvPr/>
        </p:nvCxnSpPr>
        <p:spPr bwMode="auto">
          <a:xfrm flipH="1" flipV="1">
            <a:off x="5411788" y="5810250"/>
            <a:ext cx="1054100" cy="79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2716213" y="5521325"/>
            <a:ext cx="355600" cy="187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66" name="直線コネクタ 65"/>
          <p:cNvCxnSpPr/>
          <p:nvPr/>
        </p:nvCxnSpPr>
        <p:spPr bwMode="auto">
          <a:xfrm flipH="1" flipV="1">
            <a:off x="76200" y="1417638"/>
            <a:ext cx="369888" cy="9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998" name="ZoneTexte 62"/>
          <p:cNvSpPr txBox="1">
            <a:spLocks noChangeArrowheads="1"/>
          </p:cNvSpPr>
          <p:nvPr/>
        </p:nvSpPr>
        <p:spPr bwMode="auto">
          <a:xfrm>
            <a:off x="420688" y="1249363"/>
            <a:ext cx="2135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prstClr val="black"/>
                </a:solidFill>
                <a:latin typeface="Comic Sans MS" pitchFamily="66" charset="0"/>
                <a:ea typeface="MS PGothic" pitchFamily="34" charset="-128"/>
              </a:rPr>
              <a:t>Congested channel</a:t>
            </a:r>
          </a:p>
        </p:txBody>
      </p:sp>
    </p:spTree>
    <p:extLst>
      <p:ext uri="{BB962C8B-B14F-4D97-AF65-F5344CB8AC3E}">
        <p14:creationId xmlns:p14="http://schemas.microsoft.com/office/powerpoint/2010/main" val="24066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6.2963E-6 L -0.04444 0.02777 L 0.41112 0.02777 L 0.40973 -0.53334 L 0.45556 -0.5703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514 0.0301 L 0.25989 0.02778 L 0.25902 -0.15416 L 0.40746 -0.15972 L 0.41163 -0.53518 L 0.45416 -0.56852 " pathEditMode="relative" ptsTypes="AAAAAAA">
                                      <p:cBhvr>
                                        <p:cTn id="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5859"/>
            <a:ext cx="80200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Routing Algorithms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81074"/>
            <a:ext cx="8153400" cy="5419725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sv-SE" sz="2800" dirty="0" smtClean="0">
                <a:solidFill>
                  <a:srgbClr val="00B0F0"/>
                </a:solidFill>
              </a:rPr>
              <a:t>Deterministic algorithms are </a:t>
            </a:r>
            <a:r>
              <a:rPr lang="sv-SE" sz="2800" dirty="0" smtClean="0"/>
              <a:t>simple and inexpensive but they do utilize path diversity and thus are weak on </a:t>
            </a:r>
            <a:r>
              <a:rPr lang="sv-SE" sz="2800" u="sng" dirty="0" smtClean="0"/>
              <a:t>load balancing</a:t>
            </a:r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sv-SE" sz="2800" dirty="0" smtClean="0">
                <a:solidFill>
                  <a:srgbClr val="00B0F0"/>
                </a:solidFill>
              </a:rPr>
              <a:t>Oblivious algorithms </a:t>
            </a:r>
            <a:r>
              <a:rPr lang="sv-SE" sz="2800" dirty="0" smtClean="0"/>
              <a:t>give often good results since they allow </a:t>
            </a:r>
            <a:r>
              <a:rPr lang="sv-SE" sz="2800" u="sng" dirty="0" smtClean="0"/>
              <a:t>good load balancing </a:t>
            </a:r>
            <a:r>
              <a:rPr lang="sv-SE" sz="2800" dirty="0" smtClean="0"/>
              <a:t>and their effects are easy to analyse</a:t>
            </a:r>
          </a:p>
          <a:p>
            <a:pPr>
              <a:lnSpc>
                <a:spcPct val="150000"/>
              </a:lnSpc>
              <a:buClr>
                <a:srgbClr val="C0654C"/>
              </a:buClr>
            </a:pPr>
            <a:r>
              <a:rPr lang="sv-SE" sz="2800" dirty="0" smtClean="0">
                <a:solidFill>
                  <a:srgbClr val="00B0F0"/>
                </a:solidFill>
              </a:rPr>
              <a:t>Adaptive algorithms</a:t>
            </a:r>
            <a:r>
              <a:rPr lang="sv-SE" sz="2800" dirty="0" smtClean="0"/>
              <a:t> although in theory superior, are </a:t>
            </a:r>
            <a:r>
              <a:rPr lang="sv-SE" sz="2800" u="sng" dirty="0" smtClean="0"/>
              <a:t>complex</a:t>
            </a:r>
            <a:r>
              <a:rPr lang="sv-SE" sz="2800" dirty="0" smtClean="0"/>
              <a:t> and power hungry</a:t>
            </a: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8AC667F-15F4-4DE2-A0EC-03F215D446B5}" type="slidenum">
              <a:rPr lang="en-US" smtClean="0">
                <a:solidFill>
                  <a:srgbClr val="000000"/>
                </a:solidFill>
              </a:rPr>
              <a:pPr eaLnBrk="1" hangingPunct="1"/>
              <a:t>92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7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943850" cy="48006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800" dirty="0"/>
              <a:t>Latency paramount concern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Minimal </a:t>
            </a:r>
            <a:r>
              <a:rPr lang="en-US" sz="2400" dirty="0">
                <a:solidFill>
                  <a:srgbClr val="0070C0"/>
                </a:solidFill>
              </a:rPr>
              <a:t>routing most common for NoC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Non‐minimal </a:t>
            </a:r>
            <a:r>
              <a:rPr lang="en-US" sz="2400" dirty="0">
                <a:solidFill>
                  <a:srgbClr val="0070C0"/>
                </a:solidFill>
              </a:rPr>
              <a:t>can avoid congestion and deliver </a:t>
            </a:r>
            <a:r>
              <a:rPr lang="en-US" sz="2400" dirty="0" smtClean="0">
                <a:solidFill>
                  <a:srgbClr val="0070C0"/>
                </a:solidFill>
              </a:rPr>
              <a:t>low latency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err="1" smtClean="0"/>
              <a:t>NoC</a:t>
            </a:r>
            <a:r>
              <a:rPr lang="en-US" sz="2800" dirty="0" smtClean="0"/>
              <a:t> researchers favor </a:t>
            </a:r>
            <a:r>
              <a:rPr lang="en-US" sz="2800" dirty="0"/>
              <a:t>DOR for </a:t>
            </a:r>
            <a:r>
              <a:rPr lang="en-US" sz="2800" dirty="0" smtClean="0"/>
              <a:t> simplicity and </a:t>
            </a:r>
            <a:r>
              <a:rPr lang="en-US" sz="2800" dirty="0"/>
              <a:t>deadlock freedom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/>
              <a:t>Here we only cover </a:t>
            </a:r>
            <a:r>
              <a:rPr lang="en-US" sz="2800" u="sng" dirty="0" smtClean="0"/>
              <a:t>unicast routing</a:t>
            </a:r>
            <a:endParaRPr lang="en-US" sz="2800" u="sng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3F5D07F-AF45-4C7D-B185-09824B1F3CBC}" type="slidenum">
              <a:rPr lang="en-US" smtClean="0">
                <a:solidFill>
                  <a:srgbClr val="000000"/>
                </a:solidFill>
              </a:rPr>
              <a:pPr eaLnBrk="1" hangingPunct="1"/>
              <a:t>93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5859"/>
            <a:ext cx="80200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Routing Algorithms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6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"/>
            <a:ext cx="7804150" cy="6477000"/>
          </a:xfrm>
        </p:spPr>
        <p:txBody>
          <a:bodyPr/>
          <a:lstStyle/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II: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Building Blocks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Topology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Routing Algorithms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/>
              <a:t>Routing Mechanisms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Control Flow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Network Interface 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Router Architecture</a:t>
            </a: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550" indent="0" algn="ctr">
              <a:buClr>
                <a:srgbClr val="C0654C"/>
              </a:buClr>
              <a:buFont typeface="Wingdings" pitchFamily="2" charset="2"/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44519-E5EC-4873-87C9-BA8908689083}" type="slidenum">
              <a:rPr lang="en-US">
                <a:solidFill>
                  <a:prstClr val="black"/>
                </a:solidFill>
              </a:rPr>
              <a:pPr eaLnBrk="1" hangingPunct="1"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575" y="76200"/>
            <a:ext cx="779145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Routing Mechanism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943850" cy="4038600"/>
          </a:xfrm>
        </p:spPr>
        <p:txBody>
          <a:bodyPr/>
          <a:lstStyle/>
          <a:p>
            <a:pPr marL="82550" indent="0" eaLnBrk="1" hangingPunct="1">
              <a:buClr>
                <a:srgbClr val="C0654C"/>
              </a:buClr>
            </a:pPr>
            <a:endParaRPr lang="en-US" dirty="0" smtClean="0"/>
          </a:p>
          <a:p>
            <a:pPr marL="82550" indent="0" eaLnBrk="1" hangingPunct="1">
              <a:buClr>
                <a:srgbClr val="C0654C"/>
              </a:buClr>
            </a:pPr>
            <a:endParaRPr lang="en-US" dirty="0" smtClean="0"/>
          </a:p>
          <a:p>
            <a:pPr marL="82550" indent="0" eaLnBrk="1" hangingPunct="1">
              <a:buClr>
                <a:srgbClr val="C0654C"/>
              </a:buClr>
            </a:pPr>
            <a:r>
              <a:rPr lang="en-US" dirty="0" smtClean="0"/>
              <a:t>Two approaches:</a:t>
            </a:r>
          </a:p>
          <a:p>
            <a:pPr marL="917575" lvl="1" indent="-514350" eaLnBrk="1" hangingPunct="1">
              <a:buFont typeface="+mj-lt"/>
              <a:buAutoNum type="arabicPeriod"/>
            </a:pPr>
            <a:r>
              <a:rPr lang="en-US" u="sng" dirty="0" smtClean="0">
                <a:solidFill>
                  <a:srgbClr val="0070C0"/>
                </a:solidFill>
              </a:rPr>
              <a:t>Fixed routing tables </a:t>
            </a:r>
            <a:r>
              <a:rPr lang="en-US" dirty="0" smtClean="0">
                <a:solidFill>
                  <a:srgbClr val="0070C0"/>
                </a:solidFill>
              </a:rPr>
              <a:t>at the source or at each hop</a:t>
            </a:r>
          </a:p>
          <a:p>
            <a:pPr marL="917575" lvl="1" indent="-514350" eaLnBrk="1" hangingPunct="1">
              <a:buFont typeface="+mj-lt"/>
              <a:buAutoNum type="arabicPeriod"/>
            </a:pPr>
            <a:r>
              <a:rPr lang="en-US" u="sng" dirty="0" smtClean="0">
                <a:solidFill>
                  <a:srgbClr val="0070C0"/>
                </a:solidFill>
              </a:rPr>
              <a:t>Algorithmic routing </a:t>
            </a:r>
            <a:r>
              <a:rPr lang="en-US" dirty="0" smtClean="0">
                <a:solidFill>
                  <a:srgbClr val="0070C0"/>
                </a:solidFill>
              </a:rPr>
              <a:t>uses specialized hardware to compute the route or next hop at run-time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1585913"/>
            <a:ext cx="7543800" cy="1384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The term routing mechanics refers to the mechanism that is used to  implement any routing 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algorithm.</a:t>
            </a: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1444D8E9-2B23-4920-ACB8-7E69649F88ED}" type="slidenum">
              <a:rPr lang="en-US" sz="1000" smtClean="0">
                <a:solidFill>
                  <a:srgbClr val="000000"/>
                </a:solidFill>
              </a:rPr>
              <a:pPr algn="l" eaLnBrk="1" hangingPunct="1"/>
              <a:t>95</a:t>
            </a:fld>
            <a:endParaRPr lang="en-US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83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9145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Table-based Routing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956550" cy="5638800"/>
          </a:xfrm>
        </p:spPr>
        <p:txBody>
          <a:bodyPr/>
          <a:lstStyle/>
          <a:p>
            <a:pPr eaLnBrk="1" hangingPunct="1">
              <a:buClr>
                <a:srgbClr val="C0654C"/>
              </a:buClr>
            </a:pPr>
            <a:r>
              <a:rPr lang="en-US" dirty="0" smtClean="0"/>
              <a:t>Two approaches:</a:t>
            </a:r>
          </a:p>
          <a:p>
            <a:pPr lvl="1" eaLnBrk="1" hangingPunct="1"/>
            <a:r>
              <a:rPr lang="en-US" u="sng" dirty="0" smtClean="0">
                <a:solidFill>
                  <a:srgbClr val="0070C0"/>
                </a:solidFill>
              </a:rPr>
              <a:t>Source-table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routing implements all-at-once routing by looking up the entire route at the source</a:t>
            </a:r>
          </a:p>
          <a:p>
            <a:pPr lvl="1" eaLnBrk="1" hangingPunct="1"/>
            <a:r>
              <a:rPr lang="en-US" u="sng" dirty="0" smtClean="0">
                <a:solidFill>
                  <a:srgbClr val="0070C0"/>
                </a:solidFill>
              </a:rPr>
              <a:t>Node-table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routing performs incremental routing by looking up the hop-by-hop routing relation at each node along the route</a:t>
            </a:r>
          </a:p>
          <a:p>
            <a:pPr eaLnBrk="1" hangingPunct="1">
              <a:buClr>
                <a:srgbClr val="C0654C"/>
              </a:buClr>
            </a:pPr>
            <a:r>
              <a:rPr lang="en-US" dirty="0" smtClean="0"/>
              <a:t>Major advantage:  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</a:rPr>
              <a:t>A routing table can</a:t>
            </a:r>
            <a:r>
              <a:rPr lang="en-US" sz="2400" dirty="0" smtClean="0">
                <a:solidFill>
                  <a:srgbClr val="0070C0"/>
                </a:solidFill>
              </a:rPr>
              <a:t> support any routing relation on any topology.</a:t>
            </a:r>
          </a:p>
          <a:p>
            <a:pPr lvl="1" eaLnBrk="1" hangingPunct="1"/>
            <a:endParaRPr lang="en-US" sz="2200" i="1" dirty="0" smtClean="0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730D5CC0-20E1-4F23-B8C7-086234BF7E58}" type="slidenum">
              <a:rPr lang="en-US" sz="1000" smtClean="0">
                <a:solidFill>
                  <a:srgbClr val="000000"/>
                </a:solidFill>
              </a:rPr>
              <a:pPr algn="l" eaLnBrk="1" hangingPunct="1"/>
              <a:t>96</a:t>
            </a:fld>
            <a:endParaRPr lang="en-US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84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138238" y="27791"/>
            <a:ext cx="7791450" cy="1143000"/>
          </a:xfrm>
        </p:spPr>
        <p:txBody>
          <a:bodyPr/>
          <a:lstStyle/>
          <a:p>
            <a:r>
              <a:rPr lang="en-US" dirty="0" smtClean="0"/>
              <a:t>Table-based Routing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8FA5C2-DF89-449F-AAAD-BEC609F10D79}" type="slidenum">
              <a:rPr lang="en-US" smtClean="0">
                <a:solidFill>
                  <a:srgbClr val="000000"/>
                </a:solidFill>
              </a:rPr>
              <a:pPr eaLnBrk="1" hangingPunct="1"/>
              <a:t>97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905000"/>
            <a:ext cx="7508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1143000" y="5480729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Example routing mechanism for deterministic source routing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NoCs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. The NI uses a LUT to store the route map.</a:t>
            </a:r>
            <a:endParaRPr lang="en-US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791"/>
            <a:ext cx="7791450" cy="1143000"/>
          </a:xfrm>
        </p:spPr>
        <p:txBody>
          <a:bodyPr/>
          <a:lstStyle/>
          <a:p>
            <a:pPr eaLnBrk="1" hangingPunct="1"/>
            <a:r>
              <a:rPr lang="en-US" smtClean="0"/>
              <a:t>Source Routing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8153400" cy="5562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All routing decisions are made at the source terminal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To route a packet we need: </a:t>
            </a:r>
          </a:p>
          <a:p>
            <a:pPr marL="917575" lvl="1" indent="-514350" eaLnBrk="1" hangingPunct="1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the table is indexed using the packet destination</a:t>
            </a:r>
          </a:p>
          <a:p>
            <a:pPr marL="917575" lvl="1" indent="-514350" eaLnBrk="1" hangingPunct="1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a route or a set of routes are returned, one route is selected</a:t>
            </a:r>
          </a:p>
          <a:p>
            <a:pPr marL="917575" lvl="1" indent="-514350" eaLnBrk="1" hangingPunct="1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the route is prepended and embedded in the packet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/>
              <a:t>Because of its speed, simplicity and </a:t>
            </a:r>
            <a:r>
              <a:rPr lang="en-US" sz="2400" dirty="0" smtClean="0"/>
              <a:t>scalability source </a:t>
            </a:r>
            <a:r>
              <a:rPr lang="en-US" sz="2400" dirty="0"/>
              <a:t>routing is very often used for </a:t>
            </a:r>
            <a:r>
              <a:rPr lang="en-US" sz="2400" u="sng" dirty="0" smtClean="0"/>
              <a:t>deterministic and </a:t>
            </a:r>
            <a:r>
              <a:rPr lang="en-US" sz="2400" u="sng" dirty="0"/>
              <a:t>oblivious </a:t>
            </a:r>
            <a:r>
              <a:rPr lang="en-US" sz="2400" u="sng" dirty="0" smtClean="0"/>
              <a:t>routing</a:t>
            </a:r>
            <a:endParaRPr lang="en-US" sz="2400" u="sng" dirty="0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5610B994-7E24-48A3-B357-D11269CF375B}" type="slidenum">
              <a:rPr lang="en-US" sz="1000" smtClean="0">
                <a:solidFill>
                  <a:srgbClr val="000000"/>
                </a:solidFill>
              </a:rPr>
              <a:pPr algn="l" eaLnBrk="1" hangingPunct="1"/>
              <a:t>98</a:t>
            </a:fld>
            <a:endParaRPr lang="en-US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4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C763D56-D9AE-4EAF-8F52-C37E261DC615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99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43800" cy="533400"/>
          </a:xfrm>
        </p:spPr>
        <p:txBody>
          <a:bodyPr/>
          <a:lstStyle/>
          <a:p>
            <a:pPr eaLnBrk="1" hangingPunct="1"/>
            <a:r>
              <a:rPr lang="en-US" smtClean="0"/>
              <a:t>Source Routing - Example</a:t>
            </a:r>
          </a:p>
        </p:txBody>
      </p:sp>
      <p:sp>
        <p:nvSpPr>
          <p:cNvPr id="52228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1054100" y="838200"/>
            <a:ext cx="4102100" cy="24098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example shows a routing table for a 4x2 torus network</a:t>
            </a:r>
          </a:p>
          <a:p>
            <a:pPr eaLnBrk="1" hangingPunct="1"/>
            <a:r>
              <a:rPr lang="en-US" sz="2000" dirty="0" smtClean="0"/>
              <a:t>In this example there are </a:t>
            </a:r>
            <a:r>
              <a:rPr lang="en-US" sz="2000" u="sng" dirty="0" smtClean="0"/>
              <a:t>two</a:t>
            </a:r>
            <a:r>
              <a:rPr lang="en-US" sz="2000" dirty="0" smtClean="0"/>
              <a:t> alternative routes for each destination</a:t>
            </a:r>
          </a:p>
          <a:p>
            <a:pPr eaLnBrk="1" hangingPunct="1"/>
            <a:r>
              <a:rPr lang="en-US" sz="2000" dirty="0" smtClean="0"/>
              <a:t>Each node has its own routing table</a:t>
            </a:r>
          </a:p>
        </p:txBody>
      </p:sp>
      <p:grpSp>
        <p:nvGrpSpPr>
          <p:cNvPr id="52229" name="Group 46"/>
          <p:cNvGrpSpPr>
            <a:grpSpLocks/>
          </p:cNvGrpSpPr>
          <p:nvPr/>
        </p:nvGrpSpPr>
        <p:grpSpPr bwMode="auto">
          <a:xfrm>
            <a:off x="5292725" y="914400"/>
            <a:ext cx="3622675" cy="2233613"/>
            <a:chOff x="3198" y="1298"/>
            <a:chExt cx="2282" cy="1407"/>
          </a:xfrm>
        </p:grpSpPr>
        <p:pic>
          <p:nvPicPr>
            <p:cNvPr id="52282" name="Picture 17" descr="scan00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298"/>
              <a:ext cx="2282" cy="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83" name="Group 24"/>
            <p:cNvGrpSpPr>
              <a:grpSpLocks/>
            </p:cNvGrpSpPr>
            <p:nvPr/>
          </p:nvGrpSpPr>
          <p:grpSpPr bwMode="auto">
            <a:xfrm>
              <a:off x="3458" y="2160"/>
              <a:ext cx="272" cy="272"/>
              <a:chOff x="3458" y="2160"/>
              <a:chExt cx="272" cy="272"/>
            </a:xfrm>
          </p:grpSpPr>
          <p:sp>
            <p:nvSpPr>
              <p:cNvPr id="52305" name="Oval 22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C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306" name="Text Box 23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00</a:t>
                </a:r>
              </a:p>
            </p:txBody>
          </p:sp>
        </p:grpSp>
        <p:grpSp>
          <p:nvGrpSpPr>
            <p:cNvPr id="52284" name="Group 25"/>
            <p:cNvGrpSpPr>
              <a:grpSpLocks/>
            </p:cNvGrpSpPr>
            <p:nvPr/>
          </p:nvGrpSpPr>
          <p:grpSpPr bwMode="auto">
            <a:xfrm>
              <a:off x="3911" y="2160"/>
              <a:ext cx="272" cy="272"/>
              <a:chOff x="3458" y="2160"/>
              <a:chExt cx="272" cy="272"/>
            </a:xfrm>
          </p:grpSpPr>
          <p:sp>
            <p:nvSpPr>
              <p:cNvPr id="52303" name="Oval 26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304" name="Text Box 27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10</a:t>
                </a:r>
              </a:p>
            </p:txBody>
          </p:sp>
        </p:grpSp>
        <p:grpSp>
          <p:nvGrpSpPr>
            <p:cNvPr id="52285" name="Group 28"/>
            <p:cNvGrpSpPr>
              <a:grpSpLocks/>
            </p:cNvGrpSpPr>
            <p:nvPr/>
          </p:nvGrpSpPr>
          <p:grpSpPr bwMode="auto">
            <a:xfrm>
              <a:off x="4365" y="2160"/>
              <a:ext cx="272" cy="272"/>
              <a:chOff x="3458" y="2160"/>
              <a:chExt cx="272" cy="272"/>
            </a:xfrm>
          </p:grpSpPr>
          <p:sp>
            <p:nvSpPr>
              <p:cNvPr id="52301" name="Oval 29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302" name="Text Box 30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20</a:t>
                </a:r>
              </a:p>
            </p:txBody>
          </p:sp>
        </p:grpSp>
        <p:grpSp>
          <p:nvGrpSpPr>
            <p:cNvPr id="52286" name="Group 31"/>
            <p:cNvGrpSpPr>
              <a:grpSpLocks/>
            </p:cNvGrpSpPr>
            <p:nvPr/>
          </p:nvGrpSpPr>
          <p:grpSpPr bwMode="auto">
            <a:xfrm>
              <a:off x="4815" y="2160"/>
              <a:ext cx="272" cy="272"/>
              <a:chOff x="3458" y="2160"/>
              <a:chExt cx="272" cy="272"/>
            </a:xfrm>
          </p:grpSpPr>
          <p:sp>
            <p:nvSpPr>
              <p:cNvPr id="52299" name="Oval 32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300" name="Text Box 33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52287" name="Group 34"/>
            <p:cNvGrpSpPr>
              <a:grpSpLocks/>
            </p:cNvGrpSpPr>
            <p:nvPr/>
          </p:nvGrpSpPr>
          <p:grpSpPr bwMode="auto">
            <a:xfrm>
              <a:off x="4814" y="1694"/>
              <a:ext cx="272" cy="272"/>
              <a:chOff x="3458" y="2160"/>
              <a:chExt cx="272" cy="272"/>
            </a:xfrm>
          </p:grpSpPr>
          <p:sp>
            <p:nvSpPr>
              <p:cNvPr id="52297" name="Oval 35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98" name="Text Box 36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31</a:t>
                </a:r>
              </a:p>
            </p:txBody>
          </p:sp>
        </p:grpSp>
        <p:grpSp>
          <p:nvGrpSpPr>
            <p:cNvPr id="52288" name="Group 37"/>
            <p:cNvGrpSpPr>
              <a:grpSpLocks/>
            </p:cNvGrpSpPr>
            <p:nvPr/>
          </p:nvGrpSpPr>
          <p:grpSpPr bwMode="auto">
            <a:xfrm>
              <a:off x="4365" y="1694"/>
              <a:ext cx="272" cy="272"/>
              <a:chOff x="3458" y="2160"/>
              <a:chExt cx="272" cy="272"/>
            </a:xfrm>
          </p:grpSpPr>
          <p:sp>
            <p:nvSpPr>
              <p:cNvPr id="52295" name="Oval 38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96" name="Text Box 39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21</a:t>
                </a:r>
              </a:p>
            </p:txBody>
          </p:sp>
        </p:grpSp>
        <p:grpSp>
          <p:nvGrpSpPr>
            <p:cNvPr id="52289" name="Group 40"/>
            <p:cNvGrpSpPr>
              <a:grpSpLocks/>
            </p:cNvGrpSpPr>
            <p:nvPr/>
          </p:nvGrpSpPr>
          <p:grpSpPr bwMode="auto">
            <a:xfrm>
              <a:off x="3911" y="1698"/>
              <a:ext cx="272" cy="272"/>
              <a:chOff x="3458" y="2160"/>
              <a:chExt cx="272" cy="272"/>
            </a:xfrm>
          </p:grpSpPr>
          <p:sp>
            <p:nvSpPr>
              <p:cNvPr id="52293" name="Oval 41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94" name="Text Box 42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11</a:t>
                </a:r>
              </a:p>
            </p:txBody>
          </p:sp>
        </p:grpSp>
        <p:grpSp>
          <p:nvGrpSpPr>
            <p:cNvPr id="52290" name="Group 43"/>
            <p:cNvGrpSpPr>
              <a:grpSpLocks/>
            </p:cNvGrpSpPr>
            <p:nvPr/>
          </p:nvGrpSpPr>
          <p:grpSpPr bwMode="auto">
            <a:xfrm>
              <a:off x="3454" y="1698"/>
              <a:ext cx="272" cy="272"/>
              <a:chOff x="3458" y="2160"/>
              <a:chExt cx="272" cy="272"/>
            </a:xfrm>
          </p:grpSpPr>
          <p:sp>
            <p:nvSpPr>
              <p:cNvPr id="52291" name="Oval 44"/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272" cy="272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92" name="Text Box 45"/>
              <p:cNvSpPr txBox="1">
                <a:spLocks noChangeArrowheads="1"/>
              </p:cNvSpPr>
              <p:nvPr/>
            </p:nvSpPr>
            <p:spPr bwMode="auto">
              <a:xfrm>
                <a:off x="3482" y="2205"/>
                <a:ext cx="2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prstClr val="black"/>
                    </a:solidFill>
                  </a:rPr>
                  <a:t>01</a:t>
                </a:r>
              </a:p>
            </p:txBody>
          </p: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533817"/>
              </p:ext>
            </p:extLst>
          </p:nvPr>
        </p:nvGraphicFramePr>
        <p:xfrm>
          <a:off x="1323975" y="4114800"/>
          <a:ext cx="4994275" cy="2589227"/>
        </p:xfrm>
        <a:graphic>
          <a:graphicData uri="http://schemas.openxmlformats.org/drawingml/2006/table">
            <a:tbl>
              <a:tblPr/>
              <a:tblGrid>
                <a:gridCol w="1493838"/>
                <a:gridCol w="1835150"/>
                <a:gridCol w="1665287"/>
              </a:tblGrid>
              <a:tr h="395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Destination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Route 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Route 1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00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7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EX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WWWX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7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EEX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WWX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7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WX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EEEX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7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01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SX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7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NEX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ENX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7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21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NEEX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WWNX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7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31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NWX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WNX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52272" name="TextBox 2"/>
          <p:cNvSpPr txBox="1">
            <a:spLocks noChangeArrowheads="1"/>
          </p:cNvSpPr>
          <p:nvPr/>
        </p:nvSpPr>
        <p:spPr bwMode="auto">
          <a:xfrm>
            <a:off x="1295400" y="3810000"/>
            <a:ext cx="4735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3891A7"/>
                </a:solidFill>
              </a:rPr>
              <a:t>Source routing table for node 00 of 4x2 torus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0025" y="3200400"/>
            <a:ext cx="33393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4F271C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In this example the order of XY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4F271C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should be the opposite, i.e. 21-&gt;12</a:t>
            </a:r>
          </a:p>
        </p:txBody>
      </p:sp>
      <p:sp>
        <p:nvSpPr>
          <p:cNvPr id="52274" name="Rectangle 4"/>
          <p:cNvSpPr>
            <a:spLocks noChangeArrowheads="1"/>
          </p:cNvSpPr>
          <p:nvPr/>
        </p:nvSpPr>
        <p:spPr bwMode="auto">
          <a:xfrm>
            <a:off x="6348413" y="2971800"/>
            <a:ext cx="1500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4x2 torus network</a:t>
            </a:r>
          </a:p>
        </p:txBody>
      </p:sp>
      <p:sp>
        <p:nvSpPr>
          <p:cNvPr id="52275" name="TextBox 5"/>
          <p:cNvSpPr txBox="1">
            <a:spLocks noChangeArrowheads="1"/>
          </p:cNvSpPr>
          <p:nvPr/>
        </p:nvSpPr>
        <p:spPr bwMode="auto">
          <a:xfrm>
            <a:off x="6543675" y="4125913"/>
            <a:ext cx="24285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Example: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-</a:t>
            </a:r>
            <a:r>
              <a:rPr lang="en-US" sz="1600" dirty="0">
                <a:solidFill>
                  <a:prstClr val="black"/>
                </a:solidFill>
              </a:rPr>
              <a:t>Routing from 00 to 21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-Table is indexed with 21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-Two routes: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NEEX and WWNX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-</a:t>
            </a:r>
            <a:r>
              <a:rPr lang="en-US" sz="1600" dirty="0">
                <a:solidFill>
                  <a:prstClr val="black"/>
                </a:solidFill>
              </a:rPr>
              <a:t>The source arbitrarily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selects NEEX</a:t>
            </a:r>
          </a:p>
        </p:txBody>
      </p:sp>
      <p:sp>
        <p:nvSpPr>
          <p:cNvPr id="7" name="Oval 6"/>
          <p:cNvSpPr/>
          <p:nvPr/>
        </p:nvSpPr>
        <p:spPr>
          <a:xfrm>
            <a:off x="1295400" y="6172200"/>
            <a:ext cx="457200" cy="261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57488" y="6172200"/>
            <a:ext cx="844550" cy="2619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9900" y="630237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79" name="TextBox 10"/>
          <p:cNvSpPr txBox="1">
            <a:spLocks noChangeArrowheads="1"/>
          </p:cNvSpPr>
          <p:nvPr/>
        </p:nvSpPr>
        <p:spPr bwMode="auto">
          <a:xfrm>
            <a:off x="319088" y="5988050"/>
            <a:ext cx="73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index</a:t>
            </a:r>
          </a:p>
        </p:txBody>
      </p:sp>
      <p:sp>
        <p:nvSpPr>
          <p:cNvPr id="42" name="Oval 41"/>
          <p:cNvSpPr/>
          <p:nvPr/>
        </p:nvSpPr>
        <p:spPr>
          <a:xfrm>
            <a:off x="4572000" y="6157913"/>
            <a:ext cx="844550" cy="2619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279178">
            <a:off x="3386138" y="6096000"/>
            <a:ext cx="554037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FF0000"/>
                </a:solidFill>
                <a:latin typeface="Arial" charset="0"/>
                <a:cs typeface="Arial" charset="0"/>
              </a:rPr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4686505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5675</Words>
  <Application>Microsoft Office PowerPoint</Application>
  <PresentationFormat>画面に合わせる (4:3)</PresentationFormat>
  <Paragraphs>2725</Paragraphs>
  <Slides>110</Slides>
  <Notes>109</Notes>
  <HiddenSlides>2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110</vt:i4>
      </vt:variant>
    </vt:vector>
  </HeadingPairs>
  <TitlesOfParts>
    <vt:vector size="112" baseType="lpstr">
      <vt:lpstr>Solstice</vt:lpstr>
      <vt:lpstr>Worksheet</vt:lpstr>
      <vt:lpstr>PowerPoint プレゼンテーション</vt:lpstr>
      <vt:lpstr> Part 1 Application requirements NoC: A paradigm shift in VLSI Design Critical problems addressed by NoC Traffic abstractions  Data abstraction Network delay modeling  </vt:lpstr>
      <vt:lpstr>Application Requirements</vt:lpstr>
      <vt:lpstr>Packet Processing in Future Internet</vt:lpstr>
      <vt:lpstr>Telecommunication Systems &amp;  NoC</vt:lpstr>
      <vt:lpstr>Typical NP (Network Processor)</vt:lpstr>
      <vt:lpstr>Examples of NP Applications </vt:lpstr>
      <vt:lpstr>Telecommunication System Requirements</vt:lpstr>
      <vt:lpstr>Telecommunication System Requirements</vt:lpstr>
      <vt:lpstr>Technology &amp; Architecture Trends</vt:lpstr>
      <vt:lpstr>PowerPoint プレゼンテーション</vt:lpstr>
      <vt:lpstr>PowerPoint プレゼンテーション</vt:lpstr>
      <vt:lpstr>On-chip Interconnection Types</vt:lpstr>
      <vt:lpstr>On-chip Interconnection Types</vt:lpstr>
      <vt:lpstr>On-chip Interconnection Types</vt:lpstr>
      <vt:lpstr>On-chip Interconnection Types</vt:lpstr>
      <vt:lpstr>On-chip Interconnection Types</vt:lpstr>
      <vt:lpstr>On-chip Interconnection Types</vt:lpstr>
      <vt:lpstr>PowerPoint プレゼンテーション</vt:lpstr>
      <vt:lpstr>Traditional SoC Nightmare</vt:lpstr>
      <vt:lpstr>NoC: A paradigm Shift in VLSI</vt:lpstr>
      <vt:lpstr>NoC: A paradigm Shift in VLSI</vt:lpstr>
      <vt:lpstr>NoC Essential</vt:lpstr>
      <vt:lpstr>NoC Operation Example</vt:lpstr>
      <vt:lpstr>Characteristics of a Paradigm Shift</vt:lpstr>
      <vt:lpstr>Characteristics of a Paradigm shift</vt:lpstr>
      <vt:lpstr>Don't we already know how to design interconnection networks?</vt:lpstr>
      <vt:lpstr>Critical problems addressed by NoC</vt:lpstr>
      <vt:lpstr>1(a): NoC and Global wire delay</vt:lpstr>
      <vt:lpstr>1(b): Wire design for NoC</vt:lpstr>
      <vt:lpstr>1(c): NoC Scalability</vt:lpstr>
      <vt:lpstr>1(d): NoC and Communication Reliability</vt:lpstr>
      <vt:lpstr>1(e): NoC and GALS</vt:lpstr>
      <vt:lpstr>2: NoC and Engineering Productivity</vt:lpstr>
      <vt:lpstr>3: NoC and Multicore</vt:lpstr>
      <vt:lpstr>3: NoC and Multicore</vt:lpstr>
      <vt:lpstr>3: NoC and Multicore</vt:lpstr>
      <vt:lpstr>3: NoC and Multicore</vt:lpstr>
      <vt:lpstr>Why now is the time for NoC ?</vt:lpstr>
      <vt:lpstr>Layers of Abstraction in Network Modeling</vt:lpstr>
      <vt:lpstr>Layers of Abstraction in Network Modeling</vt:lpstr>
      <vt:lpstr>How to Select Architecture ?</vt:lpstr>
      <vt:lpstr>How to Select Architecture ?</vt:lpstr>
      <vt:lpstr>Perspective 1: NoC vs. Bus</vt:lpstr>
      <vt:lpstr>Perspective 2: NoC vs. Off-chip Networks</vt:lpstr>
      <vt:lpstr>VLSI CAD Problems</vt:lpstr>
      <vt:lpstr>VLSI CAD Problems in NoC</vt:lpstr>
      <vt:lpstr>Traffic Abstractions</vt:lpstr>
      <vt:lpstr>Data Abstractions</vt:lpstr>
      <vt:lpstr>Typical NoC Design Flow</vt:lpstr>
      <vt:lpstr>Timing Closure in NoC</vt:lpstr>
      <vt:lpstr>NoC Design Requirements</vt:lpstr>
      <vt:lpstr>Break + Questions</vt:lpstr>
      <vt:lpstr>PowerPoint プレゼンテーション</vt:lpstr>
      <vt:lpstr>PowerPoint プレゼンテーション</vt:lpstr>
      <vt:lpstr>NoC Topology</vt:lpstr>
      <vt:lpstr>Direct Topology: Mesh</vt:lpstr>
      <vt:lpstr>Direct Topology: Torus</vt:lpstr>
      <vt:lpstr>Direct Topology: Folded Torus</vt:lpstr>
      <vt:lpstr>Direct Topology: Folded Torus</vt:lpstr>
      <vt:lpstr>Direct Topology: Octagon</vt:lpstr>
      <vt:lpstr>Indirect Topology: Fat Tree</vt:lpstr>
      <vt:lpstr>Indirect Topology: k-ary n-fly butterfly network</vt:lpstr>
      <vt:lpstr>Indirect Topology: (m, n, r) symmetric Clos network</vt:lpstr>
      <vt:lpstr>How to Select a Topology ?</vt:lpstr>
      <vt:lpstr>PowerPoint プレゼンテーション</vt:lpstr>
      <vt:lpstr>NoC Routing</vt:lpstr>
      <vt:lpstr>Routing Deadlock</vt:lpstr>
      <vt:lpstr>Deadlock, Livelock, and Starvation</vt:lpstr>
      <vt:lpstr>Lifelock</vt:lpstr>
      <vt:lpstr>Deadlock</vt:lpstr>
      <vt:lpstr>Deadlock</vt:lpstr>
      <vt:lpstr>Deadlock</vt:lpstr>
      <vt:lpstr>Routing Algorithm Attributes</vt:lpstr>
      <vt:lpstr>Static Vs. Adaptive Routing</vt:lpstr>
      <vt:lpstr>Minimal Vs. Non-Minimal</vt:lpstr>
      <vt:lpstr>Source Vs. Distributed</vt:lpstr>
      <vt:lpstr>Source Vs. Distributed</vt:lpstr>
      <vt:lpstr>Source Vs. Distributed</vt:lpstr>
      <vt:lpstr>Source Vs. Distributed</vt:lpstr>
      <vt:lpstr>Source Vs. Distributed</vt:lpstr>
      <vt:lpstr>Source Vs. Distributed</vt:lpstr>
      <vt:lpstr>Source Vs. Distributed</vt:lpstr>
      <vt:lpstr>Source Vs. Distributed</vt:lpstr>
      <vt:lpstr>Source Vs. Distributed</vt:lpstr>
      <vt:lpstr>Source Vs. Distributed</vt:lpstr>
      <vt:lpstr>Routing examples</vt:lpstr>
      <vt:lpstr>Routing examples</vt:lpstr>
      <vt:lpstr>Routing examples</vt:lpstr>
      <vt:lpstr>Routing examples</vt:lpstr>
      <vt:lpstr>Routing examples</vt:lpstr>
      <vt:lpstr>Summary of Routing Algorithms</vt:lpstr>
      <vt:lpstr>Summary of Routing Algorithms</vt:lpstr>
      <vt:lpstr>PowerPoint プレゼンテーション</vt:lpstr>
      <vt:lpstr>Routing Mechanism</vt:lpstr>
      <vt:lpstr>Table-based Routing</vt:lpstr>
      <vt:lpstr>Table-based Routing</vt:lpstr>
      <vt:lpstr>Source Routing</vt:lpstr>
      <vt:lpstr>Source Routing - Example</vt:lpstr>
      <vt:lpstr>Arbitrary Length Encoding of Source Routes</vt:lpstr>
      <vt:lpstr>Arbitrary Length-Encoding</vt:lpstr>
      <vt:lpstr>Node-Table Routing</vt:lpstr>
      <vt:lpstr>Node-Table Routing</vt:lpstr>
      <vt:lpstr>Example of Node-Table Routing</vt:lpstr>
      <vt:lpstr>Example of Node-Table Routing</vt:lpstr>
      <vt:lpstr>Algorithmic Routing</vt:lpstr>
      <vt:lpstr>Example: Algorithmic Routing</vt:lpstr>
      <vt:lpstr>Example: Algorithmic Routing</vt:lpstr>
      <vt:lpstr>Exercise 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benab</dc:creator>
  <cp:lastModifiedBy>User</cp:lastModifiedBy>
  <cp:revision>68</cp:revision>
  <dcterms:created xsi:type="dcterms:W3CDTF">2013-02-04T07:38:19Z</dcterms:created>
  <dcterms:modified xsi:type="dcterms:W3CDTF">2013-03-04T03:53:52Z</dcterms:modified>
</cp:coreProperties>
</file>