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7" r:id="rId5"/>
    <p:sldId id="262" r:id="rId6"/>
    <p:sldId id="268" r:id="rId7"/>
    <p:sldId id="269" r:id="rId8"/>
    <p:sldId id="271" r:id="rId9"/>
    <p:sldId id="273" r:id="rId10"/>
    <p:sldId id="270" r:id="rId11"/>
    <p:sldId id="277" r:id="rId12"/>
    <p:sldId id="259" r:id="rId13"/>
    <p:sldId id="278" r:id="rId14"/>
    <p:sldId id="274" r:id="rId15"/>
    <p:sldId id="275" r:id="rId16"/>
    <p:sldId id="276" r:id="rId17"/>
    <p:sldId id="279" r:id="rId18"/>
    <p:sldId id="260" r:id="rId19"/>
    <p:sldId id="280" r:id="rId20"/>
    <p:sldId id="286" r:id="rId21"/>
    <p:sldId id="285" r:id="rId22"/>
    <p:sldId id="290" r:id="rId23"/>
    <p:sldId id="291" r:id="rId24"/>
    <p:sldId id="284" r:id="rId25"/>
    <p:sldId id="287" r:id="rId26"/>
    <p:sldId id="281" r:id="rId27"/>
    <p:sldId id="283" r:id="rId28"/>
    <p:sldId id="288" r:id="rId29"/>
    <p:sldId id="289" r:id="rId30"/>
    <p:sldId id="282" r:id="rId31"/>
    <p:sldId id="296" r:id="rId32"/>
    <p:sldId id="292" r:id="rId33"/>
    <p:sldId id="293" r:id="rId34"/>
    <p:sldId id="294" r:id="rId35"/>
    <p:sldId id="295" r:id="rId36"/>
    <p:sldId id="297" r:id="rId37"/>
    <p:sldId id="298" r:id="rId38"/>
    <p:sldId id="302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D2186-BF5B-4B96-AE66-1C4C1F4868E2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D3A73-CDC8-448D-87E8-5D84269F07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6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munications_protoco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Router_(computing)" TargetMode="External"/><Relationship Id="rId5" Type="http://schemas.openxmlformats.org/officeDocument/2006/relationships/hyperlink" Target="http://en.wikipedia.org/wiki/Network_switch" TargetMode="External"/><Relationship Id="rId4" Type="http://schemas.openxmlformats.org/officeDocument/2006/relationships/hyperlink" Target="http://en.wikipedia.org/wiki/Forwarding_plan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049D0F24-04B6-4FFA-AE6B-C0DE378813A9}" type="slidenum">
              <a:rPr kumimoji="0" lang="en-US" altLang="zh-TW"/>
              <a:pPr eaLnBrk="1" hangingPunct="1"/>
              <a:t>4</a:t>
            </a:fld>
            <a:endParaRPr kumimoji="0" lang="en-US" altLang="zh-TW" dirty="0"/>
          </a:p>
        </p:txBody>
      </p:sp>
      <p:sp>
        <p:nvSpPr>
          <p:cNvPr id="819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8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E86FB8A2-E30D-41AB-B0B1-03E9DC1C7BA2}" type="slidenum">
              <a:rPr kumimoji="0" lang="en-US" altLang="zh-TW">
                <a:latin typeface="Calibri" panose="020F0502020204030204" pitchFamily="34" charset="0"/>
              </a:rPr>
              <a:pPr eaLnBrk="1" hangingPunct="1"/>
              <a:t>5</a:t>
            </a:fld>
            <a:endParaRPr kumimoji="0" lang="en-US" altLang="zh-TW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5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A03879-3812-4591-8F01-DD89D0CBC4FB}" type="slidenum">
              <a:rPr lang="en-US" sz="1300"/>
              <a:pPr>
                <a:spcBef>
                  <a:spcPct val="0"/>
                </a:spcBef>
              </a:pPr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8762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altLang="zh-TW" sz="6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fld id="{717CAE83-B5EE-4C90-B5F8-2064C759AD5C}" type="slidenum">
              <a:rPr kumimoji="0" lang="en-US" altLang="zh-TW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kumimoji="0" lang="en-US" altLang="zh-TW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OpenFlow</a:t>
            </a:r>
            <a:r>
              <a:rPr lang="en-US" dirty="0" smtClean="0"/>
              <a:t> is a </a:t>
            </a:r>
            <a:r>
              <a:rPr lang="en-US" u="none" dirty="0" smtClean="0">
                <a:hlinkClick r:id="rId3" tooltip="Communications protocol"/>
              </a:rPr>
              <a:t>communications protocol</a:t>
            </a:r>
            <a:r>
              <a:rPr lang="en-US" u="none" dirty="0" smtClean="0"/>
              <a:t> </a:t>
            </a:r>
            <a:r>
              <a:rPr lang="en-US" dirty="0" smtClean="0"/>
              <a:t>that gives access to the </a:t>
            </a:r>
            <a:r>
              <a:rPr lang="en-US" dirty="0" smtClean="0">
                <a:hlinkClick r:id="rId4" tooltip="Forwarding plane"/>
              </a:rPr>
              <a:t>forwarding plane</a:t>
            </a:r>
            <a:r>
              <a:rPr lang="en-US" dirty="0" smtClean="0"/>
              <a:t> of a </a:t>
            </a:r>
            <a:r>
              <a:rPr lang="en-US" dirty="0" smtClean="0">
                <a:hlinkClick r:id="rId5" tooltip="Network switch"/>
              </a:rPr>
              <a:t>network switch</a:t>
            </a:r>
            <a:r>
              <a:rPr lang="en-US" dirty="0" smtClean="0"/>
              <a:t> or </a:t>
            </a:r>
            <a:r>
              <a:rPr lang="en-US" dirty="0" smtClean="0">
                <a:hlinkClick r:id="rId6" tooltip="Router (computing)"/>
              </a:rPr>
              <a:t>router</a:t>
            </a:r>
            <a:r>
              <a:rPr lang="en-US" dirty="0" smtClean="0"/>
              <a:t> over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3A73-CDC8-448D-87E8-5D84269F07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9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 switches</a:t>
            </a:r>
            <a:r>
              <a:rPr lang="en-US" baseline="0" dirty="0" smtClean="0"/>
              <a:t> but other network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AD07-E522-490E-A307-F4F745B8D3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0579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5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9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0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2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3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8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9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404A-1962-4056-AD2F-7E20E8F28670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463C-C71D-4EB1-9212-8B6EBA2D0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5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2.xml"/><Relationship Id="rId16" Type="http://schemas.openxmlformats.org/officeDocument/2006/relationships/image" Target="../media/image2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8.jpeg"/><Relationship Id="rId5" Type="http://schemas.openxmlformats.org/officeDocument/2006/relationships/tags" Target="../tags/tag5.xml"/><Relationship Id="rId15" Type="http://schemas.openxmlformats.org/officeDocument/2006/relationships/image" Target="../media/image22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flow.stanford.edu/display/Beacon/Home" TargetMode="External"/><Relationship Id="rId3" Type="http://schemas.openxmlformats.org/officeDocument/2006/relationships/hyperlink" Target="http://openiris.etri.re.kr/" TargetMode="External"/><Relationship Id="rId7" Type="http://schemas.openxmlformats.org/officeDocument/2006/relationships/hyperlink" Target="http://trema.github.com/trema/" TargetMode="External"/><Relationship Id="rId2" Type="http://schemas.openxmlformats.org/officeDocument/2006/relationships/hyperlink" Target="http://www.noxrepo.org/support/about-po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xon.onuos.org/" TargetMode="External"/><Relationship Id="rId5" Type="http://schemas.openxmlformats.org/officeDocument/2006/relationships/hyperlink" Target="http://www.noxrepo.org/support/about-nox/" TargetMode="External"/><Relationship Id="rId4" Type="http://schemas.openxmlformats.org/officeDocument/2006/relationships/hyperlink" Target="http://sourceforge.net/projects/mul/" TargetMode="External"/><Relationship Id="rId9" Type="http://schemas.openxmlformats.org/officeDocument/2006/relationships/hyperlink" Target="http://floodlight.openflowhub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  <a:alpha val="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 to Software Defined Network (SDN)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6327"/>
            <a:ext cx="9144000" cy="876655"/>
          </a:xfrm>
        </p:spPr>
        <p:txBody>
          <a:bodyPr/>
          <a:lstStyle/>
          <a:p>
            <a:r>
              <a:rPr lang="en-US" i="1" dirty="0" smtClean="0"/>
              <a:t>Hengky “Hank” Susanto</a:t>
            </a:r>
            <a:r>
              <a:rPr lang="en-US" dirty="0" smtClean="0"/>
              <a:t>, Sing Lab, HKUST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SDN Basic Concept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6756" y="1810760"/>
            <a:ext cx="8218488" cy="46910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600" dirty="0">
                <a:solidFill>
                  <a:srgbClr val="C00000"/>
                </a:solidFill>
              </a:rPr>
              <a:t>Separate Control plane and Data plane </a:t>
            </a:r>
            <a:r>
              <a:rPr lang="en-US" altLang="zh-TW" sz="2600" dirty="0" smtClean="0">
                <a:solidFill>
                  <a:srgbClr val="C00000"/>
                </a:solidFill>
              </a:rPr>
              <a:t>entities.</a:t>
            </a:r>
            <a:endParaRPr lang="en-US" altLang="zh-TW" sz="260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/>
              <a:t>Network intelligence and state are logically </a:t>
            </a:r>
            <a:r>
              <a:rPr lang="en-US" altLang="zh-TW" sz="2200" dirty="0" smtClean="0"/>
              <a:t>centralized.</a:t>
            </a:r>
            <a:endParaRPr lang="en-US" altLang="zh-TW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/>
              <a:t>The underlying network infrastructure is abstracted from the </a:t>
            </a:r>
            <a:r>
              <a:rPr lang="en-US" altLang="zh-TW" sz="2200" dirty="0" smtClean="0"/>
              <a:t>applications.</a:t>
            </a:r>
            <a:endParaRPr lang="en-US" altLang="zh-TW" sz="2200" dirty="0"/>
          </a:p>
          <a:p>
            <a:pPr eaLnBrk="1" hangingPunct="1">
              <a:lnSpc>
                <a:spcPct val="90000"/>
              </a:lnSpc>
              <a:buClr>
                <a:srgbClr val="4F6228"/>
              </a:buClr>
            </a:pPr>
            <a:r>
              <a:rPr lang="en-US" altLang="zh-TW" sz="2600" dirty="0">
                <a:solidFill>
                  <a:srgbClr val="4F6228"/>
                </a:solidFill>
              </a:rPr>
              <a:t>Execute or run Control plane software on general purpose </a:t>
            </a:r>
            <a:r>
              <a:rPr lang="en-US" altLang="zh-TW" sz="2600" dirty="0" smtClean="0">
                <a:solidFill>
                  <a:srgbClr val="4F6228"/>
                </a:solidFill>
              </a:rPr>
              <a:t>hardware.</a:t>
            </a:r>
            <a:endParaRPr lang="en-US" altLang="zh-TW" sz="2600" dirty="0">
              <a:solidFill>
                <a:srgbClr val="4F6228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403152"/>
              </a:buClr>
            </a:pPr>
            <a:r>
              <a:rPr lang="en-US" altLang="zh-TW" sz="2200" dirty="0"/>
              <a:t>Decouple from specific networking </a:t>
            </a:r>
            <a:r>
              <a:rPr lang="en-US" altLang="zh-TW" sz="2200" dirty="0" smtClean="0"/>
              <a:t>hardware.</a:t>
            </a:r>
            <a:endParaRPr lang="en-US" altLang="zh-TW" sz="2200" dirty="0"/>
          </a:p>
          <a:p>
            <a:pPr lvl="1" eaLnBrk="1" hangingPunct="1">
              <a:lnSpc>
                <a:spcPct val="90000"/>
              </a:lnSpc>
              <a:buClr>
                <a:srgbClr val="403152"/>
              </a:buClr>
            </a:pPr>
            <a:r>
              <a:rPr lang="en-US" altLang="zh-TW" sz="2200" dirty="0"/>
              <a:t>Use commodity </a:t>
            </a:r>
            <a:r>
              <a:rPr lang="en-US" altLang="zh-TW" sz="2200" dirty="0" smtClean="0"/>
              <a:t>servers and switches.</a:t>
            </a:r>
            <a:endParaRPr lang="en-US" altLang="zh-TW" sz="2200" dirty="0"/>
          </a:p>
          <a:p>
            <a:pPr eaLnBrk="1" hangingPunct="1">
              <a:lnSpc>
                <a:spcPct val="90000"/>
              </a:lnSpc>
              <a:buClr>
                <a:srgbClr val="4F6228"/>
              </a:buClr>
            </a:pPr>
            <a:r>
              <a:rPr lang="en-US" altLang="zh-TW" sz="2600" dirty="0">
                <a:solidFill>
                  <a:srgbClr val="4F6228"/>
                </a:solidFill>
              </a:rPr>
              <a:t>Have programmable data </a:t>
            </a:r>
            <a:r>
              <a:rPr lang="en-US" altLang="zh-TW" sz="2600" dirty="0" smtClean="0">
                <a:solidFill>
                  <a:srgbClr val="4F6228"/>
                </a:solidFill>
              </a:rPr>
              <a:t>planes.</a:t>
            </a:r>
            <a:endParaRPr lang="en-US" altLang="zh-TW" sz="2600" dirty="0">
              <a:solidFill>
                <a:srgbClr val="4F6228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403152"/>
              </a:buClr>
            </a:pPr>
            <a:r>
              <a:rPr lang="en-US" altLang="zh-TW" sz="2200" dirty="0"/>
              <a:t>Maintain, control and program data plane state from a central </a:t>
            </a:r>
            <a:r>
              <a:rPr lang="en-US" altLang="zh-TW" sz="2200" dirty="0" smtClean="0"/>
              <a:t>entity.</a:t>
            </a:r>
            <a:endParaRPr lang="en-US" altLang="zh-TW" sz="2200" dirty="0"/>
          </a:p>
          <a:p>
            <a:pPr eaLnBrk="1" hangingPunct="1">
              <a:lnSpc>
                <a:spcPct val="90000"/>
              </a:lnSpc>
              <a:buClr>
                <a:srgbClr val="4F6228"/>
              </a:buClr>
            </a:pPr>
            <a:r>
              <a:rPr lang="en-US" altLang="zh-TW" sz="2600" dirty="0">
                <a:solidFill>
                  <a:srgbClr val="4F6228"/>
                </a:solidFill>
              </a:rPr>
              <a:t>An architecture to control not just a networking device but an entire </a:t>
            </a:r>
            <a:r>
              <a:rPr lang="en-US" altLang="zh-TW" sz="2600" dirty="0" smtClean="0">
                <a:solidFill>
                  <a:srgbClr val="4F6228"/>
                </a:solidFill>
              </a:rPr>
              <a:t>network.</a:t>
            </a:r>
            <a:endParaRPr lang="zh-TW" altLang="en-US" sz="26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in Real World – Google’s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3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industries were skeptical whether SDN was possible.</a:t>
            </a:r>
          </a:p>
          <a:p>
            <a:r>
              <a:rPr lang="en-US" dirty="0" smtClean="0"/>
              <a:t>Google had big problems:</a:t>
            </a:r>
          </a:p>
          <a:p>
            <a:pPr lvl="1"/>
            <a:r>
              <a:rPr lang="en-US" b="1" dirty="0" smtClean="0"/>
              <a:t>High financial cost </a:t>
            </a:r>
            <a:r>
              <a:rPr lang="en-US" dirty="0" smtClean="0"/>
              <a:t>managing their datacenters: Hardware and software upgrade, over provisioning (fault tolerant), manage large backup traffic, time to manage individual switch, and  a lot of men power to manage the infrastructure.  </a:t>
            </a:r>
          </a:p>
          <a:p>
            <a:pPr lvl="1"/>
            <a:r>
              <a:rPr lang="en-US" b="1" dirty="0" smtClean="0"/>
              <a:t>Delay</a:t>
            </a:r>
            <a:r>
              <a:rPr lang="en-US" dirty="0" smtClean="0"/>
              <a:t> caused by rebuilding connections after link failure.</a:t>
            </a:r>
          </a:p>
          <a:p>
            <a:pPr lvl="2"/>
            <a:r>
              <a:rPr lang="en-US" dirty="0" smtClean="0"/>
              <a:t>Slow to rebuild the routing tables after link failure.</a:t>
            </a:r>
          </a:p>
          <a:p>
            <a:pPr lvl="2"/>
            <a:r>
              <a:rPr lang="en-US" dirty="0" smtClean="0"/>
              <a:t>Difficult to predict what the new network may perform.</a:t>
            </a:r>
          </a:p>
          <a:p>
            <a:r>
              <a:rPr lang="en-US" dirty="0" smtClean="0"/>
              <a:t>Google went a head and implemented SDN.</a:t>
            </a:r>
          </a:p>
          <a:p>
            <a:pPr lvl="1"/>
            <a:r>
              <a:rPr lang="en-US" dirty="0" smtClean="0"/>
              <a:t>Built their hardware and wrote their own software for their internal datacenters. </a:t>
            </a:r>
          </a:p>
          <a:p>
            <a:pPr lvl="1"/>
            <a:r>
              <a:rPr lang="en-US" dirty="0" smtClean="0"/>
              <a:t>Surprised the industries when Google announced SDN was possible in production. 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they do it?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 “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B4: Experience with a Globally-Deployed Software Defined WAN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”, ACM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igcomm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2013.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09" y="1690688"/>
            <a:ext cx="11148291" cy="5088803"/>
          </a:xfrm>
        </p:spPr>
        <p:txBody>
          <a:bodyPr>
            <a:noAutofit/>
          </a:bodyPr>
          <a:lstStyle/>
          <a:p>
            <a:r>
              <a:rPr lang="en-US" sz="2400" dirty="0" smtClean="0"/>
              <a:t>2006</a:t>
            </a:r>
            <a:r>
              <a:rPr lang="en-US" sz="2400" dirty="0"/>
              <a:t>: Martin </a:t>
            </a:r>
            <a:r>
              <a:rPr lang="en-US" sz="2400" dirty="0" err="1"/>
              <a:t>Casado</a:t>
            </a:r>
            <a:r>
              <a:rPr lang="en-US" sz="2400" dirty="0"/>
              <a:t>, a PhD </a:t>
            </a:r>
            <a:r>
              <a:rPr lang="en-US" sz="2400" dirty="0" smtClean="0"/>
              <a:t>student </a:t>
            </a:r>
            <a:r>
              <a:rPr lang="en-US" sz="2400" dirty="0"/>
              <a:t>at Stanford and team </a:t>
            </a:r>
            <a:r>
              <a:rPr lang="en-US" sz="2400" dirty="0" smtClean="0"/>
              <a:t>propose </a:t>
            </a:r>
            <a:r>
              <a:rPr lang="en-US" sz="2400" dirty="0"/>
              <a:t>a clean-slate security </a:t>
            </a:r>
            <a:r>
              <a:rPr lang="en-US" sz="2400" dirty="0" smtClean="0"/>
              <a:t>architecture </a:t>
            </a:r>
            <a:r>
              <a:rPr lang="en-US" sz="2400" dirty="0"/>
              <a:t>(SANE) which defines </a:t>
            </a:r>
            <a:r>
              <a:rPr lang="en-US" sz="2400" dirty="0" smtClean="0"/>
              <a:t>a centralized control </a:t>
            </a:r>
            <a:r>
              <a:rPr lang="en-US" sz="2400" dirty="0"/>
              <a:t>of security (in </a:t>
            </a:r>
            <a:r>
              <a:rPr lang="en-US" sz="2400" dirty="0" smtClean="0"/>
              <a:t>stead </a:t>
            </a:r>
            <a:r>
              <a:rPr lang="en-US" sz="2400" dirty="0"/>
              <a:t>of at the edge as normally done). </a:t>
            </a:r>
            <a:r>
              <a:rPr lang="en-US" sz="2400" dirty="0" smtClean="0"/>
              <a:t>Ethane </a:t>
            </a:r>
            <a:r>
              <a:rPr lang="en-US" sz="2400" dirty="0"/>
              <a:t>generalizes </a:t>
            </a:r>
            <a:r>
              <a:rPr lang="en-US" sz="2400" dirty="0" smtClean="0"/>
              <a:t>it to </a:t>
            </a:r>
            <a:r>
              <a:rPr lang="en-US" sz="2400" dirty="0"/>
              <a:t>all access policies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idea of </a:t>
            </a:r>
            <a:r>
              <a:rPr lang="en-US" sz="2400" i="1" dirty="0" smtClean="0"/>
              <a:t>Software Defined Network </a:t>
            </a:r>
            <a:r>
              <a:rPr lang="en-US" sz="2400" dirty="0" smtClean="0"/>
              <a:t>is originated from </a:t>
            </a:r>
            <a:r>
              <a:rPr lang="en-US" sz="2400" dirty="0" err="1" smtClean="0">
                <a:solidFill>
                  <a:srgbClr val="C00000"/>
                </a:solidFill>
              </a:rPr>
              <a:t>OpenFlow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project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ACM SIGCOMM 2008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2009: Stanford publishes </a:t>
            </a:r>
            <a:r>
              <a:rPr lang="en-US" sz="2400" dirty="0" err="1" smtClean="0">
                <a:solidFill>
                  <a:srgbClr val="C00000"/>
                </a:solidFill>
              </a:rPr>
              <a:t>OpenFlow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V1.0.0 specs.</a:t>
            </a:r>
          </a:p>
          <a:p>
            <a:r>
              <a:rPr lang="en-US" sz="2400" dirty="0" smtClean="0"/>
              <a:t>June 2009: Martin </a:t>
            </a:r>
            <a:r>
              <a:rPr lang="en-US" sz="2400" dirty="0" err="1" smtClean="0"/>
              <a:t>Casado</a:t>
            </a:r>
            <a:r>
              <a:rPr lang="en-US" sz="2400" dirty="0" smtClean="0"/>
              <a:t> co-founds </a:t>
            </a:r>
            <a:r>
              <a:rPr lang="en-US" sz="2400" dirty="0" err="1" smtClean="0"/>
              <a:t>Nicira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March 2011: Open Networking Foundation is formed.</a:t>
            </a:r>
          </a:p>
          <a:p>
            <a:r>
              <a:rPr lang="en-US" sz="2400" dirty="0" smtClean="0"/>
              <a:t>Oct 2011: First Open Networking Summit. Many Industries (Juniper, Cisco announced to incorporate. </a:t>
            </a:r>
          </a:p>
          <a:p>
            <a:r>
              <a:rPr lang="en-US" sz="2400" dirty="0" smtClean="0"/>
              <a:t>July 2012: VMware buys </a:t>
            </a:r>
            <a:r>
              <a:rPr lang="en-US" sz="2400" dirty="0" err="1" smtClean="0"/>
              <a:t>Nicira</a:t>
            </a:r>
            <a:r>
              <a:rPr lang="en-US" sz="2400" dirty="0" smtClean="0"/>
              <a:t> for </a:t>
            </a:r>
            <a:r>
              <a:rPr lang="en-US" sz="2400" b="1" dirty="0" smtClean="0"/>
              <a:t>$1.26B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Lesson Learned: Imagination is the key to </a:t>
            </a:r>
            <a:r>
              <a:rPr lang="en-US" sz="2400" i="1" u="sng" dirty="0" smtClean="0">
                <a:solidFill>
                  <a:srgbClr val="7030A0"/>
                </a:solidFill>
              </a:rPr>
              <a:t>unlock</a:t>
            </a:r>
            <a:r>
              <a:rPr lang="en-US" sz="2400" dirty="0" smtClean="0">
                <a:solidFill>
                  <a:srgbClr val="7030A0"/>
                </a:solidFill>
              </a:rPr>
              <a:t> the power of possibilities. 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20147" b="20147"/>
          <a:stretch>
            <a:fillRect/>
          </a:stretch>
        </p:blipFill>
        <p:spPr>
          <a:xfrm>
            <a:off x="9481126" y="221673"/>
            <a:ext cx="2008910" cy="1303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09366" y="873211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Martin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Casado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8"/>
          <p:cNvSpPr>
            <a:spLocks noChangeShapeType="1"/>
          </p:cNvSpPr>
          <p:nvPr/>
        </p:nvSpPr>
        <p:spPr bwMode="auto">
          <a:xfrm flipH="1">
            <a:off x="6858000" y="3151188"/>
            <a:ext cx="0" cy="1454150"/>
          </a:xfrm>
          <a:prstGeom prst="line">
            <a:avLst/>
          </a:prstGeom>
          <a:noFill/>
          <a:ln w="889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Rectangle 9"/>
          <p:cNvSpPr>
            <a:spLocks/>
          </p:cNvSpPr>
          <p:nvPr/>
        </p:nvSpPr>
        <p:spPr bwMode="auto">
          <a:xfrm>
            <a:off x="4009293" y="3692525"/>
            <a:ext cx="2720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1464" bIns="0">
            <a:spAutoFit/>
          </a:bodyPr>
          <a:lstStyle>
            <a:lvl1pPr marL="4127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r" eaLnBrk="1" hangingPunct="1"/>
            <a:r>
              <a:rPr lang="en-US" altLang="zh-TW" sz="2400" b="1" dirty="0" err="1">
                <a:solidFill>
                  <a:srgbClr val="C00000"/>
                </a:solidFill>
                <a:latin typeface="Calibri" panose="020F0502020204030204" pitchFamily="34" charset="0"/>
                <a:sym typeface="Gill Sans" pitchFamily="-108" charset="0"/>
              </a:rPr>
              <a:t>OpenFlow</a:t>
            </a:r>
            <a:r>
              <a:rPr lang="en-US" altLang="zh-TW" sz="2400" dirty="0">
                <a:solidFill>
                  <a:srgbClr val="C00000"/>
                </a:solidFill>
                <a:latin typeface="Calibri" panose="020F0502020204030204" pitchFamily="34" charset="0"/>
                <a:sym typeface="Gill Sans" pitchFamily="-108" charset="0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latin typeface="Calibri" panose="020F0502020204030204" pitchFamily="34" charset="0"/>
                <a:sym typeface="Gill Sans" pitchFamily="-108" charset="0"/>
              </a:rPr>
              <a:t>Protocols</a:t>
            </a:r>
            <a:endParaRPr lang="en-US" altLang="zh-TW" sz="2400" dirty="0">
              <a:solidFill>
                <a:srgbClr val="C00000"/>
              </a:solidFill>
              <a:latin typeface="Calibri" panose="020F0502020204030204" pitchFamily="34" charset="0"/>
              <a:sym typeface="Gill Sans" pitchFamily="-108" charset="0"/>
            </a:endParaRPr>
          </a:p>
        </p:txBody>
      </p:sp>
      <p:sp>
        <p:nvSpPr>
          <p:cNvPr id="27652" name="AutoShape 1"/>
          <p:cNvSpPr>
            <a:spLocks/>
          </p:cNvSpPr>
          <p:nvPr/>
        </p:nvSpPr>
        <p:spPr bwMode="auto">
          <a:xfrm>
            <a:off x="3352801" y="4605339"/>
            <a:ext cx="5364163" cy="1368425"/>
          </a:xfrm>
          <a:prstGeom prst="roundRect">
            <a:avLst>
              <a:gd name="adj" fmla="val 6486"/>
            </a:avLst>
          </a:prstGeom>
          <a:gradFill rotWithShape="1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lang="zh-TW" altLang="zh-TW" sz="2400">
              <a:solidFill>
                <a:srgbClr val="000000"/>
              </a:solidFill>
              <a:latin typeface="Helvetica" panose="020B0604020202020204" pitchFamily="34" charset="0"/>
              <a:ea typeface="ヒラギノ明朝 ProN W3"/>
              <a:cs typeface="ヒラギノ明朝 ProN W3"/>
              <a:sym typeface="Times New Roman" panose="02020603050405020304" pitchFamily="18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3521076" y="5380038"/>
            <a:ext cx="5008563" cy="47625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Data Path (Hardware)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3521076" y="4718051"/>
            <a:ext cx="3489325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Control Path</a:t>
            </a:r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 rot="10800000" flipH="1">
            <a:off x="3468689" y="5284789"/>
            <a:ext cx="5138737" cy="7937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7162800" y="4718051"/>
            <a:ext cx="1366838" cy="468313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1464" bIns="0" anchor="ctr"/>
          <a:lstStyle/>
          <a:p>
            <a:pPr marL="41299" algn="ctr">
              <a:defRPr/>
            </a:pPr>
            <a:r>
              <a:rPr lang="en-US" sz="2000" b="1" dirty="0">
                <a:solidFill>
                  <a:srgbClr val="001949"/>
                </a:solidFill>
                <a:latin typeface="Helvetica"/>
                <a:ea typeface="Gill Sans" charset="0"/>
                <a:cs typeface="Helvetica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3352551" y="4599730"/>
            <a:ext cx="5410200" cy="1381761"/>
            <a:chOff x="3276600" y="4755203"/>
            <a:chExt cx="5410200" cy="1381761"/>
          </a:xfrm>
          <a:effectLst>
            <a:reflection stA="50000" endPos="15000" dist="12700" dir="5400000" sy="-100000" algn="bl" rotWithShape="0"/>
          </a:effectLst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</a:gradFill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Helvetica"/>
                  <a:ea typeface="ヒラギノ明朝 ProN W3" charset="-128"/>
                  <a:cs typeface="Helvetica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1" y="4836484"/>
              <a:ext cx="224580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 defTabSz="914139">
                <a:defRPr/>
              </a:pPr>
              <a:r>
                <a:rPr lang="en-US" sz="2800" b="1" noProof="1" smtClean="0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Helvetica"/>
                  <a:cs typeface="Helvetica"/>
                  <a:sym typeface="Times New Roman" charset="0"/>
                </a:rPr>
                <a:t>Data Plane</a:t>
              </a:r>
              <a:endParaRPr lang="en-US" sz="2800" b="1" noProof="1">
                <a:solidFill>
                  <a:prstClr val="white"/>
                </a:solidFill>
                <a:effectLst>
                  <a:outerShdw blurRad="92075" dist="25400" dir="2700000" algn="tl" rotWithShape="0">
                    <a:srgbClr val="000000">
                      <a:alpha val="76000"/>
                    </a:srgbClr>
                  </a:outerShdw>
                </a:effectLst>
                <a:latin typeface="Helvetica"/>
                <a:cs typeface="Helvetica"/>
                <a:sym typeface="Times New Roman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2743200" y="2347867"/>
            <a:ext cx="6663266" cy="8185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FFFF"/>
                </a:solidFill>
                <a:latin typeface="+mj-lt"/>
              </a:rPr>
              <a:t> Control Plane (Network OS)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6" name="Group 64"/>
          <p:cNvGrpSpPr/>
          <p:nvPr/>
        </p:nvGrpSpPr>
        <p:grpSpPr>
          <a:xfrm>
            <a:off x="8453664" y="239537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>
              <a:stCxn id="36" idx="7"/>
              <a:endCxn id="37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0"/>
              <a:endCxn id="36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8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4"/>
              <a:endCxn id="39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6"/>
              <a:endCxn id="39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3522133" y="1755798"/>
            <a:ext cx="2514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smtClean="0">
                <a:solidFill>
                  <a:srgbClr val="000000"/>
                </a:solidFill>
                <a:ea typeface="ＭＳ Ｐゴシック" pitchFamily="34" charset="-128"/>
              </a:rPr>
              <a:t>Application A</a:t>
            </a:r>
            <a:endParaRPr lang="en-US" altLang="zh-TW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106584" y="1752601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smtClean="0">
                <a:solidFill>
                  <a:srgbClr val="000000"/>
                </a:solidFill>
                <a:ea typeface="ＭＳ Ｐゴシック" pitchFamily="34" charset="-128"/>
              </a:rPr>
              <a:t>Application B</a:t>
            </a:r>
            <a:endParaRPr lang="en-US" altLang="zh-TW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7668" name="Title 3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ea typeface="ＭＳ Ｐゴシック" panose="020B0600070205080204" pitchFamily="34" charset="-128"/>
              </a:rPr>
              <a:t>What is </a:t>
            </a:r>
            <a:r>
              <a:rPr lang="en-US" altLang="zh-TW" sz="4000" dirty="0" err="1" smtClean="0">
                <a:ea typeface="ＭＳ Ｐゴシック" panose="020B0600070205080204" pitchFamily="34" charset="-128"/>
              </a:rPr>
              <a:t>OpenFlow</a:t>
            </a:r>
            <a:r>
              <a:rPr lang="en-US" altLang="zh-TW" sz="4000" dirty="0" smtClean="0">
                <a:ea typeface="ＭＳ Ｐゴシック" panose="020B0600070205080204" pitchFamily="34" charset="-128"/>
              </a:rPr>
              <a:t>?</a:t>
            </a:r>
            <a:endParaRPr lang="en-US" altLang="zh-TW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94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63" y="1825624"/>
            <a:ext cx="10902460" cy="48741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Allow separation </a:t>
            </a:r>
            <a:r>
              <a:rPr lang="en-US" dirty="0"/>
              <a:t>of control and data </a:t>
            </a:r>
            <a:r>
              <a:rPr lang="en-US" dirty="0" smtClean="0"/>
              <a:t>planes.</a:t>
            </a:r>
            <a:endParaRPr lang="en-US" dirty="0"/>
          </a:p>
          <a:p>
            <a:r>
              <a:rPr lang="en-US" dirty="0" smtClean="0"/>
              <a:t>Centralization </a:t>
            </a:r>
            <a:r>
              <a:rPr lang="en-US" dirty="0"/>
              <a:t>of </a:t>
            </a:r>
            <a:r>
              <a:rPr lang="en-US" dirty="0" smtClean="0"/>
              <a:t>control.</a:t>
            </a:r>
            <a:endParaRPr lang="en-US" dirty="0"/>
          </a:p>
          <a:p>
            <a:r>
              <a:rPr lang="en-US" dirty="0" smtClean="0"/>
              <a:t>Flow </a:t>
            </a:r>
            <a:r>
              <a:rPr lang="en-US" dirty="0"/>
              <a:t>based </a:t>
            </a:r>
            <a:r>
              <a:rPr lang="en-US" dirty="0" smtClean="0"/>
              <a:t>control.</a:t>
            </a:r>
          </a:p>
          <a:p>
            <a:r>
              <a:rPr lang="en-US" dirty="0" smtClean="0"/>
              <a:t>Takes advantage routing tables in Ethernet switches and routers.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SDN is not </a:t>
            </a:r>
            <a:r>
              <a:rPr lang="en-US" dirty="0" err="1">
                <a:solidFill>
                  <a:srgbClr val="0070C0"/>
                </a:solidFill>
              </a:rPr>
              <a:t>O</a:t>
            </a:r>
            <a:r>
              <a:rPr lang="en-US" dirty="0" err="1" smtClean="0">
                <a:solidFill>
                  <a:srgbClr val="0070C0"/>
                </a:solidFill>
              </a:rPr>
              <a:t>penFlow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SDN</a:t>
            </a:r>
            <a:r>
              <a:rPr lang="en-US" dirty="0" smtClean="0"/>
              <a:t> is a </a:t>
            </a:r>
            <a:r>
              <a:rPr lang="en-US" u="sng" dirty="0" smtClean="0">
                <a:solidFill>
                  <a:srgbClr val="0070C0"/>
                </a:solidFill>
              </a:rPr>
              <a:t>concept</a:t>
            </a:r>
            <a:r>
              <a:rPr lang="en-US" u="sng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the </a:t>
            </a:r>
            <a:r>
              <a:rPr lang="en-US" dirty="0"/>
              <a:t>physical separation of the network control plane from </a:t>
            </a:r>
            <a:r>
              <a:rPr lang="en-US" dirty="0" smtClean="0"/>
              <a:t>the forwarding </a:t>
            </a:r>
            <a:r>
              <a:rPr lang="en-US" dirty="0"/>
              <a:t>plane, and where a control plane controls several </a:t>
            </a:r>
            <a:r>
              <a:rPr lang="en-US" dirty="0" smtClean="0"/>
              <a:t>devices.</a:t>
            </a:r>
          </a:p>
          <a:p>
            <a:pPr lvl="1"/>
            <a:r>
              <a:rPr lang="en-US" b="1" i="1" dirty="0" err="1" smtClean="0"/>
              <a:t>OpenFlow</a:t>
            </a:r>
            <a:r>
              <a:rPr lang="en-US" dirty="0"/>
              <a:t> </a:t>
            </a:r>
            <a:r>
              <a:rPr lang="en-US" dirty="0" smtClean="0"/>
              <a:t>is communication interface between the control and data plane of an </a:t>
            </a:r>
            <a:r>
              <a:rPr lang="en-US" i="1" dirty="0" smtClean="0"/>
              <a:t>SDN architecture</a:t>
            </a:r>
            <a:r>
              <a:rPr lang="en-US" dirty="0" smtClean="0"/>
              <a:t>.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llows direct access to and manipulation of the forwarding plane of network devices such as switches and routers, both physical and virtual.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Think of as a </a:t>
            </a:r>
            <a:r>
              <a:rPr lang="en-US" u="sng" dirty="0" smtClean="0">
                <a:solidFill>
                  <a:srgbClr val="C00000"/>
                </a:solidFill>
              </a:rPr>
              <a:t>protocol</a:t>
            </a:r>
            <a:r>
              <a:rPr lang="en-US" dirty="0" smtClean="0">
                <a:solidFill>
                  <a:srgbClr val="C00000"/>
                </a:solidFill>
              </a:rPr>
              <a:t> used in switching devices and controllers interface.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424586"/>
            <a:ext cx="10483272" cy="1029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</a:t>
            </a:r>
            <a:r>
              <a:rPr lang="en-US" dirty="0" err="1" smtClean="0"/>
              <a:t>OpenFlow</a:t>
            </a:r>
            <a:r>
              <a:rPr lang="en-US" dirty="0" smtClean="0"/>
              <a:t> related to SDN in The Nut Shell?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161" y="2615586"/>
            <a:ext cx="7166892" cy="3758783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418" y="2051115"/>
            <a:ext cx="3370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i="1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OpenFlow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allows you to do:</a:t>
            </a:r>
            <a:endParaRPr lang="en-US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48086" y="2051115"/>
            <a:ext cx="1754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SDN Concept</a:t>
            </a:r>
            <a:endParaRPr lang="en-US" sz="20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91" y="2579892"/>
            <a:ext cx="3956176" cy="3767471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06528" y="2615585"/>
            <a:ext cx="1688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(Application Plane)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文字方塊 25"/>
          <p:cNvSpPr txBox="1">
            <a:spLocks noChangeArrowheads="1"/>
          </p:cNvSpPr>
          <p:nvPr/>
        </p:nvSpPr>
        <p:spPr bwMode="auto">
          <a:xfrm>
            <a:off x="9502932" y="5069700"/>
            <a:ext cx="1600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400" b="1" dirty="0">
                <a:latin typeface="Calibri" panose="020F0502020204030204" pitchFamily="34" charset="0"/>
              </a:rPr>
              <a:t>Separation</a:t>
            </a:r>
            <a:r>
              <a:rPr kumimoji="0" lang="en-US" altLang="zh-TW" sz="1400" dirty="0">
                <a:latin typeface="Calibri" panose="020F0502020204030204" pitchFamily="34" charset="0"/>
              </a:rPr>
              <a:t> of </a:t>
            </a:r>
            <a:r>
              <a:rPr kumimoji="0" lang="en-US" altLang="zh-TW" sz="1400" u="sng" dirty="0">
                <a:latin typeface="Calibri" panose="020F0502020204030204" pitchFamily="34" charset="0"/>
              </a:rPr>
              <a:t>Data </a:t>
            </a:r>
          </a:p>
          <a:p>
            <a:pPr algn="ctr" eaLnBrk="1" hangingPunct="1"/>
            <a:r>
              <a:rPr kumimoji="0" lang="en-US" altLang="zh-TW" sz="1400" dirty="0">
                <a:latin typeface="Calibri" panose="020F0502020204030204" pitchFamily="34" charset="0"/>
              </a:rPr>
              <a:t>and </a:t>
            </a:r>
            <a:r>
              <a:rPr kumimoji="0" lang="en-US" altLang="zh-TW" sz="1400" u="sng" dirty="0">
                <a:latin typeface="Calibri" panose="020F0502020204030204" pitchFamily="34" charset="0"/>
              </a:rPr>
              <a:t>Control</a:t>
            </a:r>
            <a:r>
              <a:rPr kumimoji="0" lang="en-US" altLang="zh-TW" sz="1400" dirty="0">
                <a:latin typeface="Calibri" panose="020F0502020204030204" pitchFamily="34" charset="0"/>
              </a:rPr>
              <a:t> Plane</a:t>
            </a:r>
            <a:endParaRPr kumimoji="0" lang="zh-TW" altLang="en-US" sz="1400" dirty="0">
              <a:latin typeface="Calibri" panose="020F0502020204030204" pitchFamily="34" charset="0"/>
            </a:endParaRPr>
          </a:p>
        </p:txBody>
      </p:sp>
      <p:sp>
        <p:nvSpPr>
          <p:cNvPr id="15" name="上-下雙向箭號 26"/>
          <p:cNvSpPr/>
          <p:nvPr/>
        </p:nvSpPr>
        <p:spPr>
          <a:xfrm>
            <a:off x="9348498" y="4694000"/>
            <a:ext cx="209481" cy="1274620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9259493" y="4050752"/>
            <a:ext cx="486878" cy="496027"/>
            <a:chOff x="0" y="0"/>
            <a:chExt cx="608" cy="600"/>
          </a:xfrm>
        </p:grpSpPr>
        <p:pic>
          <p:nvPicPr>
            <p:cNvPr id="17" name="Picture 3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86" y="5996398"/>
            <a:ext cx="507325" cy="2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69" y="246959"/>
            <a:ext cx="10515600" cy="1168111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OpenFlow</a:t>
            </a:r>
            <a:r>
              <a:rPr lang="en-US" dirty="0" smtClean="0"/>
              <a:t>: 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4784" y="1420271"/>
            <a:ext cx="5192417" cy="2360437"/>
          </a:xfrm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Controller </a:t>
            </a:r>
            <a:r>
              <a:rPr lang="en-US" sz="1900" dirty="0" smtClean="0">
                <a:solidFill>
                  <a:srgbClr val="C00000"/>
                </a:solidFill>
              </a:rPr>
              <a:t>manages</a:t>
            </a:r>
            <a:r>
              <a:rPr lang="en-US" sz="1900" dirty="0" smtClean="0"/>
              <a:t> the traffic (network flows) by </a:t>
            </a:r>
            <a:r>
              <a:rPr lang="en-US" sz="1900" dirty="0" smtClean="0">
                <a:solidFill>
                  <a:srgbClr val="C00000"/>
                </a:solidFill>
              </a:rPr>
              <a:t>manipulating </a:t>
            </a:r>
            <a:r>
              <a:rPr lang="en-US" sz="1900" dirty="0" smtClean="0"/>
              <a:t>the </a:t>
            </a:r>
            <a:r>
              <a:rPr lang="en-US" sz="1900" dirty="0" smtClean="0">
                <a:solidFill>
                  <a:srgbClr val="C00000"/>
                </a:solidFill>
              </a:rPr>
              <a:t>flow table </a:t>
            </a:r>
            <a:r>
              <a:rPr lang="en-US" sz="1900" dirty="0" smtClean="0"/>
              <a:t>at switches.</a:t>
            </a:r>
          </a:p>
          <a:p>
            <a:pPr lvl="1"/>
            <a:r>
              <a:rPr lang="en-US" sz="1700" dirty="0" smtClean="0"/>
              <a:t>Instructions are stored in flow tables.</a:t>
            </a:r>
          </a:p>
          <a:p>
            <a:r>
              <a:rPr lang="en-US" sz="1900" dirty="0" smtClean="0"/>
              <a:t>When </a:t>
            </a:r>
            <a:r>
              <a:rPr lang="en-US" sz="1900" dirty="0"/>
              <a:t>packet </a:t>
            </a:r>
            <a:r>
              <a:rPr lang="en-US" sz="1900" dirty="0" smtClean="0"/>
              <a:t>arrives at switch, </a:t>
            </a:r>
            <a:r>
              <a:rPr lang="en-US" sz="1900" u="sng" dirty="0" smtClean="0"/>
              <a:t>match</a:t>
            </a:r>
            <a:r>
              <a:rPr lang="en-US" sz="1900" dirty="0" smtClean="0"/>
              <a:t> </a:t>
            </a:r>
            <a:r>
              <a:rPr lang="en-US" sz="1900" dirty="0"/>
              <a:t>the </a:t>
            </a:r>
            <a:r>
              <a:rPr lang="en-US" sz="1900" u="sng" dirty="0"/>
              <a:t>header fields </a:t>
            </a:r>
            <a:r>
              <a:rPr lang="en-US" sz="1900" dirty="0"/>
              <a:t>with flow entries in a </a:t>
            </a:r>
            <a:r>
              <a:rPr lang="en-US" sz="1900" dirty="0" smtClean="0"/>
              <a:t>flow table.</a:t>
            </a:r>
          </a:p>
          <a:p>
            <a:r>
              <a:rPr lang="en-US" sz="1900" dirty="0"/>
              <a:t>I</a:t>
            </a:r>
            <a:r>
              <a:rPr lang="en-US" sz="1900" dirty="0" smtClean="0"/>
              <a:t>f </a:t>
            </a:r>
            <a:r>
              <a:rPr lang="en-US" sz="1900" dirty="0"/>
              <a:t>any entry matches, </a:t>
            </a:r>
            <a:r>
              <a:rPr lang="en-US" sz="1900" dirty="0" smtClean="0"/>
              <a:t>performs </a:t>
            </a:r>
            <a:r>
              <a:rPr lang="en-US" sz="1900" dirty="0"/>
              <a:t>indicated </a:t>
            </a:r>
            <a:r>
              <a:rPr lang="en-US" sz="1900" u="sng" dirty="0" smtClean="0"/>
              <a:t>actions</a:t>
            </a:r>
            <a:r>
              <a:rPr lang="en-US" sz="1900" dirty="0" smtClean="0"/>
              <a:t> and update the </a:t>
            </a:r>
            <a:r>
              <a:rPr lang="en-US" sz="1900" u="sng" dirty="0" smtClean="0"/>
              <a:t>counters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If Does not match, Switch asks controller by sending a message with the packet header.</a:t>
            </a:r>
            <a:endParaRPr lang="en-US" sz="19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2044256"/>
            <a:ext cx="5638856" cy="381092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9249" y="5655121"/>
            <a:ext cx="1495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Data Plane</a:t>
            </a:r>
            <a:endParaRPr lang="en-US" sz="2000" b="1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6748" y="3420646"/>
            <a:ext cx="1645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Control Plane</a:t>
            </a:r>
            <a:r>
              <a:rPr lang="en-US" sz="1600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:</a:t>
            </a:r>
            <a:endParaRPr lang="en-US" sz="1600" b="1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105" y="4172362"/>
            <a:ext cx="3901240" cy="2408639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48743" y="5206883"/>
            <a:ext cx="1826312" cy="19107"/>
          </a:xfrm>
          <a:prstGeom prst="line">
            <a:avLst/>
          </a:prstGeom>
          <a:noFill/>
          <a:ln w="34925">
            <a:solidFill>
              <a:srgbClr val="FF7F00"/>
            </a:solidFill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36084" y="3880622"/>
            <a:ext cx="26652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Flow Table (has 3 sections)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76387" y="4830121"/>
            <a:ext cx="8723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Flow table</a:t>
            </a:r>
            <a:endParaRPr lang="en-US" sz="1100" b="1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64270" y="4253304"/>
            <a:ext cx="1406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altLang="zh-TW" sz="1200" dirty="0">
                <a:solidFill>
                  <a:srgbClr val="C00000"/>
                </a:solidFill>
              </a:rPr>
              <a:t>Communicate </a:t>
            </a:r>
            <a:r>
              <a:rPr lang="en-US" altLang="zh-TW" sz="1200" dirty="0" smtClean="0">
                <a:solidFill>
                  <a:srgbClr val="C00000"/>
                </a:solidFill>
              </a:rPr>
              <a:t>via </a:t>
            </a:r>
            <a:r>
              <a:rPr lang="en-US" altLang="zh-TW" sz="1200" b="1" i="1" dirty="0" smtClean="0">
                <a:solidFill>
                  <a:srgbClr val="C00000"/>
                </a:solidFill>
              </a:rPr>
              <a:t>secure </a:t>
            </a:r>
            <a:r>
              <a:rPr lang="en-US" altLang="zh-TW" sz="1200" b="1" i="1" dirty="0">
                <a:solidFill>
                  <a:srgbClr val="C00000"/>
                </a:solidFill>
              </a:rPr>
              <a:t>Channel</a:t>
            </a:r>
            <a:endParaRPr lang="zh-TW" altLang="en-US" sz="12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51759" y="6557653"/>
            <a:ext cx="1768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altLang="zh-TW" sz="1200" dirty="0" smtClean="0">
                <a:solidFill>
                  <a:schemeClr val="tx1"/>
                </a:solidFill>
              </a:rPr>
              <a:t>Match the packet header </a:t>
            </a:r>
            <a:endParaRPr lang="zh-TW" altLang="en-US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Actual Flow Table Looks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8326"/>
            <a:ext cx="10343841" cy="369422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88894" y="231832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 err="1" smtClean="0">
                <a:solidFill>
                  <a:srgbClr val="C00000"/>
                </a:solidFill>
                <a:latin typeface="Helvetica" panose="020B0604020202020204" pitchFamily="34" charset="0"/>
              </a:rPr>
              <a:t>QoS</a:t>
            </a:r>
            <a:endParaRPr lang="en-US" sz="14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46997" y="2318326"/>
            <a:ext cx="841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Protocol</a:t>
            </a:r>
            <a:endParaRPr lang="en-US" sz="14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Table: Basic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72" y="1825625"/>
            <a:ext cx="11012056" cy="47968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All</a:t>
            </a:r>
            <a:r>
              <a:rPr lang="en-US" dirty="0" smtClean="0"/>
              <a:t>: To </a:t>
            </a:r>
            <a:r>
              <a:rPr lang="en-US" dirty="0"/>
              <a:t>all interfaces </a:t>
            </a:r>
            <a:r>
              <a:rPr lang="en-US" dirty="0" smtClean="0"/>
              <a:t>except incoming interface.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Controller</a:t>
            </a:r>
            <a:r>
              <a:rPr lang="en-US" dirty="0" smtClean="0"/>
              <a:t>: Encapsulate </a:t>
            </a:r>
            <a:r>
              <a:rPr lang="en-US" dirty="0"/>
              <a:t>and send to </a:t>
            </a:r>
            <a:r>
              <a:rPr lang="en-US" dirty="0" smtClean="0"/>
              <a:t>controller.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Local</a:t>
            </a:r>
            <a:r>
              <a:rPr lang="en-US" dirty="0" smtClean="0"/>
              <a:t>: </a:t>
            </a:r>
            <a:r>
              <a:rPr lang="en-US" dirty="0"/>
              <a:t>send to its local networking </a:t>
            </a:r>
            <a:r>
              <a:rPr lang="en-US" dirty="0" smtClean="0"/>
              <a:t>stack.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Table</a:t>
            </a:r>
            <a:r>
              <a:rPr lang="en-US" dirty="0" smtClean="0"/>
              <a:t>: </a:t>
            </a:r>
            <a:r>
              <a:rPr lang="en-US" dirty="0"/>
              <a:t>Perform actions in the </a:t>
            </a:r>
            <a:r>
              <a:rPr lang="en-US" u="sng" dirty="0" smtClean="0"/>
              <a:t>next</a:t>
            </a:r>
            <a:r>
              <a:rPr lang="en-US" dirty="0" smtClean="0"/>
              <a:t> flow table (table chaining or multiple table instructions).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In_port</a:t>
            </a:r>
            <a:r>
              <a:rPr lang="en-US" dirty="0" smtClean="0"/>
              <a:t>: </a:t>
            </a:r>
            <a:r>
              <a:rPr lang="en-US" dirty="0"/>
              <a:t>Send back to input </a:t>
            </a:r>
            <a:r>
              <a:rPr lang="en-US" dirty="0" smtClean="0"/>
              <a:t>port.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Normal</a:t>
            </a:r>
            <a:r>
              <a:rPr lang="en-US" dirty="0" smtClean="0"/>
              <a:t>: </a:t>
            </a:r>
            <a:r>
              <a:rPr lang="en-US" dirty="0"/>
              <a:t>Forward using traditional </a:t>
            </a:r>
            <a:r>
              <a:rPr lang="en-US" dirty="0" smtClean="0"/>
              <a:t>Ethernet.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Flood</a:t>
            </a:r>
            <a:r>
              <a:rPr lang="en-US" dirty="0" smtClean="0"/>
              <a:t>: </a:t>
            </a:r>
            <a:r>
              <a:rPr lang="en-US" dirty="0"/>
              <a:t>Send along minimum spanning tree </a:t>
            </a:r>
            <a:r>
              <a:rPr lang="en-US" dirty="0" smtClean="0"/>
              <a:t>except the incoming interface.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Table: Basic Stats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81" y="1912361"/>
            <a:ext cx="7327867" cy="45861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183418" y="1912361"/>
            <a:ext cx="3260437" cy="433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Provide counter for incoming flows or packets.</a:t>
            </a:r>
          </a:p>
          <a:p>
            <a:r>
              <a:rPr lang="en-US" dirty="0" smtClean="0"/>
              <a:t>Information on counter can be retrieved to control plane.</a:t>
            </a:r>
          </a:p>
          <a:p>
            <a:r>
              <a:rPr lang="en-US" dirty="0" smtClean="0"/>
              <a:t>Can be used to monitor network traffic.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What is Software-Defined Network?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Research Problems in SDN.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 to </a:t>
            </a:r>
            <a:r>
              <a:rPr lang="en-US" b="1" dirty="0" smtClean="0"/>
              <a:t>Rules</a:t>
            </a:r>
            <a:r>
              <a:rPr lang="en-US" dirty="0" smtClean="0"/>
              <a:t> and </a:t>
            </a:r>
            <a:r>
              <a:rPr lang="en-US" b="1" dirty="0" smtClean="0"/>
              <a:t>Stats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3" y="1825625"/>
            <a:ext cx="12007209" cy="45105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19107" y="5228096"/>
            <a:ext cx="1713213" cy="44271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70086" y="5295565"/>
            <a:ext cx="979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Threshold</a:t>
            </a:r>
            <a:endParaRPr lang="en-US" sz="14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</a:t>
            </a:r>
            <a:r>
              <a:rPr lang="en-US" dirty="0"/>
              <a:t>T</a:t>
            </a:r>
            <a:r>
              <a:rPr lang="en-US" dirty="0" smtClean="0"/>
              <a:t>hat Support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05CAD-699E-4DB4-8105-37C9EC7E4A0D}" type="slidenum">
              <a:rPr lang="en-US" smtClean="0"/>
              <a:t>21</a:t>
            </a:fld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800601" y="5265737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6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4800601" y="5194300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Ciena Coredirector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840663" y="3738564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7588" y="2279650"/>
            <a:ext cx="2519362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9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4827588" y="2279651"/>
            <a:ext cx="2519362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NEC IP8800</a:t>
            </a:r>
          </a:p>
        </p:txBody>
      </p:sp>
      <p:sp>
        <p:nvSpPr>
          <p:cNvPr id="10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840663" y="2290764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831976" y="372745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831976" y="5194301"/>
            <a:ext cx="2519363" cy="1366837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1" y="4087813"/>
            <a:ext cx="1497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717800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/>
          </p:cNvSpPr>
          <p:nvPr/>
        </p:nvSpPr>
        <p:spPr bwMode="auto">
          <a:xfrm>
            <a:off x="2590800" y="3303589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/>
            <a:endParaRPr lang="en-US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151314"/>
            <a:ext cx="736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2720976"/>
            <a:ext cx="13081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5816600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Rectangle 16"/>
          <p:cNvSpPr>
            <a:spLocks/>
          </p:cNvSpPr>
          <p:nvPr/>
        </p:nvSpPr>
        <p:spPr bwMode="auto">
          <a:xfrm>
            <a:off x="7010400" y="5770563"/>
            <a:ext cx="282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688" algn="r"/>
            <a:r>
              <a:rPr lang="en-US" sz="2600" dirty="0">
                <a:solidFill>
                  <a:schemeClr val="tx2"/>
                </a:solidFill>
                <a:latin typeface="Tele-GroteskFet" pitchFamily="2" charset="0"/>
                <a:ea typeface="ＭＳ Ｐゴシック" pitchFamily="34" charset="-128"/>
                <a:cs typeface="Times New Roman" pitchFamily="18" charset="0"/>
              </a:rPr>
              <a:t>More coming soon...</a:t>
            </a:r>
          </a:p>
        </p:txBody>
      </p:sp>
      <p:sp>
        <p:nvSpPr>
          <p:cNvPr id="21" name="AutoShape 1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831976" y="227965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2711451"/>
            <a:ext cx="1012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1831976" y="2279651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Juniper MX-series</a:t>
            </a:r>
          </a:p>
        </p:txBody>
      </p:sp>
      <p:sp>
        <p:nvSpPr>
          <p:cNvPr id="24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1831976" y="3727451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HP Procurve 5400</a:t>
            </a:r>
          </a:p>
        </p:txBody>
      </p:sp>
      <p:sp>
        <p:nvSpPr>
          <p:cNvPr id="25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1831976" y="5194300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Pronto 3240/3290</a:t>
            </a:r>
          </a:p>
        </p:txBody>
      </p:sp>
      <p:sp>
        <p:nvSpPr>
          <p:cNvPr id="26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7840663" y="2290763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WiMax (NEC)</a:t>
            </a:r>
          </a:p>
        </p:txBody>
      </p:sp>
      <p:sp>
        <p:nvSpPr>
          <p:cNvPr id="27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7840663" y="3738563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PC Engines</a:t>
            </a:r>
          </a:p>
        </p:txBody>
      </p: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5554662"/>
            <a:ext cx="7683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800601" y="3736975"/>
            <a:ext cx="2519363" cy="1366838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endParaRPr lang="en-US" sz="1200">
              <a:latin typeface="Tele-GroteskNor" pitchFamily="2" charset="0"/>
              <a:cs typeface="Times New Roman" pitchFamily="18" charset="0"/>
            </a:endParaRPr>
          </a:p>
        </p:txBody>
      </p:sp>
      <p:sp>
        <p:nvSpPr>
          <p:cNvPr id="30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4800601" y="3736976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pitchFamily="2" charset="0"/>
              </a:rPr>
              <a:t>Netgear 7324</a:t>
            </a:r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386263"/>
            <a:ext cx="22209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02482" y="15602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Available </a:t>
            </a:r>
            <a:r>
              <a:rPr lang="en-US" dirty="0" err="1" smtClean="0">
                <a:solidFill>
                  <a:srgbClr val="002060"/>
                </a:solidFill>
              </a:rPr>
              <a:t>OpenFlow</a:t>
            </a:r>
            <a:r>
              <a:rPr lang="en-US" dirty="0" smtClean="0">
                <a:solidFill>
                  <a:srgbClr val="002060"/>
                </a:solidFill>
              </a:rPr>
              <a:t> Switches as 2014.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 Software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64" y="1825625"/>
            <a:ext cx="11194471" cy="45105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Indigo</a:t>
            </a:r>
            <a:r>
              <a:rPr lang="en-US" dirty="0" smtClean="0"/>
              <a:t>: </a:t>
            </a:r>
            <a:r>
              <a:rPr lang="en-US" dirty="0"/>
              <a:t>Open source implementation that runs </a:t>
            </a:r>
            <a:r>
              <a:rPr lang="en-US" dirty="0" smtClean="0"/>
              <a:t>on Mac OS X.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LINC</a:t>
            </a:r>
            <a:r>
              <a:rPr lang="en-US" dirty="0" smtClean="0"/>
              <a:t>: </a:t>
            </a:r>
            <a:r>
              <a:rPr lang="en-US" dirty="0"/>
              <a:t>Open source implementation that runs on Linux, </a:t>
            </a:r>
            <a:r>
              <a:rPr lang="en-US" dirty="0" smtClean="0"/>
              <a:t>Solaris, Windows</a:t>
            </a:r>
            <a:r>
              <a:rPr lang="en-US" dirty="0"/>
              <a:t>, </a:t>
            </a:r>
            <a:r>
              <a:rPr lang="en-US" dirty="0" err="1"/>
              <a:t>MacOS</a:t>
            </a:r>
            <a:r>
              <a:rPr lang="en-US" dirty="0"/>
              <a:t>, and </a:t>
            </a:r>
            <a:r>
              <a:rPr lang="en-US" dirty="0" smtClean="0"/>
              <a:t>FreeBSD.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Pantou</a:t>
            </a:r>
            <a:r>
              <a:rPr lang="en-US" dirty="0" smtClean="0"/>
              <a:t>: </a:t>
            </a:r>
            <a:r>
              <a:rPr lang="en-US" dirty="0"/>
              <a:t>Turns a commercial wireless router/access point to </a:t>
            </a:r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/>
              <a:t>enabled switch. </a:t>
            </a:r>
            <a:r>
              <a:rPr lang="en-US" dirty="0" err="1" smtClean="0"/>
              <a:t>OpenFlow</a:t>
            </a:r>
            <a:r>
              <a:rPr lang="en-US" dirty="0" smtClean="0"/>
              <a:t> runs </a:t>
            </a:r>
            <a:r>
              <a:rPr lang="en-US" dirty="0"/>
              <a:t>on </a:t>
            </a:r>
            <a:r>
              <a:rPr lang="en-US" dirty="0" err="1"/>
              <a:t>OpenWRT</a:t>
            </a:r>
            <a:r>
              <a:rPr lang="en-US" dirty="0"/>
              <a:t>. </a:t>
            </a:r>
            <a:r>
              <a:rPr lang="en-US" dirty="0" smtClean="0"/>
              <a:t>Supports generic </a:t>
            </a:r>
            <a:r>
              <a:rPr lang="en-US" dirty="0"/>
              <a:t>Broadcom and some </a:t>
            </a:r>
            <a:r>
              <a:rPr lang="en-US" dirty="0" smtClean="0"/>
              <a:t>models of </a:t>
            </a:r>
            <a:r>
              <a:rPr lang="en-US" dirty="0" err="1"/>
              <a:t>LinkSys</a:t>
            </a:r>
            <a:r>
              <a:rPr lang="en-US" dirty="0"/>
              <a:t> and TP-Link </a:t>
            </a:r>
            <a:r>
              <a:rPr lang="en-US" dirty="0" smtClean="0"/>
              <a:t>access points </a:t>
            </a:r>
            <a:r>
              <a:rPr lang="en-US" dirty="0"/>
              <a:t>with Broadcom and Atheros </a:t>
            </a:r>
            <a:r>
              <a:rPr lang="en-US" dirty="0" smtClean="0"/>
              <a:t>chipsets.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Of13softswitch</a:t>
            </a:r>
            <a:r>
              <a:rPr lang="en-US" dirty="0" smtClean="0"/>
              <a:t>: </a:t>
            </a:r>
            <a:r>
              <a:rPr lang="en-US" dirty="0"/>
              <a:t>User-space software switch based on Ericsson </a:t>
            </a:r>
            <a:r>
              <a:rPr lang="en-US" dirty="0" err="1" smtClean="0"/>
              <a:t>TrafficLab</a:t>
            </a:r>
            <a:r>
              <a:rPr lang="en-US" dirty="0" smtClean="0"/>
              <a:t> </a:t>
            </a:r>
            <a:r>
              <a:rPr lang="en-US" dirty="0"/>
              <a:t>1.1 </a:t>
            </a:r>
            <a:r>
              <a:rPr lang="en-US" dirty="0" err="1" smtClean="0"/>
              <a:t>softswitch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Open </a:t>
            </a:r>
            <a:r>
              <a:rPr lang="en-US" dirty="0" err="1" smtClean="0">
                <a:solidFill>
                  <a:srgbClr val="0070C0"/>
                </a:solidFill>
              </a:rPr>
              <a:t>vSwitch</a:t>
            </a:r>
            <a:r>
              <a:rPr lang="en-US" dirty="0" smtClean="0"/>
              <a:t>: Open Source and popular as 2014.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Open </a:t>
            </a:r>
            <a:r>
              <a:rPr lang="en-US" i="1" dirty="0" err="1" smtClean="0"/>
              <a:t>Vswitch</a:t>
            </a:r>
            <a:r>
              <a:rPr lang="en-US" i="1" dirty="0"/>
              <a:t> </a:t>
            </a:r>
            <a:r>
              <a:rPr lang="en-US" dirty="0" smtClean="0"/>
              <a:t>Switch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73" y="1825625"/>
            <a:ext cx="1066107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Virtual Switch </a:t>
            </a:r>
            <a:endParaRPr lang="en-US" dirty="0"/>
          </a:p>
          <a:p>
            <a:r>
              <a:rPr lang="en-US" dirty="0" smtClean="0"/>
              <a:t>Based on </a:t>
            </a:r>
            <a:r>
              <a:rPr lang="en-US" dirty="0" err="1" smtClean="0"/>
              <a:t>Nicira</a:t>
            </a:r>
            <a:r>
              <a:rPr lang="en-US" dirty="0" smtClean="0"/>
              <a:t> Concept.</a:t>
            </a:r>
          </a:p>
          <a:p>
            <a:r>
              <a:rPr lang="en-US" dirty="0"/>
              <a:t>Can Run as a stand alone </a:t>
            </a:r>
            <a:r>
              <a:rPr lang="en-US" dirty="0" smtClean="0"/>
              <a:t>hypervisor </a:t>
            </a:r>
            <a:r>
              <a:rPr lang="en-US" dirty="0"/>
              <a:t>switch or as a distributed </a:t>
            </a:r>
            <a:r>
              <a:rPr lang="en-US" dirty="0" smtClean="0"/>
              <a:t>switch </a:t>
            </a:r>
            <a:r>
              <a:rPr lang="en-US" dirty="0"/>
              <a:t>across multiple physical </a:t>
            </a:r>
            <a:r>
              <a:rPr lang="en-US" dirty="0" smtClean="0"/>
              <a:t>servers.</a:t>
            </a:r>
          </a:p>
          <a:p>
            <a:r>
              <a:rPr lang="en-US" dirty="0"/>
              <a:t>Default switch in </a:t>
            </a:r>
            <a:r>
              <a:rPr lang="en-US" dirty="0" err="1"/>
              <a:t>XenServer</a:t>
            </a:r>
            <a:r>
              <a:rPr lang="en-US" dirty="0"/>
              <a:t> 6.0, </a:t>
            </a:r>
            <a:r>
              <a:rPr lang="en-US" dirty="0" err="1"/>
              <a:t>Xen</a:t>
            </a:r>
            <a:r>
              <a:rPr lang="en-US" dirty="0"/>
              <a:t> Cloud Platform and </a:t>
            </a:r>
            <a:r>
              <a:rPr lang="en-US" dirty="0" smtClean="0"/>
              <a:t>supports </a:t>
            </a:r>
            <a:r>
              <a:rPr lang="en-US" dirty="0" err="1"/>
              <a:t>Proxmox</a:t>
            </a:r>
            <a:r>
              <a:rPr lang="en-US" dirty="0"/>
              <a:t> VE, </a:t>
            </a:r>
            <a:r>
              <a:rPr lang="en-US" dirty="0" err="1"/>
              <a:t>VirtualBox</a:t>
            </a:r>
            <a:r>
              <a:rPr lang="en-US" dirty="0"/>
              <a:t>, </a:t>
            </a:r>
            <a:r>
              <a:rPr lang="en-US" dirty="0" err="1"/>
              <a:t>Xen</a:t>
            </a:r>
            <a:r>
              <a:rPr lang="en-US" dirty="0"/>
              <a:t> </a:t>
            </a:r>
            <a:r>
              <a:rPr lang="en-US" dirty="0" smtClean="0"/>
              <a:t>KVM.</a:t>
            </a:r>
          </a:p>
          <a:p>
            <a:r>
              <a:rPr lang="en-US" dirty="0"/>
              <a:t>Integrated into many cloud management systems </a:t>
            </a:r>
            <a:r>
              <a:rPr lang="en-US" dirty="0" smtClean="0"/>
              <a:t>including </a:t>
            </a:r>
            <a:r>
              <a:rPr lang="en-US" dirty="0" err="1" smtClean="0"/>
              <a:t>OpenStack</a:t>
            </a:r>
            <a:r>
              <a:rPr lang="en-US" dirty="0"/>
              <a:t>, </a:t>
            </a:r>
            <a:r>
              <a:rPr lang="en-US" dirty="0" err="1"/>
              <a:t>openQRM</a:t>
            </a:r>
            <a:r>
              <a:rPr lang="en-US" dirty="0"/>
              <a:t>, </a:t>
            </a:r>
            <a:r>
              <a:rPr lang="en-US" dirty="0" err="1"/>
              <a:t>OpenNebula</a:t>
            </a:r>
            <a:r>
              <a:rPr lang="en-US" dirty="0"/>
              <a:t>, and </a:t>
            </a:r>
            <a:r>
              <a:rPr lang="en-US" dirty="0" err="1" smtClean="0"/>
              <a:t>oVirt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Distributed with Ubuntu, </a:t>
            </a:r>
            <a:r>
              <a:rPr lang="en-US" dirty="0" err="1" smtClean="0"/>
              <a:t>Debian</a:t>
            </a:r>
            <a:r>
              <a:rPr lang="en-US" dirty="0" smtClean="0"/>
              <a:t>, Fedora Linux. Also FreeBSD.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Plane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3" y="1825625"/>
            <a:ext cx="1145309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hlinkClick r:id="rId2"/>
              </a:rPr>
              <a:t>POX</a:t>
            </a:r>
            <a:r>
              <a:rPr lang="en-US" dirty="0" smtClean="0"/>
              <a:t>: (Python) Out of Date.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hlinkClick r:id="rId3"/>
              </a:rPr>
              <a:t>IRIS</a:t>
            </a:r>
            <a:r>
              <a:rPr lang="en-US" dirty="0" smtClean="0"/>
              <a:t>: (Java) Scalability and  High Availability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hlinkClick r:id="rId4"/>
              </a:rPr>
              <a:t>MUL</a:t>
            </a:r>
            <a:r>
              <a:rPr lang="en-US" dirty="0" smtClean="0"/>
              <a:t>: (C) </a:t>
            </a:r>
            <a:r>
              <a:rPr lang="en-US" dirty="0" err="1" smtClean="0"/>
              <a:t>MūL</a:t>
            </a:r>
            <a:r>
              <a:rPr lang="en-US" dirty="0" smtClean="0"/>
              <a:t>, is an </a:t>
            </a:r>
            <a:r>
              <a:rPr lang="en-US" dirty="0" err="1" smtClean="0"/>
              <a:t>openflow</a:t>
            </a:r>
            <a:r>
              <a:rPr lang="en-US" dirty="0" smtClean="0"/>
              <a:t> (SDN) controller. It has a C based multi-threaded infrastructure at its core.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hlinkClick r:id="rId5"/>
              </a:rPr>
              <a:t>NOX</a:t>
            </a:r>
            <a:r>
              <a:rPr lang="en-US" dirty="0" smtClean="0"/>
              <a:t>: (C++/Python) </a:t>
            </a:r>
            <a:r>
              <a:rPr lang="en-US" dirty="0" smtClean="0">
                <a:solidFill>
                  <a:srgbClr val="C00000"/>
                </a:solidFill>
              </a:rPr>
              <a:t>NOX was the first </a:t>
            </a:r>
            <a:r>
              <a:rPr lang="en-US" dirty="0" err="1" smtClean="0">
                <a:solidFill>
                  <a:srgbClr val="C00000"/>
                </a:solidFill>
              </a:rPr>
              <a:t>OpenFlow</a:t>
            </a:r>
            <a:r>
              <a:rPr lang="en-US" dirty="0" smtClean="0">
                <a:solidFill>
                  <a:srgbClr val="C00000"/>
                </a:solidFill>
              </a:rPr>
              <a:t> controller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hlinkClick r:id="rId6"/>
              </a:rPr>
              <a:t>Jaxon</a:t>
            </a:r>
            <a:r>
              <a:rPr lang="en-US" dirty="0" smtClean="0"/>
              <a:t>: (Java) Jaxon is a NOX-dependent Java-based </a:t>
            </a:r>
            <a:r>
              <a:rPr lang="en-US" dirty="0" err="1" smtClean="0"/>
              <a:t>OpenFlow</a:t>
            </a:r>
            <a:r>
              <a:rPr lang="en-US" dirty="0" smtClean="0"/>
              <a:t> Controller. 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hlinkClick r:id="rId7"/>
              </a:rPr>
              <a:t>Trema</a:t>
            </a:r>
            <a:r>
              <a:rPr lang="en-US" dirty="0" smtClean="0"/>
              <a:t>: (C/Ruby) </a:t>
            </a:r>
            <a:r>
              <a:rPr lang="en-US" dirty="0" err="1" smtClean="0"/>
              <a:t>Trema</a:t>
            </a:r>
            <a:r>
              <a:rPr lang="en-US" dirty="0" smtClean="0"/>
              <a:t> is a full-stack framework for developing </a:t>
            </a:r>
            <a:r>
              <a:rPr lang="en-US" dirty="0" err="1" smtClean="0"/>
              <a:t>OpenFlow</a:t>
            </a:r>
            <a:r>
              <a:rPr lang="en-US" dirty="0" smtClean="0"/>
              <a:t> controllers in Ruby and C.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hlinkClick r:id="rId8"/>
              </a:rPr>
              <a:t>Beacon</a:t>
            </a:r>
            <a:r>
              <a:rPr lang="en-US" dirty="0" smtClean="0"/>
              <a:t>: (Java) Beacon supports both event-based and threaded operation.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hlinkClick r:id="rId9"/>
              </a:rPr>
              <a:t>Floodlight</a:t>
            </a:r>
            <a:r>
              <a:rPr lang="en-US" dirty="0" smtClean="0"/>
              <a:t>: (Java) It was forked from the Beacon controller, originally developed by David Erickson at Stanford.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And many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OpenFlow</a:t>
            </a:r>
            <a:r>
              <a:rPr lang="en-US" dirty="0" smtClean="0"/>
              <a:t>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868" y="2226572"/>
            <a:ext cx="6269180" cy="108989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002060"/>
                </a:solidFill>
              </a:rPr>
              <a:t>Support different applications: routing, load balancers, monitoring, security, etc.</a:t>
            </a:r>
          </a:p>
          <a:p>
            <a:pPr>
              <a:spcBef>
                <a:spcPts val="300"/>
              </a:spcBef>
            </a:pPr>
            <a:r>
              <a:rPr lang="en-US" sz="1600" u="sng" dirty="0" smtClean="0">
                <a:solidFill>
                  <a:srgbClr val="002060"/>
                </a:solidFill>
              </a:rPr>
              <a:t>Programmable</a:t>
            </a:r>
            <a:r>
              <a:rPr lang="en-US" sz="1600" dirty="0" smtClean="0">
                <a:solidFill>
                  <a:srgbClr val="002060"/>
                </a:solidFill>
              </a:rPr>
              <a:t>: Modify and interact with the network model in control Plane.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2" y="2162104"/>
            <a:ext cx="3010792" cy="40544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76513" y="2162104"/>
            <a:ext cx="1688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(Application Plane)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091" y="3378290"/>
            <a:ext cx="7251778" cy="164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Global view of the entire network (the network model). </a:t>
            </a: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Centralized </a:t>
            </a:r>
            <a:r>
              <a:rPr lang="en-US" sz="1600" u="sng" dirty="0" smtClean="0">
                <a:solidFill>
                  <a:schemeClr val="accent2">
                    <a:lumMod val="50000"/>
                  </a:schemeClr>
                </a:solidFill>
              </a:rPr>
              <a:t>per flow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based control.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istributed system that creates a consistent, up-to-date network view (real time).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Runs on servers (controllers) in the network.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Uses an open protocol to: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Get state information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from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switch.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Give control directives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to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switch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78565" y="5372035"/>
            <a:ext cx="6269180" cy="844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7030A0"/>
                </a:solidFill>
              </a:rPr>
              <a:t>Packet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forwarding according to instruction stored in  flow Tables.</a:t>
            </a: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7030A0"/>
                </a:solidFill>
              </a:rPr>
              <a:t>Provide statistic on network traffic to controller.</a:t>
            </a: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srgbClr val="7030A0"/>
                </a:solidFill>
              </a:rPr>
              <a:t>Hardware: (Dump) Switches.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3883" y="1888018"/>
            <a:ext cx="1494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SDN Concept:</a:t>
            </a:r>
            <a:endParaRPr lang="en-US" sz="16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05091" y="1864493"/>
            <a:ext cx="1175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dirty="0" err="1" smtClean="0">
                <a:solidFill>
                  <a:srgbClr val="C00000"/>
                </a:solidFill>
                <a:latin typeface="Helvetica" panose="020B0604020202020204" pitchFamily="34" charset="0"/>
              </a:rPr>
              <a:t>OpenFlow</a:t>
            </a:r>
            <a:r>
              <a:rPr lang="en-US" sz="16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:</a:t>
            </a:r>
            <a:endParaRPr lang="en-US" sz="16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33104" y="5086230"/>
            <a:ext cx="3894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altLang="zh-TW" sz="1200" dirty="0" smtClean="0">
                <a:solidFill>
                  <a:srgbClr val="C00000"/>
                </a:solidFill>
              </a:rPr>
              <a:t>Data and Control plane communicate via </a:t>
            </a:r>
            <a:r>
              <a:rPr lang="en-US" altLang="zh-TW" sz="1200" b="1" i="1" dirty="0" smtClean="0">
                <a:solidFill>
                  <a:srgbClr val="C00000"/>
                </a:solidFill>
              </a:rPr>
              <a:t>secure </a:t>
            </a:r>
            <a:r>
              <a:rPr lang="en-US" altLang="zh-TW" sz="1200" b="1" i="1" dirty="0">
                <a:solidFill>
                  <a:srgbClr val="C00000"/>
                </a:solidFill>
              </a:rPr>
              <a:t>Channel</a:t>
            </a:r>
            <a:endParaRPr lang="zh-TW" altLang="en-US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</a:t>
            </a:r>
            <a:r>
              <a:rPr lang="en-US" dirty="0" err="1" smtClean="0"/>
              <a:t>penFlow</a:t>
            </a:r>
            <a:r>
              <a:rPr lang="en-US" dirty="0" smtClean="0"/>
              <a:t>: More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6540"/>
            <a:ext cx="7375753" cy="429822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8439" y="1775086"/>
            <a:ext cx="341491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Different layers in </a:t>
            </a:r>
            <a:r>
              <a:rPr lang="en-US" sz="2000" dirty="0" err="1" smtClean="0">
                <a:solidFill>
                  <a:srgbClr val="C00000"/>
                </a:solidFill>
                <a:latin typeface="Helvetica" panose="020B0604020202020204" pitchFamily="34" charset="0"/>
              </a:rPr>
              <a:t>OpenFlow</a:t>
            </a:r>
            <a:endParaRPr lang="en-US" sz="20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5022" y="1775086"/>
            <a:ext cx="1754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SDN Concept</a:t>
            </a:r>
            <a:endParaRPr lang="en-US" sz="20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84521" y="6124594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B0F0"/>
                </a:solidFill>
                <a:latin typeface="Helvetica" panose="020B0604020202020204" pitchFamily="34" charset="0"/>
              </a:rPr>
              <a:t>H</a:t>
            </a:r>
            <a:r>
              <a:rPr lang="en-US" sz="1400" dirty="0" smtClean="0">
                <a:solidFill>
                  <a:srgbClr val="00B0F0"/>
                </a:solidFill>
                <a:latin typeface="Helvetica" panose="020B0604020202020204" pitchFamily="34" charset="0"/>
              </a:rPr>
              <a:t>ardware (switches</a:t>
            </a:r>
            <a:r>
              <a:rPr lang="en-US" sz="1600" dirty="0" smtClean="0">
                <a:solidFill>
                  <a:srgbClr val="00B0F0"/>
                </a:solidFill>
                <a:latin typeface="Helvetica" panose="020B0604020202020204" pitchFamily="34" charset="0"/>
              </a:rPr>
              <a:t>)</a:t>
            </a:r>
            <a:endParaRPr lang="en-US" sz="1600" dirty="0">
              <a:solidFill>
                <a:srgbClr val="00B0F0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90983" y="5604477"/>
            <a:ext cx="3261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Firmware handling instructions from control plane </a:t>
            </a:r>
            <a:r>
              <a:rPr lang="en-US" sz="12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(</a:t>
            </a:r>
            <a:r>
              <a:rPr lang="en-US" sz="1200" dirty="0" err="1" smtClean="0">
                <a:solidFill>
                  <a:srgbClr val="C00000"/>
                </a:solidFill>
                <a:latin typeface="Helvetica" panose="020B0604020202020204" pitchFamily="34" charset="0"/>
              </a:rPr>
              <a:t>e.g</a:t>
            </a:r>
            <a:r>
              <a:rPr lang="en-US" sz="12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 Open </a:t>
            </a:r>
            <a:r>
              <a:rPr lang="en-US" sz="1200" dirty="0" err="1" smtClean="0">
                <a:solidFill>
                  <a:srgbClr val="C00000"/>
                </a:solidFill>
                <a:latin typeface="Helvetica" panose="020B0604020202020204" pitchFamily="34" charset="0"/>
              </a:rPr>
              <a:t>Vswitch</a:t>
            </a:r>
            <a:r>
              <a:rPr lang="en-US" sz="12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) via flow tables.</a:t>
            </a:r>
            <a:endParaRPr lang="en-US" sz="12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03948" y="4445652"/>
            <a:ext cx="2722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0070C0"/>
                </a:solidFill>
                <a:latin typeface="Helvetica" panose="020B0604020202020204" pitchFamily="34" charset="0"/>
              </a:rPr>
              <a:t>Make decisions and instructions</a:t>
            </a:r>
            <a:endParaRPr lang="en-US" sz="1400" dirty="0">
              <a:solidFill>
                <a:srgbClr val="0070C0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4521" y="2400515"/>
            <a:ext cx="3274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Routing, load balancers, security, etc.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75528" y="1775698"/>
            <a:ext cx="136928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Discussed</a:t>
            </a:r>
            <a:endParaRPr lang="en-US" sz="2000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6566" y="2454376"/>
            <a:ext cx="11528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(Application Plane)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Hypervisor (Virtualization)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036" y="1720522"/>
            <a:ext cx="6040584" cy="1922919"/>
          </a:xfrm>
          <a:ln>
            <a:solidFill>
              <a:srgbClr val="FF6633"/>
            </a:solidFill>
          </a:ln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zh-TW" sz="4500" dirty="0" smtClean="0"/>
              <a:t>Hide complexity (Dump it down)</a:t>
            </a:r>
          </a:p>
          <a:p>
            <a:pPr lvl="1">
              <a:spcBef>
                <a:spcPts val="0"/>
              </a:spcBef>
            </a:pPr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</a:rPr>
              <a:t>Present </a:t>
            </a:r>
            <a:r>
              <a:rPr lang="en-US" altLang="zh-TW" sz="4000" u="sng" dirty="0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</a:rPr>
              <a:t> the necessary information and avoid too many details.</a:t>
            </a:r>
          </a:p>
          <a:p>
            <a:r>
              <a:rPr lang="en-US" altLang="zh-TW" sz="4500" dirty="0" smtClean="0"/>
              <a:t>Network operators “Delegate” control of subsets of network hardware and/or traffic to other network operators or users</a:t>
            </a:r>
          </a:p>
          <a:p>
            <a:r>
              <a:rPr lang="en-US" altLang="zh-TW" sz="4500" dirty="0" smtClean="0"/>
              <a:t>Multiple controllers can talk to the same set of switches.</a:t>
            </a:r>
          </a:p>
          <a:p>
            <a:r>
              <a:rPr lang="en-US" altLang="zh-TW" sz="4500" dirty="0" smtClean="0"/>
              <a:t>Allow experiments to be run on the network in isolation of each other and production traffic.</a:t>
            </a:r>
          </a:p>
          <a:p>
            <a:r>
              <a:rPr lang="en-US" altLang="zh-TW" sz="4500" dirty="0" smtClean="0"/>
              <a:t>Virtualized network model (topology, routing, etc.).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976582"/>
            <a:ext cx="4784436" cy="37237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07968" y="3204593"/>
            <a:ext cx="799069" cy="1307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5"/>
          <p:cNvSpPr>
            <a:spLocks/>
          </p:cNvSpPr>
          <p:nvPr/>
        </p:nvSpPr>
        <p:spPr bwMode="auto">
          <a:xfrm>
            <a:off x="6791749" y="3989631"/>
            <a:ext cx="3067015" cy="405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spcBef>
                <a:spcPts val="1688"/>
              </a:spcBef>
            </a:pP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Multiple Controllers scenario is possible</a:t>
            </a:r>
            <a:endParaRPr 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6900011" y="4511845"/>
            <a:ext cx="1052898" cy="413703"/>
            <a:chOff x="0" y="0"/>
            <a:chExt cx="1217" cy="416"/>
          </a:xfrm>
        </p:grpSpPr>
        <p:sp>
          <p:nvSpPr>
            <p:cNvPr id="16" name="AutoShape 27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Rectangle 28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100" dirty="0" err="1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</a:t>
              </a:r>
              <a:r>
                <a:rPr lang="en-US" sz="11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 </a:t>
              </a:r>
            </a:p>
            <a:p>
              <a:pPr marL="38100"/>
              <a:r>
                <a:rPr lang="en-US" sz="11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18" name="Picture 2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7952909" y="6248987"/>
            <a:ext cx="1253691" cy="391140"/>
            <a:chOff x="0" y="0"/>
            <a:chExt cx="1217" cy="416"/>
          </a:xfrm>
        </p:grpSpPr>
        <p:sp>
          <p:nvSpPr>
            <p:cNvPr id="20" name="AutoShape 31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Rectangle 32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100" dirty="0" err="1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</a:t>
              </a:r>
              <a:r>
                <a:rPr lang="en-US" sz="11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 </a:t>
              </a:r>
            </a:p>
            <a:p>
              <a:pPr marL="38100"/>
              <a:r>
                <a:rPr lang="en-US" sz="11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22" name="Picture 3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6730245" y="5579401"/>
            <a:ext cx="1169534" cy="442918"/>
            <a:chOff x="0" y="0"/>
            <a:chExt cx="1217" cy="416"/>
          </a:xfrm>
        </p:grpSpPr>
        <p:sp>
          <p:nvSpPr>
            <p:cNvPr id="24" name="AutoShape 3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Rectangle 3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100" dirty="0" err="1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OpenFlow</a:t>
              </a:r>
              <a:r>
                <a:rPr lang="en-US" sz="11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 </a:t>
              </a:r>
            </a:p>
            <a:p>
              <a:pPr marL="38100"/>
              <a:r>
                <a:rPr lang="en-US" sz="1100" dirty="0">
                  <a:solidFill>
                    <a:srgbClr val="163F88"/>
                  </a:solidFill>
                  <a:latin typeface="Tahoma" pitchFamily="34" charset="0"/>
                  <a:cs typeface="Tahoma" pitchFamily="34" charset="0"/>
                  <a:sym typeface="Tahoma" pitchFamily="34" charset="0"/>
                </a:rPr>
                <a:t>Switch</a:t>
              </a:r>
            </a:p>
          </p:txBody>
        </p:sp>
        <p:pic>
          <p:nvPicPr>
            <p:cNvPr id="26" name="Picture 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40"/>
          <p:cNvSpPr>
            <a:spLocks/>
          </p:cNvSpPr>
          <p:nvPr/>
        </p:nvSpPr>
        <p:spPr bwMode="auto">
          <a:xfrm>
            <a:off x="10166536" y="4770016"/>
            <a:ext cx="10182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Controller 1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H="1" flipV="1">
            <a:off x="7987723" y="4731327"/>
            <a:ext cx="1404906" cy="139453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 flipH="1">
            <a:off x="7373281" y="5000848"/>
            <a:ext cx="26377" cy="595836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7688071" y="4978609"/>
            <a:ext cx="983198" cy="1254253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44"/>
          <p:cNvSpPr>
            <a:spLocks/>
          </p:cNvSpPr>
          <p:nvPr/>
        </p:nvSpPr>
        <p:spPr bwMode="auto">
          <a:xfrm>
            <a:off x="10212131" y="5504684"/>
            <a:ext cx="9264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Controller 2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>
            <a:off x="8003309" y="4877024"/>
            <a:ext cx="1384499" cy="895703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 flipH="1">
            <a:off x="8639531" y="5000848"/>
            <a:ext cx="760256" cy="1174611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9538529" y="5352393"/>
            <a:ext cx="677863" cy="669925"/>
            <a:chOff x="0" y="0"/>
            <a:chExt cx="608" cy="600"/>
          </a:xfrm>
        </p:grpSpPr>
        <p:pic>
          <p:nvPicPr>
            <p:cNvPr id="35" name="Picture 5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Line 41"/>
          <p:cNvSpPr>
            <a:spLocks noChangeShapeType="1"/>
          </p:cNvSpPr>
          <p:nvPr/>
        </p:nvSpPr>
        <p:spPr bwMode="auto">
          <a:xfrm flipH="1">
            <a:off x="8713846" y="5788852"/>
            <a:ext cx="915248" cy="347700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9338575" y="4621436"/>
            <a:ext cx="677862" cy="669925"/>
            <a:chOff x="0" y="0"/>
            <a:chExt cx="608" cy="600"/>
          </a:xfrm>
        </p:grpSpPr>
        <p:pic>
          <p:nvPicPr>
            <p:cNvPr id="38" name="Picture 3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Line 41"/>
          <p:cNvSpPr>
            <a:spLocks noChangeShapeType="1"/>
          </p:cNvSpPr>
          <p:nvPr/>
        </p:nvSpPr>
        <p:spPr bwMode="auto">
          <a:xfrm flipH="1" flipV="1">
            <a:off x="7987723" y="4886905"/>
            <a:ext cx="1567056" cy="786458"/>
          </a:xfrm>
          <a:prstGeom prst="line">
            <a:avLst/>
          </a:prstGeom>
          <a:noFill/>
          <a:ln w="381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7376308" y="6080336"/>
            <a:ext cx="541128" cy="412828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Hypervisor (software): </a:t>
            </a:r>
            <a:r>
              <a:rPr lang="en-US" altLang="zh-TW" i="1" dirty="0" err="1" smtClean="0">
                <a:solidFill>
                  <a:schemeClr val="accent1">
                    <a:lumMod val="75000"/>
                  </a:schemeClr>
                </a:solidFill>
              </a:rPr>
              <a:t>FlowVisor</a:t>
            </a:r>
            <a:r>
              <a:rPr lang="en-US" altLang="zh-TW" dirty="0" smtClean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smtClean="0">
                <a:solidFill>
                  <a:srgbClr val="FF0000"/>
                </a:solidFill>
              </a:rPr>
              <a:t>A network hypervisor </a:t>
            </a:r>
            <a:r>
              <a:rPr lang="en-US" altLang="zh-TW" dirty="0" smtClean="0"/>
              <a:t>developed by Stanford.</a:t>
            </a:r>
          </a:p>
          <a:p>
            <a:pPr eaLnBrk="1" hangingPunct="1"/>
            <a:r>
              <a:rPr lang="en-US" altLang="zh-TW" dirty="0" smtClean="0"/>
              <a:t>A software proxy between the forwarding and control planes of network devices.</a:t>
            </a:r>
          </a:p>
          <a:p>
            <a:r>
              <a:rPr lang="en-US" altLang="zh-TW" dirty="0" smtClean="0"/>
              <a:t>Allow resources to be </a:t>
            </a:r>
            <a:r>
              <a:rPr lang="en-US" altLang="zh-TW" u="sng" dirty="0" smtClean="0"/>
              <a:t>sliced</a:t>
            </a:r>
            <a:r>
              <a:rPr lang="en-US" altLang="zh-TW" dirty="0" smtClean="0"/>
              <a:t> (shared) according to defined policies.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The policy language specifies the slice’s resource limits, </a:t>
            </a:r>
            <a:r>
              <a:rPr lang="en-US" altLang="zh-TW" dirty="0" err="1" smtClean="0"/>
              <a:t>flowspace</a:t>
            </a:r>
            <a:r>
              <a:rPr lang="en-US" altLang="zh-TW" dirty="0" smtClean="0"/>
              <a:t>, and controller’s location in terms of IP and TCP port-pair.</a:t>
            </a:r>
          </a:p>
          <a:p>
            <a:pPr lvl="1"/>
            <a:r>
              <a:rPr lang="en-US" altLang="zh-TW" dirty="0" err="1" smtClean="0"/>
              <a:t>FlowVisor</a:t>
            </a:r>
            <a:r>
              <a:rPr lang="en-US" altLang="zh-TW" dirty="0" smtClean="0"/>
              <a:t> enforces </a:t>
            </a:r>
            <a:r>
              <a:rPr lang="en-US" altLang="zh-TW" dirty="0" smtClean="0">
                <a:solidFill>
                  <a:srgbClr val="FF0000"/>
                </a:solidFill>
              </a:rPr>
              <a:t>transparency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0000"/>
                </a:solidFill>
              </a:rPr>
              <a:t>isolation </a:t>
            </a:r>
            <a:r>
              <a:rPr lang="en-US" altLang="zh-TW" dirty="0" smtClean="0"/>
              <a:t>between slices by inspecting, rewriting, and policing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messages as they pass.</a:t>
            </a:r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889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10870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610870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3"/>
          <p:cNvSpPr>
            <a:spLocks noChangeShapeType="1"/>
          </p:cNvSpPr>
          <p:nvPr/>
        </p:nvSpPr>
        <p:spPr bwMode="auto">
          <a:xfrm flipH="1">
            <a:off x="3286125" y="4392614"/>
            <a:ext cx="571772" cy="9874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5654676" y="5881689"/>
            <a:ext cx="290513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4781006" y="4323538"/>
            <a:ext cx="586332" cy="1056501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Line 6"/>
          <p:cNvSpPr>
            <a:spLocks noChangeShapeType="1"/>
          </p:cNvSpPr>
          <p:nvPr/>
        </p:nvSpPr>
        <p:spPr bwMode="auto">
          <a:xfrm flipH="1">
            <a:off x="2368550" y="5881689"/>
            <a:ext cx="338138" cy="32067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Rectangle 7"/>
          <p:cNvSpPr>
            <a:spLocks/>
          </p:cNvSpPr>
          <p:nvPr/>
        </p:nvSpPr>
        <p:spPr bwMode="auto">
          <a:xfrm>
            <a:off x="6704014" y="4773614"/>
            <a:ext cx="875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>
            <a:lvl1pPr marL="381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500"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OpenFlow</a:t>
            </a:r>
          </a:p>
          <a:p>
            <a:pPr eaLnBrk="1" hangingPunct="1"/>
            <a:r>
              <a:rPr kumimoji="0" lang="en-US" altLang="zh-TW" sz="1500"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Protocol</a:t>
            </a:r>
          </a:p>
        </p:txBody>
      </p:sp>
      <p:sp>
        <p:nvSpPr>
          <p:cNvPr id="52233" name="Line 8"/>
          <p:cNvSpPr>
            <a:spLocks noChangeShapeType="1"/>
          </p:cNvSpPr>
          <p:nvPr/>
        </p:nvSpPr>
        <p:spPr bwMode="auto">
          <a:xfrm rot="10800000" flipH="1">
            <a:off x="5943600" y="4394201"/>
            <a:ext cx="1371600" cy="1065213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9"/>
          <p:cNvSpPr>
            <a:spLocks noChangeShapeType="1"/>
          </p:cNvSpPr>
          <p:nvPr/>
        </p:nvSpPr>
        <p:spPr bwMode="auto">
          <a:xfrm rot="10800000" flipH="1">
            <a:off x="4983018" y="3935413"/>
            <a:ext cx="1803545" cy="111298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0"/>
          <p:cNvSpPr>
            <a:spLocks noChangeShapeType="1"/>
          </p:cNvSpPr>
          <p:nvPr/>
        </p:nvSpPr>
        <p:spPr bwMode="auto">
          <a:xfrm rot="10800000" flipH="1">
            <a:off x="3657600" y="4316413"/>
            <a:ext cx="3124200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2236" name="Group 11"/>
          <p:cNvGrpSpPr>
            <a:grpSpLocks/>
          </p:cNvGrpSpPr>
          <p:nvPr/>
        </p:nvGrpSpPr>
        <p:grpSpPr bwMode="auto">
          <a:xfrm>
            <a:off x="6783389" y="3652839"/>
            <a:ext cx="3349625" cy="739775"/>
            <a:chOff x="0" y="0"/>
            <a:chExt cx="3000" cy="664"/>
          </a:xfrm>
        </p:grpSpPr>
        <p:grpSp>
          <p:nvGrpSpPr>
            <p:cNvPr id="52268" name="Group 12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52270" name="AutoShape 13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kumimoji="0" lang="en-US" altLang="zh-TW">
                  <a:latin typeface="Calibri" panose="020F0502020204030204" pitchFamily="34" charset="0"/>
                </a:endParaRPr>
              </a:p>
            </p:txBody>
          </p:sp>
          <p:sp>
            <p:nvSpPr>
              <p:cNvPr id="52271" name="Rectangle 14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/>
                <a:endParaRPr kumimoji="0" lang="en-US" altLang="zh-TW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2269" name="Rectangle 15"/>
            <p:cNvSpPr>
              <a:spLocks/>
            </p:cNvSpPr>
            <p:nvPr/>
          </p:nvSpPr>
          <p:spPr bwMode="auto">
            <a:xfrm>
              <a:off x="340" y="63"/>
              <a:ext cx="2228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112557" bIns="381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700" dirty="0" err="1"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OpenFlow</a:t>
              </a:r>
              <a:endParaRPr kumimoji="0" lang="en-US" altLang="zh-TW" sz="1700" dirty="0"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/>
              <a:r>
                <a:rPr kumimoji="0" lang="en-US" altLang="zh-TW" sz="1700" dirty="0" err="1"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FlowVisor</a:t>
              </a:r>
              <a:r>
                <a:rPr kumimoji="0" lang="en-US" altLang="zh-TW" sz="1700" dirty="0"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&amp; Policy Control</a:t>
              </a:r>
            </a:p>
          </p:txBody>
        </p:sp>
      </p:grpSp>
      <p:sp>
        <p:nvSpPr>
          <p:cNvPr id="52237" name="Rectangle 16"/>
          <p:cNvSpPr>
            <a:spLocks/>
          </p:cNvSpPr>
          <p:nvPr/>
        </p:nvSpPr>
        <p:spPr bwMode="auto">
          <a:xfrm>
            <a:off x="5014913" y="1660525"/>
            <a:ext cx="9550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>
            <a:lvl1pPr marL="381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700"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Broadcast</a:t>
            </a:r>
          </a:p>
        </p:txBody>
      </p:sp>
      <p:sp>
        <p:nvSpPr>
          <p:cNvPr id="52238" name="Rectangle 17"/>
          <p:cNvSpPr>
            <a:spLocks/>
          </p:cNvSpPr>
          <p:nvPr/>
        </p:nvSpPr>
        <p:spPr bwMode="auto">
          <a:xfrm>
            <a:off x="6989764" y="1535113"/>
            <a:ext cx="9040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>
            <a:lvl1pPr marL="381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700"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Multicast</a:t>
            </a:r>
          </a:p>
        </p:txBody>
      </p:sp>
      <p:grpSp>
        <p:nvGrpSpPr>
          <p:cNvPr id="52239" name="Group 18"/>
          <p:cNvGrpSpPr>
            <a:grpSpLocks/>
          </p:cNvGrpSpPr>
          <p:nvPr/>
        </p:nvGrpSpPr>
        <p:grpSpPr bwMode="auto">
          <a:xfrm>
            <a:off x="5140326" y="1822450"/>
            <a:ext cx="4911725" cy="1828800"/>
            <a:chOff x="0" y="0"/>
            <a:chExt cx="4399" cy="1639"/>
          </a:xfrm>
        </p:grpSpPr>
        <p:grpSp>
          <p:nvGrpSpPr>
            <p:cNvPr id="52258" name="Group 19"/>
            <p:cNvGrpSpPr>
              <a:grpSpLocks/>
            </p:cNvGrpSpPr>
            <p:nvPr/>
          </p:nvGrpSpPr>
          <p:grpSpPr bwMode="auto">
            <a:xfrm>
              <a:off x="0" y="136"/>
              <a:ext cx="816" cy="816"/>
              <a:chOff x="0" y="0"/>
              <a:chExt cx="816" cy="816"/>
            </a:xfrm>
          </p:grpSpPr>
          <p:pic>
            <p:nvPicPr>
              <p:cNvPr id="52267" name="Picture 2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59" name="Group 21"/>
            <p:cNvGrpSpPr>
              <a:grpSpLocks/>
            </p:cNvGrpSpPr>
            <p:nvPr/>
          </p:nvGrpSpPr>
          <p:grpSpPr bwMode="auto">
            <a:xfrm>
              <a:off x="1679" y="0"/>
              <a:ext cx="816" cy="816"/>
              <a:chOff x="0" y="0"/>
              <a:chExt cx="816" cy="816"/>
            </a:xfrm>
          </p:grpSpPr>
          <p:pic>
            <p:nvPicPr>
              <p:cNvPr id="52266" name="Picture 2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60" name="Group 23"/>
            <p:cNvGrpSpPr>
              <a:grpSpLocks/>
            </p:cNvGrpSpPr>
            <p:nvPr/>
          </p:nvGrpSpPr>
          <p:grpSpPr bwMode="auto">
            <a:xfrm>
              <a:off x="3583" y="136"/>
              <a:ext cx="816" cy="816"/>
              <a:chOff x="0" y="0"/>
              <a:chExt cx="816" cy="816"/>
            </a:xfrm>
          </p:grpSpPr>
          <p:pic>
            <p:nvPicPr>
              <p:cNvPr id="52265" name="Picture 2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261" name="Line 25"/>
            <p:cNvSpPr>
              <a:spLocks noChangeShapeType="1"/>
            </p:cNvSpPr>
            <p:nvPr/>
          </p:nvSpPr>
          <p:spPr bwMode="auto">
            <a:xfrm rot="10800000">
              <a:off x="583" y="887"/>
              <a:ext cx="1228" cy="751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2" name="Line 26"/>
            <p:cNvSpPr>
              <a:spLocks noChangeShapeType="1"/>
            </p:cNvSpPr>
            <p:nvPr/>
          </p:nvSpPr>
          <p:spPr bwMode="auto">
            <a:xfrm rot="10800000">
              <a:off x="2015" y="752"/>
              <a:ext cx="477" cy="887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3" name="Line 27"/>
            <p:cNvSpPr>
              <a:spLocks noChangeShapeType="1"/>
            </p:cNvSpPr>
            <p:nvPr/>
          </p:nvSpPr>
          <p:spPr bwMode="auto">
            <a:xfrm rot="10800000" flipH="1">
              <a:off x="3519" y="888"/>
              <a:ext cx="409" cy="75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64" name="Rectangle 28"/>
            <p:cNvSpPr>
              <a:spLocks/>
            </p:cNvSpPr>
            <p:nvPr/>
          </p:nvSpPr>
          <p:spPr bwMode="auto">
            <a:xfrm>
              <a:off x="2559" y="1120"/>
              <a:ext cx="80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7" bIns="0">
              <a:spAutoFit/>
            </a:bodyPr>
            <a:lstStyle>
              <a:lvl1pPr marL="381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500"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OpenFlow</a:t>
              </a:r>
            </a:p>
            <a:p>
              <a:pPr eaLnBrk="1" hangingPunct="1"/>
              <a:r>
                <a:rPr kumimoji="0" lang="en-US" altLang="zh-TW" sz="1500">
                  <a:latin typeface="Calibri" panose="020F050202020403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Protocol</a:t>
              </a:r>
            </a:p>
          </p:txBody>
        </p:sp>
      </p:grpSp>
      <p:sp>
        <p:nvSpPr>
          <p:cNvPr id="52240" name="Rectangle 29"/>
          <p:cNvSpPr>
            <a:spLocks/>
          </p:cNvSpPr>
          <p:nvPr/>
        </p:nvSpPr>
        <p:spPr bwMode="auto">
          <a:xfrm>
            <a:off x="8647113" y="1285875"/>
            <a:ext cx="1334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>
            <a:lvl1pPr marL="381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700"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</a:t>
            </a:r>
          </a:p>
          <a:p>
            <a:pPr eaLnBrk="1" hangingPunct="1"/>
            <a:r>
              <a:rPr kumimoji="0" lang="en-US" altLang="zh-TW" sz="1700">
                <a:latin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Load-balancer</a:t>
            </a:r>
          </a:p>
        </p:txBody>
      </p:sp>
      <p:sp>
        <p:nvSpPr>
          <p:cNvPr id="101392" name="Rectangle 30"/>
          <p:cNvSpPr>
            <a:spLocks/>
          </p:cNvSpPr>
          <p:nvPr/>
        </p:nvSpPr>
        <p:spPr bwMode="auto">
          <a:xfrm>
            <a:off x="1237672" y="232570"/>
            <a:ext cx="10002983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81277" bIns="0" anchor="ctr"/>
          <a:lstStyle/>
          <a:p>
            <a:pPr marL="38100">
              <a:defRPr/>
            </a:pPr>
            <a:r>
              <a:rPr lang="en-US" sz="3600" dirty="0"/>
              <a:t>Network </a:t>
            </a:r>
            <a:r>
              <a:rPr lang="en-US" sz="3600" dirty="0" smtClean="0"/>
              <a:t>Hypervisor</a:t>
            </a:r>
            <a:r>
              <a:rPr lang="en-US" sz="3600" dirty="0" smtClean="0"/>
              <a:t>: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+mj-ea"/>
                <a:cs typeface="+mj-cs"/>
              </a:rPr>
              <a:t>Slicing Resources  (</a:t>
            </a:r>
            <a:r>
              <a:rPr lang="en-US" sz="3600" i="1" dirty="0" err="1" smtClean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+mj-ea"/>
                <a:cs typeface="+mj-cs"/>
              </a:rPr>
              <a:t>FlowVisor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+mj-ea"/>
                <a:cs typeface="+mj-cs"/>
              </a:rPr>
              <a:t>)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charset="0"/>
              <a:ea typeface="+mj-ea"/>
              <a:cs typeface="+mj-cs"/>
              <a:sym typeface="Helvetica" charset="0"/>
            </a:endParaRPr>
          </a:p>
        </p:txBody>
      </p:sp>
      <p:grpSp>
        <p:nvGrpSpPr>
          <p:cNvPr id="52242" name="Group 31"/>
          <p:cNvGrpSpPr>
            <a:grpSpLocks/>
          </p:cNvGrpSpPr>
          <p:nvPr/>
        </p:nvGrpSpPr>
        <p:grpSpPr bwMode="auto">
          <a:xfrm>
            <a:off x="3553345" y="3860294"/>
            <a:ext cx="1473200" cy="463550"/>
            <a:chOff x="0" y="0"/>
            <a:chExt cx="1320" cy="416"/>
          </a:xfrm>
        </p:grpSpPr>
        <p:sp>
          <p:nvSpPr>
            <p:cNvPr id="52255" name="AutoShape 32"/>
            <p:cNvSpPr>
              <a:spLocks/>
            </p:cNvSpPr>
            <p:nvPr/>
          </p:nvSpPr>
          <p:spPr bwMode="auto">
            <a:xfrm>
              <a:off x="0" y="0"/>
              <a:ext cx="1320" cy="416"/>
            </a:xfrm>
            <a:prstGeom prst="roundRect">
              <a:avLst>
                <a:gd name="adj" fmla="val 14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kumimoji="0" lang="en-US" altLang="zh-TW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/>
            </p:cNvSpPr>
            <p:nvPr/>
          </p:nvSpPr>
          <p:spPr bwMode="auto">
            <a:xfrm>
              <a:off x="417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>
              <a:lvl1pPr marL="381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300" dirty="0" err="1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OpenFlow</a:t>
              </a:r>
              <a:r>
                <a:rPr kumimoji="0" lang="en-US" altLang="zh-TW" sz="13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 </a:t>
              </a:r>
            </a:p>
            <a:p>
              <a:pPr eaLnBrk="1" hangingPunct="1"/>
              <a:r>
                <a:rPr kumimoji="0" lang="en-US" altLang="zh-TW" sz="13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Switch</a:t>
              </a:r>
            </a:p>
          </p:txBody>
        </p:sp>
        <p:pic>
          <p:nvPicPr>
            <p:cNvPr id="52257" name="Picture 3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50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52243" name="Group 35"/>
          <p:cNvGrpSpPr>
            <a:grpSpLocks/>
          </p:cNvGrpSpPr>
          <p:nvPr/>
        </p:nvGrpSpPr>
        <p:grpSpPr bwMode="auto">
          <a:xfrm>
            <a:off x="2176463" y="5402264"/>
            <a:ext cx="1473200" cy="465137"/>
            <a:chOff x="0" y="0"/>
            <a:chExt cx="1320" cy="416"/>
          </a:xfrm>
        </p:grpSpPr>
        <p:sp>
          <p:nvSpPr>
            <p:cNvPr id="52252" name="AutoShape 36"/>
            <p:cNvSpPr>
              <a:spLocks/>
            </p:cNvSpPr>
            <p:nvPr/>
          </p:nvSpPr>
          <p:spPr bwMode="auto">
            <a:xfrm>
              <a:off x="0" y="0"/>
              <a:ext cx="1320" cy="416"/>
            </a:xfrm>
            <a:prstGeom prst="roundRect">
              <a:avLst>
                <a:gd name="adj" fmla="val 14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kumimoji="0" lang="en-US" altLang="zh-TW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253" name="Rectangle 37"/>
            <p:cNvSpPr>
              <a:spLocks/>
            </p:cNvSpPr>
            <p:nvPr/>
          </p:nvSpPr>
          <p:spPr bwMode="auto">
            <a:xfrm>
              <a:off x="417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>
              <a:lvl1pPr marL="381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30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OpenFlow </a:t>
              </a:r>
            </a:p>
            <a:p>
              <a:pPr eaLnBrk="1" hangingPunct="1"/>
              <a:r>
                <a:rPr kumimoji="0" lang="en-US" altLang="zh-TW" sz="130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Switch</a:t>
              </a:r>
            </a:p>
          </p:txBody>
        </p:sp>
        <p:pic>
          <p:nvPicPr>
            <p:cNvPr id="52254" name="Picture 3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50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52244" name="Group 39"/>
          <p:cNvGrpSpPr>
            <a:grpSpLocks/>
          </p:cNvGrpSpPr>
          <p:nvPr/>
        </p:nvGrpSpPr>
        <p:grpSpPr bwMode="auto">
          <a:xfrm>
            <a:off x="4462463" y="5402264"/>
            <a:ext cx="1473200" cy="465137"/>
            <a:chOff x="0" y="0"/>
            <a:chExt cx="1320" cy="416"/>
          </a:xfrm>
        </p:grpSpPr>
        <p:sp>
          <p:nvSpPr>
            <p:cNvPr id="52249" name="AutoShape 40"/>
            <p:cNvSpPr>
              <a:spLocks/>
            </p:cNvSpPr>
            <p:nvPr/>
          </p:nvSpPr>
          <p:spPr bwMode="auto">
            <a:xfrm>
              <a:off x="0" y="0"/>
              <a:ext cx="1320" cy="416"/>
            </a:xfrm>
            <a:prstGeom prst="roundRect">
              <a:avLst>
                <a:gd name="adj" fmla="val 14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kumimoji="0" lang="en-US" altLang="zh-TW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250" name="Rectangle 41"/>
            <p:cNvSpPr>
              <a:spLocks/>
            </p:cNvSpPr>
            <p:nvPr/>
          </p:nvSpPr>
          <p:spPr bwMode="auto">
            <a:xfrm>
              <a:off x="417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>
              <a:lvl1pPr marL="381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sz="130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OpenFlow </a:t>
              </a:r>
            </a:p>
            <a:p>
              <a:pPr eaLnBrk="1" hangingPunct="1"/>
              <a:r>
                <a:rPr kumimoji="0" lang="en-US" altLang="zh-TW" sz="130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Switch</a:t>
              </a:r>
            </a:p>
          </p:txBody>
        </p:sp>
        <p:pic>
          <p:nvPicPr>
            <p:cNvPr id="52251" name="Picture 4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50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1422" name="Rectangle 46"/>
          <p:cNvSpPr>
            <a:spLocks noChangeArrowheads="1"/>
          </p:cNvSpPr>
          <p:nvPr/>
        </p:nvSpPr>
        <p:spPr bwMode="auto">
          <a:xfrm>
            <a:off x="5491164" y="3071813"/>
            <a:ext cx="11673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 err="1"/>
              <a:t>dl_dst</a:t>
            </a:r>
            <a:r>
              <a:rPr lang="en-US" sz="900" dirty="0"/>
              <a:t>=FFFFFFFFFFFF</a:t>
            </a:r>
          </a:p>
        </p:txBody>
      </p:sp>
      <p:sp>
        <p:nvSpPr>
          <p:cNvPr id="101423" name="Rectangle 47"/>
          <p:cNvSpPr>
            <a:spLocks noChangeArrowheads="1"/>
          </p:cNvSpPr>
          <p:nvPr/>
        </p:nvSpPr>
        <p:spPr bwMode="auto">
          <a:xfrm>
            <a:off x="9286876" y="3071813"/>
            <a:ext cx="877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tp_src=80, or</a:t>
            </a:r>
            <a:br>
              <a:rPr lang="en-US" sz="1000"/>
            </a:br>
            <a:r>
              <a:rPr lang="en-US" sz="1000"/>
              <a:t>tp_dst=80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98106" y="1124745"/>
            <a:ext cx="4546470" cy="2699693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zh-TW" sz="1600" dirty="0"/>
              <a:t>A</a:t>
            </a:r>
            <a:r>
              <a:rPr lang="en-US" altLang="zh-TW" sz="1600" dirty="0" smtClean="0"/>
              <a:t>ssigns hardware resources to “</a:t>
            </a:r>
            <a:r>
              <a:rPr lang="en-US" altLang="zh-TW" sz="1600" b="1" i="1" dirty="0" smtClean="0"/>
              <a:t>Slices</a:t>
            </a:r>
            <a:r>
              <a:rPr lang="en-US" altLang="zh-TW" sz="1600" dirty="0" smtClean="0"/>
              <a:t>”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zh-TW" sz="1400" dirty="0" smtClean="0"/>
              <a:t>Topology</a:t>
            </a:r>
          </a:p>
          <a:p>
            <a:pPr marL="914400" lvl="2" indent="0">
              <a:spcBef>
                <a:spcPts val="300"/>
              </a:spcBef>
              <a:buNone/>
            </a:pPr>
            <a:r>
              <a:rPr lang="en-US" altLang="zh-TW" sz="1200" dirty="0" smtClean="0"/>
              <a:t>Network Device or </a:t>
            </a:r>
            <a:r>
              <a:rPr lang="en-US" altLang="zh-TW" sz="1200" dirty="0" err="1" smtClean="0"/>
              <a:t>Openflow</a:t>
            </a:r>
            <a:r>
              <a:rPr lang="en-US" altLang="zh-TW" sz="1200" dirty="0" smtClean="0"/>
              <a:t> Instance (DPID)</a:t>
            </a:r>
          </a:p>
          <a:p>
            <a:pPr marL="914400" lvl="2" indent="0">
              <a:spcBef>
                <a:spcPts val="300"/>
              </a:spcBef>
              <a:buNone/>
            </a:pPr>
            <a:r>
              <a:rPr lang="en-US" altLang="zh-TW" sz="1200" dirty="0" smtClean="0"/>
              <a:t>Physical Ports.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zh-TW" sz="1400" dirty="0" smtClean="0"/>
              <a:t>Bandwidth</a:t>
            </a:r>
          </a:p>
          <a:p>
            <a:pPr marL="914400" lvl="2" indent="0">
              <a:spcBef>
                <a:spcPts val="300"/>
              </a:spcBef>
              <a:buNone/>
            </a:pPr>
            <a:r>
              <a:rPr lang="en-US" altLang="zh-TW" sz="1200" dirty="0" smtClean="0"/>
              <a:t>Each slice can be assigned a per port queue with a fraction of the total bandwidth.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zh-TW" sz="1400" dirty="0" smtClean="0"/>
              <a:t>CPU</a:t>
            </a:r>
          </a:p>
          <a:p>
            <a:pPr marL="914400" lvl="2" indent="0">
              <a:spcBef>
                <a:spcPts val="300"/>
              </a:spcBef>
              <a:buNone/>
            </a:pPr>
            <a:r>
              <a:rPr lang="en-US" altLang="zh-TW" sz="1200" dirty="0" smtClean="0"/>
              <a:t>Employs Course Rate Limiting techniques to keep new flow events from one slice from overrunning the CPU.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altLang="zh-TW" sz="1400" dirty="0" smtClean="0"/>
              <a:t>Forwarding Tables</a:t>
            </a:r>
          </a:p>
          <a:p>
            <a:pPr marL="914400" lvl="2" indent="0">
              <a:spcBef>
                <a:spcPts val="300"/>
              </a:spcBef>
              <a:buNone/>
            </a:pPr>
            <a:r>
              <a:rPr lang="en-US" altLang="zh-TW" sz="1200" dirty="0" smtClean="0"/>
              <a:t>Each slice has a finite quota of forwarding rules per device.</a:t>
            </a:r>
          </a:p>
        </p:txBody>
      </p:sp>
    </p:spTree>
    <p:extLst>
      <p:ext uri="{BB962C8B-B14F-4D97-AF65-F5344CB8AC3E}">
        <p14:creationId xmlns:p14="http://schemas.microsoft.com/office/powerpoint/2010/main" val="27642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825625"/>
            <a:ext cx="10833463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“AT&amp;T Eyes Flexibility, Cost Savings With New Network Design”, Wall Street journal, 2014.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Upgrade their internal network infrastructure (routers and switches) </a:t>
            </a:r>
            <a:r>
              <a:rPr lang="en-US" dirty="0" smtClean="0">
                <a:solidFill>
                  <a:srgbClr val="FF0000"/>
                </a:solidFill>
              </a:rPr>
              <a:t>every 18 months </a:t>
            </a:r>
            <a:r>
              <a:rPr lang="en-US" dirty="0" smtClean="0"/>
              <a:t>to keep up with the current demands for network.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Cost Billions USD to upgrade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Cisco top of the line switch cost </a:t>
            </a:r>
            <a:r>
              <a:rPr lang="en-US" dirty="0" smtClean="0">
                <a:solidFill>
                  <a:srgbClr val="FF0000"/>
                </a:solidFill>
              </a:rPr>
              <a:t>$27K USD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Other high cost: Involved many men power to upgrade the network.</a:t>
            </a:r>
          </a:p>
          <a:p>
            <a:pPr lvl="1">
              <a:spcBef>
                <a:spcPts val="600"/>
              </a:spcBef>
            </a:pPr>
            <a:r>
              <a:rPr lang="en-US" i="1" dirty="0" smtClean="0"/>
              <a:t>In Summary</a:t>
            </a:r>
            <a:r>
              <a:rPr lang="en-US" dirty="0" smtClean="0"/>
              <a:t>: AT&amp;T was eyeing for SDN capable switches (only </a:t>
            </a:r>
            <a:r>
              <a:rPr lang="en-US" b="1" dirty="0" smtClean="0"/>
              <a:t>$11K USD</a:t>
            </a:r>
            <a:r>
              <a:rPr lang="en-US" dirty="0" smtClean="0"/>
              <a:t> each).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Northbound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61" y="1967838"/>
            <a:ext cx="4601666" cy="43569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75157" y="2830287"/>
            <a:ext cx="3437787" cy="1820090"/>
          </a:xfrm>
          <a:prstGeom prst="rect">
            <a:avLst/>
          </a:prstGeom>
          <a:ln>
            <a:solidFill>
              <a:srgbClr val="FF6633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300" dirty="0" smtClean="0"/>
              <a:t>API (interface) to management plane or applications.</a:t>
            </a:r>
          </a:p>
          <a:p>
            <a:r>
              <a:rPr lang="en-US" altLang="zh-TW" sz="2300" dirty="0" smtClean="0"/>
              <a:t>Open issue.</a:t>
            </a:r>
          </a:p>
          <a:p>
            <a:r>
              <a:rPr lang="en-US" altLang="zh-TW" sz="2300" dirty="0" smtClean="0"/>
              <a:t>No Standardization.</a:t>
            </a:r>
          </a:p>
          <a:p>
            <a:r>
              <a:rPr lang="en-US" altLang="zh-TW" sz="2300" dirty="0" smtClean="0"/>
              <a:t>Software based ecosystem.</a:t>
            </a:r>
          </a:p>
          <a:p>
            <a:r>
              <a:rPr lang="en-US" altLang="zh-TW" sz="2300" dirty="0" smtClean="0"/>
              <a:t>Considered new theme in SDN as 2015</a:t>
            </a:r>
            <a:r>
              <a:rPr lang="en-US" altLang="zh-TW" sz="2000" dirty="0" smtClean="0"/>
              <a:t>.</a:t>
            </a:r>
          </a:p>
          <a:p>
            <a:endParaRPr lang="en-US" altLang="zh-TW" sz="4500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5582195" y="3740332"/>
            <a:ext cx="2092962" cy="74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Language-based Virtualization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61" y="1967838"/>
            <a:ext cx="4601666" cy="435690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378437" y="2101426"/>
            <a:ext cx="4416398" cy="23834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capability of expressing </a:t>
            </a:r>
            <a:r>
              <a:rPr lang="en-US" sz="2000" dirty="0" smtClean="0">
                <a:latin typeface="+mj-lt"/>
              </a:rPr>
              <a:t>modularity. 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llowing different </a:t>
            </a:r>
            <a:r>
              <a:rPr lang="en-US" sz="2000" dirty="0">
                <a:latin typeface="+mj-lt"/>
              </a:rPr>
              <a:t>levels of abstractions while still guaranteeing </a:t>
            </a:r>
            <a:r>
              <a:rPr lang="en-US" sz="2000" dirty="0" smtClean="0">
                <a:latin typeface="+mj-lt"/>
              </a:rPr>
              <a:t>desired properties </a:t>
            </a:r>
            <a:r>
              <a:rPr lang="en-US" sz="2000" dirty="0">
                <a:latin typeface="+mj-lt"/>
              </a:rPr>
              <a:t>such as protection</a:t>
            </a:r>
            <a:r>
              <a:rPr lang="en-US" altLang="zh-TW" sz="2000" dirty="0" smtClean="0">
                <a:latin typeface="+mj-lt"/>
              </a:rPr>
              <a:t>.</a:t>
            </a:r>
          </a:p>
          <a:p>
            <a:r>
              <a:rPr lang="en-US" sz="2000" dirty="0" smtClean="0">
                <a:latin typeface="+mj-lt"/>
              </a:rPr>
              <a:t>Application </a:t>
            </a:r>
            <a:r>
              <a:rPr lang="en-US" sz="2000" dirty="0">
                <a:latin typeface="+mj-lt"/>
              </a:rPr>
              <a:t>developers </a:t>
            </a:r>
            <a:r>
              <a:rPr lang="en-US" sz="2000" dirty="0" smtClean="0">
                <a:latin typeface="+mj-lt"/>
              </a:rPr>
              <a:t>do </a:t>
            </a:r>
            <a:r>
              <a:rPr lang="en-US" sz="2000" dirty="0">
                <a:latin typeface="+mj-lt"/>
              </a:rPr>
              <a:t>not need to </a:t>
            </a:r>
            <a:r>
              <a:rPr lang="en-US" sz="2000" dirty="0" smtClean="0">
                <a:latin typeface="+mj-lt"/>
              </a:rPr>
              <a:t>think </a:t>
            </a:r>
            <a:r>
              <a:rPr lang="en-US" sz="2000" dirty="0">
                <a:latin typeface="+mj-lt"/>
              </a:rPr>
              <a:t>about the sequence of switches where forwarding </a:t>
            </a:r>
            <a:r>
              <a:rPr lang="en-US" sz="2000" dirty="0" smtClean="0">
                <a:latin typeface="+mj-lt"/>
              </a:rPr>
              <a:t>rules, </a:t>
            </a:r>
            <a:r>
              <a:rPr lang="en-US" sz="2000" dirty="0">
                <a:latin typeface="+mj-lt"/>
              </a:rPr>
              <a:t>but rather see the network as a </a:t>
            </a:r>
            <a:r>
              <a:rPr lang="en-US" sz="2000" dirty="0" smtClean="0">
                <a:latin typeface="+mj-lt"/>
              </a:rPr>
              <a:t>simple ‘‘</a:t>
            </a:r>
            <a:r>
              <a:rPr lang="en-US" sz="2000" dirty="0">
                <a:latin typeface="+mj-lt"/>
              </a:rPr>
              <a:t>big switch.’’</a:t>
            </a:r>
            <a:endParaRPr lang="en-US" altLang="zh-TW" sz="2000" dirty="0" smtClean="0">
              <a:latin typeface="+mj-lt"/>
            </a:endParaRPr>
          </a:p>
          <a:p>
            <a:endParaRPr lang="en-US" altLang="zh-TW" sz="4500" dirty="0" smtClean="0"/>
          </a:p>
          <a:p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5772727" y="3186546"/>
            <a:ext cx="1605710" cy="106624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8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4" y="1690688"/>
            <a:ext cx="4331855" cy="4414548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rograming language, abstraction, and interfaces to implement SDN.  </a:t>
            </a:r>
          </a:p>
          <a:p>
            <a:r>
              <a:rPr lang="en-US" dirty="0" smtClean="0">
                <a:latin typeface="+mj-lt"/>
              </a:rPr>
              <a:t>Ensure multiple tasks of a single application do not interfere with others.</a:t>
            </a:r>
          </a:p>
          <a:p>
            <a:r>
              <a:rPr lang="en-US" dirty="0" smtClean="0">
                <a:latin typeface="+mj-lt"/>
              </a:rPr>
              <a:t>Checking conflicted rules.</a:t>
            </a:r>
          </a:p>
          <a:p>
            <a:r>
              <a:rPr lang="en-US" dirty="0" smtClean="0">
                <a:latin typeface="+mj-lt"/>
              </a:rPr>
              <a:t>Provide higher level programming interface to avoid low level instructions and configuration.</a:t>
            </a:r>
          </a:p>
          <a:p>
            <a:r>
              <a:rPr lang="en-US" dirty="0" smtClean="0">
                <a:latin typeface="+mj-lt"/>
              </a:rPr>
              <a:t>Special abstraction for management requirements (</a:t>
            </a:r>
            <a:r>
              <a:rPr lang="en-US" dirty="0" err="1" smtClean="0">
                <a:latin typeface="+mj-lt"/>
              </a:rPr>
              <a:t>e.g</a:t>
            </a:r>
            <a:r>
              <a:rPr lang="en-US" dirty="0" smtClean="0">
                <a:latin typeface="+mj-lt"/>
              </a:rPr>
              <a:t> monitoring).</a:t>
            </a:r>
          </a:p>
          <a:p>
            <a:r>
              <a:rPr lang="en-US" dirty="0" smtClean="0">
                <a:latin typeface="+mj-lt"/>
              </a:rPr>
              <a:t>Regular expressions.</a:t>
            </a:r>
          </a:p>
          <a:p>
            <a:r>
              <a:rPr lang="en-US" dirty="0" smtClean="0">
                <a:latin typeface="+mj-lt"/>
              </a:rPr>
              <a:t>Etc.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61" y="1967838"/>
            <a:ext cx="4601666" cy="435690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599611" y="2751909"/>
            <a:ext cx="1881844" cy="5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5125"/>
            <a:ext cx="10642600" cy="1325563"/>
          </a:xfrm>
        </p:spPr>
        <p:txBody>
          <a:bodyPr/>
          <a:lstStyle/>
          <a:p>
            <a:r>
              <a:rPr lang="en-US" dirty="0" smtClean="0"/>
              <a:t>Network Applications: Software for </a:t>
            </a:r>
            <a:r>
              <a:rPr lang="en-US" i="1" dirty="0" smtClean="0"/>
              <a:t>Data Center </a:t>
            </a:r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891" y="1857001"/>
            <a:ext cx="5818909" cy="4534563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+mj-lt"/>
              </a:rPr>
              <a:t>Big Data Apps</a:t>
            </a:r>
            <a:r>
              <a:rPr lang="en-US" dirty="0" smtClean="0">
                <a:latin typeface="+mj-lt"/>
              </a:rPr>
              <a:t>: Optimize network Utilization</a:t>
            </a:r>
            <a:r>
              <a:rPr lang="en-US" dirty="0">
                <a:latin typeface="+mj-lt"/>
              </a:rPr>
              <a:t>.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+mj-lt"/>
              </a:rPr>
              <a:t>CloudNaaS</a:t>
            </a:r>
            <a:r>
              <a:rPr lang="en-US" dirty="0" smtClean="0">
                <a:latin typeface="+mj-lt"/>
              </a:rPr>
              <a:t>: Networking primitives for cloud apps, NOX controller.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+mj-lt"/>
              </a:rPr>
              <a:t>FlowComb</a:t>
            </a:r>
            <a:r>
              <a:rPr lang="en-US" dirty="0" smtClean="0">
                <a:latin typeface="+mj-lt"/>
              </a:rPr>
              <a:t>: Predict Apps workload, uses NOX.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+mj-lt"/>
              </a:rPr>
              <a:t>FlowDiff</a:t>
            </a:r>
            <a:r>
              <a:rPr lang="en-US" dirty="0" smtClean="0">
                <a:latin typeface="+mj-lt"/>
              </a:rPr>
              <a:t>: Detects Operational Problems, </a:t>
            </a:r>
            <a:r>
              <a:rPr lang="en-US" dirty="0" err="1" smtClean="0">
                <a:latin typeface="+mj-lt"/>
              </a:rPr>
              <a:t>FlowVisor</a:t>
            </a:r>
            <a:r>
              <a:rPr lang="en-US" dirty="0" smtClean="0">
                <a:latin typeface="+mj-lt"/>
              </a:rPr>
              <a:t> Controller.</a:t>
            </a:r>
          </a:p>
          <a:p>
            <a:r>
              <a:rPr lang="en-US" dirty="0" smtClean="0">
                <a:solidFill>
                  <a:srgbClr val="7030A0"/>
                </a:solidFill>
                <a:latin typeface="+mj-lt"/>
              </a:rPr>
              <a:t>LIME</a:t>
            </a:r>
            <a:r>
              <a:rPr lang="en-US" dirty="0" smtClean="0">
                <a:latin typeface="+mj-lt"/>
              </a:rPr>
              <a:t>: Live Network migration, </a:t>
            </a:r>
            <a:r>
              <a:rPr lang="en-US" dirty="0" err="1" smtClean="0">
                <a:latin typeface="+mj-lt"/>
              </a:rPr>
              <a:t>FloodLight</a:t>
            </a:r>
            <a:r>
              <a:rPr lang="en-US" dirty="0" smtClean="0">
                <a:latin typeface="+mj-lt"/>
              </a:rPr>
              <a:t> Controller.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+mj-lt"/>
              </a:rPr>
              <a:t>NetGraph</a:t>
            </a:r>
            <a:r>
              <a:rPr lang="en-US" dirty="0" smtClean="0">
                <a:latin typeface="+mj-lt"/>
              </a:rPr>
              <a:t>: Graph Queries for network management, uses its own controller.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+mj-lt"/>
              </a:rPr>
              <a:t>OpenTCP</a:t>
            </a:r>
            <a:r>
              <a:rPr lang="en-US" dirty="0" smtClean="0">
                <a:latin typeface="+mj-lt"/>
              </a:rPr>
              <a:t>: Dynamic and programmable TCP adaptation, uses its own controller.</a:t>
            </a:r>
          </a:p>
          <a:p>
            <a:r>
              <a:rPr lang="en-US" dirty="0" smtClean="0">
                <a:latin typeface="+mj-lt"/>
              </a:rPr>
              <a:t>All of them employ </a:t>
            </a:r>
            <a:r>
              <a:rPr lang="en-US" dirty="0" err="1" smtClean="0">
                <a:latin typeface="+mj-lt"/>
              </a:rPr>
              <a:t>OpenFlow</a:t>
            </a:r>
            <a:r>
              <a:rPr lang="en-US" dirty="0" smtClean="0">
                <a:latin typeface="+mj-lt"/>
              </a:rPr>
              <a:t> to communicate with switches, </a:t>
            </a:r>
            <a:r>
              <a:rPr lang="en-US" u="sng" dirty="0" smtClean="0">
                <a:latin typeface="+mj-lt"/>
              </a:rPr>
              <a:t>except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err="1" smtClean="0">
                <a:latin typeface="+mj-lt"/>
              </a:rPr>
              <a:t>OpenTCP</a:t>
            </a:r>
            <a:r>
              <a:rPr lang="en-US" dirty="0" smtClean="0">
                <a:latin typeface="+mj-lt"/>
              </a:rPr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90" y="2004784"/>
            <a:ext cx="3659556" cy="417217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840480" y="2290354"/>
            <a:ext cx="1694412" cy="37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71" y="391251"/>
            <a:ext cx="10700657" cy="1325563"/>
          </a:xfrm>
        </p:spPr>
        <p:txBody>
          <a:bodyPr/>
          <a:lstStyle/>
          <a:p>
            <a:r>
              <a:rPr lang="en-US" dirty="0" smtClean="0"/>
              <a:t>More Applications</a:t>
            </a:r>
            <a:r>
              <a:rPr lang="en-US" dirty="0"/>
              <a:t> </a:t>
            </a:r>
            <a:r>
              <a:rPr lang="en-US" dirty="0" smtClean="0"/>
              <a:t>for Data Center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9994" cy="4351338"/>
          </a:xfrm>
        </p:spPr>
        <p:txBody>
          <a:bodyPr/>
          <a:lstStyle/>
          <a:p>
            <a:r>
              <a:rPr lang="en-US" dirty="0" err="1" smtClean="0"/>
              <a:t>Vello</a:t>
            </a:r>
            <a:r>
              <a:rPr lang="en-US" dirty="0" smtClean="0"/>
              <a:t> Systems:</a:t>
            </a:r>
          </a:p>
          <a:p>
            <a:pPr lvl="1"/>
            <a:r>
              <a:rPr lang="en-US" dirty="0" smtClean="0"/>
              <a:t>Allow overriding layer 2 and layer 3. Live VM migration within and across DCNs.</a:t>
            </a:r>
          </a:p>
          <a:p>
            <a:pPr lvl="1"/>
            <a:r>
              <a:rPr lang="en-US" dirty="0" smtClean="0"/>
              <a:t> Provide view and global cloud for WAN.</a:t>
            </a:r>
          </a:p>
          <a:p>
            <a:pPr lvl="1"/>
            <a:r>
              <a:rPr lang="en-US" dirty="0" smtClean="0"/>
              <a:t>Provide network automation for LAN and WAN connectivity and provisioning.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Mininet</a:t>
            </a:r>
            <a:r>
              <a:rPr lang="en-US" dirty="0" smtClean="0"/>
              <a:t> (Stanford Univ.)</a:t>
            </a:r>
          </a:p>
          <a:p>
            <a:pPr lvl="1"/>
            <a:r>
              <a:rPr lang="en-US" dirty="0" smtClean="0"/>
              <a:t>Realistic (</a:t>
            </a:r>
            <a:r>
              <a:rPr lang="en-US" dirty="0" err="1" smtClean="0"/>
              <a:t>Realtime</a:t>
            </a:r>
            <a:r>
              <a:rPr lang="en-US" dirty="0" smtClean="0"/>
              <a:t>) virtual network, running real kernel, switch and application code, on a single machine (VM, cloud or native), in seconds, with a single command.</a:t>
            </a:r>
          </a:p>
        </p:txBody>
      </p:sp>
    </p:spTree>
    <p:extLst>
      <p:ext uri="{BB962C8B-B14F-4D97-AF65-F5344CB8AC3E}">
        <p14:creationId xmlns:p14="http://schemas.microsoft.com/office/powerpoint/2010/main" val="30317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366" y="1825624"/>
            <a:ext cx="10169434" cy="45403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Scalability: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Control plane bottleneck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Single controller is not sufficient to manage large scale network.</a:t>
            </a:r>
          </a:p>
          <a:p>
            <a:pPr lvl="1"/>
            <a:r>
              <a:rPr lang="en-US" dirty="0" smtClean="0"/>
              <a:t>How many controllers are needed to support large scale network?</a:t>
            </a:r>
          </a:p>
          <a:p>
            <a:pPr lvl="1"/>
            <a:r>
              <a:rPr lang="en-US" dirty="0" smtClean="0"/>
              <a:t>When to scale down?</a:t>
            </a:r>
          </a:p>
          <a:p>
            <a:r>
              <a:rPr lang="en-US" dirty="0" smtClean="0"/>
              <a:t>Multi Controllers.</a:t>
            </a:r>
          </a:p>
          <a:p>
            <a:pPr lvl="1"/>
            <a:r>
              <a:rPr lang="en-US" dirty="0" smtClean="0"/>
              <a:t>Each controller is responsible to a subset of the network.</a:t>
            </a:r>
          </a:p>
          <a:p>
            <a:pPr lvl="1"/>
            <a:r>
              <a:rPr lang="en-US" dirty="0" smtClean="0"/>
              <a:t>Concern with synchronization and communication between controllers.</a:t>
            </a:r>
          </a:p>
          <a:p>
            <a:pPr lvl="1"/>
            <a:r>
              <a:rPr lang="en-US" dirty="0" smtClean="0"/>
              <a:t>How to slice the resources among controllers?</a:t>
            </a:r>
          </a:p>
          <a:p>
            <a:r>
              <a:rPr lang="en-US" dirty="0" smtClean="0"/>
              <a:t>Latency between controllers and switches.</a:t>
            </a:r>
          </a:p>
          <a:p>
            <a:pPr lvl="1"/>
            <a:r>
              <a:rPr lang="en-US" dirty="0" smtClean="0"/>
              <a:t>Less accurate decision?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3582" cy="4522924"/>
          </a:xfrm>
        </p:spPr>
        <p:txBody>
          <a:bodyPr/>
          <a:lstStyle/>
          <a:p>
            <a:r>
              <a:rPr lang="en-US" dirty="0" smtClean="0"/>
              <a:t>Slicing Resources (CPU, bandwidth, </a:t>
            </a:r>
            <a:r>
              <a:rPr lang="en-US" dirty="0" err="1" smtClean="0"/>
              <a:t>etc</a:t>
            </a:r>
            <a:r>
              <a:rPr lang="en-US" dirty="0" smtClean="0"/>
              <a:t>).  </a:t>
            </a:r>
          </a:p>
          <a:p>
            <a:pPr lvl="1"/>
            <a:r>
              <a:rPr lang="en-US" dirty="0" smtClean="0"/>
              <a:t>How to allocate resources to different controllers and users?</a:t>
            </a:r>
          </a:p>
          <a:p>
            <a:pPr lvl="1"/>
            <a:r>
              <a:rPr lang="en-US" dirty="0" smtClean="0"/>
              <a:t>Formulated to optimization and fairness problems.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Using SDN to achieve more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 smtClean="0"/>
              <a:t> DCN.</a:t>
            </a:r>
          </a:p>
          <a:p>
            <a:pPr lvl="1"/>
            <a:r>
              <a:rPr lang="en-US" dirty="0" smtClean="0"/>
              <a:t>No substantial works in this area.</a:t>
            </a:r>
          </a:p>
          <a:p>
            <a:pPr lvl="1"/>
            <a:r>
              <a:rPr lang="en-US" dirty="0" smtClean="0"/>
              <a:t>As 2015, few publications on this subject are published in IEEE ICC and IEEEE </a:t>
            </a:r>
            <a:r>
              <a:rPr lang="en-US" dirty="0" err="1" smtClean="0"/>
              <a:t>Globecom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Some software may provide measurement on power usage or capability to turn on/off switches.</a:t>
            </a:r>
          </a:p>
          <a:p>
            <a:pPr lvl="2"/>
            <a:r>
              <a:rPr lang="en-US" dirty="0" err="1" smtClean="0"/>
              <a:t>NetFPGA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ininet</a:t>
            </a:r>
            <a:r>
              <a:rPr lang="en-US" dirty="0" smtClean="0"/>
              <a:t> and </a:t>
            </a:r>
            <a:r>
              <a:rPr lang="en-US" dirty="0" err="1" smtClean="0"/>
              <a:t>OpenFlow</a:t>
            </a:r>
            <a:r>
              <a:rPr lang="en-US" dirty="0" smtClean="0"/>
              <a:t>?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71" y="64654"/>
            <a:ext cx="8043139" cy="67933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270624" y="2766082"/>
            <a:ext cx="2382747" cy="695244"/>
          </a:xfrm>
          <a:prstGeom prst="rect">
            <a:avLst/>
          </a:prstGeom>
          <a:ln>
            <a:solidFill>
              <a:srgbClr val="FF6633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300" dirty="0" smtClean="0"/>
              <a:t>Research themes in SDN, as 2015</a:t>
            </a:r>
            <a:r>
              <a:rPr lang="en-US" altLang="zh-TW" sz="2000" dirty="0" smtClean="0"/>
              <a:t>.</a:t>
            </a:r>
          </a:p>
          <a:p>
            <a:endParaRPr lang="en-US" altLang="zh-TW" sz="4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Datacenter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030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Clear definition.</a:t>
            </a:r>
          </a:p>
          <a:p>
            <a:pPr lvl="1"/>
            <a:r>
              <a:rPr lang="en-US" dirty="0" smtClean="0"/>
              <a:t>Everyone (in industries) has its own definition. </a:t>
            </a:r>
          </a:p>
          <a:p>
            <a:r>
              <a:rPr lang="en-US" dirty="0" smtClean="0"/>
              <a:t>Bust words from storage related industries.</a:t>
            </a:r>
          </a:p>
          <a:p>
            <a:pPr lvl="1"/>
            <a:r>
              <a:rPr lang="en-US" dirty="0" smtClean="0"/>
              <a:t>Everyone claims has Software-Defined </a:t>
            </a:r>
            <a:r>
              <a:rPr lang="en-US" smtClean="0"/>
              <a:t>Datacenter product.</a:t>
            </a:r>
            <a:endParaRPr lang="en-US" dirty="0" smtClean="0"/>
          </a:p>
          <a:p>
            <a:r>
              <a:rPr lang="en-US" dirty="0" smtClean="0"/>
              <a:t>My guess is that it is a combination of virtual machine and SDN.</a:t>
            </a:r>
          </a:p>
          <a:p>
            <a:pPr lvl="1"/>
            <a:r>
              <a:rPr lang="en-US" dirty="0" smtClean="0"/>
              <a:t>Servers, storages, and network virtualization.</a:t>
            </a:r>
          </a:p>
          <a:p>
            <a:pPr lvl="1"/>
            <a:r>
              <a:rPr lang="en-US" dirty="0" smtClean="0"/>
              <a:t>Management plane with global view of every component involving datacenter.</a:t>
            </a:r>
          </a:p>
          <a:p>
            <a:pPr lvl="1"/>
            <a:r>
              <a:rPr lang="en-US" dirty="0" smtClean="0"/>
              <a:t>Marketing gimmick </a:t>
            </a:r>
          </a:p>
          <a:p>
            <a:r>
              <a:rPr lang="en-US" dirty="0" smtClean="0"/>
              <a:t>Academic work.</a:t>
            </a:r>
          </a:p>
          <a:p>
            <a:pPr lvl="1"/>
            <a:r>
              <a:rPr lang="en-US" dirty="0" smtClean="0"/>
              <a:t>Just found out: Master thesis by Ville </a:t>
            </a:r>
            <a:r>
              <a:rPr lang="en-US" dirty="0" err="1" smtClean="0"/>
              <a:t>Törhönen</a:t>
            </a:r>
            <a:r>
              <a:rPr lang="en-US" dirty="0" smtClean="0"/>
              <a:t>, “Designing </a:t>
            </a:r>
            <a:r>
              <a:rPr lang="en-US" dirty="0"/>
              <a:t>a Software-Defined </a:t>
            </a:r>
            <a:r>
              <a:rPr lang="en-US" dirty="0" smtClean="0"/>
              <a:t>Datacenter”. No significant contributions.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ideas of SDN:</a:t>
            </a:r>
          </a:p>
          <a:p>
            <a:pPr lvl="1"/>
            <a:r>
              <a:rPr lang="en-US" dirty="0" smtClean="0"/>
              <a:t>Dynamic programmability in forwarding packets.</a:t>
            </a:r>
          </a:p>
          <a:p>
            <a:pPr lvl="1"/>
            <a:r>
              <a:rPr lang="en-US" dirty="0" smtClean="0"/>
              <a:t>Decoupling control and data plane.</a:t>
            </a:r>
          </a:p>
          <a:p>
            <a:pPr lvl="1"/>
            <a:r>
              <a:rPr lang="en-US" dirty="0" smtClean="0"/>
              <a:t>Global view network by logical centralization in control plane.</a:t>
            </a:r>
          </a:p>
          <a:p>
            <a:pPr lvl="1"/>
            <a:r>
              <a:rPr lang="en-US" dirty="0" smtClean="0"/>
              <a:t>Applications can be implemented on top of the control plane.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SDN is a concept </a:t>
            </a:r>
            <a:r>
              <a:rPr lang="en-US" dirty="0" smtClean="0"/>
              <a:t>to manage network that </a:t>
            </a:r>
            <a:r>
              <a:rPr lang="en-US" dirty="0" smtClean="0">
                <a:solidFill>
                  <a:srgbClr val="0070C0"/>
                </a:solidFill>
              </a:rPr>
              <a:t>leverages </a:t>
            </a:r>
            <a:r>
              <a:rPr lang="en-US" dirty="0" err="1" smtClean="0">
                <a:solidFill>
                  <a:srgbClr val="0070C0"/>
                </a:solidFill>
              </a:rPr>
              <a:t>OpenFlow</a:t>
            </a:r>
            <a:r>
              <a:rPr lang="en-US" dirty="0" smtClean="0">
                <a:solidFill>
                  <a:srgbClr val="0070C0"/>
                </a:solidFill>
              </a:rPr>
              <a:t> protocols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4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403725" y="2068514"/>
            <a:ext cx="2065338" cy="1482725"/>
            <a:chOff x="1728" y="1416"/>
            <a:chExt cx="1301" cy="672"/>
          </a:xfrm>
        </p:grpSpPr>
        <p:sp>
          <p:nvSpPr>
            <p:cNvPr id="11296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zh-TW">
                <a:latin typeface="Calibri" panose="020F0502020204030204" pitchFamily="34" charset="0"/>
              </a:endParaRPr>
            </a:p>
          </p:txBody>
        </p:sp>
        <p:sp>
          <p:nvSpPr>
            <p:cNvPr id="11297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Million of lines</a:t>
              </a:r>
              <a:br>
                <a:rPr kumimoji="0" lang="en-US" altLang="zh-TW" dirty="0">
                  <a:latin typeface="Calibri" panose="020F0502020204030204" pitchFamily="34" charset="0"/>
                </a:rPr>
              </a:br>
              <a:r>
                <a:rPr kumimoji="0" lang="en-US" altLang="zh-TW" dirty="0">
                  <a:latin typeface="Calibri" panose="020F0502020204030204" pitchFamily="34" charset="0"/>
                </a:rPr>
                <a:t>of source code</a:t>
              </a:r>
            </a:p>
          </p:txBody>
        </p:sp>
      </p:grpSp>
      <p:sp>
        <p:nvSpPr>
          <p:cNvPr id="679960" name="Text Box 24"/>
          <p:cNvSpPr txBox="1">
            <a:spLocks noChangeArrowheads="1"/>
          </p:cNvSpPr>
          <p:nvPr/>
        </p:nvSpPr>
        <p:spPr bwMode="auto">
          <a:xfrm>
            <a:off x="6461125" y="2486025"/>
            <a:ext cx="2240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dirty="0" smtClean="0">
                <a:latin typeface="Calibri" panose="020F0502020204030204" pitchFamily="34" charset="0"/>
              </a:rPr>
              <a:t>Manage by 5400 </a:t>
            </a:r>
            <a:r>
              <a:rPr kumimoji="0" lang="en-US" altLang="zh-TW" dirty="0">
                <a:latin typeface="Calibri" panose="020F0502020204030204" pitchFamily="34" charset="0"/>
              </a:rPr>
              <a:t>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403725" y="3654425"/>
            <a:ext cx="2114550" cy="952500"/>
            <a:chOff x="1728" y="2232"/>
            <a:chExt cx="1332" cy="672"/>
          </a:xfrm>
        </p:grpSpPr>
        <p:sp>
          <p:nvSpPr>
            <p:cNvPr id="11294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zh-TW">
                <a:latin typeface="Calibri" panose="020F0502020204030204" pitchFamily="34" charset="0"/>
              </a:endParaRPr>
            </a:p>
          </p:txBody>
        </p:sp>
        <p:sp>
          <p:nvSpPr>
            <p:cNvPr id="11295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500M gates</a:t>
              </a:r>
            </a:p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10Gbytes RAM</a:t>
              </a:r>
            </a:p>
          </p:txBody>
        </p:sp>
      </p:grp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6469063" y="3908940"/>
            <a:ext cx="1513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dirty="0">
                <a:latin typeface="Calibri" panose="020F0502020204030204" pitchFamily="34" charset="0"/>
              </a:rPr>
              <a:t>Power Hungry</a:t>
            </a:r>
          </a:p>
        </p:txBody>
      </p:sp>
      <p:sp>
        <p:nvSpPr>
          <p:cNvPr id="679968" name="Text Box 32"/>
          <p:cNvSpPr txBox="1">
            <a:spLocks noChangeArrowheads="1"/>
          </p:cNvSpPr>
          <p:nvPr/>
        </p:nvSpPr>
        <p:spPr bwMode="auto">
          <a:xfrm>
            <a:off x="2407543" y="4795838"/>
            <a:ext cx="70231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4572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TW" sz="2400" dirty="0">
                <a:latin typeface="Calibri" panose="020F0502020204030204" pitchFamily="34" charset="0"/>
              </a:rPr>
              <a:t>Many complex functions baked into the infrastructure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altLang="zh-TW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OSPF, BGP, multicast, differentiated services,</a:t>
            </a:r>
            <a:br>
              <a:rPr kumimoji="0" lang="en-US" altLang="zh-TW" sz="2000" i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kumimoji="0" lang="en-US" altLang="zh-TW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Traffic Engineering, NAT, firewalls, MPLS, redundant layers, …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kumimoji="0" lang="en-US" altLang="zh-TW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altLang="zh-TW" sz="2400" dirty="0">
                <a:solidFill>
                  <a:srgbClr val="000000"/>
                </a:solidFill>
                <a:latin typeface="Calibri" panose="020F0502020204030204" pitchFamily="34" charset="0"/>
              </a:rPr>
              <a:t>An industry with a “mainframe-mentality”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kumimoji="0" lang="en-US" altLang="zh-TW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273" name="Title 26"/>
          <p:cNvSpPr>
            <a:spLocks noGrp="1"/>
          </p:cNvSpPr>
          <p:nvPr>
            <p:ph type="title"/>
          </p:nvPr>
        </p:nvSpPr>
        <p:spPr>
          <a:xfrm>
            <a:off x="4454217" y="194242"/>
            <a:ext cx="6809398" cy="8912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</a:rPr>
              <a:t>The Networking Industry (2007)</a:t>
            </a:r>
            <a:endParaRPr lang="en-US" altLang="zh-TW" dirty="0" smtClean="0"/>
          </a:p>
        </p:txBody>
      </p:sp>
      <p:pic>
        <p:nvPicPr>
          <p:cNvPr id="11274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22225"/>
            <a:ext cx="22621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981201" y="3654186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600" b="1" dirty="0">
                <a:solidFill>
                  <a:srgbClr val="C3D6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Specialized Packet Forwarding Hardware</a:t>
            </a:r>
            <a:endParaRPr kumimoji="0" lang="en-US" altLang="zh-TW" sz="1400" b="1" dirty="0">
              <a:solidFill>
                <a:srgbClr val="C3D69B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1201" y="2763023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>
              <a:defRPr/>
            </a:pPr>
            <a:r>
              <a:rPr lang="en-US" altLang="zh-TW" sz="1600" dirty="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981201" y="2069065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72947" y="2069065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56439" y="2069065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cxnSp>
        <p:nvCxnSpPr>
          <p:cNvPr id="11290" name="Straight Connector 30"/>
          <p:cNvCxnSpPr>
            <a:cxnSpLocks noChangeShapeType="1"/>
          </p:cNvCxnSpPr>
          <p:nvPr/>
        </p:nvCxnSpPr>
        <p:spPr bwMode="auto">
          <a:xfrm>
            <a:off x="3165475" y="2365375"/>
            <a:ext cx="59055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052890" y="1285875"/>
            <a:ext cx="5377753" cy="782638"/>
            <a:chOff x="2528313" y="1285694"/>
            <a:chExt cx="5377945" cy="783370"/>
          </a:xfrm>
        </p:grpSpPr>
        <p:sp>
          <p:nvSpPr>
            <p:cNvPr id="33" name="TextBox 32"/>
            <p:cNvSpPr txBox="1"/>
            <p:nvPr/>
          </p:nvSpPr>
          <p:spPr>
            <a:xfrm>
              <a:off x="3349078" y="1285694"/>
              <a:ext cx="4557180" cy="6469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Routing, management, mobility management, </a:t>
              </a:r>
              <a:br>
                <a:rPr kumimoji="0" lang="en-US" altLang="zh-TW" dirty="0">
                  <a:latin typeface="Calibri" panose="020F0502020204030204" pitchFamily="34" charset="0"/>
                </a:rPr>
              </a:br>
              <a:r>
                <a:rPr kumimoji="0" lang="en-US" altLang="zh-TW" dirty="0">
                  <a:latin typeface="Calibri" panose="020F0502020204030204" pitchFamily="34" charset="0"/>
                </a:rPr>
                <a:t>access control, VPNs, …</a:t>
              </a:r>
            </a:p>
          </p:txBody>
        </p:sp>
        <p:cxnSp>
          <p:nvCxnSpPr>
            <p:cNvPr id="11293" name="Straight Arrow Connector 36"/>
            <p:cNvCxnSpPr>
              <a:cxnSpLocks noChangeShapeType="1"/>
              <a:stCxn id="33" idx="1"/>
            </p:cNvCxnSpPr>
            <p:nvPr/>
          </p:nvCxnSpPr>
          <p:spPr bwMode="auto">
            <a:xfrm flipH="1">
              <a:off x="2528313" y="1609162"/>
              <a:ext cx="820765" cy="45990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704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60" grpId="0"/>
      <p:bldP spid="679966" grpId="0"/>
      <p:bldP spid="6799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8886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Sources: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“Software-Defined Networking: A Comprehensive Survey”, D. </a:t>
            </a:r>
            <a:r>
              <a:rPr lang="en-US" dirty="0" err="1" smtClean="0">
                <a:solidFill>
                  <a:srgbClr val="0070C0"/>
                </a:solidFill>
              </a:rPr>
              <a:t>Kreutz</a:t>
            </a:r>
            <a:r>
              <a:rPr lang="en-US" dirty="0" smtClean="0">
                <a:solidFill>
                  <a:srgbClr val="0070C0"/>
                </a:solidFill>
              </a:rPr>
              <a:t>, F. Ramos, et el. 2015. </a:t>
            </a:r>
          </a:p>
          <a:p>
            <a:pPr lvl="1"/>
            <a:r>
              <a:rPr lang="en-US" dirty="0" smtClean="0"/>
              <a:t>“Survey on Software-Defined Networking”, W. Xia, Y. Wen, et el. 2015.</a:t>
            </a:r>
          </a:p>
          <a:p>
            <a:pPr lvl="1"/>
            <a:r>
              <a:rPr lang="en-US" dirty="0" smtClean="0"/>
              <a:t>Lecture notes : Jennifer Rexford, Scot </a:t>
            </a:r>
            <a:r>
              <a:rPr lang="en-US" dirty="0" err="1" smtClean="0"/>
              <a:t>Shenker</a:t>
            </a:r>
            <a:r>
              <a:rPr lang="en-US" dirty="0" smtClean="0"/>
              <a:t>, Raj Jain, Bruce </a:t>
            </a:r>
            <a:r>
              <a:rPr lang="en-US" dirty="0" err="1" smtClean="0"/>
              <a:t>Maggs</a:t>
            </a:r>
            <a:r>
              <a:rPr lang="en-US" dirty="0" smtClean="0"/>
              <a:t> (Duke University), </a:t>
            </a:r>
            <a:r>
              <a:rPr lang="en-US" dirty="0" err="1">
                <a:cs typeface="Gill Sans"/>
              </a:rPr>
              <a:t>Xenofontas</a:t>
            </a:r>
            <a:r>
              <a:rPr lang="en-US" dirty="0">
                <a:cs typeface="Gill Sans"/>
              </a:rPr>
              <a:t> </a:t>
            </a:r>
            <a:r>
              <a:rPr lang="en-US" dirty="0" err="1" smtClean="0">
                <a:cs typeface="Gill Sans"/>
              </a:rPr>
              <a:t>Dimitropoulos</a:t>
            </a:r>
            <a:r>
              <a:rPr lang="en-US" dirty="0" smtClean="0">
                <a:cs typeface="Gill Sans"/>
              </a:rPr>
              <a:t> (ZTH), </a:t>
            </a:r>
            <a:r>
              <a:rPr lang="en-US" dirty="0" smtClean="0">
                <a:solidFill>
                  <a:srgbClr val="0070C0"/>
                </a:solidFill>
                <a:cs typeface="Gill Sans"/>
              </a:rPr>
              <a:t>Marco </a:t>
            </a:r>
            <a:r>
              <a:rPr lang="en-US" dirty="0" err="1" smtClean="0">
                <a:solidFill>
                  <a:srgbClr val="0070C0"/>
                </a:solidFill>
                <a:cs typeface="Gill Sans"/>
              </a:rPr>
              <a:t>Canini</a:t>
            </a:r>
            <a:r>
              <a:rPr lang="en-US" dirty="0" smtClean="0">
                <a:solidFill>
                  <a:srgbClr val="0070C0"/>
                </a:solidFill>
                <a:cs typeface="Gill Sans"/>
              </a:rPr>
              <a:t> </a:t>
            </a:r>
            <a:r>
              <a:rPr lang="en-US" dirty="0" smtClean="0">
                <a:cs typeface="Gill Sans"/>
              </a:rPr>
              <a:t>(UCL), and unknown Taiwanese scholar.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Supplement Documents:</a:t>
            </a:r>
          </a:p>
          <a:p>
            <a:pPr lvl="1"/>
            <a:r>
              <a:rPr lang="en-US" dirty="0" smtClean="0"/>
              <a:t>“Software-Defined Networking: State of the Art and Research Challenges”, M. </a:t>
            </a:r>
            <a:r>
              <a:rPr lang="en-US" dirty="0" err="1" smtClean="0"/>
              <a:t>Jammal</a:t>
            </a:r>
            <a:r>
              <a:rPr lang="en-US" dirty="0" smtClean="0"/>
              <a:t>, T. Singh, et el. </a:t>
            </a:r>
          </a:p>
          <a:p>
            <a:pPr lvl="1"/>
            <a:r>
              <a:rPr lang="en-US" dirty="0" smtClean="0"/>
              <a:t>“The Road to SDN: An Intellectual History of Programmable Networks”, N. </a:t>
            </a:r>
            <a:r>
              <a:rPr lang="en-US" dirty="0" err="1" smtClean="0"/>
              <a:t>Feamster</a:t>
            </a:r>
            <a:r>
              <a:rPr lang="en-US" dirty="0" smtClean="0"/>
              <a:t>, </a:t>
            </a:r>
            <a:r>
              <a:rPr lang="en-US" dirty="0" err="1" smtClean="0"/>
              <a:t>Jenniger</a:t>
            </a:r>
            <a:r>
              <a:rPr lang="en-US" dirty="0" smtClean="0"/>
              <a:t> Rexford, E. </a:t>
            </a:r>
            <a:r>
              <a:rPr lang="en-US" dirty="0" err="1" smtClean="0"/>
              <a:t>Zegura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“A Survey of Software-Defined Networking: Past, Present, and Future of Programmable Network”, B. </a:t>
            </a:r>
            <a:r>
              <a:rPr lang="en-US" dirty="0" err="1" smtClean="0"/>
              <a:t>Astuto</a:t>
            </a:r>
            <a:r>
              <a:rPr lang="en-US" dirty="0" smtClean="0"/>
              <a:t>, et 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0"/>
          <p:cNvSpPr>
            <a:spLocks noChangeArrowheads="1"/>
          </p:cNvSpPr>
          <p:nvPr/>
        </p:nvSpPr>
        <p:spPr bwMode="auto">
          <a:xfrm>
            <a:off x="6854826" y="2176464"/>
            <a:ext cx="2366963" cy="1558925"/>
          </a:xfrm>
          <a:custGeom>
            <a:avLst/>
            <a:gdLst>
              <a:gd name="T0" fmla="*/ 0 w 2451027"/>
              <a:gd name="T1" fmla="*/ 0 h 1403627"/>
              <a:gd name="T2" fmla="*/ 548710 w 2451027"/>
              <a:gd name="T3" fmla="*/ 12378 h 1403627"/>
              <a:gd name="T4" fmla="*/ 914517 w 2451027"/>
              <a:gd name="T5" fmla="*/ 507485 h 1403627"/>
              <a:gd name="T6" fmla="*/ 1269564 w 2451027"/>
              <a:gd name="T7" fmla="*/ 482730 h 1403627"/>
              <a:gd name="T8" fmla="*/ 1366395 w 2451027"/>
              <a:gd name="T9" fmla="*/ 210420 h 1403627"/>
              <a:gd name="T10" fmla="*/ 1635371 w 2451027"/>
              <a:gd name="T11" fmla="*/ 198043 h 1403627"/>
              <a:gd name="T12" fmla="*/ 1613852 w 2451027"/>
              <a:gd name="T13" fmla="*/ 742661 h 1403627"/>
              <a:gd name="T14" fmla="*/ 2033454 w 2451027"/>
              <a:gd name="T15" fmla="*/ 742661 h 1403627"/>
              <a:gd name="T16" fmla="*/ 2044213 w 2451027"/>
              <a:gd name="T17" fmla="*/ 12378 h 1403627"/>
              <a:gd name="T18" fmla="*/ 2366984 w 2451027"/>
              <a:gd name="T19" fmla="*/ 0 h 1403627"/>
              <a:gd name="T20" fmla="*/ 2356225 w 2451027"/>
              <a:gd name="T21" fmla="*/ 1027348 h 1403627"/>
              <a:gd name="T22" fmla="*/ 1796756 w 2451027"/>
              <a:gd name="T23" fmla="*/ 1027348 h 1403627"/>
              <a:gd name="T24" fmla="*/ 1785997 w 2451027"/>
              <a:gd name="T25" fmla="*/ 1559588 h 1403627"/>
              <a:gd name="T26" fmla="*/ 1291082 w 2451027"/>
              <a:gd name="T27" fmla="*/ 1386301 h 1403627"/>
              <a:gd name="T28" fmla="*/ 1248045 w 2451027"/>
              <a:gd name="T29" fmla="*/ 841682 h 1403627"/>
              <a:gd name="T30" fmla="*/ 602505 w 2451027"/>
              <a:gd name="T31" fmla="*/ 940704 h 1403627"/>
              <a:gd name="T32" fmla="*/ 494914 w 2451027"/>
              <a:gd name="T33" fmla="*/ 1225391 h 1403627"/>
              <a:gd name="T34" fmla="*/ 150626 w 2451027"/>
              <a:gd name="T35" fmla="*/ 1200635 h 1403627"/>
              <a:gd name="T36" fmla="*/ 0 w 2451027"/>
              <a:gd name="T37" fmla="*/ 594129 h 1403627"/>
              <a:gd name="T38" fmla="*/ 0 w 2451027"/>
              <a:gd name="T39" fmla="*/ 0 h 14036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51027"/>
              <a:gd name="T61" fmla="*/ 0 h 1403627"/>
              <a:gd name="T62" fmla="*/ 2451027 w 2451027"/>
              <a:gd name="T63" fmla="*/ 1403627 h 14036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51027" h="1403627">
                <a:moveTo>
                  <a:pt x="0" y="0"/>
                </a:moveTo>
                <a:lnTo>
                  <a:pt x="568193" y="11140"/>
                </a:lnTo>
                <a:lnTo>
                  <a:pt x="946988" y="456736"/>
                </a:lnTo>
                <a:lnTo>
                  <a:pt x="1314642" y="434456"/>
                </a:lnTo>
                <a:lnTo>
                  <a:pt x="1414911" y="189378"/>
                </a:lnTo>
                <a:lnTo>
                  <a:pt x="1693437" y="178238"/>
                </a:lnTo>
                <a:lnTo>
                  <a:pt x="1671154" y="668394"/>
                </a:lnTo>
                <a:lnTo>
                  <a:pt x="2105655" y="668394"/>
                </a:lnTo>
                <a:lnTo>
                  <a:pt x="2116796" y="11140"/>
                </a:lnTo>
                <a:lnTo>
                  <a:pt x="2451027" y="0"/>
                </a:lnTo>
                <a:lnTo>
                  <a:pt x="2439886" y="924612"/>
                </a:lnTo>
                <a:lnTo>
                  <a:pt x="1860552" y="924612"/>
                </a:lnTo>
                <a:lnTo>
                  <a:pt x="1849411" y="1403627"/>
                </a:lnTo>
                <a:lnTo>
                  <a:pt x="1336924" y="1247669"/>
                </a:lnTo>
                <a:lnTo>
                  <a:pt x="1292359" y="757513"/>
                </a:lnTo>
                <a:lnTo>
                  <a:pt x="623898" y="846632"/>
                </a:lnTo>
                <a:lnTo>
                  <a:pt x="512487" y="1102850"/>
                </a:lnTo>
                <a:lnTo>
                  <a:pt x="155974" y="1080570"/>
                </a:lnTo>
                <a:lnTo>
                  <a:pt x="0" y="534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  <a:latin typeface="Calibri" pitchFamily="-109" charset="0"/>
              </a:rPr>
              <a:t>Operating System</a:t>
            </a:r>
          </a:p>
        </p:txBody>
      </p:sp>
      <p:sp>
        <p:nvSpPr>
          <p:cNvPr id="12291" name="Title 4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Reality…!!!! (As 2015)</a:t>
            </a:r>
          </a:p>
        </p:txBody>
      </p:sp>
      <p:sp>
        <p:nvSpPr>
          <p:cNvPr id="12292" name="TextBox 48"/>
          <p:cNvSpPr txBox="1">
            <a:spLocks noChangeArrowheads="1"/>
          </p:cNvSpPr>
          <p:nvPr/>
        </p:nvSpPr>
        <p:spPr bwMode="auto">
          <a:xfrm>
            <a:off x="1905000" y="59785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kumimoji="0" lang="zh-TW" altLang="zh-TW">
              <a:latin typeface="Calibri" panose="020F050202020403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854905" y="1485963"/>
            <a:ext cx="591746" cy="100220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742524" y="2005873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630143" y="1340768"/>
            <a:ext cx="591746" cy="1503886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2" name="Freeform 91"/>
          <p:cNvSpPr>
            <a:spLocks noChangeArrowheads="1"/>
          </p:cNvSpPr>
          <p:nvPr/>
        </p:nvSpPr>
        <p:spPr bwMode="auto">
          <a:xfrm>
            <a:off x="6824663" y="2944813"/>
            <a:ext cx="2373312" cy="1092200"/>
          </a:xfrm>
          <a:custGeom>
            <a:avLst/>
            <a:gdLst>
              <a:gd name="T0" fmla="*/ 11141 w 2373039"/>
              <a:gd name="T1" fmla="*/ 0 h 1091710"/>
              <a:gd name="T2" fmla="*/ 0 w 2373039"/>
              <a:gd name="T3" fmla="*/ 1036011 h 1091710"/>
              <a:gd name="T4" fmla="*/ 2373039 w 2373039"/>
              <a:gd name="T5" fmla="*/ 1091710 h 1091710"/>
              <a:gd name="T6" fmla="*/ 2373039 w 2373039"/>
              <a:gd name="T7" fmla="*/ 311917 h 1091710"/>
              <a:gd name="T8" fmla="*/ 1548603 w 2373039"/>
              <a:gd name="T9" fmla="*/ 300778 h 1091710"/>
              <a:gd name="T10" fmla="*/ 1526321 w 2373039"/>
              <a:gd name="T11" fmla="*/ 846633 h 1091710"/>
              <a:gd name="T12" fmla="*/ 1136385 w 2373039"/>
              <a:gd name="T13" fmla="*/ 802073 h 1091710"/>
              <a:gd name="T14" fmla="*/ 935846 w 2373039"/>
              <a:gd name="T15" fmla="*/ 189379 h 1091710"/>
              <a:gd name="T16" fmla="*/ 523628 w 2373039"/>
              <a:gd name="T17" fmla="*/ 189379 h 1091710"/>
              <a:gd name="T18" fmla="*/ 300807 w 2373039"/>
              <a:gd name="T19" fmla="*/ 345337 h 1091710"/>
              <a:gd name="T20" fmla="*/ 11141 w 2373039"/>
              <a:gd name="T21" fmla="*/ 0 h 1091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73039"/>
              <a:gd name="T34" fmla="*/ 0 h 1091710"/>
              <a:gd name="T35" fmla="*/ 2373039 w 2373039"/>
              <a:gd name="T36" fmla="*/ 1091710 h 1091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73039" h="1091710">
                <a:moveTo>
                  <a:pt x="11141" y="0"/>
                </a:moveTo>
                <a:lnTo>
                  <a:pt x="0" y="1036011"/>
                </a:lnTo>
                <a:lnTo>
                  <a:pt x="2373039" y="1091710"/>
                </a:lnTo>
                <a:lnTo>
                  <a:pt x="2373039" y="311917"/>
                </a:lnTo>
                <a:lnTo>
                  <a:pt x="1548603" y="300778"/>
                </a:lnTo>
                <a:lnTo>
                  <a:pt x="1526321" y="846633"/>
                </a:lnTo>
                <a:lnTo>
                  <a:pt x="1136385" y="802073"/>
                </a:lnTo>
                <a:lnTo>
                  <a:pt x="935846" y="189379"/>
                </a:lnTo>
                <a:lnTo>
                  <a:pt x="523628" y="189379"/>
                </a:lnTo>
                <a:lnTo>
                  <a:pt x="300807" y="345337"/>
                </a:lnTo>
                <a:lnTo>
                  <a:pt x="11141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b="1" dirty="0">
                <a:solidFill>
                  <a:srgbClr val="C3D69B"/>
                </a:solidFill>
                <a:latin typeface="Calibri" panose="020F0502020204030204" pitchFamily="34" charset="0"/>
              </a:rPr>
              <a:t>Specialized Packet Forwarding Hardware</a:t>
            </a:r>
            <a:endParaRPr kumimoji="0" lang="en-US" altLang="zh-TW" sz="1600" b="1" dirty="0">
              <a:solidFill>
                <a:srgbClr val="C3D69B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222844" y="3030514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b="1" dirty="0">
                <a:solidFill>
                  <a:srgbClr val="D7E4BD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Specialized Packet Forwarding Hardware</a:t>
            </a:r>
            <a:endParaRPr kumimoji="0" lang="en-US" altLang="zh-TW" sz="1600" b="1" dirty="0">
              <a:solidFill>
                <a:srgbClr val="D7E4BD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222844" y="2139351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rgbClr val="FFFFFF"/>
                </a:solidFill>
                <a:ea typeface="ＭＳ Ｐゴシック" pitchFamily="-109" charset="-128"/>
              </a:rPr>
              <a:t>Operating</a:t>
            </a:r>
          </a:p>
          <a:p>
            <a:pPr algn="ctr">
              <a:defRPr/>
            </a:pPr>
            <a:r>
              <a:rPr lang="en-US" altLang="zh-TW" sz="1600" dirty="0">
                <a:solidFill>
                  <a:srgbClr val="FFFFFF"/>
                </a:solidFill>
                <a:ea typeface="ＭＳ Ｐゴシック" pitchFamily="-109" charset="-128"/>
              </a:rPr>
              <a:t>System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222844" y="1445393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814590" y="1445393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998082" y="1445393"/>
            <a:ext cx="591746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App</a:t>
            </a:r>
          </a:p>
        </p:txBody>
      </p:sp>
      <p:cxnSp>
        <p:nvCxnSpPr>
          <p:cNvPr id="12318" name="Straight Connector 99"/>
          <p:cNvCxnSpPr>
            <a:cxnSpLocks noChangeShapeType="1"/>
          </p:cNvCxnSpPr>
          <p:nvPr/>
        </p:nvCxnSpPr>
        <p:spPr bwMode="auto">
          <a:xfrm>
            <a:off x="3406775" y="1741489"/>
            <a:ext cx="590550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Right Arrow 100"/>
          <p:cNvSpPr>
            <a:spLocks noChangeArrowheads="1"/>
          </p:cNvSpPr>
          <p:nvPr/>
        </p:nvSpPr>
        <p:spPr bwMode="auto">
          <a:xfrm>
            <a:off x="5357813" y="2487613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endParaRPr kumimoji="0" lang="zh-TW" altLang="zh-TW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320" name="TextBox 102"/>
          <p:cNvSpPr txBox="1">
            <a:spLocks noChangeArrowheads="1"/>
          </p:cNvSpPr>
          <p:nvPr/>
        </p:nvSpPr>
        <p:spPr bwMode="auto">
          <a:xfrm>
            <a:off x="351867" y="4122914"/>
            <a:ext cx="4912860" cy="2585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Closed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</a:rPr>
              <a:t>Software bundled with hardware.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</a:rPr>
              <a:t>Vendor-specific interfaces.</a:t>
            </a:r>
          </a:p>
          <a:p>
            <a:pPr marL="457200" lvl="1" indent="0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Over specified </a:t>
            </a:r>
            <a:r>
              <a:rPr lang="en-US" dirty="0" smtClean="0">
                <a:ea typeface="ＭＳ Ｐゴシック" panose="020B0600070205080204" pitchFamily="34" charset="-128"/>
              </a:rPr>
              <a:t>: Slow protocol standardization.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Few people can innovate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</a:rPr>
              <a:t>Equipment vendors write the code.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panose="020B0600070205080204" pitchFamily="34" charset="-128"/>
              </a:rPr>
              <a:t>Long delays to introduce new features.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00713" y="4482740"/>
            <a:ext cx="6160110" cy="18656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Operating a network is expensive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ea typeface="ＭＳ Ｐゴシック" panose="020B0600070205080204" pitchFamily="34" charset="-128"/>
              </a:rPr>
              <a:t>More than half the cost of a network.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ea typeface="ＭＳ Ｐゴシック" panose="020B0600070205080204" pitchFamily="34" charset="-128"/>
              </a:rPr>
              <a:t>Yet, operator error causes most outages.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 smtClean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Buggy software in the equipment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ea typeface="ＭＳ Ｐゴシック" panose="020B0600070205080204" pitchFamily="34" charset="-128"/>
              </a:rPr>
              <a:t>Routers with 20+ million lines of code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ea typeface="ＭＳ Ｐゴシック" panose="020B0600070205080204" pitchFamily="34" charset="-128"/>
              </a:rPr>
              <a:t>Cascading failures, vulnerabilities, etc.</a:t>
            </a: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09" y="4594785"/>
            <a:ext cx="625638" cy="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09" y="5551156"/>
            <a:ext cx="662353" cy="6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806450" y="238920"/>
            <a:ext cx="10515600" cy="88513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Traditional Network Router</a:t>
            </a:r>
            <a:endParaRPr lang="zh-TW" altLang="en-US" dirty="0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1627188" y="1341438"/>
            <a:ext cx="8583612" cy="4525962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Router can be partitioned into </a:t>
            </a:r>
            <a:r>
              <a:rPr lang="en-US" altLang="zh-TW" dirty="0" smtClean="0">
                <a:solidFill>
                  <a:srgbClr val="C00000"/>
                </a:solidFill>
              </a:rPr>
              <a:t>control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C00000"/>
                </a:solidFill>
              </a:rPr>
              <a:t>data plane</a:t>
            </a:r>
          </a:p>
          <a:p>
            <a:pPr lvl="1" eaLnBrk="1" hangingPunct="1"/>
            <a:r>
              <a:rPr lang="en-US" altLang="zh-TW" dirty="0" smtClean="0"/>
              <a:t>Management plane/ configuration </a:t>
            </a:r>
          </a:p>
          <a:p>
            <a:pPr lvl="1" eaLnBrk="1" hangingPunct="1"/>
            <a:r>
              <a:rPr lang="en-US" altLang="zh-TW" dirty="0" smtClean="0"/>
              <a:t>Control</a:t>
            </a:r>
            <a:r>
              <a:rPr lang="zh-TW" altLang="en-US" dirty="0" smtClean="0"/>
              <a:t> </a:t>
            </a:r>
            <a:r>
              <a:rPr lang="en-US" altLang="zh-TW" dirty="0" smtClean="0"/>
              <a:t>plane / Decision:  OSPF (Open Shortest Path First)</a:t>
            </a:r>
          </a:p>
          <a:p>
            <a:pPr lvl="1" eaLnBrk="1" hangingPunct="1"/>
            <a:r>
              <a:rPr lang="en-US" altLang="zh-TW" dirty="0" smtClean="0"/>
              <a:t>Data plane / Forwarding</a:t>
            </a:r>
          </a:p>
        </p:txBody>
      </p:sp>
      <p:grpSp>
        <p:nvGrpSpPr>
          <p:cNvPr id="21508" name="群組 3"/>
          <p:cNvGrpSpPr>
            <a:grpSpLocks/>
          </p:cNvGrpSpPr>
          <p:nvPr/>
        </p:nvGrpSpPr>
        <p:grpSpPr bwMode="auto">
          <a:xfrm>
            <a:off x="1490663" y="3312870"/>
            <a:ext cx="8856662" cy="3208337"/>
            <a:chOff x="179512" y="1274490"/>
            <a:chExt cx="8992542" cy="5583510"/>
          </a:xfrm>
        </p:grpSpPr>
        <p:sp>
          <p:nvSpPr>
            <p:cNvPr id="5" name="矩形 4"/>
            <p:cNvSpPr/>
            <p:nvPr/>
          </p:nvSpPr>
          <p:spPr>
            <a:xfrm>
              <a:off x="179512" y="1282777"/>
              <a:ext cx="2016431" cy="5575223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484466" y="1288303"/>
              <a:ext cx="4464840" cy="5569697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697230" y="1796648"/>
              <a:ext cx="3960329" cy="11272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735915" y="3296821"/>
              <a:ext cx="3960329" cy="207758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13" name="文字方塊 8"/>
            <p:cNvSpPr txBox="1">
              <a:spLocks noChangeArrowheads="1"/>
            </p:cNvSpPr>
            <p:nvPr/>
          </p:nvSpPr>
          <p:spPr bwMode="auto">
            <a:xfrm>
              <a:off x="179512" y="1289323"/>
              <a:ext cx="1727466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Adjacent Router</a:t>
              </a:r>
              <a:endParaRPr kumimoji="0" lang="zh-TW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14" name="文字方塊 9"/>
            <p:cNvSpPr txBox="1">
              <a:spLocks noChangeArrowheads="1"/>
            </p:cNvSpPr>
            <p:nvPr/>
          </p:nvSpPr>
          <p:spPr bwMode="auto">
            <a:xfrm>
              <a:off x="2489523" y="1316581"/>
              <a:ext cx="831181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Router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21515" name="文字方塊 10"/>
            <p:cNvSpPr txBox="1">
              <a:spLocks noChangeArrowheads="1"/>
            </p:cNvSpPr>
            <p:nvPr/>
          </p:nvSpPr>
          <p:spPr bwMode="auto">
            <a:xfrm>
              <a:off x="2735964" y="1797980"/>
              <a:ext cx="2693346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Management/Policy plane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2898712" y="2360249"/>
              <a:ext cx="3546082" cy="419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Configuration / CLI / GUI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823268" y="3382465"/>
              <a:ext cx="1621527" cy="419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Static routes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18" name="文字方塊 13"/>
            <p:cNvSpPr txBox="1">
              <a:spLocks noChangeArrowheads="1"/>
            </p:cNvSpPr>
            <p:nvPr/>
          </p:nvSpPr>
          <p:spPr bwMode="auto">
            <a:xfrm>
              <a:off x="2735964" y="3302174"/>
              <a:ext cx="1475513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Control plane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906772" y="3935014"/>
              <a:ext cx="3031900" cy="419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OSPF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906772" y="4680956"/>
              <a:ext cx="1155700" cy="6050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Neighbor table</a:t>
              </a:r>
              <a:endParaRPr kumimoji="0" lang="zh-TW" altLang="en-US" sz="1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210762" y="4680956"/>
              <a:ext cx="1010634" cy="6050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Link state database</a:t>
              </a:r>
              <a:endParaRPr kumimoji="0" lang="zh-TW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5432549" y="4680956"/>
              <a:ext cx="1012245" cy="6050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IP routing table</a:t>
              </a:r>
              <a:endParaRPr kumimoji="0" lang="zh-TW" altLang="en-US" sz="1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2735915" y="5589900"/>
              <a:ext cx="3960329" cy="10084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4014116" y="5926955"/>
              <a:ext cx="2430678" cy="527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Forwarding table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5" name="文字方塊 20"/>
            <p:cNvSpPr txBox="1">
              <a:spLocks noChangeArrowheads="1"/>
            </p:cNvSpPr>
            <p:nvPr/>
          </p:nvSpPr>
          <p:spPr bwMode="auto">
            <a:xfrm>
              <a:off x="2716592" y="5608022"/>
              <a:ext cx="1214383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Data plane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85830" y="3296821"/>
              <a:ext cx="1603796" cy="207758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405172" y="5589900"/>
              <a:ext cx="1603796" cy="100840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28" name="文字方塊 23"/>
            <p:cNvSpPr txBox="1">
              <a:spLocks noChangeArrowheads="1"/>
            </p:cNvSpPr>
            <p:nvPr/>
          </p:nvSpPr>
          <p:spPr bwMode="auto">
            <a:xfrm>
              <a:off x="432176" y="5610580"/>
              <a:ext cx="1214383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Data plane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21529" name="文字方塊 24"/>
            <p:cNvSpPr txBox="1">
              <a:spLocks noChangeArrowheads="1"/>
            </p:cNvSpPr>
            <p:nvPr/>
          </p:nvSpPr>
          <p:spPr bwMode="auto">
            <a:xfrm>
              <a:off x="385737" y="3302174"/>
              <a:ext cx="1475513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Control plane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609877" y="3940540"/>
              <a:ext cx="1228234" cy="419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OSPF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155623" y="1274490"/>
              <a:ext cx="2016431" cy="5575223"/>
            </a:xfrm>
            <a:prstGeom prst="rect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32" name="文字方塊 27"/>
            <p:cNvSpPr txBox="1">
              <a:spLocks noChangeArrowheads="1"/>
            </p:cNvSpPr>
            <p:nvPr/>
          </p:nvSpPr>
          <p:spPr bwMode="auto">
            <a:xfrm>
              <a:off x="7155830" y="1281905"/>
              <a:ext cx="1727466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Adjacent Router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7361941" y="3291295"/>
              <a:ext cx="1603796" cy="207482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7381283" y="5581611"/>
              <a:ext cx="1603796" cy="10084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endParaRPr kumimoji="0" lang="zh-TW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35" name="文字方塊 30"/>
            <p:cNvSpPr txBox="1">
              <a:spLocks noChangeArrowheads="1"/>
            </p:cNvSpPr>
            <p:nvPr/>
          </p:nvSpPr>
          <p:spPr bwMode="auto">
            <a:xfrm>
              <a:off x="7408494" y="5603165"/>
              <a:ext cx="1214383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Data plane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21536" name="文字方塊 31"/>
            <p:cNvSpPr txBox="1">
              <a:spLocks noChangeArrowheads="1"/>
            </p:cNvSpPr>
            <p:nvPr/>
          </p:nvSpPr>
          <p:spPr bwMode="auto">
            <a:xfrm>
              <a:off x="7362055" y="3294756"/>
              <a:ext cx="1475513" cy="64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r>
                <a:rPr kumimoji="0" lang="en-US" altLang="zh-TW" dirty="0">
                  <a:latin typeface="Calibri" panose="020F0502020204030204" pitchFamily="34" charset="0"/>
                </a:rPr>
                <a:t>Control plane</a:t>
              </a:r>
              <a:endParaRPr kumimoji="0" lang="zh-TW" altLang="en-US">
                <a:latin typeface="Calibri" panose="020F0502020204030204" pitchFamily="34" charset="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569870" y="3935014"/>
              <a:ext cx="1226623" cy="419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OSPF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4" name="直線單箭頭接點 33"/>
            <p:cNvCxnSpPr>
              <a:stCxn id="26" idx="3"/>
              <a:endCxn id="15" idx="1"/>
            </p:cNvCxnSpPr>
            <p:nvPr/>
          </p:nvCxnSpPr>
          <p:spPr>
            <a:xfrm flipV="1">
              <a:off x="1838111" y="4144983"/>
              <a:ext cx="1068661" cy="55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15" idx="3"/>
              <a:endCxn id="33" idx="1"/>
            </p:cNvCxnSpPr>
            <p:nvPr/>
          </p:nvCxnSpPr>
          <p:spPr>
            <a:xfrm>
              <a:off x="5938672" y="4144983"/>
              <a:ext cx="163119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23" idx="3"/>
              <a:endCxn id="19" idx="1"/>
            </p:cNvCxnSpPr>
            <p:nvPr/>
          </p:nvCxnSpPr>
          <p:spPr>
            <a:xfrm>
              <a:off x="2008968" y="6092720"/>
              <a:ext cx="72694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19" idx="3"/>
              <a:endCxn id="30" idx="1"/>
            </p:cNvCxnSpPr>
            <p:nvPr/>
          </p:nvCxnSpPr>
          <p:spPr>
            <a:xfrm flipV="1">
              <a:off x="6696244" y="6087195"/>
              <a:ext cx="685039" cy="55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>
              <a:off x="5796828" y="2780186"/>
              <a:ext cx="0" cy="6022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>
              <a:off x="4215598" y="2769135"/>
              <a:ext cx="0" cy="12266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/>
            <p:nvPr/>
          </p:nvCxnSpPr>
          <p:spPr>
            <a:xfrm>
              <a:off x="3340360" y="4360477"/>
              <a:ext cx="0" cy="31495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>
              <a:off x="4397738" y="4368766"/>
              <a:ext cx="0" cy="3121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5748473" y="4368766"/>
              <a:ext cx="0" cy="3260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5650150" y="5285998"/>
              <a:ext cx="0" cy="64095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1254521" y="2924944"/>
              <a:ext cx="1341638" cy="36577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Routing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5" name="直線單箭頭接點 44"/>
            <p:cNvCxnSpPr/>
            <p:nvPr/>
          </p:nvCxnSpPr>
          <p:spPr>
            <a:xfrm>
              <a:off x="6299727" y="3843844"/>
              <a:ext cx="0" cy="8371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1223713" y="5244811"/>
              <a:ext cx="1341638" cy="36577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dirty="0">
                  <a:solidFill>
                    <a:srgbClr val="FFFFFF"/>
                  </a:solidFill>
                  <a:latin typeface="Calibri" panose="020F0502020204030204" pitchFamily="34" charset="0"/>
                </a:rPr>
                <a:t>Switching</a:t>
              </a:r>
              <a:endParaRPr kumimoji="0" lang="zh-TW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7" name="弧形接點 46"/>
            <p:cNvCxnSpPr/>
            <p:nvPr/>
          </p:nvCxnSpPr>
          <p:spPr>
            <a:xfrm rot="16200000" flipH="1">
              <a:off x="1795228" y="3485693"/>
              <a:ext cx="770805" cy="38201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弧形接點 47"/>
            <p:cNvCxnSpPr/>
            <p:nvPr/>
          </p:nvCxnSpPr>
          <p:spPr>
            <a:xfrm rot="16200000" flipH="1">
              <a:off x="1842992" y="5660773"/>
              <a:ext cx="580177" cy="47710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5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Traditional network Router In Summary</a:t>
            </a:r>
            <a:endParaRPr lang="zh-TW" altLang="en-US" dirty="0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Typical Networking Software</a:t>
            </a:r>
          </a:p>
          <a:p>
            <a:pPr lvl="1" eaLnBrk="1" hangingPunct="1"/>
            <a:r>
              <a:rPr lang="en-US" altLang="zh-TW" dirty="0" smtClean="0"/>
              <a:t>Management plane</a:t>
            </a:r>
          </a:p>
          <a:p>
            <a:pPr lvl="1" eaLnBrk="1" hangingPunct="1"/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Control Plane – The brain/decision maker</a:t>
            </a:r>
          </a:p>
          <a:p>
            <a:pPr lvl="1" eaLnBrk="1" hangingPunct="1"/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Data Plane – Packet forwarder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97" y="4050515"/>
            <a:ext cx="9013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16" y="3480819"/>
            <a:ext cx="625638" cy="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57" y="5460024"/>
            <a:ext cx="1207494" cy="12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277" y="3481613"/>
            <a:ext cx="625638" cy="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84" y="3480819"/>
            <a:ext cx="625638" cy="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354" y="3433815"/>
            <a:ext cx="625638" cy="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62" y="3457317"/>
            <a:ext cx="625638" cy="7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2"/>
          <p:cNvSpPr>
            <a:spLocks noGrp="1"/>
          </p:cNvSpPr>
          <p:nvPr>
            <p:ph type="title"/>
          </p:nvPr>
        </p:nvSpPr>
        <p:spPr>
          <a:xfrm>
            <a:off x="1752600" y="75890"/>
            <a:ext cx="8686800" cy="11430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Imagine </a:t>
            </a:r>
            <a:r>
              <a:rPr lang="en-US" b="1" dirty="0" smtClean="0">
                <a:ea typeface="ＭＳ Ｐゴシック" panose="020B0600070205080204" pitchFamily="34" charset="-128"/>
              </a:rPr>
              <a:t>IF</a:t>
            </a:r>
            <a:r>
              <a:rPr lang="en-US" dirty="0" smtClean="0">
                <a:ea typeface="ＭＳ Ｐゴシック" panose="020B0600070205080204" pitchFamily="34" charset="-128"/>
              </a:rPr>
              <a:t> The Network is……..!!!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200401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4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1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50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7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8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1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10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5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174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973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213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307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102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102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791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007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845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355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3149601" y="2466976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895726" y="2894014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3962400" y="25463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3987801" y="2384973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1761" name="TextBox 24"/>
          <p:cNvSpPr txBox="1">
            <a:spLocks noChangeArrowheads="1"/>
          </p:cNvSpPr>
          <p:nvPr/>
        </p:nvSpPr>
        <p:spPr bwMode="auto">
          <a:xfrm>
            <a:off x="6570830" y="2659277"/>
            <a:ext cx="2576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API to the data 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plane</a:t>
            </a:r>
            <a:endParaRPr lang="en-US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31762" name="TextBox 25"/>
          <p:cNvSpPr txBox="1">
            <a:spLocks noChangeArrowheads="1"/>
          </p:cNvSpPr>
          <p:nvPr/>
        </p:nvSpPr>
        <p:spPr bwMode="auto">
          <a:xfrm>
            <a:off x="3813701" y="1898340"/>
            <a:ext cx="3031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</a:rPr>
              <a:t>Logically-centralized control</a:t>
            </a:r>
          </a:p>
        </p:txBody>
      </p:sp>
      <p:sp>
        <p:nvSpPr>
          <p:cNvPr id="31763" name="TextBox 27"/>
          <p:cNvSpPr txBox="1">
            <a:spLocks noChangeArrowheads="1"/>
          </p:cNvSpPr>
          <p:nvPr/>
        </p:nvSpPr>
        <p:spPr bwMode="auto">
          <a:xfrm>
            <a:off x="8791111" y="4800600"/>
            <a:ext cx="1212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Switches</a:t>
            </a:r>
          </a:p>
        </p:txBody>
      </p:sp>
      <p:sp>
        <p:nvSpPr>
          <p:cNvPr id="31764" name="Rounded Rectangle 21"/>
          <p:cNvSpPr>
            <a:spLocks noChangeArrowheads="1"/>
          </p:cNvSpPr>
          <p:nvPr/>
        </p:nvSpPr>
        <p:spPr bwMode="auto">
          <a:xfrm>
            <a:off x="3124200" y="2259012"/>
            <a:ext cx="838200" cy="5603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96010" y="2262186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Smart</a:t>
            </a:r>
            <a:endParaRPr lang="en-US" sz="180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546492" y="3962400"/>
            <a:ext cx="939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Helvetica" panose="020B0604020202020204" pitchFamily="34" charset="0"/>
              </a:rPr>
              <a:t>Dumb,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Helvetica" panose="020B0604020202020204" pitchFamily="34" charset="0"/>
              </a:rPr>
              <a:t>fast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1222213" y="1506508"/>
            <a:ext cx="218361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Control Plane</a:t>
            </a:r>
            <a:endParaRPr lang="en-US" sz="2400" b="1" u="sng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90583" y="5382848"/>
            <a:ext cx="2023311" cy="523220"/>
          </a:xfrm>
          <a:prstGeom prst="rect">
            <a:avLst/>
          </a:prstGeom>
          <a:noFill/>
          <a:ln w="9525">
            <a:solidFill>
              <a:srgbClr val="000000">
                <a:alpha val="99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Data Plane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9397205" y="1455357"/>
            <a:ext cx="2526939" cy="1631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SDN Concept: </a:t>
            </a:r>
            <a:r>
              <a:rPr lang="en-US" altLang="zh-TW" sz="2400" u="sng" dirty="0" smtClean="0">
                <a:solidFill>
                  <a:srgbClr val="C00000"/>
                </a:solidFill>
              </a:rPr>
              <a:t>Separate</a:t>
            </a:r>
            <a:r>
              <a:rPr lang="en-US" altLang="zh-TW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i="1" dirty="0" smtClean="0">
                <a:solidFill>
                  <a:srgbClr val="C00000"/>
                </a:solidFill>
              </a:rPr>
              <a:t>Control</a:t>
            </a:r>
            <a:r>
              <a:rPr lang="en-US" altLang="zh-TW" sz="2400" dirty="0" smtClean="0">
                <a:solidFill>
                  <a:srgbClr val="C00000"/>
                </a:solidFill>
              </a:rPr>
              <a:t> plane and </a:t>
            </a:r>
            <a:r>
              <a:rPr lang="en-US" altLang="zh-TW" sz="2400" i="1" dirty="0" smtClean="0">
                <a:solidFill>
                  <a:srgbClr val="C00000"/>
                </a:solidFill>
              </a:rPr>
              <a:t>Data</a:t>
            </a:r>
            <a:r>
              <a:rPr lang="en-US" altLang="zh-TW" sz="2400" dirty="0" smtClean="0">
                <a:solidFill>
                  <a:srgbClr val="C00000"/>
                </a:solidFill>
              </a:rPr>
              <a:t> plane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.</a:t>
            </a:r>
            <a:endParaRPr lang="en-US" altLang="zh-TW" sz="2000" dirty="0" smtClean="0">
              <a:solidFill>
                <a:srgbClr val="C00000"/>
              </a:solidFill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296907" y="3113450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B0F0"/>
                </a:solidFill>
                <a:latin typeface="Helvetica" panose="020B0604020202020204" pitchFamily="34" charset="0"/>
              </a:rPr>
              <a:t>Separated</a:t>
            </a:r>
            <a:endParaRPr lang="en-US" sz="2400" dirty="0">
              <a:solidFill>
                <a:srgbClr val="00B0F0"/>
              </a:solidFill>
              <a:latin typeface="Helvetica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51072" y="2151921"/>
            <a:ext cx="1383" cy="3188430"/>
          </a:xfrm>
          <a:prstGeom prst="straightConnector1">
            <a:avLst/>
          </a:prstGeom>
          <a:ln w="22225">
            <a:solidFill>
              <a:srgbClr val="00B0F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150" y="160519"/>
            <a:ext cx="10515600" cy="1115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000" dirty="0"/>
              <a:t>Software-Defined Network with key </a:t>
            </a:r>
            <a:r>
              <a:rPr lang="en-US" altLang="zh-TW" sz="4000" dirty="0" smtClean="0"/>
              <a:t>Abstractions</a:t>
            </a:r>
            <a:endParaRPr lang="zh-TW" altLang="en-US" sz="4000" dirty="0"/>
          </a:p>
        </p:txBody>
      </p:sp>
      <p:sp>
        <p:nvSpPr>
          <p:cNvPr id="4" name="圓角矩形 3"/>
          <p:cNvSpPr/>
          <p:nvPr/>
        </p:nvSpPr>
        <p:spPr>
          <a:xfrm>
            <a:off x="2005372" y="2736515"/>
            <a:ext cx="6577012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 smtClean="0">
                <a:solidFill>
                  <a:srgbClr val="FFFFFF"/>
                </a:solidFill>
                <a:latin typeface="Calibri" panose="020F0502020204030204" pitchFamily="34" charset="0"/>
              </a:rPr>
              <a:t>Network </a:t>
            </a:r>
            <a:r>
              <a:rPr kumimoji="0"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Operating </a:t>
            </a:r>
            <a:r>
              <a:rPr kumimoji="0" lang="en-US" altLang="zh-TW" dirty="0" smtClean="0">
                <a:solidFill>
                  <a:srgbClr val="FFFFFF"/>
                </a:solidFill>
                <a:latin typeface="Calibri" panose="020F0502020204030204" pitchFamily="34" charset="0"/>
              </a:rPr>
              <a:t>System</a:t>
            </a:r>
            <a:endParaRPr kumimoji="0"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284664" y="2070100"/>
            <a:ext cx="1152525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Routing</a:t>
            </a:r>
            <a:endParaRPr kumimoji="0" lang="zh-TW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735639" y="2085975"/>
            <a:ext cx="1127125" cy="457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400" dirty="0">
                <a:solidFill>
                  <a:srgbClr val="FFFFFF"/>
                </a:solidFill>
                <a:latin typeface="Calibri" panose="020F0502020204030204" pitchFamily="34" charset="0"/>
              </a:rPr>
              <a:t>Traffic Engineering</a:t>
            </a:r>
            <a:endParaRPr kumimoji="0" lang="zh-TW" altLang="en-U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175501" y="2070100"/>
            <a:ext cx="1152525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400" dirty="0">
                <a:solidFill>
                  <a:srgbClr val="FFFFFF"/>
                </a:solidFill>
                <a:latin typeface="Calibri" panose="020F0502020204030204" pitchFamily="34" charset="0"/>
              </a:rPr>
              <a:t>Other Applications</a:t>
            </a:r>
            <a:endParaRPr kumimoji="0" lang="zh-TW" altLang="en-US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7" name="文字方塊 7"/>
          <p:cNvSpPr txBox="1">
            <a:spLocks noChangeArrowheads="1"/>
          </p:cNvSpPr>
          <p:nvPr/>
        </p:nvSpPr>
        <p:spPr bwMode="auto">
          <a:xfrm>
            <a:off x="1612904" y="1707862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b="1" dirty="0">
                <a:latin typeface="Calibri" panose="020F0502020204030204" pitchFamily="34" charset="0"/>
              </a:rPr>
              <a:t>Well-defined API</a:t>
            </a:r>
            <a:endParaRPr kumimoji="0" lang="zh-TW" altLang="en-US" b="1" dirty="0">
              <a:latin typeface="Calibri" panose="020F0502020204030204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595565" y="2057111"/>
            <a:ext cx="388937" cy="55086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984502" y="2630488"/>
            <a:ext cx="5919787" cy="63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610" name="文字方塊 17"/>
          <p:cNvSpPr txBox="1">
            <a:spLocks noChangeArrowheads="1"/>
          </p:cNvSpPr>
          <p:nvPr/>
        </p:nvSpPr>
        <p:spPr bwMode="auto">
          <a:xfrm>
            <a:off x="9174159" y="2306638"/>
            <a:ext cx="1528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anose="020F0502020204030204" pitchFamily="34" charset="0"/>
              </a:rPr>
              <a:t>Network Map </a:t>
            </a:r>
          </a:p>
          <a:p>
            <a:pPr algn="ctr" eaLnBrk="1" hangingPunct="1"/>
            <a:r>
              <a:rPr kumimoji="0" lang="en-US" altLang="zh-TW" dirty="0">
                <a:latin typeface="Calibri" panose="020F0502020204030204" pitchFamily="34" charset="0"/>
              </a:rPr>
              <a:t>Abstraction</a:t>
            </a:r>
            <a:endParaRPr kumimoji="0" lang="zh-TW" altLang="en-US" dirty="0">
              <a:latin typeface="Calibri" panose="020F0502020204030204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547038" y="4952897"/>
            <a:ext cx="129614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Forwarding</a:t>
            </a:r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719736" y="4088801"/>
            <a:ext cx="129614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Forwarding</a:t>
            </a:r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645806" y="5991148"/>
            <a:ext cx="129614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Forwarding</a:t>
            </a:r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744072" y="4664865"/>
            <a:ext cx="1296144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solidFill>
                  <a:srgbClr val="FFFFFF"/>
                </a:solidFill>
                <a:latin typeface="Calibri" panose="020F0502020204030204" pitchFamily="34" charset="0"/>
              </a:rPr>
              <a:t>Forwarding</a:t>
            </a:r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23" name="文字方塊 25"/>
          <p:cNvSpPr txBox="1">
            <a:spLocks noChangeArrowheads="1"/>
          </p:cNvSpPr>
          <p:nvPr/>
        </p:nvSpPr>
        <p:spPr bwMode="auto">
          <a:xfrm>
            <a:off x="8923414" y="4179094"/>
            <a:ext cx="1982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dirty="0">
                <a:latin typeface="Calibri" panose="020F0502020204030204" pitchFamily="34" charset="0"/>
              </a:rPr>
              <a:t>Separation of </a:t>
            </a:r>
            <a:r>
              <a:rPr kumimoji="0" lang="en-US" altLang="zh-TW" u="sng" dirty="0">
                <a:latin typeface="Calibri" panose="020F0502020204030204" pitchFamily="34" charset="0"/>
              </a:rPr>
              <a:t>Data </a:t>
            </a:r>
          </a:p>
          <a:p>
            <a:pPr algn="ctr" eaLnBrk="1" hangingPunct="1"/>
            <a:r>
              <a:rPr kumimoji="0" lang="en-US" altLang="zh-TW" dirty="0">
                <a:latin typeface="Calibri" panose="020F0502020204030204" pitchFamily="34" charset="0"/>
              </a:rPr>
              <a:t>and </a:t>
            </a:r>
            <a:r>
              <a:rPr kumimoji="0" lang="en-US" altLang="zh-TW" u="sng" dirty="0">
                <a:latin typeface="Calibri" panose="020F0502020204030204" pitchFamily="34" charset="0"/>
              </a:rPr>
              <a:t>Control</a:t>
            </a:r>
            <a:r>
              <a:rPr kumimoji="0" lang="en-US" altLang="zh-TW" dirty="0">
                <a:latin typeface="Calibri" panose="020F0502020204030204" pitchFamily="34" charset="0"/>
              </a:rPr>
              <a:t> Plane</a:t>
            </a:r>
            <a:endParaRPr kumimoji="0" lang="zh-TW" altLang="en-US" dirty="0">
              <a:latin typeface="Calibri" panose="020F0502020204030204" pitchFamily="34" charset="0"/>
            </a:endParaRPr>
          </a:p>
        </p:txBody>
      </p:sp>
      <p:sp>
        <p:nvSpPr>
          <p:cNvPr id="27" name="上-下雙向箭號 26"/>
          <p:cNvSpPr/>
          <p:nvPr/>
        </p:nvSpPr>
        <p:spPr>
          <a:xfrm>
            <a:off x="8722396" y="3396242"/>
            <a:ext cx="137926" cy="2882321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351088" y="3213101"/>
            <a:ext cx="0" cy="178276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4367213" y="3213100"/>
            <a:ext cx="0" cy="8763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294313" y="3213101"/>
            <a:ext cx="0" cy="277812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7391401" y="3213100"/>
            <a:ext cx="22225" cy="151923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195513" y="5529263"/>
            <a:ext cx="2449512" cy="7493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5942014" y="5240339"/>
            <a:ext cx="1449387" cy="103822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5016500" y="4376738"/>
            <a:ext cx="1727200" cy="57626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V="1">
            <a:off x="2843213" y="4376738"/>
            <a:ext cx="876300" cy="8636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 flipV="1">
            <a:off x="4367213" y="4664075"/>
            <a:ext cx="927100" cy="132715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4637089" y="1392239"/>
            <a:ext cx="193675" cy="1730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橢圓 73"/>
          <p:cNvSpPr/>
          <p:nvPr/>
        </p:nvSpPr>
        <p:spPr>
          <a:xfrm>
            <a:off x="4325939" y="1660525"/>
            <a:ext cx="193675" cy="1730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橢圓 74"/>
          <p:cNvSpPr/>
          <p:nvPr/>
        </p:nvSpPr>
        <p:spPr>
          <a:xfrm>
            <a:off x="4860926" y="1814514"/>
            <a:ext cx="193675" cy="1730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7" name="直線接點 76"/>
          <p:cNvCxnSpPr>
            <a:stCxn id="73" idx="2"/>
            <a:endCxn id="74" idx="7"/>
          </p:cNvCxnSpPr>
          <p:nvPr/>
        </p:nvCxnSpPr>
        <p:spPr>
          <a:xfrm flipH="1">
            <a:off x="4491038" y="1479551"/>
            <a:ext cx="14605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73" idx="5"/>
            <a:endCxn id="75" idx="0"/>
          </p:cNvCxnSpPr>
          <p:nvPr/>
        </p:nvCxnSpPr>
        <p:spPr>
          <a:xfrm>
            <a:off x="4802189" y="1539875"/>
            <a:ext cx="155575" cy="27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>
            <a:stCxn id="74" idx="5"/>
            <a:endCxn id="75" idx="2"/>
          </p:cNvCxnSpPr>
          <p:nvPr/>
        </p:nvCxnSpPr>
        <p:spPr>
          <a:xfrm>
            <a:off x="4491039" y="1808164"/>
            <a:ext cx="369887" cy="92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669089" y="1598614"/>
            <a:ext cx="193675" cy="174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橢圓 90"/>
          <p:cNvSpPr/>
          <p:nvPr/>
        </p:nvSpPr>
        <p:spPr>
          <a:xfrm>
            <a:off x="5630863" y="1677989"/>
            <a:ext cx="195262" cy="173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橢圓 91"/>
          <p:cNvSpPr/>
          <p:nvPr/>
        </p:nvSpPr>
        <p:spPr>
          <a:xfrm>
            <a:off x="6311901" y="1844675"/>
            <a:ext cx="193675" cy="1730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93" name="直線接點 92"/>
          <p:cNvCxnSpPr>
            <a:stCxn id="90" idx="2"/>
            <a:endCxn id="91" idx="7"/>
          </p:cNvCxnSpPr>
          <p:nvPr/>
        </p:nvCxnSpPr>
        <p:spPr>
          <a:xfrm flipH="1">
            <a:off x="5797550" y="1685926"/>
            <a:ext cx="871538" cy="1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>
            <a:stCxn id="90" idx="5"/>
            <a:endCxn id="92" idx="6"/>
          </p:cNvCxnSpPr>
          <p:nvPr/>
        </p:nvCxnSpPr>
        <p:spPr>
          <a:xfrm flipH="1">
            <a:off x="6505576" y="1747838"/>
            <a:ext cx="328613" cy="18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>
            <a:stCxn id="91" idx="5"/>
            <a:endCxn id="92" idx="2"/>
          </p:cNvCxnSpPr>
          <p:nvPr/>
        </p:nvCxnSpPr>
        <p:spPr>
          <a:xfrm>
            <a:off x="5797550" y="1825626"/>
            <a:ext cx="514350" cy="10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 flipV="1">
            <a:off x="2843214" y="4953000"/>
            <a:ext cx="3900487" cy="28733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橢圓 111"/>
          <p:cNvSpPr/>
          <p:nvPr/>
        </p:nvSpPr>
        <p:spPr>
          <a:xfrm>
            <a:off x="8231189" y="1565275"/>
            <a:ext cx="193675" cy="1730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橢圓 112"/>
          <p:cNvSpPr/>
          <p:nvPr/>
        </p:nvSpPr>
        <p:spPr>
          <a:xfrm>
            <a:off x="7192963" y="1643064"/>
            <a:ext cx="195262" cy="1730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橢圓 113"/>
          <p:cNvSpPr/>
          <p:nvPr/>
        </p:nvSpPr>
        <p:spPr>
          <a:xfrm>
            <a:off x="7874001" y="1809751"/>
            <a:ext cx="195263" cy="174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15" name="直線接點 114"/>
          <p:cNvCxnSpPr>
            <a:stCxn id="112" idx="0"/>
            <a:endCxn id="118" idx="6"/>
          </p:cNvCxnSpPr>
          <p:nvPr/>
        </p:nvCxnSpPr>
        <p:spPr>
          <a:xfrm flipH="1" flipV="1">
            <a:off x="7713663" y="1454151"/>
            <a:ext cx="614362" cy="1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>
            <a:stCxn id="112" idx="4"/>
            <a:endCxn id="114" idx="6"/>
          </p:cNvCxnSpPr>
          <p:nvPr/>
        </p:nvCxnSpPr>
        <p:spPr>
          <a:xfrm flipH="1">
            <a:off x="8069263" y="1738313"/>
            <a:ext cx="258762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stCxn id="113" idx="5"/>
            <a:endCxn id="114" idx="2"/>
          </p:cNvCxnSpPr>
          <p:nvPr/>
        </p:nvCxnSpPr>
        <p:spPr>
          <a:xfrm>
            <a:off x="7359650" y="1790701"/>
            <a:ext cx="514350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橢圓 117"/>
          <p:cNvSpPr/>
          <p:nvPr/>
        </p:nvSpPr>
        <p:spPr>
          <a:xfrm>
            <a:off x="7519989" y="1366839"/>
            <a:ext cx="193675" cy="1730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21" name="直線接點 120"/>
          <p:cNvCxnSpPr>
            <a:stCxn id="113" idx="1"/>
            <a:endCxn id="118" idx="2"/>
          </p:cNvCxnSpPr>
          <p:nvPr/>
        </p:nvCxnSpPr>
        <p:spPr>
          <a:xfrm flipV="1">
            <a:off x="7221538" y="1454151"/>
            <a:ext cx="298450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5" name="文字方塊 125"/>
          <p:cNvSpPr txBox="1">
            <a:spLocks noChangeArrowheads="1"/>
          </p:cNvSpPr>
          <p:nvPr/>
        </p:nvSpPr>
        <p:spPr bwMode="auto">
          <a:xfrm>
            <a:off x="8809038" y="135413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b="1" dirty="0">
                <a:latin typeface="Calibri" panose="020F0502020204030204" pitchFamily="34" charset="0"/>
              </a:rPr>
              <a:t>Network </a:t>
            </a:r>
            <a:br>
              <a:rPr kumimoji="0" lang="en-US" altLang="zh-TW" b="1" dirty="0">
                <a:latin typeface="Calibri" panose="020F0502020204030204" pitchFamily="34" charset="0"/>
              </a:rPr>
            </a:br>
            <a:r>
              <a:rPr kumimoji="0" lang="en-US" altLang="zh-TW" b="1" dirty="0">
                <a:latin typeface="Calibri" panose="020F0502020204030204" pitchFamily="34" charset="0"/>
              </a:rPr>
              <a:t>Virtualization</a:t>
            </a:r>
            <a:endParaRPr kumimoji="0" lang="zh-TW" altLang="en-US" b="1">
              <a:latin typeface="Calibri" panose="020F0502020204030204" pitchFamily="34" charset="0"/>
            </a:endParaRPr>
          </a:p>
        </p:txBody>
      </p:sp>
      <p:sp>
        <p:nvSpPr>
          <p:cNvPr id="127" name="右大括弧 126"/>
          <p:cNvSpPr/>
          <p:nvPr/>
        </p:nvSpPr>
        <p:spPr>
          <a:xfrm>
            <a:off x="8609014" y="1309689"/>
            <a:ext cx="212725" cy="674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latin typeface="Calibri" panose="020F0502020204030204" pitchFamily="34" charset="0"/>
            </a:endParaRPr>
          </a:p>
        </p:txBody>
      </p:sp>
      <p:sp>
        <p:nvSpPr>
          <p:cNvPr id="128" name="橢圓 127"/>
          <p:cNvSpPr/>
          <p:nvPr/>
        </p:nvSpPr>
        <p:spPr>
          <a:xfrm>
            <a:off x="4270376" y="3870325"/>
            <a:ext cx="195263" cy="1730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橢圓 128"/>
          <p:cNvSpPr/>
          <p:nvPr/>
        </p:nvSpPr>
        <p:spPr>
          <a:xfrm>
            <a:off x="2254251" y="4713289"/>
            <a:ext cx="195263" cy="1730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橢圓 129"/>
          <p:cNvSpPr/>
          <p:nvPr/>
        </p:nvSpPr>
        <p:spPr>
          <a:xfrm>
            <a:off x="5197476" y="5759450"/>
            <a:ext cx="193675" cy="1730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32" name="直線接點 131"/>
          <p:cNvCxnSpPr>
            <a:stCxn id="128" idx="2"/>
            <a:endCxn id="129" idx="7"/>
          </p:cNvCxnSpPr>
          <p:nvPr/>
        </p:nvCxnSpPr>
        <p:spPr>
          <a:xfrm flipH="1">
            <a:off x="2420939" y="3956050"/>
            <a:ext cx="1849437" cy="7826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5" name="直線接點 134"/>
          <p:cNvCxnSpPr>
            <a:stCxn id="130" idx="2"/>
            <a:endCxn id="129" idx="4"/>
          </p:cNvCxnSpPr>
          <p:nvPr/>
        </p:nvCxnSpPr>
        <p:spPr>
          <a:xfrm flipH="1" flipV="1">
            <a:off x="2351089" y="4886325"/>
            <a:ext cx="2846387" cy="9604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9" name="直線接點 138"/>
          <p:cNvCxnSpPr>
            <a:stCxn id="130" idx="0"/>
            <a:endCxn id="128" idx="5"/>
          </p:cNvCxnSpPr>
          <p:nvPr/>
        </p:nvCxnSpPr>
        <p:spPr>
          <a:xfrm flipH="1" flipV="1">
            <a:off x="4437063" y="4017964"/>
            <a:ext cx="857250" cy="17414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3" name="橢圓 142"/>
          <p:cNvSpPr/>
          <p:nvPr/>
        </p:nvSpPr>
        <p:spPr>
          <a:xfrm>
            <a:off x="7305676" y="4379914"/>
            <a:ext cx="195263" cy="173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橢圓 143"/>
          <p:cNvSpPr/>
          <p:nvPr/>
        </p:nvSpPr>
        <p:spPr>
          <a:xfrm>
            <a:off x="2225676" y="4476750"/>
            <a:ext cx="195263" cy="1730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橢圓 144"/>
          <p:cNvSpPr/>
          <p:nvPr/>
        </p:nvSpPr>
        <p:spPr>
          <a:xfrm>
            <a:off x="5183188" y="5522914"/>
            <a:ext cx="195262" cy="173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46" name="直線接點 145"/>
          <p:cNvCxnSpPr>
            <a:stCxn id="145" idx="2"/>
            <a:endCxn id="144" idx="5"/>
          </p:cNvCxnSpPr>
          <p:nvPr/>
        </p:nvCxnSpPr>
        <p:spPr>
          <a:xfrm flipH="1" flipV="1">
            <a:off x="2392364" y="4624389"/>
            <a:ext cx="2790825" cy="9858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9" name="直線接點 148"/>
          <p:cNvCxnSpPr>
            <a:stCxn id="143" idx="2"/>
            <a:endCxn id="144" idx="7"/>
          </p:cNvCxnSpPr>
          <p:nvPr/>
        </p:nvCxnSpPr>
        <p:spPr>
          <a:xfrm flipH="1">
            <a:off x="2392363" y="4465638"/>
            <a:ext cx="4913312" cy="3651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2" name="直線接點 151"/>
          <p:cNvCxnSpPr>
            <a:stCxn id="143" idx="4"/>
            <a:endCxn id="145" idx="6"/>
          </p:cNvCxnSpPr>
          <p:nvPr/>
        </p:nvCxnSpPr>
        <p:spPr>
          <a:xfrm flipH="1">
            <a:off x="5378451" y="4552951"/>
            <a:ext cx="2024063" cy="10572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5" name="橢圓 154"/>
          <p:cNvSpPr/>
          <p:nvPr/>
        </p:nvSpPr>
        <p:spPr>
          <a:xfrm>
            <a:off x="4270376" y="3649664"/>
            <a:ext cx="195263" cy="1730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橢圓 155"/>
          <p:cNvSpPr/>
          <p:nvPr/>
        </p:nvSpPr>
        <p:spPr>
          <a:xfrm>
            <a:off x="2254251" y="4205289"/>
            <a:ext cx="195263" cy="17462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橢圓 156"/>
          <p:cNvSpPr/>
          <p:nvPr/>
        </p:nvSpPr>
        <p:spPr>
          <a:xfrm>
            <a:off x="7291389" y="4135439"/>
            <a:ext cx="193675" cy="1730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橢圓 157"/>
          <p:cNvSpPr/>
          <p:nvPr/>
        </p:nvSpPr>
        <p:spPr>
          <a:xfrm>
            <a:off x="5183188" y="5280025"/>
            <a:ext cx="195262" cy="1730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zh-TW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9" name="直線接點 158"/>
          <p:cNvCxnSpPr>
            <a:stCxn id="155" idx="1"/>
            <a:endCxn id="156" idx="7"/>
          </p:cNvCxnSpPr>
          <p:nvPr/>
        </p:nvCxnSpPr>
        <p:spPr>
          <a:xfrm flipH="1">
            <a:off x="2420938" y="3675064"/>
            <a:ext cx="1878012" cy="55562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3" name="直線接點 162"/>
          <p:cNvCxnSpPr>
            <a:stCxn id="158" idx="2"/>
            <a:endCxn id="156" idx="4"/>
          </p:cNvCxnSpPr>
          <p:nvPr/>
        </p:nvCxnSpPr>
        <p:spPr>
          <a:xfrm flipH="1" flipV="1">
            <a:off x="2351088" y="4379914"/>
            <a:ext cx="2832100" cy="98742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直線接點 165"/>
          <p:cNvCxnSpPr>
            <a:stCxn id="157" idx="4"/>
            <a:endCxn id="158" idx="6"/>
          </p:cNvCxnSpPr>
          <p:nvPr/>
        </p:nvCxnSpPr>
        <p:spPr>
          <a:xfrm flipH="1">
            <a:off x="5378451" y="4308476"/>
            <a:ext cx="2009775" cy="105886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9" name="直線接點 168"/>
          <p:cNvCxnSpPr>
            <a:stCxn id="157" idx="2"/>
            <a:endCxn id="155" idx="7"/>
          </p:cNvCxnSpPr>
          <p:nvPr/>
        </p:nvCxnSpPr>
        <p:spPr>
          <a:xfrm flipH="1" flipV="1">
            <a:off x="4437064" y="3675063"/>
            <a:ext cx="2854325" cy="5461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圓角矩形 5"/>
          <p:cNvSpPr/>
          <p:nvPr/>
        </p:nvSpPr>
        <p:spPr>
          <a:xfrm>
            <a:off x="3001170" y="2089152"/>
            <a:ext cx="1127125" cy="4572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Security</a:t>
            </a:r>
            <a:endParaRPr kumimoji="0" lang="zh-TW" altLang="en-US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-9339" y="5117307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Data Plane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7100" y="2843768"/>
            <a:ext cx="1696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Control Plane</a:t>
            </a:r>
            <a:endParaRPr lang="en-US" sz="1800" b="1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0" y="2147876"/>
            <a:ext cx="2051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</a:rPr>
              <a:t>Application Plane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grpSp>
        <p:nvGrpSpPr>
          <p:cNvPr id="81" name="Group 38"/>
          <p:cNvGrpSpPr>
            <a:grpSpLocks/>
          </p:cNvGrpSpPr>
          <p:nvPr/>
        </p:nvGrpSpPr>
        <p:grpSpPr bwMode="auto">
          <a:xfrm>
            <a:off x="8562416" y="2691941"/>
            <a:ext cx="666527" cy="738301"/>
            <a:chOff x="0" y="0"/>
            <a:chExt cx="608" cy="600"/>
          </a:xfrm>
        </p:grpSpPr>
        <p:pic>
          <p:nvPicPr>
            <p:cNvPr id="83" name="Picture 3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57" y="6363991"/>
            <a:ext cx="722384" cy="30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Box 25"/>
          <p:cNvSpPr txBox="1">
            <a:spLocks noChangeArrowheads="1"/>
          </p:cNvSpPr>
          <p:nvPr/>
        </p:nvSpPr>
        <p:spPr bwMode="auto">
          <a:xfrm>
            <a:off x="2233183" y="3605441"/>
            <a:ext cx="8429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nstructions</a:t>
            </a:r>
            <a:endParaRPr lang="en-US" sz="1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110" name="TextBox 25"/>
          <p:cNvSpPr txBox="1">
            <a:spLocks noChangeArrowheads="1"/>
          </p:cNvSpPr>
          <p:nvPr/>
        </p:nvSpPr>
        <p:spPr bwMode="auto">
          <a:xfrm>
            <a:off x="7309720" y="3588208"/>
            <a:ext cx="8429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nstructions</a:t>
            </a:r>
            <a:endParaRPr lang="en-US" sz="1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111" name="TextBox 25"/>
          <p:cNvSpPr txBox="1">
            <a:spLocks noChangeArrowheads="1"/>
          </p:cNvSpPr>
          <p:nvPr/>
        </p:nvSpPr>
        <p:spPr bwMode="auto">
          <a:xfrm>
            <a:off x="3675644" y="3295879"/>
            <a:ext cx="8429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nstructions</a:t>
            </a:r>
            <a:endParaRPr lang="en-US" sz="1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119" name="TextBox 25"/>
          <p:cNvSpPr txBox="1">
            <a:spLocks noChangeArrowheads="1"/>
          </p:cNvSpPr>
          <p:nvPr/>
        </p:nvSpPr>
        <p:spPr bwMode="auto">
          <a:xfrm>
            <a:off x="5166564" y="3555138"/>
            <a:ext cx="8429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nstructions</a:t>
            </a:r>
            <a:endParaRPr lang="en-US" sz="1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2800</Words>
  <Application>Microsoft Office PowerPoint</Application>
  <PresentationFormat>Widescreen</PresentationFormat>
  <Paragraphs>432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ＭＳ Ｐゴシック</vt:lpstr>
      <vt:lpstr>PMingLiU</vt:lpstr>
      <vt:lpstr>PMingLiU</vt:lpstr>
      <vt:lpstr>Arial</vt:lpstr>
      <vt:lpstr>Calibri</vt:lpstr>
      <vt:lpstr>Calibri Light</vt:lpstr>
      <vt:lpstr>Gill Sans</vt:lpstr>
      <vt:lpstr>Helvetica</vt:lpstr>
      <vt:lpstr>Tahoma</vt:lpstr>
      <vt:lpstr>Tele-GroteskFet</vt:lpstr>
      <vt:lpstr>Tele-GroteskNor</vt:lpstr>
      <vt:lpstr>Times New Roman</vt:lpstr>
      <vt:lpstr>Wingdings</vt:lpstr>
      <vt:lpstr>ヒラギノ明朝 ProN W3</vt:lpstr>
      <vt:lpstr>Office Theme</vt:lpstr>
      <vt:lpstr>Introduction to Software Defined Network (SDN)  </vt:lpstr>
      <vt:lpstr>Outline</vt:lpstr>
      <vt:lpstr>Once Upon a Time</vt:lpstr>
      <vt:lpstr>The Networking Industry (2007)</vt:lpstr>
      <vt:lpstr>Reality…!!!! (As 2015)</vt:lpstr>
      <vt:lpstr>Traditional Network Router</vt:lpstr>
      <vt:lpstr>Traditional network Router In Summary</vt:lpstr>
      <vt:lpstr>Imagine IF The Network is……..!!!</vt:lpstr>
      <vt:lpstr>Software-Defined Network with key Abstractions</vt:lpstr>
      <vt:lpstr>SDN Basic Concept</vt:lpstr>
      <vt:lpstr>SDN in Real World – Google’s Story</vt:lpstr>
      <vt:lpstr>The Origin of SDN</vt:lpstr>
      <vt:lpstr>What is OpenFlow?</vt:lpstr>
      <vt:lpstr>What is OpenFlow?</vt:lpstr>
      <vt:lpstr>How is OpenFlow related to SDN in The Nut Shell?</vt:lpstr>
      <vt:lpstr>Basic OpenFlow: How Does it Work?</vt:lpstr>
      <vt:lpstr>The Actual Flow Table Looks Like</vt:lpstr>
      <vt:lpstr>OpenFlow Table: Basic Actions</vt:lpstr>
      <vt:lpstr>OpenFlow Table: Basic Stats</vt:lpstr>
      <vt:lpstr>Additional Feature to Rules and Stats</vt:lpstr>
      <vt:lpstr>Switches That Support OpenFlow </vt:lpstr>
      <vt:lpstr>OpenFlow Switch Software </vt:lpstr>
      <vt:lpstr>Open Vswitch Switch Software</vt:lpstr>
      <vt:lpstr>Controller Plane Software</vt:lpstr>
      <vt:lpstr>Basic OpenFlow Recap</vt:lpstr>
      <vt:lpstr>OpenFlow: More Details</vt:lpstr>
      <vt:lpstr>Network Hypervisor (Virtualization)</vt:lpstr>
      <vt:lpstr>Network Hypervisor (software): FlowVisor </vt:lpstr>
      <vt:lpstr>PowerPoint Presentation</vt:lpstr>
      <vt:lpstr>Northbound Interface</vt:lpstr>
      <vt:lpstr>Language-based Virtualization</vt:lpstr>
      <vt:lpstr>Programming Language</vt:lpstr>
      <vt:lpstr>Network Applications: Software for Data Center Networking</vt:lpstr>
      <vt:lpstr>More Applications for Data Center Networking</vt:lpstr>
      <vt:lpstr>Research Problems</vt:lpstr>
      <vt:lpstr>Research Problems</vt:lpstr>
      <vt:lpstr> </vt:lpstr>
      <vt:lpstr>Software-Defined Datacenter</vt:lpstr>
      <vt:lpstr>Conclusion</vt:lpstr>
      <vt:lpstr>References:</vt:lpstr>
      <vt:lpstr>Question????</vt:lpstr>
    </vt:vector>
  </TitlesOfParts>
  <Company>HKUST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Hengky Susanto</dc:creator>
  <cp:lastModifiedBy>Hengky Susanto</cp:lastModifiedBy>
  <cp:revision>339</cp:revision>
  <dcterms:created xsi:type="dcterms:W3CDTF">2015-04-15T01:59:19Z</dcterms:created>
  <dcterms:modified xsi:type="dcterms:W3CDTF">2015-04-17T00:53:13Z</dcterms:modified>
</cp:coreProperties>
</file>