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0" r:id="rId3"/>
    <p:sldId id="329" r:id="rId4"/>
    <p:sldId id="331" r:id="rId5"/>
    <p:sldId id="332" r:id="rId6"/>
    <p:sldId id="335" r:id="rId7"/>
    <p:sldId id="321" r:id="rId8"/>
    <p:sldId id="334" r:id="rId9"/>
    <p:sldId id="267" r:id="rId10"/>
    <p:sldId id="268" r:id="rId11"/>
    <p:sldId id="322" r:id="rId12"/>
    <p:sldId id="383" r:id="rId13"/>
    <p:sldId id="283" r:id="rId14"/>
    <p:sldId id="370" r:id="rId15"/>
    <p:sldId id="306" r:id="rId16"/>
    <p:sldId id="338" r:id="rId17"/>
    <p:sldId id="349" r:id="rId18"/>
    <p:sldId id="342" r:id="rId19"/>
    <p:sldId id="343" r:id="rId20"/>
    <p:sldId id="345" r:id="rId21"/>
    <p:sldId id="377" r:id="rId22"/>
    <p:sldId id="382" r:id="rId23"/>
    <p:sldId id="381" r:id="rId24"/>
    <p:sldId id="378" r:id="rId25"/>
    <p:sldId id="348" r:id="rId26"/>
    <p:sldId id="384" r:id="rId27"/>
    <p:sldId id="350" r:id="rId28"/>
    <p:sldId id="351" r:id="rId29"/>
    <p:sldId id="352" r:id="rId30"/>
    <p:sldId id="353" r:id="rId31"/>
    <p:sldId id="355" r:id="rId32"/>
    <p:sldId id="372" r:id="rId33"/>
    <p:sldId id="276" r:id="rId34"/>
    <p:sldId id="371" r:id="rId35"/>
    <p:sldId id="367" r:id="rId36"/>
    <p:sldId id="368" r:id="rId37"/>
    <p:sldId id="354" r:id="rId38"/>
    <p:sldId id="369" r:id="rId39"/>
    <p:sldId id="359" r:id="rId40"/>
    <p:sldId id="362" r:id="rId41"/>
    <p:sldId id="361" r:id="rId42"/>
    <p:sldId id="379" r:id="rId43"/>
    <p:sldId id="365" r:id="rId44"/>
    <p:sldId id="364" r:id="rId45"/>
    <p:sldId id="366" r:id="rId46"/>
    <p:sldId id="356" r:id="rId47"/>
    <p:sldId id="357" r:id="rId48"/>
    <p:sldId id="316" r:id="rId4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B"/>
    <a:srgbClr val="FFFFFF"/>
    <a:srgbClr val="B15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82767" autoAdjust="0"/>
  </p:normalViewPr>
  <p:slideViewPr>
    <p:cSldViewPr snapToGrid="0" snapToObjects="1">
      <p:cViewPr varScale="1">
        <p:scale>
          <a:sx n="116" d="100"/>
          <a:sy n="116" d="100"/>
        </p:scale>
        <p:origin x="97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D112-44BD-5547-8A4A-ED5D1C76D455}" type="datetimeFigureOut">
              <a:rPr lang="en-US" smtClean="0"/>
              <a:t>4/14/15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406DC-54F0-E749-9BC1-6CA07CA4C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8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1707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8442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7156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29471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3008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0926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37161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69313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94346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4062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1985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09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72669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45689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83922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44751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90335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89960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47793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6516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52604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52498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09436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27783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99139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1721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03444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1681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74071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44377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2301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311360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0904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71505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71505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8296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148056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784280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99745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4493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54839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13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0363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412705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624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3392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 sz="4400" b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60000" indent="-252000">
              <a:spcBef>
                <a:spcPts val="0"/>
              </a:spcBef>
              <a:buFont typeface="Arial"/>
              <a:buChar char="•"/>
              <a:defRPr sz="3600"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688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yriad Pro Light"/>
                <a:cs typeface="Myriad Pro Light"/>
              </a:defRPr>
            </a:lvl1pPr>
          </a:lstStyle>
          <a:p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yriad Pro Light"/>
                <a:cs typeface="Myriad Pro Light"/>
              </a:defRPr>
            </a:lvl1pPr>
          </a:lstStyle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 Light"/>
                <a:cs typeface="Myriad Pro Light"/>
              </a:defRPr>
            </a:lvl1pPr>
          </a:lstStyle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 July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76A0-6077-0147-A39E-779CB34A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604214"/>
            <a:ext cx="9144000" cy="2138984"/>
          </a:xfrm>
        </p:spPr>
        <p:txBody>
          <a:bodyPr>
            <a:normAutofit/>
          </a:bodyPr>
          <a:lstStyle/>
          <a:p>
            <a:pPr lvl="0"/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C3: 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Cutting </a:t>
            </a:r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T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ail </a:t>
            </a: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L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atency</a:t>
            </a:r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 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in</a:t>
            </a:r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/>
            </a:r>
            <a:b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</a:b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C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loud </a:t>
            </a: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D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ata</a:t>
            </a:r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 </a:t>
            </a: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S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tores via </a:t>
            </a:r>
            <a:b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</a:br>
            <a:r>
              <a:rPr lang="en-US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A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daptive </a:t>
            </a: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R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eplica </a:t>
            </a:r>
            <a:r>
              <a:rPr lang="en-US" sz="3800" b="1" dirty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S</a:t>
            </a:r>
            <a:r>
              <a:rPr lang="en" sz="3800" b="1" dirty="0" smtClean="0">
                <a:latin typeface="Open Sans Semibold"/>
                <a:ea typeface="Open Sans" panose="020B0606030504020204" pitchFamily="34" charset="0"/>
                <a:cs typeface="Open Sans Semibold"/>
                <a:sym typeface="Helvetica Neue"/>
              </a:rPr>
              <a:t>election</a:t>
            </a:r>
            <a:endParaRPr lang="en" sz="3800" b="1" dirty="0">
              <a:latin typeface="Open Sans Semibold"/>
              <a:ea typeface="Open Sans" panose="020B0606030504020204" pitchFamily="34" charset="0"/>
              <a:cs typeface="Open Sans Semibold"/>
              <a:sym typeface="Helvetica Neue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66092" y="3294731"/>
            <a:ext cx="6400800" cy="1314450"/>
          </a:xfrm>
        </p:spPr>
        <p:txBody>
          <a:bodyPr>
            <a:normAutofit/>
          </a:bodyPr>
          <a:lstStyle/>
          <a:p>
            <a:pPr lvl="0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Marco Canini (UCL)</a:t>
            </a:r>
            <a:endParaRPr lang="en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Light"/>
              <a:ea typeface="Open Sans" panose="020B0606030504020204" pitchFamily="34" charset="0"/>
              <a:cs typeface="Open Sans Light"/>
              <a:sym typeface="Helvetica Neue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subTitle" idx="4294967295"/>
          </p:nvPr>
        </p:nvSpPr>
        <p:spPr>
          <a:xfrm>
            <a:off x="0" y="4048335"/>
            <a:ext cx="9144000" cy="9048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with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Lalith 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Suresh</a:t>
            </a:r>
            <a:r>
              <a:rPr lang="e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, </a:t>
            </a:r>
            <a:r>
              <a:rPr lang="e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Stefan Schmid, </a:t>
            </a:r>
            <a:r>
              <a:rPr lang="e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Anja Feldmann</a:t>
            </a:r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" panose="020B0606030504020204" pitchFamily="34" charset="0"/>
                <a:cs typeface="Open Sans Light"/>
                <a:sym typeface="Helvetica Neue"/>
              </a:rPr>
              <a:t> (TU Berlin)</a:t>
            </a:r>
            <a:endParaRPr lang="en" sz="2500" b="1" dirty="0">
              <a:solidFill>
                <a:schemeClr val="tx1">
                  <a:lumMod val="85000"/>
                  <a:lumOff val="15000"/>
                </a:schemeClr>
              </a:solidFill>
              <a:latin typeface="Open Sans Light"/>
              <a:ea typeface="Open Sans" panose="020B0606030504020204" pitchFamily="34" charset="0"/>
              <a:cs typeface="Open Sans Light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72802" y="2580072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70329" y="1606475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70329" y="2580072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05865" y="3651990"/>
            <a:ext cx="883247" cy="939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1493037" y="2932667"/>
            <a:ext cx="1300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1391622" y="2422100"/>
            <a:ext cx="1516200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Open Sans Light"/>
                <a:cs typeface="Open Sans Light"/>
              </a:rPr>
              <a:t>Request</a:t>
            </a:r>
          </a:p>
        </p:txBody>
      </p:sp>
      <p:cxnSp>
        <p:nvCxnSpPr>
          <p:cNvPr id="175" name="Shape 175"/>
          <p:cNvCxnSpPr>
            <a:endCxn id="170" idx="1"/>
          </p:cNvCxnSpPr>
          <p:nvPr/>
        </p:nvCxnSpPr>
        <p:spPr>
          <a:xfrm rot="10800000" flipH="1">
            <a:off x="3954129" y="2076454"/>
            <a:ext cx="1516200" cy="7709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endCxn id="171" idx="1"/>
          </p:cNvCxnSpPr>
          <p:nvPr/>
        </p:nvCxnSpPr>
        <p:spPr>
          <a:xfrm>
            <a:off x="3991329" y="3050052"/>
            <a:ext cx="14790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>
            <a:endCxn id="172" idx="1"/>
          </p:cNvCxnSpPr>
          <p:nvPr/>
        </p:nvCxnSpPr>
        <p:spPr>
          <a:xfrm>
            <a:off x="3953965" y="3222569"/>
            <a:ext cx="1551900" cy="8994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78" name="Shape 178"/>
          <p:cNvSpPr txBox="1"/>
          <p:nvPr/>
        </p:nvSpPr>
        <p:spPr>
          <a:xfrm>
            <a:off x="6511934" y="1749600"/>
            <a:ext cx="1223999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4 </a:t>
            </a:r>
            <a:r>
              <a:rPr lang="en" sz="2400" u="sng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ms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511934" y="2664000"/>
            <a:ext cx="1223999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5</a:t>
            </a:r>
            <a:r>
              <a:rPr lang="en" sz="2400" u="sng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 </a:t>
            </a:r>
            <a:r>
              <a:rPr lang="en" sz="2400" u="sng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ms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511934" y="3807000"/>
            <a:ext cx="1223999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3</a:t>
            </a:r>
            <a:r>
              <a:rPr lang="en" sz="2400" u="sng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0 </a:t>
            </a:r>
            <a:r>
              <a:rPr lang="en" sz="2400" u="sng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Open Sans Semibold"/>
                <a:ea typeface="Open Sans" panose="020B0606030504020204" pitchFamily="34" charset="0"/>
                <a:cs typeface="Open Sans Semibold"/>
              </a:rPr>
              <a:t>Service-time variations</a:t>
            </a:r>
            <a:endParaRPr lang="en-US" sz="3000" dirty="0">
              <a:latin typeface="Open Sans Semibold"/>
              <a:ea typeface="Open Sans" panose="020B0606030504020204" pitchFamily="34" charset="0"/>
              <a:cs typeface="Open Sans 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55290" y="1728280"/>
            <a:ext cx="1204929" cy="584209"/>
            <a:chOff x="2605071" y="2539991"/>
            <a:chExt cx="1204929" cy="584209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2313223" y="2831839"/>
              <a:ext cx="584209" cy="51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2605585" y="3123745"/>
              <a:ext cx="1204415" cy="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Freeform 20"/>
          <p:cNvSpPr/>
          <p:nvPr/>
        </p:nvSpPr>
        <p:spPr bwMode="auto">
          <a:xfrm>
            <a:off x="7711536" y="2112978"/>
            <a:ext cx="791591" cy="178191"/>
          </a:xfrm>
          <a:custGeom>
            <a:avLst/>
            <a:gdLst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9" fmla="*/ 1406769 w 1406769"/>
              <a:gd name="connsiteY9" fmla="*/ 323557 h 323557"/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0" fmla="*/ 0 w 1280160"/>
              <a:gd name="connsiteY0" fmla="*/ 295422 h 311834"/>
              <a:gd name="connsiteX1" fmla="*/ 239151 w 1280160"/>
              <a:gd name="connsiteY1" fmla="*/ 0 h 311834"/>
              <a:gd name="connsiteX2" fmla="*/ 393895 w 1280160"/>
              <a:gd name="connsiteY2" fmla="*/ 295422 h 311834"/>
              <a:gd name="connsiteX3" fmla="*/ 717452 w 1280160"/>
              <a:gd name="connsiteY3" fmla="*/ 28136 h 311834"/>
              <a:gd name="connsiteX4" fmla="*/ 886264 w 1280160"/>
              <a:gd name="connsiteY4" fmla="*/ 295422 h 311834"/>
              <a:gd name="connsiteX5" fmla="*/ 1223889 w 1280160"/>
              <a:gd name="connsiteY5" fmla="*/ 126609 h 311834"/>
              <a:gd name="connsiteX6" fmla="*/ 1125415 w 1280160"/>
              <a:gd name="connsiteY6" fmla="*/ 196948 h 311834"/>
              <a:gd name="connsiteX7" fmla="*/ 1280160 w 1280160"/>
              <a:gd name="connsiteY7" fmla="*/ 295422 h 311834"/>
              <a:gd name="connsiteX0" fmla="*/ 0 w 1263747"/>
              <a:gd name="connsiteY0" fmla="*/ 295422 h 311834"/>
              <a:gd name="connsiteX1" fmla="*/ 239151 w 1263747"/>
              <a:gd name="connsiteY1" fmla="*/ 0 h 311834"/>
              <a:gd name="connsiteX2" fmla="*/ 393895 w 1263747"/>
              <a:gd name="connsiteY2" fmla="*/ 295422 h 311834"/>
              <a:gd name="connsiteX3" fmla="*/ 717452 w 1263747"/>
              <a:gd name="connsiteY3" fmla="*/ 28136 h 311834"/>
              <a:gd name="connsiteX4" fmla="*/ 886264 w 1263747"/>
              <a:gd name="connsiteY4" fmla="*/ 295422 h 311834"/>
              <a:gd name="connsiteX5" fmla="*/ 1223889 w 1263747"/>
              <a:gd name="connsiteY5" fmla="*/ 126609 h 311834"/>
              <a:gd name="connsiteX6" fmla="*/ 1125415 w 1263747"/>
              <a:gd name="connsiteY6" fmla="*/ 196948 h 311834"/>
              <a:gd name="connsiteX0" fmla="*/ 0 w 1223889"/>
              <a:gd name="connsiteY0" fmla="*/ 295422 h 311834"/>
              <a:gd name="connsiteX1" fmla="*/ 239151 w 1223889"/>
              <a:gd name="connsiteY1" fmla="*/ 0 h 311834"/>
              <a:gd name="connsiteX2" fmla="*/ 393895 w 1223889"/>
              <a:gd name="connsiteY2" fmla="*/ 295422 h 311834"/>
              <a:gd name="connsiteX3" fmla="*/ 717452 w 1223889"/>
              <a:gd name="connsiteY3" fmla="*/ 28136 h 311834"/>
              <a:gd name="connsiteX4" fmla="*/ 886264 w 1223889"/>
              <a:gd name="connsiteY4" fmla="*/ 295422 h 311834"/>
              <a:gd name="connsiteX5" fmla="*/ 1223889 w 1223889"/>
              <a:gd name="connsiteY5" fmla="*/ 126609 h 31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9" h="311834">
                <a:moveTo>
                  <a:pt x="0" y="295422"/>
                </a:moveTo>
                <a:cubicBezTo>
                  <a:pt x="86751" y="147711"/>
                  <a:pt x="173502" y="0"/>
                  <a:pt x="239151" y="0"/>
                </a:cubicBezTo>
                <a:cubicBezTo>
                  <a:pt x="304800" y="0"/>
                  <a:pt x="314178" y="290733"/>
                  <a:pt x="393895" y="295422"/>
                </a:cubicBezTo>
                <a:cubicBezTo>
                  <a:pt x="473612" y="300111"/>
                  <a:pt x="635391" y="28136"/>
                  <a:pt x="717452" y="28136"/>
                </a:cubicBezTo>
                <a:cubicBezTo>
                  <a:pt x="799513" y="28136"/>
                  <a:pt x="801858" y="279010"/>
                  <a:pt x="886264" y="295422"/>
                </a:cubicBezTo>
                <a:cubicBezTo>
                  <a:pt x="970670" y="311834"/>
                  <a:pt x="1184031" y="143021"/>
                  <a:pt x="1223889" y="126609"/>
                </a:cubicBezTo>
              </a:path>
            </a:pathLst>
          </a:custGeom>
          <a:noFill/>
          <a:ln w="25400" cap="flat" cmpd="sng" algn="ctr">
            <a:solidFill>
              <a:srgbClr val="82000B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55804" y="2727455"/>
            <a:ext cx="1204929" cy="584209"/>
            <a:chOff x="2605071" y="2539991"/>
            <a:chExt cx="1204929" cy="58420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2313223" y="2831839"/>
              <a:ext cx="584209" cy="51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605585" y="3123745"/>
              <a:ext cx="1204415" cy="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5" name="Freeform 24"/>
          <p:cNvSpPr/>
          <p:nvPr/>
        </p:nvSpPr>
        <p:spPr bwMode="auto">
          <a:xfrm>
            <a:off x="7712050" y="2940062"/>
            <a:ext cx="791591" cy="341544"/>
          </a:xfrm>
          <a:custGeom>
            <a:avLst/>
            <a:gdLst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9" fmla="*/ 1406769 w 1406769"/>
              <a:gd name="connsiteY9" fmla="*/ 323557 h 323557"/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0" fmla="*/ 0 w 1280160"/>
              <a:gd name="connsiteY0" fmla="*/ 295422 h 311834"/>
              <a:gd name="connsiteX1" fmla="*/ 239151 w 1280160"/>
              <a:gd name="connsiteY1" fmla="*/ 0 h 311834"/>
              <a:gd name="connsiteX2" fmla="*/ 393895 w 1280160"/>
              <a:gd name="connsiteY2" fmla="*/ 295422 h 311834"/>
              <a:gd name="connsiteX3" fmla="*/ 717452 w 1280160"/>
              <a:gd name="connsiteY3" fmla="*/ 28136 h 311834"/>
              <a:gd name="connsiteX4" fmla="*/ 886264 w 1280160"/>
              <a:gd name="connsiteY4" fmla="*/ 295422 h 311834"/>
              <a:gd name="connsiteX5" fmla="*/ 1223889 w 1280160"/>
              <a:gd name="connsiteY5" fmla="*/ 126609 h 311834"/>
              <a:gd name="connsiteX6" fmla="*/ 1125415 w 1280160"/>
              <a:gd name="connsiteY6" fmla="*/ 196948 h 311834"/>
              <a:gd name="connsiteX7" fmla="*/ 1280160 w 1280160"/>
              <a:gd name="connsiteY7" fmla="*/ 295422 h 311834"/>
              <a:gd name="connsiteX0" fmla="*/ 0 w 1263747"/>
              <a:gd name="connsiteY0" fmla="*/ 295422 h 311834"/>
              <a:gd name="connsiteX1" fmla="*/ 239151 w 1263747"/>
              <a:gd name="connsiteY1" fmla="*/ 0 h 311834"/>
              <a:gd name="connsiteX2" fmla="*/ 393895 w 1263747"/>
              <a:gd name="connsiteY2" fmla="*/ 295422 h 311834"/>
              <a:gd name="connsiteX3" fmla="*/ 717452 w 1263747"/>
              <a:gd name="connsiteY3" fmla="*/ 28136 h 311834"/>
              <a:gd name="connsiteX4" fmla="*/ 886264 w 1263747"/>
              <a:gd name="connsiteY4" fmla="*/ 295422 h 311834"/>
              <a:gd name="connsiteX5" fmla="*/ 1223889 w 1263747"/>
              <a:gd name="connsiteY5" fmla="*/ 126609 h 311834"/>
              <a:gd name="connsiteX6" fmla="*/ 1125415 w 1263747"/>
              <a:gd name="connsiteY6" fmla="*/ 196948 h 311834"/>
              <a:gd name="connsiteX0" fmla="*/ 0 w 1223889"/>
              <a:gd name="connsiteY0" fmla="*/ 295422 h 311834"/>
              <a:gd name="connsiteX1" fmla="*/ 239151 w 1223889"/>
              <a:gd name="connsiteY1" fmla="*/ 0 h 311834"/>
              <a:gd name="connsiteX2" fmla="*/ 393895 w 1223889"/>
              <a:gd name="connsiteY2" fmla="*/ 295422 h 311834"/>
              <a:gd name="connsiteX3" fmla="*/ 717452 w 1223889"/>
              <a:gd name="connsiteY3" fmla="*/ 28136 h 311834"/>
              <a:gd name="connsiteX4" fmla="*/ 886264 w 1223889"/>
              <a:gd name="connsiteY4" fmla="*/ 295422 h 311834"/>
              <a:gd name="connsiteX5" fmla="*/ 1223889 w 1223889"/>
              <a:gd name="connsiteY5" fmla="*/ 126609 h 311834"/>
              <a:gd name="connsiteX0" fmla="*/ 0 w 1223889"/>
              <a:gd name="connsiteY0" fmla="*/ 295453 h 296574"/>
              <a:gd name="connsiteX1" fmla="*/ 239151 w 1223889"/>
              <a:gd name="connsiteY1" fmla="*/ 31 h 296574"/>
              <a:gd name="connsiteX2" fmla="*/ 612063 w 1223889"/>
              <a:gd name="connsiteY2" fmla="*/ 274874 h 296574"/>
              <a:gd name="connsiteX3" fmla="*/ 717452 w 1223889"/>
              <a:gd name="connsiteY3" fmla="*/ 28167 h 296574"/>
              <a:gd name="connsiteX4" fmla="*/ 886264 w 1223889"/>
              <a:gd name="connsiteY4" fmla="*/ 295453 h 296574"/>
              <a:gd name="connsiteX5" fmla="*/ 1223889 w 1223889"/>
              <a:gd name="connsiteY5" fmla="*/ 126640 h 296574"/>
              <a:gd name="connsiteX0" fmla="*/ 0 w 1223889"/>
              <a:gd name="connsiteY0" fmla="*/ 596580 h 597701"/>
              <a:gd name="connsiteX1" fmla="*/ 239151 w 1223889"/>
              <a:gd name="connsiteY1" fmla="*/ 301158 h 597701"/>
              <a:gd name="connsiteX2" fmla="*/ 612063 w 1223889"/>
              <a:gd name="connsiteY2" fmla="*/ 576001 h 597701"/>
              <a:gd name="connsiteX3" fmla="*/ 771994 w 1223889"/>
              <a:gd name="connsiteY3" fmla="*/ 15 h 597701"/>
              <a:gd name="connsiteX4" fmla="*/ 886264 w 1223889"/>
              <a:gd name="connsiteY4" fmla="*/ 596580 h 597701"/>
              <a:gd name="connsiteX5" fmla="*/ 1223889 w 1223889"/>
              <a:gd name="connsiteY5" fmla="*/ 427767 h 5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9" h="597701">
                <a:moveTo>
                  <a:pt x="0" y="596580"/>
                </a:moveTo>
                <a:cubicBezTo>
                  <a:pt x="86751" y="448869"/>
                  <a:pt x="137141" y="304588"/>
                  <a:pt x="239151" y="301158"/>
                </a:cubicBezTo>
                <a:cubicBezTo>
                  <a:pt x="341161" y="297728"/>
                  <a:pt x="523256" y="626191"/>
                  <a:pt x="612063" y="576001"/>
                </a:cubicBezTo>
                <a:cubicBezTo>
                  <a:pt x="700870" y="525811"/>
                  <a:pt x="726294" y="-3415"/>
                  <a:pt x="771994" y="15"/>
                </a:cubicBezTo>
                <a:cubicBezTo>
                  <a:pt x="817694" y="3445"/>
                  <a:pt x="801858" y="580168"/>
                  <a:pt x="886264" y="596580"/>
                </a:cubicBezTo>
                <a:cubicBezTo>
                  <a:pt x="970670" y="612992"/>
                  <a:pt x="1184031" y="444179"/>
                  <a:pt x="1223889" y="427767"/>
                </a:cubicBezTo>
              </a:path>
            </a:pathLst>
          </a:custGeom>
          <a:noFill/>
          <a:ln w="25400" cap="flat" cmpd="sng" algn="ctr">
            <a:solidFill>
              <a:srgbClr val="82000B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55290" y="3807000"/>
            <a:ext cx="1204929" cy="584209"/>
            <a:chOff x="2605071" y="2539991"/>
            <a:chExt cx="1204929" cy="584209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2313223" y="2831839"/>
              <a:ext cx="584209" cy="51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2605585" y="3123745"/>
              <a:ext cx="1204415" cy="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Freeform 28"/>
          <p:cNvSpPr/>
          <p:nvPr/>
        </p:nvSpPr>
        <p:spPr bwMode="auto">
          <a:xfrm>
            <a:off x="7688018" y="3992283"/>
            <a:ext cx="815109" cy="365450"/>
          </a:xfrm>
          <a:custGeom>
            <a:avLst/>
            <a:gdLst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9" fmla="*/ 1406769 w 1406769"/>
              <a:gd name="connsiteY9" fmla="*/ 323557 h 323557"/>
              <a:gd name="connsiteX0" fmla="*/ 0 w 1406769"/>
              <a:gd name="connsiteY0" fmla="*/ 295422 h 323557"/>
              <a:gd name="connsiteX1" fmla="*/ 239151 w 1406769"/>
              <a:gd name="connsiteY1" fmla="*/ 0 h 323557"/>
              <a:gd name="connsiteX2" fmla="*/ 393895 w 1406769"/>
              <a:gd name="connsiteY2" fmla="*/ 295422 h 323557"/>
              <a:gd name="connsiteX3" fmla="*/ 717452 w 1406769"/>
              <a:gd name="connsiteY3" fmla="*/ 28136 h 323557"/>
              <a:gd name="connsiteX4" fmla="*/ 886264 w 1406769"/>
              <a:gd name="connsiteY4" fmla="*/ 295422 h 323557"/>
              <a:gd name="connsiteX5" fmla="*/ 1223889 w 1406769"/>
              <a:gd name="connsiteY5" fmla="*/ 126609 h 323557"/>
              <a:gd name="connsiteX6" fmla="*/ 1125415 w 1406769"/>
              <a:gd name="connsiteY6" fmla="*/ 196948 h 323557"/>
              <a:gd name="connsiteX7" fmla="*/ 1280160 w 1406769"/>
              <a:gd name="connsiteY7" fmla="*/ 295422 h 323557"/>
              <a:gd name="connsiteX8" fmla="*/ 1406769 w 1406769"/>
              <a:gd name="connsiteY8" fmla="*/ 323557 h 323557"/>
              <a:gd name="connsiteX0" fmla="*/ 0 w 1280160"/>
              <a:gd name="connsiteY0" fmla="*/ 295422 h 311834"/>
              <a:gd name="connsiteX1" fmla="*/ 239151 w 1280160"/>
              <a:gd name="connsiteY1" fmla="*/ 0 h 311834"/>
              <a:gd name="connsiteX2" fmla="*/ 393895 w 1280160"/>
              <a:gd name="connsiteY2" fmla="*/ 295422 h 311834"/>
              <a:gd name="connsiteX3" fmla="*/ 717452 w 1280160"/>
              <a:gd name="connsiteY3" fmla="*/ 28136 h 311834"/>
              <a:gd name="connsiteX4" fmla="*/ 886264 w 1280160"/>
              <a:gd name="connsiteY4" fmla="*/ 295422 h 311834"/>
              <a:gd name="connsiteX5" fmla="*/ 1223889 w 1280160"/>
              <a:gd name="connsiteY5" fmla="*/ 126609 h 311834"/>
              <a:gd name="connsiteX6" fmla="*/ 1125415 w 1280160"/>
              <a:gd name="connsiteY6" fmla="*/ 196948 h 311834"/>
              <a:gd name="connsiteX7" fmla="*/ 1280160 w 1280160"/>
              <a:gd name="connsiteY7" fmla="*/ 295422 h 311834"/>
              <a:gd name="connsiteX0" fmla="*/ 0 w 1263747"/>
              <a:gd name="connsiteY0" fmla="*/ 295422 h 311834"/>
              <a:gd name="connsiteX1" fmla="*/ 239151 w 1263747"/>
              <a:gd name="connsiteY1" fmla="*/ 0 h 311834"/>
              <a:gd name="connsiteX2" fmla="*/ 393895 w 1263747"/>
              <a:gd name="connsiteY2" fmla="*/ 295422 h 311834"/>
              <a:gd name="connsiteX3" fmla="*/ 717452 w 1263747"/>
              <a:gd name="connsiteY3" fmla="*/ 28136 h 311834"/>
              <a:gd name="connsiteX4" fmla="*/ 886264 w 1263747"/>
              <a:gd name="connsiteY4" fmla="*/ 295422 h 311834"/>
              <a:gd name="connsiteX5" fmla="*/ 1223889 w 1263747"/>
              <a:gd name="connsiteY5" fmla="*/ 126609 h 311834"/>
              <a:gd name="connsiteX6" fmla="*/ 1125415 w 1263747"/>
              <a:gd name="connsiteY6" fmla="*/ 196948 h 311834"/>
              <a:gd name="connsiteX0" fmla="*/ 0 w 1223889"/>
              <a:gd name="connsiteY0" fmla="*/ 295422 h 311834"/>
              <a:gd name="connsiteX1" fmla="*/ 239151 w 1223889"/>
              <a:gd name="connsiteY1" fmla="*/ 0 h 311834"/>
              <a:gd name="connsiteX2" fmla="*/ 393895 w 1223889"/>
              <a:gd name="connsiteY2" fmla="*/ 295422 h 311834"/>
              <a:gd name="connsiteX3" fmla="*/ 717452 w 1223889"/>
              <a:gd name="connsiteY3" fmla="*/ 28136 h 311834"/>
              <a:gd name="connsiteX4" fmla="*/ 886264 w 1223889"/>
              <a:gd name="connsiteY4" fmla="*/ 295422 h 311834"/>
              <a:gd name="connsiteX5" fmla="*/ 1223889 w 1223889"/>
              <a:gd name="connsiteY5" fmla="*/ 126609 h 311834"/>
              <a:gd name="connsiteX0" fmla="*/ 0 w 1223889"/>
              <a:gd name="connsiteY0" fmla="*/ 267286 h 269503"/>
              <a:gd name="connsiteX1" fmla="*/ 220970 w 1223889"/>
              <a:gd name="connsiteY1" fmla="*/ 134572 h 269503"/>
              <a:gd name="connsiteX2" fmla="*/ 393895 w 1223889"/>
              <a:gd name="connsiteY2" fmla="*/ 267286 h 269503"/>
              <a:gd name="connsiteX3" fmla="*/ 717452 w 1223889"/>
              <a:gd name="connsiteY3" fmla="*/ 0 h 269503"/>
              <a:gd name="connsiteX4" fmla="*/ 886264 w 1223889"/>
              <a:gd name="connsiteY4" fmla="*/ 267286 h 269503"/>
              <a:gd name="connsiteX5" fmla="*/ 1223889 w 1223889"/>
              <a:gd name="connsiteY5" fmla="*/ 98473 h 269503"/>
              <a:gd name="connsiteX0" fmla="*/ 0 w 1260250"/>
              <a:gd name="connsiteY0" fmla="*/ 40610 h 384085"/>
              <a:gd name="connsiteX1" fmla="*/ 257331 w 1260250"/>
              <a:gd name="connsiteY1" fmla="*/ 248106 h 384085"/>
              <a:gd name="connsiteX2" fmla="*/ 430256 w 1260250"/>
              <a:gd name="connsiteY2" fmla="*/ 380820 h 384085"/>
              <a:gd name="connsiteX3" fmla="*/ 753813 w 1260250"/>
              <a:gd name="connsiteY3" fmla="*/ 113534 h 384085"/>
              <a:gd name="connsiteX4" fmla="*/ 922625 w 1260250"/>
              <a:gd name="connsiteY4" fmla="*/ 380820 h 384085"/>
              <a:gd name="connsiteX5" fmla="*/ 1260250 w 1260250"/>
              <a:gd name="connsiteY5" fmla="*/ 212007 h 384085"/>
              <a:gd name="connsiteX0" fmla="*/ 0 w 1260250"/>
              <a:gd name="connsiteY0" fmla="*/ 120777 h 462108"/>
              <a:gd name="connsiteX1" fmla="*/ 257331 w 1260250"/>
              <a:gd name="connsiteY1" fmla="*/ 328273 h 462108"/>
              <a:gd name="connsiteX2" fmla="*/ 466618 w 1260250"/>
              <a:gd name="connsiteY2" fmla="*/ 2445 h 462108"/>
              <a:gd name="connsiteX3" fmla="*/ 753813 w 1260250"/>
              <a:gd name="connsiteY3" fmla="*/ 193701 h 462108"/>
              <a:gd name="connsiteX4" fmla="*/ 922625 w 1260250"/>
              <a:gd name="connsiteY4" fmla="*/ 460987 h 462108"/>
              <a:gd name="connsiteX5" fmla="*/ 1260250 w 1260250"/>
              <a:gd name="connsiteY5" fmla="*/ 292174 h 462108"/>
              <a:gd name="connsiteX0" fmla="*/ 0 w 1260250"/>
              <a:gd name="connsiteY0" fmla="*/ 118333 h 459664"/>
              <a:gd name="connsiteX1" fmla="*/ 257331 w 1260250"/>
              <a:gd name="connsiteY1" fmla="*/ 325829 h 459664"/>
              <a:gd name="connsiteX2" fmla="*/ 466618 w 1260250"/>
              <a:gd name="connsiteY2" fmla="*/ 1 h 459664"/>
              <a:gd name="connsiteX3" fmla="*/ 753813 w 1260250"/>
              <a:gd name="connsiteY3" fmla="*/ 324381 h 459664"/>
              <a:gd name="connsiteX4" fmla="*/ 922625 w 1260250"/>
              <a:gd name="connsiteY4" fmla="*/ 458543 h 459664"/>
              <a:gd name="connsiteX5" fmla="*/ 1260250 w 1260250"/>
              <a:gd name="connsiteY5" fmla="*/ 289730 h 4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250" h="459664">
                <a:moveTo>
                  <a:pt x="0" y="118333"/>
                </a:moveTo>
                <a:cubicBezTo>
                  <a:pt x="86751" y="-29378"/>
                  <a:pt x="179561" y="345551"/>
                  <a:pt x="257331" y="325829"/>
                </a:cubicBezTo>
                <a:cubicBezTo>
                  <a:pt x="335101" y="306107"/>
                  <a:pt x="383871" y="242"/>
                  <a:pt x="466618" y="1"/>
                </a:cubicBezTo>
                <a:cubicBezTo>
                  <a:pt x="549365" y="-240"/>
                  <a:pt x="677812" y="247957"/>
                  <a:pt x="753813" y="324381"/>
                </a:cubicBezTo>
                <a:cubicBezTo>
                  <a:pt x="829814" y="400805"/>
                  <a:pt x="838219" y="442131"/>
                  <a:pt x="922625" y="458543"/>
                </a:cubicBezTo>
                <a:cubicBezTo>
                  <a:pt x="1007031" y="474955"/>
                  <a:pt x="1220392" y="306142"/>
                  <a:pt x="1260250" y="289730"/>
                </a:cubicBezTo>
              </a:path>
            </a:pathLst>
          </a:custGeom>
          <a:noFill/>
          <a:ln w="25400" cap="flat" cmpd="sng" algn="ctr">
            <a:solidFill>
              <a:srgbClr val="82000B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72802" y="2580072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70329" y="1606475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70329" y="2580072"/>
            <a:ext cx="883247" cy="93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05865" y="3651990"/>
            <a:ext cx="883247" cy="939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Shape 173"/>
          <p:cNvCxnSpPr/>
          <p:nvPr/>
        </p:nvCxnSpPr>
        <p:spPr>
          <a:xfrm>
            <a:off x="1493037" y="2932667"/>
            <a:ext cx="1300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1391622" y="2422100"/>
            <a:ext cx="1516200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Open Sans Light"/>
                <a:cs typeface="Open Sans Light"/>
              </a:rPr>
              <a:t>Request</a:t>
            </a:r>
          </a:p>
        </p:txBody>
      </p:sp>
      <p:cxnSp>
        <p:nvCxnSpPr>
          <p:cNvPr id="176" name="Shape 176"/>
          <p:cNvCxnSpPr>
            <a:endCxn id="171" idx="1"/>
          </p:cNvCxnSpPr>
          <p:nvPr/>
        </p:nvCxnSpPr>
        <p:spPr>
          <a:xfrm>
            <a:off x="3991329" y="3050052"/>
            <a:ext cx="14790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Open Sans Semibold"/>
                <a:ea typeface="Open Sans" panose="020B0606030504020204" pitchFamily="34" charset="0"/>
                <a:cs typeface="Open Sans Semibold"/>
              </a:rPr>
              <a:t>Herd Behavior</a:t>
            </a:r>
            <a:endParaRPr lang="en-US" sz="3000" dirty="0">
              <a:latin typeface="Open Sans Semibold"/>
              <a:ea typeface="Open Sans" panose="020B0606030504020204" pitchFamily="34" charset="0"/>
              <a:cs typeface="Open Sans Semi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" name="Shape 207"/>
          <p:cNvSpPr txBox="1"/>
          <p:nvPr/>
        </p:nvSpPr>
        <p:spPr>
          <a:xfrm>
            <a:off x="6681358" y="2447800"/>
            <a:ext cx="1683899" cy="63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? ? ? </a:t>
            </a:r>
          </a:p>
        </p:txBody>
      </p:sp>
      <p:pic>
        <p:nvPicPr>
          <p:cNvPr id="31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72802" y="3536407"/>
            <a:ext cx="883247" cy="939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hape 173"/>
          <p:cNvCxnSpPr/>
          <p:nvPr/>
        </p:nvCxnSpPr>
        <p:spPr>
          <a:xfrm>
            <a:off x="1493037" y="3889002"/>
            <a:ext cx="1300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174"/>
          <p:cNvSpPr txBox="1"/>
          <p:nvPr/>
        </p:nvSpPr>
        <p:spPr>
          <a:xfrm>
            <a:off x="1391622" y="3378435"/>
            <a:ext cx="1516200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Open Sans Light"/>
                <a:cs typeface="Open Sans Light"/>
              </a:rPr>
              <a:t>Request</a:t>
            </a:r>
          </a:p>
        </p:txBody>
      </p:sp>
      <p:cxnSp>
        <p:nvCxnSpPr>
          <p:cNvPr id="34" name="Shape 175"/>
          <p:cNvCxnSpPr/>
          <p:nvPr/>
        </p:nvCxnSpPr>
        <p:spPr>
          <a:xfrm flipV="1">
            <a:off x="3954129" y="3148371"/>
            <a:ext cx="1516200" cy="655418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37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72802" y="1606474"/>
            <a:ext cx="883247" cy="939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Shape 173"/>
          <p:cNvCxnSpPr/>
          <p:nvPr/>
        </p:nvCxnSpPr>
        <p:spPr>
          <a:xfrm>
            <a:off x="1493037" y="1959069"/>
            <a:ext cx="1300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" name="Shape 174"/>
          <p:cNvSpPr txBox="1"/>
          <p:nvPr/>
        </p:nvSpPr>
        <p:spPr>
          <a:xfrm>
            <a:off x="1391622" y="1448502"/>
            <a:ext cx="1516200" cy="37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Open Sans Light"/>
                <a:cs typeface="Open Sans Light"/>
              </a:rPr>
              <a:t>Request</a:t>
            </a:r>
          </a:p>
        </p:txBody>
      </p:sp>
      <p:cxnSp>
        <p:nvCxnSpPr>
          <p:cNvPr id="42" name="Shape 177"/>
          <p:cNvCxnSpPr/>
          <p:nvPr/>
        </p:nvCxnSpPr>
        <p:spPr>
          <a:xfrm>
            <a:off x="3953965" y="2248971"/>
            <a:ext cx="1516364" cy="683696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091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>
                <a:latin typeface="Open Sans Semibold"/>
                <a:ea typeface="Open Sans Light" panose="020B0306030504020204" pitchFamily="34" charset="0"/>
                <a:cs typeface="Open Sans Semibold"/>
              </a:rPr>
              <a:t>Load Pathology in Practice</a:t>
            </a:r>
            <a:endParaRPr lang="en" sz="3000" dirty="0">
              <a:latin typeface="Open Sans Semibold"/>
              <a:ea typeface="Open Sans" panose="020B0606030504020204" pitchFamily="34" charset="0"/>
              <a:cs typeface="Open Sans Semibold"/>
              <a:sym typeface="Open San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069868" y="1920241"/>
            <a:ext cx="6721592" cy="3090019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Open Sans Light"/>
                <a:cs typeface="Open Sans Light"/>
              </a:rPr>
              <a:t>Cassandra on EC2</a:t>
            </a:r>
          </a:p>
          <a:p>
            <a:pPr lvl="1"/>
            <a:r>
              <a:rPr lang="en-US" sz="2100" dirty="0" smtClean="0">
                <a:latin typeface="Open Sans Light"/>
                <a:cs typeface="Open Sans Light"/>
              </a:rPr>
              <a:t>15-node cluster, skewed access pattern,</a:t>
            </a:r>
            <a:br>
              <a:rPr lang="en-US" sz="2100" dirty="0" smtClean="0">
                <a:latin typeface="Open Sans Light"/>
                <a:cs typeface="Open Sans Light"/>
              </a:rPr>
            </a:br>
            <a:r>
              <a:rPr lang="en-US" sz="2100" dirty="0" smtClean="0">
                <a:latin typeface="Open Sans Light"/>
                <a:cs typeface="Open Sans Light"/>
              </a:rPr>
              <a:t>workload by 120 YCSB generators</a:t>
            </a:r>
          </a:p>
          <a:p>
            <a:endParaRPr lang="en-US" sz="2500" dirty="0" smtClean="0">
              <a:latin typeface="Open Sans Light"/>
              <a:cs typeface="Open Sans Light"/>
            </a:endParaRPr>
          </a:p>
          <a:p>
            <a:r>
              <a:rPr lang="en-US" sz="2500" dirty="0" smtClean="0">
                <a:latin typeface="Open Sans Light"/>
                <a:cs typeface="Open Sans Light"/>
              </a:rPr>
              <a:t>Observe load on most heavily utilized node</a:t>
            </a:r>
            <a:endParaRPr lang="en-US" sz="2500" dirty="0"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</a:rPr>
              <a:t>Load Pathology in Practice</a:t>
            </a:r>
            <a:endParaRPr lang="en-US" sz="3000" dirty="0">
              <a:latin typeface="Open Sans Semibold"/>
              <a:ea typeface="Open Sans Light" panose="020B0306030504020204" pitchFamily="34" charset="0"/>
              <a:cs typeface="Open Sans Semi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9144000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8602" y="1845892"/>
            <a:ext cx="7050280" cy="141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16508" y="4216063"/>
            <a:ext cx="550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99.9</a:t>
            </a:r>
            <a:r>
              <a:rPr lang="en-US" sz="2200" baseline="30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22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percentile ~ 10x median latency</a:t>
            </a:r>
            <a:endParaRPr lang="en-US" sz="2200" dirty="0">
              <a:solidFill>
                <a:srgbClr val="82000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9144000" cy="304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</a:rPr>
              <a:t>Load Conditioning in Our Approach</a:t>
            </a:r>
            <a:endParaRPr lang="en-US" sz="3000" dirty="0">
              <a:latin typeface="Open Sans Semibold"/>
              <a:ea typeface="Open Sans Light" panose="020B0306030504020204" pitchFamily="34" charset="0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6644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383893" y="2305807"/>
            <a:ext cx="2963936" cy="857250"/>
          </a:xfrm>
        </p:spPr>
        <p:txBody>
          <a:bodyPr>
            <a:noAutofit/>
          </a:bodyPr>
          <a:lstStyle/>
          <a:p>
            <a:pPr lvl="0"/>
            <a:r>
              <a:rPr lang="en-US" sz="10000" dirty="0" smtClean="0">
                <a:solidFill>
                  <a:srgbClr val="82000B"/>
                </a:solidFill>
                <a:latin typeface="Open Sans"/>
                <a:sym typeface="Open Sans"/>
              </a:rPr>
              <a:t>C3</a:t>
            </a:r>
            <a:endParaRPr lang="en" sz="10000" dirty="0">
              <a:solidFill>
                <a:srgbClr val="82000B"/>
              </a:solidFill>
              <a:latin typeface="Open Sans"/>
              <a:sym typeface="Open Sans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3347829" y="1490078"/>
            <a:ext cx="5538996" cy="2907807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Adaptive replica selection mechanism that is robust to service time heterogeinity</a:t>
            </a: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08000" indent="0">
              <a:buNone/>
            </a:pPr>
            <a:endParaRPr lang="en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383893" y="2305807"/>
            <a:ext cx="2963936" cy="857250"/>
          </a:xfrm>
        </p:spPr>
        <p:txBody>
          <a:bodyPr>
            <a:noAutofit/>
          </a:bodyPr>
          <a:lstStyle/>
          <a:p>
            <a:pPr lvl="0"/>
            <a:r>
              <a:rPr lang="en-US" sz="10000" dirty="0" smtClean="0">
                <a:solidFill>
                  <a:srgbClr val="82000B"/>
                </a:solidFill>
                <a:latin typeface="Open Sans"/>
                <a:sym typeface="Open Sans"/>
              </a:rPr>
              <a:t>C3</a:t>
            </a:r>
            <a:endParaRPr lang="en" sz="10000" dirty="0">
              <a:solidFill>
                <a:srgbClr val="82000B"/>
              </a:solidFill>
              <a:latin typeface="Open Sans"/>
              <a:sym typeface="Open Sans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3347829" y="1762125"/>
            <a:ext cx="5538996" cy="2635760"/>
          </a:xfrm>
        </p:spPr>
        <p:txBody>
          <a:bodyPr>
            <a:normAutofit/>
          </a:bodyPr>
          <a:lstStyle/>
          <a:p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Replica </a:t>
            </a:r>
            <a:r>
              <a:rPr lang="en-US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</a:t>
            </a:r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anking</a:t>
            </a:r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Distributed Rate Control</a:t>
            </a:r>
            <a:endParaRPr lang="en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383893" y="2305807"/>
            <a:ext cx="2963936" cy="857250"/>
          </a:xfrm>
        </p:spPr>
        <p:txBody>
          <a:bodyPr>
            <a:noAutofit/>
          </a:bodyPr>
          <a:lstStyle/>
          <a:p>
            <a:pPr lvl="0"/>
            <a:r>
              <a:rPr lang="en-US" sz="10000" dirty="0" smtClean="0">
                <a:solidFill>
                  <a:srgbClr val="82000B"/>
                </a:solidFill>
                <a:latin typeface="Open Sans"/>
                <a:sym typeface="Open Sans"/>
              </a:rPr>
              <a:t>C3</a:t>
            </a:r>
            <a:endParaRPr lang="en" sz="10000" dirty="0">
              <a:solidFill>
                <a:srgbClr val="82000B"/>
              </a:solidFill>
              <a:latin typeface="Open Sans"/>
              <a:sym typeface="Open Sans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3347829" y="1762125"/>
            <a:ext cx="5538996" cy="2635760"/>
          </a:xfrm>
        </p:spPr>
        <p:txBody>
          <a:bodyPr>
            <a:normAutofit/>
          </a:bodyPr>
          <a:lstStyle/>
          <a:p>
            <a:r>
              <a:rPr lang="en" sz="3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Replica </a:t>
            </a:r>
            <a:r>
              <a:rPr lang="en-US" sz="3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</a:t>
            </a:r>
            <a:r>
              <a:rPr lang="en" sz="3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anking</a:t>
            </a:r>
            <a:endParaRPr lang="en-US" sz="3000" dirty="0" smtClean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Distributed Rate Control</a:t>
            </a:r>
            <a:endParaRPr lang="en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85402" y="735068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42953" y="1087493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Server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5402" y="1674453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5401" y="2648348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8518" y="1277993"/>
            <a:ext cx="1133475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8347" y="917686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56422" y="917686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94497" y="917686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0036" y="917686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18029" y="2825275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836603" y="2188424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Server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8517" y="2378924"/>
            <a:ext cx="1133475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8347" y="1862289"/>
            <a:ext cx="161925" cy="32385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94179" y="2825275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56104" y="2825275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2953" y="679501"/>
            <a:ext cx="136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µ</a:t>
            </a:r>
            <a:r>
              <a:rPr lang="en-US" sz="20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-1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2 </a:t>
            </a:r>
            <a:r>
              <a:rPr lang="en-US" sz="2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ms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36602" y="2896543"/>
            <a:ext cx="136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µ</a:t>
            </a:r>
            <a:r>
              <a:rPr lang="en-US" sz="20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-1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6 </a:t>
            </a:r>
            <a:r>
              <a:rPr lang="en-US" sz="2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ms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23022" y="2039993"/>
            <a:ext cx="608014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19015" y="3000113"/>
            <a:ext cx="608014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67408" y="1079611"/>
            <a:ext cx="608014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68517" y="2378924"/>
            <a:ext cx="1133475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85402" y="735068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42953" y="1087493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Server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5402" y="1674453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5401" y="2648348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8518" y="1277993"/>
            <a:ext cx="1133475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0067" y="1277993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78142" y="1277993"/>
            <a:ext cx="161925" cy="32385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16217" y="1277993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1756" y="1277993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36603" y="2188424"/>
            <a:ext cx="1209675" cy="704850"/>
          </a:xfrm>
          <a:prstGeom prst="roundRect">
            <a:avLst/>
          </a:prstGeom>
          <a:ln w="19050">
            <a:solidFill>
              <a:srgbClr val="8200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Server</a:t>
            </a:r>
            <a:endParaRPr lang="en-US" sz="2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0066" y="2379303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09831" y="1277993"/>
            <a:ext cx="161925" cy="3238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47906" y="1277993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78142" y="2378545"/>
            <a:ext cx="161925" cy="32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760" y="3682021"/>
                <a:ext cx="8473439" cy="91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Balance product of queue-size and </a:t>
                </a:r>
                <a:r>
                  <a:rPr lang="en-US" sz="25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service </a:t>
                </a: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time</a:t>
                </a:r>
              </a:p>
              <a:p>
                <a:pPr algn="ctr"/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2000B"/>
                        </a:solidFill>
                        <a:latin typeface="Cambria Math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82000B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</a:t>
                </a:r>
                <a:endParaRPr lang="en-US" sz="25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682021"/>
                <a:ext cx="8473439" cy="917687"/>
              </a:xfrm>
              <a:prstGeom prst="rect">
                <a:avLst/>
              </a:prstGeom>
              <a:blipFill rotWithShape="0">
                <a:blip r:embed="rId3"/>
                <a:stretch>
                  <a:fillRect t="-5298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842953" y="679501"/>
            <a:ext cx="136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µ</a:t>
            </a:r>
            <a:r>
              <a:rPr lang="en-US" sz="20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-1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2 </a:t>
            </a:r>
            <a:r>
              <a:rPr lang="en-US" sz="2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ms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6602" y="2896543"/>
            <a:ext cx="136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µ</a:t>
            </a:r>
            <a:r>
              <a:rPr lang="en-US" sz="20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-1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6 </a:t>
            </a:r>
            <a:r>
              <a:rPr lang="en-US" sz="20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ms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0471"/>
            <a:ext cx="8229600" cy="857250"/>
          </a:xfrm>
        </p:spPr>
        <p:txBody>
          <a:bodyPr>
            <a:normAutofit/>
          </a:bodyPr>
          <a:lstStyle/>
          <a:p>
            <a:pPr lvl="0"/>
            <a:r>
              <a:rPr lang="en" sz="3000" dirty="0">
                <a:solidFill>
                  <a:srgbClr val="82000B"/>
                </a:solidFill>
                <a:latin typeface="Open Sans Semibold"/>
                <a:ea typeface="Open Sans Semibold" panose="020B0706030804020204" pitchFamily="34" charset="0"/>
                <a:cs typeface="Open Sans Semibold"/>
                <a:sym typeface="Open Sans"/>
              </a:rPr>
              <a:t>Latency </a:t>
            </a:r>
            <a:r>
              <a:rPr lang="en-US" sz="3000" dirty="0">
                <a:solidFill>
                  <a:srgbClr val="82000B"/>
                </a:solidFill>
                <a:latin typeface="Open Sans Semibold"/>
                <a:ea typeface="Open Sans Semibold" panose="020B0706030804020204" pitchFamily="34" charset="0"/>
                <a:cs typeface="Open Sans Semibold"/>
                <a:sym typeface="Open Sans"/>
              </a:rPr>
              <a:t>m</a:t>
            </a:r>
            <a:r>
              <a:rPr lang="en" sz="3000" dirty="0">
                <a:solidFill>
                  <a:srgbClr val="82000B"/>
                </a:solidFill>
                <a:latin typeface="Open Sans Semibold"/>
                <a:ea typeface="Open Sans Semibold" panose="020B0706030804020204" pitchFamily="34" charset="0"/>
                <a:cs typeface="Open Sans Semibold"/>
                <a:sym typeface="Open Sans"/>
              </a:rPr>
              <a:t>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84393" y="1538737"/>
            <a:ext cx="2575214" cy="157109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3154465" y="3665093"/>
            <a:ext cx="1398322" cy="4138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Open Sans"/>
                <a:ea typeface="Open Sans" panose="020B0606030504020204" pitchFamily="34" charset="0"/>
                <a:cs typeface="Open Sans"/>
              </a:rPr>
              <a:t>Latency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200702" y="3585342"/>
            <a:ext cx="2118900" cy="2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latin typeface="Open Sans"/>
                <a:ea typeface="Open Sans" panose="020B0606030504020204" pitchFamily="34" charset="0"/>
                <a:cs typeface="Open Sans"/>
              </a:rPr>
              <a:t>$$$$</a:t>
            </a:r>
          </a:p>
        </p:txBody>
      </p:sp>
      <p:cxnSp>
        <p:nvCxnSpPr>
          <p:cNvPr id="56" name="Shape 56"/>
          <p:cNvCxnSpPr/>
          <p:nvPr/>
        </p:nvCxnSpPr>
        <p:spPr>
          <a:xfrm flipV="1">
            <a:off x="3325893" y="3394939"/>
            <a:ext cx="0" cy="963977"/>
          </a:xfrm>
          <a:prstGeom prst="straightConnector1">
            <a:avLst/>
          </a:prstGeom>
          <a:ln>
            <a:prstDash val="sysDot"/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hape 56"/>
          <p:cNvCxnSpPr/>
          <p:nvPr/>
        </p:nvCxnSpPr>
        <p:spPr>
          <a:xfrm>
            <a:off x="5841865" y="3405107"/>
            <a:ext cx="0" cy="974993"/>
          </a:xfrm>
          <a:prstGeom prst="straightConnector1">
            <a:avLst/>
          </a:prstGeom>
          <a:ln>
            <a:prstDash val="sysDot"/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3" descr="C:\Users\t-vijal\Desktop\sigcomm13Presentation\bing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5" y="1685924"/>
            <a:ext cx="2362200" cy="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265" y="2590800"/>
            <a:ext cx="325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Light"/>
                <a:cs typeface="Open Sans Light"/>
              </a:rPr>
              <a:t>+500ms lead to a revenue </a:t>
            </a:r>
          </a:p>
          <a:p>
            <a:pPr algn="ctr"/>
            <a:r>
              <a:rPr lang="en-US" sz="2000" dirty="0" smtClean="0">
                <a:latin typeface="Open Sans Light"/>
                <a:cs typeface="Open Sans Light"/>
              </a:rPr>
              <a:t>decrease of 1.2%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[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Eric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Schurman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, Bing]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  <p:pic>
        <p:nvPicPr>
          <p:cNvPr id="11" name="Picture 2" descr="C:\Users\t-vijal\Desktop\sigcomm13Presentation\amazon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85924"/>
            <a:ext cx="3048000" cy="11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2590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Light"/>
                <a:cs typeface="Open Sans Light"/>
              </a:rPr>
              <a:t>Every 100ms in latency cost them 1% in sales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cs typeface="Open Sans Light"/>
              </a:rPr>
              <a:t>[Greg Linden, Amazon]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cs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881" y="367318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/>
                <a:ea typeface="Open Sans Light" panose="020B0306030504020204" pitchFamily="34" charset="0"/>
                <a:cs typeface="Open Sans Semibold"/>
              </a:rPr>
              <a:t>Server-side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5118" y="1318260"/>
                <a:ext cx="8183880" cy="48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Servers piggyback 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and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SupPr>
                      <m:e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  <m:sup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−</m:t>
                        </m:r>
                        <m:r>
                          <a:rPr lang="en-US" sz="2500" b="1" i="1" smtClean="0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 every response</a:t>
                </a: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en-US" sz="25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18" y="1318260"/>
                <a:ext cx="8183880" cy="485710"/>
              </a:xfrm>
              <a:prstGeom prst="rect">
                <a:avLst/>
              </a:prstGeom>
              <a:blipFill rotWithShape="0">
                <a:blip r:embed="rId3"/>
                <a:stretch>
                  <a:fillRect l="-1267" t="-750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831021" y="1369262"/>
            <a:ext cx="5160330" cy="3286494"/>
            <a:chOff x="1831021" y="1369262"/>
            <a:chExt cx="5160330" cy="3286494"/>
          </a:xfrm>
        </p:grpSpPr>
        <p:sp>
          <p:nvSpPr>
            <p:cNvPr id="24" name="Rectangle 23"/>
            <p:cNvSpPr/>
            <p:nvPr/>
          </p:nvSpPr>
          <p:spPr>
            <a:xfrm>
              <a:off x="4613590" y="2838848"/>
              <a:ext cx="1133475" cy="323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31021" y="2651617"/>
              <a:ext cx="1209675" cy="704850"/>
            </a:xfrm>
            <a:prstGeom prst="roundRect">
              <a:avLst/>
            </a:prstGeom>
            <a:ln w="19050">
              <a:solidFill>
                <a:srgbClr val="82000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Client</a:t>
              </a:r>
              <a:endPara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81676" y="2648348"/>
              <a:ext cx="1209675" cy="704850"/>
            </a:xfrm>
            <a:prstGeom prst="roundRect">
              <a:avLst/>
            </a:prstGeom>
            <a:ln w="19050">
              <a:solidFill>
                <a:srgbClr val="82000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Server</a:t>
              </a:r>
              <a:endParaRPr lang="en-US" sz="2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85139" y="2838469"/>
              <a:ext cx="161925" cy="32385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23215" y="2838469"/>
              <a:ext cx="161925" cy="32385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Arc 33"/>
            <p:cNvSpPr/>
            <p:nvPr/>
          </p:nvSpPr>
          <p:spPr>
            <a:xfrm rot="19922618">
              <a:off x="2306012" y="2362136"/>
              <a:ext cx="2651760" cy="2293620"/>
            </a:xfrm>
            <a:prstGeom prst="arc">
              <a:avLst>
                <a:gd name="adj1" fmla="val 16200000"/>
                <a:gd name="adj2" fmla="val 20607507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8913661">
              <a:off x="2628127" y="1369262"/>
              <a:ext cx="2651760" cy="2293620"/>
            </a:xfrm>
            <a:prstGeom prst="arc">
              <a:avLst>
                <a:gd name="adj1" fmla="val 16200000"/>
                <a:gd name="adj2" fmla="val 20607507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682875" y="3766289"/>
                  <a:ext cx="2233530" cy="595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1" dirty="0" smtClean="0">
                      <a:solidFill>
                        <a:schemeClr val="tx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{</a:t>
                  </a:r>
                  <a:r>
                    <a:rPr lang="en-US" sz="3000" b="1" dirty="0" smtClean="0">
                      <a:solidFill>
                        <a:srgbClr val="82000B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 </m:t>
                      </m:r>
                    </m:oMath>
                  </a14:m>
                  <a:r>
                    <a:rPr lang="en-US" sz="3000" b="1" dirty="0" smtClean="0">
                      <a:solidFill>
                        <a:srgbClr val="82000B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𝝁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𝒔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𝟏</m:t>
                          </m:r>
                        </m:sup>
                      </m:sSubSup>
                    </m:oMath>
                  </a14:m>
                  <a:r>
                    <a:rPr lang="en-US" sz="3000" b="1" dirty="0" smtClean="0">
                      <a:solidFill>
                        <a:srgbClr val="82000B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 </a:t>
                  </a:r>
                  <a:r>
                    <a:rPr lang="en-US" sz="3000" b="1" dirty="0" smtClean="0">
                      <a:solidFill>
                        <a:schemeClr val="tx1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}</a:t>
                  </a:r>
                  <a:endParaRPr lang="en-US" sz="3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875" y="3766289"/>
                  <a:ext cx="2233530" cy="5959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84" t="-6122" r="-546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55118" y="4435129"/>
            <a:ext cx="8183880" cy="48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Clients maintain EWMAs of these metrics 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881" y="367318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/>
                <a:ea typeface="Open Sans Light" panose="020B0306030504020204" pitchFamily="34" charset="0"/>
                <a:cs typeface="Open Sans Semibold"/>
              </a:rPr>
              <a:t>Server-side Feedback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1160" y="1953731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Concurrency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118" y="1318260"/>
                <a:ext cx="818388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Servers piggyback 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and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 every response</a:t>
                </a: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en-US" sz="25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18" y="1318260"/>
                <a:ext cx="8183880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267" t="-10127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4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881" y="367318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/>
                <a:ea typeface="Open Sans Light" panose="020B0306030504020204" pitchFamily="34" charset="0"/>
                <a:cs typeface="Open Sans Semibold"/>
              </a:rPr>
              <a:t>Server-side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61160" y="1953731"/>
                <a:ext cx="6400800" cy="172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5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Concurrency compensation</a:t>
                </a:r>
              </a:p>
              <a:p>
                <a:endParaRPr lang="en-US" sz="2500" b="1" dirty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82000B"/>
                                  </a:solidFill>
                                  <a:latin typeface="Cambria Math" charset="0"/>
                                  <a:ea typeface="Open Sans Light" panose="020B0306030504020204" pitchFamily="34" charset="0"/>
                                  <a:cs typeface="Open Sans Light" panose="020B0306030504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82000B"/>
                                  </a:solidFill>
                                  <a:latin typeface="Cambria Math" charset="0"/>
                                  <a:ea typeface="Open Sans Light" panose="020B0306030504020204" pitchFamily="34" charset="0"/>
                                  <a:cs typeface="Open Sans Light" panose="020B0306030504020204" pitchFamily="34" charset="0"/>
                                </a:rPr>
                                <m:t>𝒒</m:t>
                              </m:r>
                            </m:e>
                          </m:acc>
                        </m:e>
                        <m:sub>
                          <m:r>
                            <a:rPr lang="en-US" sz="2800" b="1" i="1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𝒐𝒔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𝒘</m:t>
                      </m:r>
                      <m:r>
                        <a:rPr lang="en-US" sz="2800" b="1" i="1" smtClean="0">
                          <a:solidFill>
                            <a:srgbClr val="82000B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82000B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500" i="1" baseline="-250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1953731"/>
                <a:ext cx="6400800" cy="1728999"/>
              </a:xfrm>
              <a:prstGeom prst="rect">
                <a:avLst/>
              </a:prstGeom>
              <a:blipFill rotWithShape="0"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118" y="1318260"/>
                <a:ext cx="818388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Servers piggyback 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𝒒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and</a:t>
                </a:r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500" b="1" dirty="0" smtClean="0">
                    <a:solidFill>
                      <a:srgbClr val="82000B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}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 every response</a:t>
                </a:r>
                <a:r>
                  <a:rPr lang="en-US" sz="2500" dirty="0" smtClean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</a:t>
                </a:r>
                <a:endParaRPr lang="en-US" sz="25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18" y="1318260"/>
                <a:ext cx="8183880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267" t="-10127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15606" y="4366343"/>
            <a:ext cx="263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outstanding requests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4931367" y="3514381"/>
            <a:ext cx="15206" cy="851962"/>
          </a:xfrm>
          <a:prstGeom prst="straightConnector1">
            <a:avLst/>
          </a:prstGeom>
          <a:ln>
            <a:headEnd type="none"/>
            <a:tailEnd type="triangle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120" y="609958"/>
                <a:ext cx="5387340" cy="105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Select server </a:t>
                </a:r>
              </a:p>
              <a:p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with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solidFill>
                                  <a:srgbClr val="82000B"/>
                                </a:solidFill>
                                <a:latin typeface="Cambria Math" charset="0"/>
                                <a:ea typeface="Open Sans Light" panose="020B0306030504020204" pitchFamily="34" charset="0"/>
                                <a:cs typeface="Open Sans Light" panose="020B0306030504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82000B"/>
                                </a:solidFill>
                                <a:latin typeface="Cambria Math" charset="0"/>
                                <a:ea typeface="Open Sans Light" panose="020B0306030504020204" pitchFamily="34" charset="0"/>
                                <a:cs typeface="Open Sans Light" panose="020B0306030504020204" pitchFamily="34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</m:sSub>
                    <m:r>
                      <a:rPr lang="en-US" sz="3200" b="1" i="1">
                        <a:solidFill>
                          <a:srgbClr val="82000B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Sup>
                      <m:sSubSupPr>
                        <m:ctrlP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609958"/>
                <a:ext cx="5387340" cy="1057597"/>
              </a:xfrm>
              <a:prstGeom prst="rect">
                <a:avLst/>
              </a:prstGeom>
              <a:blipFill rotWithShape="0">
                <a:blip r:embed="rId3"/>
                <a:stretch>
                  <a:fillRect l="-2602" t="-74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66" y="1770873"/>
            <a:ext cx="5163314" cy="30979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71850" y="3699510"/>
            <a:ext cx="3539490" cy="35814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120" y="609958"/>
                <a:ext cx="5387340" cy="105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Select server </a:t>
                </a:r>
              </a:p>
              <a:p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with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solidFill>
                                  <a:srgbClr val="82000B"/>
                                </a:solidFill>
                                <a:latin typeface="Cambria Math" charset="0"/>
                                <a:ea typeface="Open Sans Light" panose="020B0306030504020204" pitchFamily="34" charset="0"/>
                                <a:cs typeface="Open Sans Light" panose="020B0306030504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82000B"/>
                                </a:solidFill>
                                <a:latin typeface="Cambria Math" charset="0"/>
                                <a:ea typeface="Open Sans Light" panose="020B0306030504020204" pitchFamily="34" charset="0"/>
                                <a:cs typeface="Open Sans Light" panose="020B0306030504020204" pitchFamily="34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Open Sans Light" panose="020B0306030504020204" pitchFamily="34" charset="0"/>
                            <a:cs typeface="Open Sans Light" panose="020B0306030504020204" pitchFamily="34" charset="0"/>
                          </a:rPr>
                          <m:t>𝒔</m:t>
                        </m:r>
                      </m:sub>
                    </m:sSub>
                    <m:r>
                      <a:rPr lang="en-US" sz="3200" b="1" i="1">
                        <a:solidFill>
                          <a:srgbClr val="82000B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Sup>
                      <m:sSubSupPr>
                        <m:ctrlP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82000B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Open Sans Semibold"/>
                    <a:ea typeface="Open Sans Light" panose="020B0306030504020204" pitchFamily="34" charset="0"/>
                    <a:cs typeface="Open Sans Semibold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609958"/>
                <a:ext cx="5387340" cy="1057597"/>
              </a:xfrm>
              <a:prstGeom prst="rect">
                <a:avLst/>
              </a:prstGeom>
              <a:blipFill rotWithShape="0">
                <a:blip r:embed="rId3"/>
                <a:stretch>
                  <a:fillRect l="-2602" t="-74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66" y="1770873"/>
            <a:ext cx="5163314" cy="3097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9428" y="704876"/>
            <a:ext cx="4944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Potentially long queue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Hampers reactivity</a:t>
            </a:r>
          </a:p>
        </p:txBody>
      </p:sp>
      <p:sp>
        <p:nvSpPr>
          <p:cNvPr id="7" name="Oval 6"/>
          <p:cNvSpPr/>
          <p:nvPr/>
        </p:nvSpPr>
        <p:spPr>
          <a:xfrm>
            <a:off x="3371850" y="3699510"/>
            <a:ext cx="3539490" cy="35814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44008" y="4868862"/>
            <a:ext cx="2133600" cy="274637"/>
          </a:xfrm>
        </p:spPr>
        <p:txBody>
          <a:bodyPr/>
          <a:lstStyle/>
          <a:p>
            <a:fld id="{E46876A0-6077-0147-A39E-779CB34AC3A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5351" y="579326"/>
            <a:ext cx="5013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/>
                <a:ea typeface="Open Sans Light" panose="020B0306030504020204" pitchFamily="34" charset="0"/>
                <a:cs typeface="Open Sans Semibold"/>
              </a:rPr>
              <a:t>Penalizing Long Queues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1" y="1696742"/>
            <a:ext cx="5292445" cy="31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85501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Scoring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2863" y="1786315"/>
            <a:ext cx="62366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Clients rank server according to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2863" y="2418035"/>
                <a:ext cx="623662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5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5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500" b="0" i="1" smtClean="0"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sz="2500" b="0" i="1" smtClean="0">
                          <a:latin typeface="Cambria Math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00" i="1">
                                  <a:latin typeface="Cambria Math" charset="0"/>
                                  <a:ea typeface="Open Sans Light" panose="020B0306030504020204" pitchFamily="34" charset="0"/>
                                  <a:cs typeface="Open Sans Light" panose="020B03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i="1">
                                      <a:latin typeface="Cambria Math" charset="0"/>
                                      <a:ea typeface="Open Sans Light" panose="020B0306030504020204" pitchFamily="34" charset="0"/>
                                      <a:cs typeface="Open Sans Light" panose="020B0306030504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500" i="1">
                                          <a:latin typeface="Cambria Math" charset="0"/>
                                          <a:ea typeface="Open Sans Light" panose="020B0306030504020204" pitchFamily="34" charset="0"/>
                                          <a:cs typeface="Open Sans Light" panose="020B0306030504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500" i="1">
                                          <a:latin typeface="Cambria Math" charset="0"/>
                                          <a:ea typeface="Open Sans Light" panose="020B0306030504020204" pitchFamily="34" charset="0"/>
                                          <a:cs typeface="Open Sans Light" panose="020B0306030504020204" pitchFamily="34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500" i="1">
                                      <a:latin typeface="Cambria Math" charset="0"/>
                                      <a:ea typeface="Open Sans Light" panose="020B0306030504020204" pitchFamily="34" charset="0"/>
                                      <a:cs typeface="Open Sans Light" panose="020B0306030504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500" b="0" i="1" smtClean="0">
                              <a:latin typeface="Cambria Math" charset="0"/>
                              <a:ea typeface="Open Sans Light" panose="020B0306030504020204" pitchFamily="34" charset="0"/>
                              <a:cs typeface="Open Sans Light" panose="020B0306030504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5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63" y="2418035"/>
                <a:ext cx="6236627" cy="477054"/>
              </a:xfrm>
              <a:prstGeom prst="rect">
                <a:avLst/>
              </a:prstGeom>
              <a:blipFill rotWithShape="0">
                <a:blip r:embed="rId3"/>
                <a:stretch>
                  <a:fillRect t="-256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383893" y="2305807"/>
            <a:ext cx="2963936" cy="857250"/>
          </a:xfrm>
        </p:spPr>
        <p:txBody>
          <a:bodyPr>
            <a:noAutofit/>
          </a:bodyPr>
          <a:lstStyle/>
          <a:p>
            <a:pPr lvl="0"/>
            <a:r>
              <a:rPr lang="en-US" sz="10000" dirty="0" smtClean="0">
                <a:solidFill>
                  <a:srgbClr val="82000B"/>
                </a:solidFill>
                <a:latin typeface="Open Sans"/>
                <a:sym typeface="Open Sans"/>
              </a:rPr>
              <a:t>C3</a:t>
            </a:r>
            <a:endParaRPr lang="en" sz="10000" dirty="0">
              <a:solidFill>
                <a:srgbClr val="82000B"/>
              </a:solidFill>
              <a:latin typeface="Open Sans"/>
              <a:sym typeface="Open Sans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3347829" y="1762125"/>
            <a:ext cx="5538996" cy="2635760"/>
          </a:xfrm>
        </p:spPr>
        <p:txBody>
          <a:bodyPr>
            <a:normAutofit/>
          </a:bodyPr>
          <a:lstStyle/>
          <a:p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Replica </a:t>
            </a:r>
            <a:r>
              <a:rPr lang="en-US" sz="3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</a:t>
            </a:r>
            <a:r>
              <a:rPr lang="en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anking</a:t>
            </a:r>
            <a:endParaRPr lang="en-US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r>
              <a:rPr lang="en" sz="3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Distributed Rate Control</a:t>
            </a: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endParaRPr lang="en" sz="3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08000" indent="0">
              <a:buNone/>
            </a:pPr>
            <a:endParaRPr lang="en"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85501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Need for distributed rate 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2863" y="1786315"/>
            <a:ext cx="62366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Replica ranking insufficient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2863" y="2418035"/>
            <a:ext cx="6236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 saturating individual servers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Non-internal sources of performance fluctuations?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1035" y="868075"/>
            <a:ext cx="38664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Cubic Rate Control</a:t>
            </a:r>
          </a:p>
          <a:p>
            <a:endParaRPr lang="en-US" sz="30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Clients adjust sending rates according to cubic function</a:t>
            </a:r>
            <a:br>
              <a:rPr lang="en-US" sz="2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2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receive rate isn’t increasing further, multiplicatively decrease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9" y="1175070"/>
            <a:ext cx="4572009" cy="274320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2568" y="2486851"/>
            <a:ext cx="3999432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1240" y="148207"/>
            <a:ext cx="8169495" cy="35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85501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Putting everything together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1636639"/>
            <a:ext cx="8512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</a:t>
            </a:r>
            <a:r>
              <a:rPr lang="en-US" sz="2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receiving a 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request: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lient sorts replica servers by ranking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Select first replica server which is within rate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all replicas have exceeded rate limit, retain in backlog queue until a replica server is available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 descr="SystemArchite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145980"/>
            <a:ext cx="5156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7768" y="925828"/>
            <a:ext cx="3790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C3 implementation in Cassandra</a:t>
            </a:r>
          </a:p>
        </p:txBody>
      </p:sp>
      <p:pic>
        <p:nvPicPr>
          <p:cNvPr id="6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88716" y="2006689"/>
            <a:ext cx="1448708" cy="1418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8800" y="788550"/>
            <a:ext cx="3566399" cy="35663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458525" y="2220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  <a:latin typeface="+mn-lt"/>
              <a:cs typeface="Myriad Pro Ligh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96725" y="36678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+mn-lt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125525" y="371165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200" dirty="0">
              <a:solidFill>
                <a:srgbClr val="FFFFFF"/>
              </a:solidFill>
              <a:latin typeface="+mn-lt"/>
              <a:cs typeface="Myriad Pro Light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5963725" y="22962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200" dirty="0">
              <a:solidFill>
                <a:srgbClr val="FFFFFF"/>
              </a:solidFill>
              <a:latin typeface="+mn-lt"/>
              <a:cs typeface="Myriad Pro Light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51255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200" dirty="0">
              <a:solidFill>
                <a:srgbClr val="FFFFFF"/>
              </a:solidFill>
              <a:latin typeface="+mn-lt"/>
              <a:cs typeface="Myriad Pro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2967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+mn-lt"/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8419" y="105151"/>
            <a:ext cx="1015975" cy="8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8800" y="788550"/>
            <a:ext cx="3566399" cy="35663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458525" y="2220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</a:p>
        </p:txBody>
      </p:sp>
      <p:sp>
        <p:nvSpPr>
          <p:cNvPr id="260" name="Shape 260"/>
          <p:cNvSpPr/>
          <p:nvPr/>
        </p:nvSpPr>
        <p:spPr>
          <a:xfrm>
            <a:off x="3296725" y="36678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125525" y="371165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R3</a:t>
            </a:r>
          </a:p>
        </p:txBody>
      </p:sp>
      <p:sp>
        <p:nvSpPr>
          <p:cNvPr id="262" name="Shape 262"/>
          <p:cNvSpPr/>
          <p:nvPr/>
        </p:nvSpPr>
        <p:spPr>
          <a:xfrm>
            <a:off x="5963725" y="22962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R2</a:t>
            </a:r>
          </a:p>
        </p:txBody>
      </p:sp>
      <p:sp>
        <p:nvSpPr>
          <p:cNvPr id="263" name="Shape 263"/>
          <p:cNvSpPr/>
          <p:nvPr/>
        </p:nvSpPr>
        <p:spPr>
          <a:xfrm>
            <a:off x="51255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FF"/>
                </a:solidFill>
                <a:latin typeface="Open Sans"/>
                <a:cs typeface="Open Sans"/>
              </a:rPr>
              <a:t>R1</a:t>
            </a:r>
            <a:endParaRPr lang="en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2967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744025" y="2604100"/>
            <a:ext cx="15932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8419" y="105151"/>
            <a:ext cx="1015975" cy="8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52"/>
          <p:cNvSpPr txBox="1"/>
          <p:nvPr/>
        </p:nvSpPr>
        <p:spPr>
          <a:xfrm>
            <a:off x="363925" y="2054150"/>
            <a:ext cx="20945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latin typeface="Open Sans Light"/>
                <a:ea typeface="Open Sans"/>
                <a:cs typeface="Open Sans Light"/>
                <a:sym typeface="Open Sans"/>
              </a:rPr>
              <a:t>Read ( </a:t>
            </a:r>
            <a:r>
              <a:rPr lang="en" sz="2400" dirty="0" smtClean="0">
                <a:latin typeface="Open Sans Light"/>
                <a:ea typeface="Open Sans"/>
                <a:cs typeface="Open Sans Light"/>
                <a:sym typeface="Open Sans"/>
              </a:rPr>
              <a:t>“</a:t>
            </a:r>
            <a:r>
              <a:rPr lang="en-US" sz="2400" dirty="0" smtClean="0">
                <a:latin typeface="Open Sans Light"/>
                <a:ea typeface="Open Sans"/>
                <a:cs typeface="Open Sans Light"/>
                <a:sym typeface="Open Sans"/>
              </a:rPr>
              <a:t>key” </a:t>
            </a:r>
            <a:r>
              <a:rPr lang="en" sz="2400" dirty="0" smtClean="0">
                <a:latin typeface="Open Sans Light"/>
                <a:ea typeface="Open Sans"/>
                <a:cs typeface="Open Sans Light"/>
                <a:sym typeface="Open Sans"/>
              </a:rPr>
              <a:t>)</a:t>
            </a:r>
            <a:endParaRPr lang="en" sz="2400" dirty="0">
              <a:latin typeface="Open Sans Light"/>
              <a:ea typeface="Open Sans"/>
              <a:cs typeface="Open Sans Light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8800" y="788550"/>
            <a:ext cx="3566399" cy="35663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458525" y="2220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</a:p>
        </p:txBody>
      </p:sp>
      <p:sp>
        <p:nvSpPr>
          <p:cNvPr id="260" name="Shape 260"/>
          <p:cNvSpPr/>
          <p:nvPr/>
        </p:nvSpPr>
        <p:spPr>
          <a:xfrm>
            <a:off x="3296725" y="36678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125525" y="371165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R3</a:t>
            </a:r>
          </a:p>
        </p:txBody>
      </p:sp>
      <p:sp>
        <p:nvSpPr>
          <p:cNvPr id="262" name="Shape 262"/>
          <p:cNvSpPr/>
          <p:nvPr/>
        </p:nvSpPr>
        <p:spPr>
          <a:xfrm>
            <a:off x="5963725" y="22962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  <a:latin typeface="Open Sans"/>
                <a:cs typeface="Open Sans"/>
              </a:rPr>
              <a:t>R2</a:t>
            </a:r>
          </a:p>
        </p:txBody>
      </p:sp>
      <p:sp>
        <p:nvSpPr>
          <p:cNvPr id="263" name="Shape 263"/>
          <p:cNvSpPr/>
          <p:nvPr/>
        </p:nvSpPr>
        <p:spPr>
          <a:xfrm>
            <a:off x="51255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FF"/>
                </a:solidFill>
                <a:latin typeface="Open Sans"/>
                <a:cs typeface="Open Sans"/>
              </a:rPr>
              <a:t>R1</a:t>
            </a:r>
            <a:endParaRPr lang="en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2967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744025" y="2604100"/>
            <a:ext cx="15932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>
            <a:endCxn id="263" idx="3"/>
          </p:cNvCxnSpPr>
          <p:nvPr/>
        </p:nvCxnSpPr>
        <p:spPr>
          <a:xfrm rot="10800000" flipH="1">
            <a:off x="3451950" y="1296474"/>
            <a:ext cx="1776599" cy="12150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68" name="Shape 268"/>
          <p:cNvCxnSpPr>
            <a:endCxn id="262" idx="2"/>
          </p:cNvCxnSpPr>
          <p:nvPr/>
        </p:nvCxnSpPr>
        <p:spPr>
          <a:xfrm>
            <a:off x="3420925" y="2628450"/>
            <a:ext cx="2542799" cy="195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269" name="Shape 269"/>
          <p:cNvCxnSpPr>
            <a:endCxn id="261" idx="1"/>
          </p:cNvCxnSpPr>
          <p:nvPr/>
        </p:nvCxnSpPr>
        <p:spPr>
          <a:xfrm>
            <a:off x="3421050" y="2764675"/>
            <a:ext cx="1807500" cy="10499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270" name="Shape 270"/>
          <p:cNvSpPr txBox="1"/>
          <p:nvPr/>
        </p:nvSpPr>
        <p:spPr>
          <a:xfrm>
            <a:off x="3751654" y="1060931"/>
            <a:ext cx="550201" cy="2757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?</a:t>
            </a:r>
            <a:endParaRPr lang="en-US" sz="6000" dirty="0" smtClean="0">
              <a:solidFill>
                <a:srgbClr val="980000"/>
              </a:solidFill>
              <a:latin typeface="Open Sans Light"/>
              <a:ea typeface="Open Sans"/>
              <a:cs typeface="Open Sans Light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?</a:t>
            </a:r>
            <a:endParaRPr lang="en-US" sz="6000" dirty="0" smtClean="0">
              <a:solidFill>
                <a:srgbClr val="980000"/>
              </a:solidFill>
              <a:latin typeface="Open Sans Light"/>
              <a:ea typeface="Open Sans"/>
              <a:cs typeface="Open Sans Light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980000"/>
                </a:solidFill>
                <a:latin typeface="Open Sans Light"/>
                <a:ea typeface="Open Sans"/>
                <a:cs typeface="Open Sans Light"/>
                <a:sym typeface="Open Sans"/>
              </a:rPr>
              <a:t>? </a:t>
            </a:r>
            <a:endParaRPr lang="en" sz="6000" dirty="0">
              <a:solidFill>
                <a:srgbClr val="980000"/>
              </a:solidFill>
              <a:latin typeface="Open Sans Light"/>
              <a:ea typeface="Open Sans"/>
              <a:cs typeface="Open Sans Light"/>
              <a:sym typeface="Open Sans"/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8419" y="105151"/>
            <a:ext cx="1015975" cy="8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52"/>
          <p:cNvSpPr txBox="1"/>
          <p:nvPr/>
        </p:nvSpPr>
        <p:spPr>
          <a:xfrm>
            <a:off x="363925" y="2054150"/>
            <a:ext cx="20945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latin typeface="Open Sans Light"/>
                <a:ea typeface="Open Sans"/>
                <a:cs typeface="Open Sans Light"/>
                <a:sym typeface="Open Sans"/>
              </a:rPr>
              <a:t>Read ( </a:t>
            </a:r>
            <a:r>
              <a:rPr lang="en" sz="2400" dirty="0" smtClean="0">
                <a:latin typeface="Open Sans Light"/>
                <a:ea typeface="Open Sans"/>
                <a:cs typeface="Open Sans Light"/>
                <a:sym typeface="Open Sans"/>
              </a:rPr>
              <a:t>“</a:t>
            </a:r>
            <a:r>
              <a:rPr lang="en-US" sz="2400" dirty="0" smtClean="0">
                <a:latin typeface="Open Sans Light"/>
                <a:ea typeface="Open Sans"/>
                <a:cs typeface="Open Sans Light"/>
                <a:sym typeface="Open Sans"/>
              </a:rPr>
              <a:t>key” </a:t>
            </a:r>
            <a:r>
              <a:rPr lang="en" sz="2400" dirty="0" smtClean="0">
                <a:latin typeface="Open Sans Light"/>
                <a:ea typeface="Open Sans"/>
                <a:cs typeface="Open Sans Light"/>
                <a:sym typeface="Open Sans"/>
              </a:rPr>
              <a:t>)</a:t>
            </a:r>
            <a:endParaRPr lang="en" sz="2400" dirty="0">
              <a:latin typeface="Open Sans Light"/>
              <a:ea typeface="Open Sans"/>
              <a:cs typeface="Open Sans Light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2788800" y="788550"/>
            <a:ext cx="3566399" cy="35663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458525" y="2220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</a:p>
        </p:txBody>
      </p:sp>
      <p:sp>
        <p:nvSpPr>
          <p:cNvPr id="278" name="Shape 278"/>
          <p:cNvSpPr/>
          <p:nvPr/>
        </p:nvSpPr>
        <p:spPr>
          <a:xfrm>
            <a:off x="3296725" y="36678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5125525" y="371165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cs typeface="Open Sans"/>
              </a:rPr>
              <a:t>R3</a:t>
            </a:r>
          </a:p>
        </p:txBody>
      </p:sp>
      <p:sp>
        <p:nvSpPr>
          <p:cNvPr id="280" name="Shape 280"/>
          <p:cNvSpPr/>
          <p:nvPr/>
        </p:nvSpPr>
        <p:spPr>
          <a:xfrm>
            <a:off x="5963725" y="22962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cs typeface="Open Sans"/>
              </a:rPr>
              <a:t>R2</a:t>
            </a:r>
          </a:p>
        </p:txBody>
      </p:sp>
      <p:sp>
        <p:nvSpPr>
          <p:cNvPr id="281" name="Shape 281"/>
          <p:cNvSpPr/>
          <p:nvPr/>
        </p:nvSpPr>
        <p:spPr>
          <a:xfrm>
            <a:off x="51255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Open Sans"/>
                <a:cs typeface="Open Sans"/>
              </a:rPr>
              <a:t>R1</a:t>
            </a:r>
          </a:p>
        </p:txBody>
      </p:sp>
      <p:sp>
        <p:nvSpPr>
          <p:cNvPr id="282" name="Shape 282"/>
          <p:cNvSpPr/>
          <p:nvPr/>
        </p:nvSpPr>
        <p:spPr>
          <a:xfrm>
            <a:off x="3296725" y="696000"/>
            <a:ext cx="703500" cy="703500"/>
          </a:xfrm>
          <a:prstGeom prst="ellipse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latin typeface="Open Sans"/>
              <a:cs typeface="Open Sans"/>
            </a:endParaRPr>
          </a:p>
        </p:txBody>
      </p:sp>
      <p:cxnSp>
        <p:nvCxnSpPr>
          <p:cNvPr id="283" name="Shape 283"/>
          <p:cNvCxnSpPr/>
          <p:nvPr/>
        </p:nvCxnSpPr>
        <p:spPr>
          <a:xfrm>
            <a:off x="744025" y="2604100"/>
            <a:ext cx="15932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5" name="Shape 285"/>
          <p:cNvCxnSpPr>
            <a:stCxn id="277" idx="3"/>
          </p:cNvCxnSpPr>
          <p:nvPr/>
        </p:nvCxnSpPr>
        <p:spPr>
          <a:xfrm flipH="1">
            <a:off x="2046150" y="2820475"/>
            <a:ext cx="515400" cy="58808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86" name="Shape 286"/>
          <p:cNvSpPr/>
          <p:nvPr/>
        </p:nvSpPr>
        <p:spPr>
          <a:xfrm>
            <a:off x="363925" y="3408564"/>
            <a:ext cx="2314089" cy="1358699"/>
          </a:xfrm>
          <a:prstGeom prst="rect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" sz="2800" dirty="0" smtClean="0">
                <a:solidFill>
                  <a:srgbClr val="98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Snitch</a:t>
            </a:r>
            <a:r>
              <a:rPr lang="en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r>
              <a:rPr lang="en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</a:t>
            </a:r>
            <a:r>
              <a:rPr lang="en-US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</a:t>
            </a:r>
            <a:r>
              <a:rPr lang="en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best </a:t>
            </a:r>
            <a:r>
              <a:rPr lang="en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replica?</a:t>
            </a:r>
          </a:p>
        </p:txBody>
      </p:sp>
      <p:sp>
        <p:nvSpPr>
          <p:cNvPr id="17" name="Shape 252"/>
          <p:cNvSpPr txBox="1"/>
          <p:nvPr/>
        </p:nvSpPr>
        <p:spPr>
          <a:xfrm>
            <a:off x="363925" y="2054150"/>
            <a:ext cx="20945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Read ( </a:t>
            </a:r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“key” </a:t>
            </a:r>
            <a:r>
              <a:rPr lang="en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)</a:t>
            </a:r>
            <a:endParaRPr lang="en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1410551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Open Sans Semibold"/>
                <a:ea typeface="Open Sans" panose="020B0606030504020204" pitchFamily="34" charset="0"/>
                <a:cs typeface="Open Sans Semibold"/>
              </a:rPr>
              <a:t>Dynamic</a:t>
            </a:r>
            <a:br>
              <a:rPr lang="en-US" sz="3000" dirty="0" smtClean="0">
                <a:latin typeface="Open Sans Semibold"/>
                <a:ea typeface="Open Sans" panose="020B0606030504020204" pitchFamily="34" charset="0"/>
                <a:cs typeface="Open Sans Semibold"/>
              </a:rPr>
            </a:br>
            <a:r>
              <a:rPr lang="en-US" sz="3000" dirty="0" smtClean="0">
                <a:latin typeface="Open Sans Semibold"/>
                <a:ea typeface="Open Sans" panose="020B0606030504020204" pitchFamily="34" charset="0"/>
                <a:cs typeface="Open Sans Semibold"/>
              </a:rPr>
              <a:t>snitching</a:t>
            </a:r>
            <a:endParaRPr lang="en-US" sz="3000" dirty="0">
              <a:latin typeface="Open Sans Semibold"/>
              <a:ea typeface="Open Sans" panose="020B0606030504020204" pitchFamily="34" charset="0"/>
              <a:cs typeface="Open Sans Semibold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85501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C3 Implementation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4056" y="2042407"/>
            <a:ext cx="75119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Replacement for Dynamic Snitching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Scheduler and backlog queue per replica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~400 lines of code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10686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Evaluation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265" y="1467455"/>
            <a:ext cx="325790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Amazon EC2</a:t>
            </a:r>
          </a:p>
          <a:p>
            <a:endParaRPr lang="en-US" sz="2500" dirty="0">
              <a:solidFill>
                <a:srgbClr val="82000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5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Controlled </a:t>
            </a:r>
            <a:r>
              <a:rPr lang="en-US" sz="2500" dirty="0" err="1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Testbed</a:t>
            </a:r>
            <a:endParaRPr lang="en-US" sz="2500" dirty="0" smtClean="0">
              <a:solidFill>
                <a:srgbClr val="82000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2500" dirty="0" smtClean="0">
              <a:solidFill>
                <a:srgbClr val="82000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5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29807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10686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Evaluation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265" y="1467455"/>
            <a:ext cx="32579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Amazon EC2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9418" y="2084006"/>
            <a:ext cx="67493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15-node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Cassandra 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cluster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Workloads generated using 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YCSB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Read-heavy, update-heavy, 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read-only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500M 1KB records (larger than memory</a:t>
            </a:r>
            <a:r>
              <a: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Compare against Cassandra’s Dynamic Snitching</a:t>
            </a:r>
            <a:endParaRPr lang="en-US" sz="22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3300" y="1905446"/>
            <a:ext cx="336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2x – 3x improved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99.9</a:t>
            </a:r>
            <a:r>
              <a:rPr lang="en-US" sz="3000" baseline="30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percentile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latencies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5" y="587685"/>
            <a:ext cx="4557453" cy="37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Shape 36"/>
          <p:cNvPicPr preferRelativeResize="0"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240" y="148207"/>
            <a:ext cx="8169495" cy="35246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2098" y="889884"/>
            <a:ext cx="6964667" cy="1881823"/>
            <a:chOff x="592098" y="889884"/>
            <a:chExt cx="6964667" cy="1881823"/>
          </a:xfrm>
        </p:grpSpPr>
        <p:sp>
          <p:nvSpPr>
            <p:cNvPr id="8" name="Oval 7"/>
            <p:cNvSpPr/>
            <p:nvPr/>
          </p:nvSpPr>
          <p:spPr>
            <a:xfrm>
              <a:off x="592098" y="1848198"/>
              <a:ext cx="341716" cy="341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02735" y="1016012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44451" y="2562391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06044" y="1927513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76411" y="1010699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297599" y="889884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58396" y="2241685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39315" y="1936482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08494" y="1186870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887396" y="957119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45680" y="2596353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63876" y="1971658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22160" y="2596353"/>
              <a:ext cx="192889" cy="1753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8" idx="0"/>
              <a:endCxn id="9" idx="3"/>
            </p:cNvCxnSpPr>
            <p:nvPr/>
          </p:nvCxnSpPr>
          <p:spPr>
            <a:xfrm flipV="1">
              <a:off x="762956" y="1165686"/>
              <a:ext cx="668027" cy="682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6"/>
              <a:endCxn id="11" idx="2"/>
            </p:cNvCxnSpPr>
            <p:nvPr/>
          </p:nvCxnSpPr>
          <p:spPr>
            <a:xfrm flipV="1">
              <a:off x="933814" y="2015190"/>
              <a:ext cx="772230" cy="3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10" idx="2"/>
            </p:cNvCxnSpPr>
            <p:nvPr/>
          </p:nvCxnSpPr>
          <p:spPr>
            <a:xfrm>
              <a:off x="883771" y="2139871"/>
              <a:ext cx="860680" cy="510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6"/>
              <a:endCxn id="14" idx="3"/>
            </p:cNvCxnSpPr>
            <p:nvPr/>
          </p:nvCxnSpPr>
          <p:spPr>
            <a:xfrm flipV="1">
              <a:off x="1937340" y="2391359"/>
              <a:ext cx="549304" cy="258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8" idx="7"/>
              <a:endCxn id="12" idx="3"/>
            </p:cNvCxnSpPr>
            <p:nvPr/>
          </p:nvCxnSpPr>
          <p:spPr>
            <a:xfrm flipV="1">
              <a:off x="883771" y="1160373"/>
              <a:ext cx="1320888" cy="737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6"/>
              <a:endCxn id="13" idx="2"/>
            </p:cNvCxnSpPr>
            <p:nvPr/>
          </p:nvCxnSpPr>
          <p:spPr>
            <a:xfrm flipV="1">
              <a:off x="933814" y="977561"/>
              <a:ext cx="2363785" cy="1041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7"/>
              <a:endCxn id="16" idx="2"/>
            </p:cNvCxnSpPr>
            <p:nvPr/>
          </p:nvCxnSpPr>
          <p:spPr>
            <a:xfrm flipV="1">
              <a:off x="2623037" y="1274547"/>
              <a:ext cx="1385457" cy="992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6"/>
              <a:endCxn id="15" idx="3"/>
            </p:cNvCxnSpPr>
            <p:nvPr/>
          </p:nvCxnSpPr>
          <p:spPr>
            <a:xfrm flipV="1">
              <a:off x="2651285" y="2086156"/>
              <a:ext cx="1016278" cy="2432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5" idx="7"/>
              <a:endCxn id="17" idx="3"/>
            </p:cNvCxnSpPr>
            <p:nvPr/>
          </p:nvCxnSpPr>
          <p:spPr>
            <a:xfrm flipV="1">
              <a:off x="3803956" y="1106793"/>
              <a:ext cx="2111688" cy="8553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5" idx="6"/>
              <a:endCxn id="19" idx="2"/>
            </p:cNvCxnSpPr>
            <p:nvPr/>
          </p:nvCxnSpPr>
          <p:spPr>
            <a:xfrm>
              <a:off x="3832204" y="2024159"/>
              <a:ext cx="3531672" cy="35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5"/>
              <a:endCxn id="20" idx="2"/>
            </p:cNvCxnSpPr>
            <p:nvPr/>
          </p:nvCxnSpPr>
          <p:spPr>
            <a:xfrm>
              <a:off x="3803956" y="2086156"/>
              <a:ext cx="3218204" cy="597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5" idx="5"/>
              <a:endCxn id="18" idx="2"/>
            </p:cNvCxnSpPr>
            <p:nvPr/>
          </p:nvCxnSpPr>
          <p:spPr>
            <a:xfrm>
              <a:off x="3803956" y="2086156"/>
              <a:ext cx="1741724" cy="597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hape 41"/>
          <p:cNvSpPr txBox="1">
            <a:spLocks noGrp="1"/>
          </p:cNvSpPr>
          <p:nvPr>
            <p:ph type="title"/>
          </p:nvPr>
        </p:nvSpPr>
        <p:spPr>
          <a:xfrm>
            <a:off x="1098175" y="3474120"/>
            <a:ext cx="2537706" cy="1080873"/>
          </a:xfrm>
        </p:spPr>
        <p:txBody>
          <a:bodyPr>
            <a:noAutofit/>
          </a:bodyPr>
          <a:lstStyle/>
          <a:p>
            <a:pPr lvl="0" algn="r"/>
            <a:r>
              <a:rPr lang="en-US" sz="2500" b="1" dirty="0" smtClean="0">
                <a:solidFill>
                  <a:srgbClr val="8200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One</a:t>
            </a:r>
            <a:r>
              <a:rPr lang="en-US" sz="2500" b="1" dirty="0">
                <a:solidFill>
                  <a:srgbClr val="8200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/>
            </a:r>
            <a:br>
              <a:rPr lang="en-US" sz="2500" b="1" dirty="0">
                <a:solidFill>
                  <a:srgbClr val="8200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</a:t>
            </a:r>
            <a:r>
              <a:rPr lang="en-US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ser request</a:t>
            </a:r>
            <a:endParaRPr lang="en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" name="Equal 1"/>
          <p:cNvSpPr/>
          <p:nvPr/>
        </p:nvSpPr>
        <p:spPr>
          <a:xfrm>
            <a:off x="3844437" y="3872390"/>
            <a:ext cx="470375" cy="333910"/>
          </a:xfrm>
          <a:prstGeom prst="mathEqual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 Extrabold"/>
              <a:cs typeface="Open Sans Extrabold"/>
            </a:endParaRPr>
          </a:p>
        </p:txBody>
      </p:sp>
      <p:sp>
        <p:nvSpPr>
          <p:cNvPr id="34" name="Shape 41"/>
          <p:cNvSpPr txBox="1">
            <a:spLocks/>
          </p:cNvSpPr>
          <p:nvPr/>
        </p:nvSpPr>
        <p:spPr>
          <a:xfrm>
            <a:off x="4424136" y="3478405"/>
            <a:ext cx="3461123" cy="1080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rgbClr val="82000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Tens to Hundreds</a:t>
            </a:r>
            <a:r>
              <a:rPr lang="en-US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/>
            </a:r>
            <a:br>
              <a:rPr lang="en-US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2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of servers involved</a:t>
            </a:r>
            <a:endParaRPr lang="en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71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9826" y="284850"/>
            <a:ext cx="5362087" cy="3555630"/>
            <a:chOff x="1345537" y="515096"/>
            <a:chExt cx="6868276" cy="3834020"/>
          </a:xfrm>
        </p:grpSpPr>
        <p:sp>
          <p:nvSpPr>
            <p:cNvPr id="13" name="Rectangle 12"/>
            <p:cNvSpPr/>
            <p:nvPr/>
          </p:nvSpPr>
          <p:spPr>
            <a:xfrm>
              <a:off x="7560670" y="515096"/>
              <a:ext cx="653143" cy="235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537" y="930185"/>
              <a:ext cx="6498099" cy="341893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101542" y="1451499"/>
            <a:ext cx="389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 to 43%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improved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29484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199" y="284850"/>
            <a:ext cx="5991137" cy="3393987"/>
            <a:chOff x="1175656" y="515096"/>
            <a:chExt cx="7674024" cy="3659721"/>
          </a:xfrm>
        </p:grpSpPr>
        <p:sp>
          <p:nvSpPr>
            <p:cNvPr id="13" name="Rectangle 12"/>
            <p:cNvSpPr/>
            <p:nvPr/>
          </p:nvSpPr>
          <p:spPr>
            <a:xfrm>
              <a:off x="7560670" y="515096"/>
              <a:ext cx="653143" cy="235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56" y="1406154"/>
              <a:ext cx="7674024" cy="276866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101542" y="1451499"/>
            <a:ext cx="389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Improved</a:t>
            </a:r>
          </a:p>
          <a:p>
            <a:r>
              <a:rPr lang="en-US" sz="30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</a:t>
            </a:r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oad 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conditioning</a:t>
            </a:r>
          </a:p>
        </p:txBody>
      </p:sp>
    </p:spTree>
    <p:extLst>
      <p:ext uri="{BB962C8B-B14F-4D97-AF65-F5344CB8AC3E}">
        <p14:creationId xmlns:p14="http://schemas.microsoft.com/office/powerpoint/2010/main" val="32903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84850"/>
            <a:ext cx="5494713" cy="3555630"/>
            <a:chOff x="1175657" y="515096"/>
            <a:chExt cx="7038156" cy="3834020"/>
          </a:xfrm>
        </p:grpSpPr>
        <p:sp>
          <p:nvSpPr>
            <p:cNvPr id="13" name="Rectangle 12"/>
            <p:cNvSpPr/>
            <p:nvPr/>
          </p:nvSpPr>
          <p:spPr>
            <a:xfrm>
              <a:off x="7560670" y="515096"/>
              <a:ext cx="653143" cy="235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657" y="930185"/>
              <a:ext cx="6837861" cy="341893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101542" y="1451499"/>
            <a:ext cx="389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Improved</a:t>
            </a:r>
          </a:p>
          <a:p>
            <a:r>
              <a:rPr lang="en-US" sz="30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</a:t>
            </a:r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oad </a:t>
            </a:r>
          </a:p>
          <a:p>
            <a:r>
              <a:rPr lang="en-US" sz="30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conditioning</a:t>
            </a:r>
          </a:p>
        </p:txBody>
      </p:sp>
    </p:spTree>
    <p:extLst>
      <p:ext uri="{BB962C8B-B14F-4D97-AF65-F5344CB8AC3E}">
        <p14:creationId xmlns:p14="http://schemas.microsoft.com/office/powerpoint/2010/main" val="34621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567" y="310686"/>
            <a:ext cx="8886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How does C3 react to</a:t>
            </a:r>
            <a:b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dynamic workload changes?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6291" y="1611701"/>
            <a:ext cx="67665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Begin with 80 read-heavy workload generators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40 update-heavy generators join the system after 640s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Observe latency profile with and without C3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7" y="1158586"/>
            <a:ext cx="7963593" cy="3318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822" y="271438"/>
            <a:ext cx="8345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/>
                <a:ea typeface="Open Sans Light" panose="020B0306030504020204" pitchFamily="34" charset="0"/>
                <a:cs typeface="Open Sans Semibold"/>
              </a:rPr>
              <a:t>Latency profile degrades gracefully with C3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26080" y="2036618"/>
            <a:ext cx="3519054" cy="1720735"/>
            <a:chOff x="2926080" y="2036618"/>
            <a:chExt cx="3519054" cy="172073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26080" y="2036618"/>
              <a:ext cx="0" cy="17207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45134" y="2036618"/>
              <a:ext cx="0" cy="17207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5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10686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Summary of other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537" y="1487052"/>
            <a:ext cx="4013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Higher system </a:t>
            </a:r>
            <a:r>
              <a:rPr lang="en-US" sz="28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load</a:t>
            </a:r>
          </a:p>
          <a:p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8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Skewed record </a:t>
            </a:r>
            <a:r>
              <a:rPr lang="en-US" sz="28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sizes</a:t>
            </a:r>
          </a:p>
          <a:p>
            <a:endParaRPr lang="en-US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8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SSDs instead of </a:t>
            </a:r>
            <a:r>
              <a:rPr lang="en-US" sz="2800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HDDs</a:t>
            </a:r>
            <a:r>
              <a:rPr lang="en-US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29200" y="1487052"/>
            <a:ext cx="3083640" cy="2053243"/>
            <a:chOff x="5029200" y="1487052"/>
            <a:chExt cx="3083640" cy="2053243"/>
          </a:xfrm>
        </p:grpSpPr>
        <p:sp>
          <p:nvSpPr>
            <p:cNvPr id="8" name="Right Brace 7"/>
            <p:cNvSpPr/>
            <p:nvPr/>
          </p:nvSpPr>
          <p:spPr>
            <a:xfrm>
              <a:off x="5029200" y="1487052"/>
              <a:ext cx="232756" cy="205324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94467" y="1885986"/>
              <a:ext cx="251837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2200" b="1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&gt; 3x </a:t>
              </a:r>
              <a:r>
                <a: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better 99</a:t>
              </a:r>
              <a:r>
                <a:rPr lang="en-US" sz="2200" baseline="300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</a:t>
              </a:r>
              <a:r>
                <a: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US" sz="2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22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percentile </a:t>
              </a:r>
              <a:r>
                <a: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latency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65913" y="3807549"/>
            <a:ext cx="5161880" cy="618187"/>
            <a:chOff x="3665913" y="3807549"/>
            <a:chExt cx="5161880" cy="61818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665913" y="3807549"/>
              <a:ext cx="1712422" cy="4027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453151" y="3994849"/>
              <a:ext cx="33746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&gt; 50%</a:t>
              </a:r>
              <a:r>
                <a:rPr lang="en-US" sz="2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higher throughput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2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4056" y="310686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Ongoing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2941" y="1827831"/>
            <a:ext cx="6449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Stability analysis of C3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Deployment in production settings at Spotify and </a:t>
            </a:r>
            <a:r>
              <a:rPr lang="en-US" sz="25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SoundCloud</a:t>
            </a: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Study of networking effects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5906" y="148315"/>
            <a:ext cx="7254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Summary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203" y="1421477"/>
            <a:ext cx="84789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C3 combines careful </a:t>
            </a:r>
            <a:r>
              <a:rPr lang="en-US" sz="2500" b="1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replica ranking</a:t>
            </a:r>
            <a:r>
              <a:rPr lang="en-US" sz="25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b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500" b="1" dirty="0" smtClean="0">
                <a:solidFill>
                  <a:srgbClr val="82000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distributed rate control</a:t>
            </a: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to:</a:t>
            </a:r>
            <a:b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Reduce tail, mean, and median latencies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Improve load conditioning and throughput</a:t>
            </a:r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46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Open Sans Semibold"/>
                <a:cs typeface="Open Sans Semibold"/>
              </a:rPr>
              <a:t>Thank you!</a:t>
            </a:r>
            <a:endParaRPr lang="en-US" dirty="0">
              <a:latin typeface="Open Sans Semibold"/>
              <a:cs typeface="Open Sans Semibol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4429" y="1606711"/>
            <a:ext cx="2422111" cy="1223671"/>
            <a:chOff x="1831021" y="1962895"/>
            <a:chExt cx="4096960" cy="2324516"/>
          </a:xfrm>
        </p:grpSpPr>
        <p:sp>
          <p:nvSpPr>
            <p:cNvPr id="14" name="Rectangle 13"/>
            <p:cNvSpPr/>
            <p:nvPr/>
          </p:nvSpPr>
          <p:spPr>
            <a:xfrm>
              <a:off x="3550221" y="2821366"/>
              <a:ext cx="1133475" cy="323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31021" y="2651617"/>
              <a:ext cx="1209675" cy="704850"/>
            </a:xfrm>
            <a:prstGeom prst="roundRect">
              <a:avLst/>
            </a:prstGeom>
            <a:ln w="19050">
              <a:solidFill>
                <a:srgbClr val="82000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Client</a:t>
              </a:r>
              <a:endPara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18307" y="2630866"/>
              <a:ext cx="1209674" cy="704850"/>
            </a:xfrm>
            <a:prstGeom prst="roundRect">
              <a:avLst/>
            </a:prstGeom>
            <a:ln w="19050">
              <a:solidFill>
                <a:srgbClr val="82000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Server</a:t>
              </a:r>
              <a:endParaRPr lang="en-US" sz="11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21770" y="2820986"/>
              <a:ext cx="161926" cy="32385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59846" y="2820986"/>
              <a:ext cx="161926" cy="32385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8413811">
              <a:off x="2695217" y="1962895"/>
              <a:ext cx="1394777" cy="1751904"/>
            </a:xfrm>
            <a:prstGeom prst="arc">
              <a:avLst>
                <a:gd name="adj1" fmla="val 16200000"/>
                <a:gd name="adj2" fmla="val 20607507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88232" y="3761217"/>
              <a:ext cx="1950720" cy="52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{</a:t>
              </a:r>
              <a:r>
                <a:rPr lang="en-US" sz="1200" b="1" dirty="0" smtClean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</a:t>
              </a:r>
              <a:r>
                <a:rPr lang="en-US" sz="1200" b="1" dirty="0" err="1" smtClean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</a:t>
              </a:r>
              <a:r>
                <a:rPr lang="en-US" sz="1200" b="1" baseline="-25000" dirty="0" err="1" smtClean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</a:t>
              </a:r>
              <a:r>
                <a:rPr lang="en-US" sz="1200" b="1" dirty="0" smtClean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, 1/µ</a:t>
              </a:r>
              <a:r>
                <a:rPr lang="en-US" sz="1200" b="1" baseline="-25000" dirty="0" smtClean="0">
                  <a:solidFill>
                    <a:srgbClr val="82000B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  </a:t>
              </a:r>
              <a:r>
                <a:rPr lang="en-US" sz="1200" b="1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}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61" y="1499264"/>
            <a:ext cx="2229219" cy="1337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8" y="1479616"/>
            <a:ext cx="2346989" cy="1408194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19367983">
            <a:off x="1016614" y="1759109"/>
            <a:ext cx="824588" cy="922237"/>
          </a:xfrm>
          <a:prstGeom prst="arc">
            <a:avLst>
              <a:gd name="adj1" fmla="val 16200000"/>
              <a:gd name="adj2" fmla="val 20607507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26" y="3563734"/>
            <a:ext cx="3192087" cy="10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02377" y="192054"/>
            <a:ext cx="2803364" cy="4290139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Variability of response time at system c</a:t>
            </a:r>
            <a:r>
              <a:rPr lang="en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omponent</a:t>
            </a:r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s inflate</a:t>
            </a:r>
            <a:b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</a:br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end-to-end </a:t>
            </a:r>
            <a:r>
              <a:rPr lang="en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latencies</a:t>
            </a:r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/>
            </a:r>
            <a:b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</a:br>
            <a:r>
              <a:rPr lang="en-US" sz="3000" dirty="0" smtClean="0">
                <a:latin typeface="Open Sans Semibold"/>
                <a:ea typeface="Open Sans Light" panose="020B0306030504020204" pitchFamily="34" charset="0"/>
                <a:cs typeface="Open Sans Semibold"/>
                <a:sym typeface="Open Sans"/>
              </a:rPr>
              <a:t>and lead to high tail latencies</a:t>
            </a:r>
            <a:endParaRPr lang="en" sz="3000" dirty="0">
              <a:latin typeface="Open Sans Semibold"/>
              <a:ea typeface="Open Sans Light" panose="020B0306030504020204" pitchFamily="34" charset="0"/>
              <a:cs typeface="Open Sans Semibold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2" name="Shape 42"/>
          <p:cNvCxnSpPr/>
          <p:nvPr/>
        </p:nvCxnSpPr>
        <p:spPr>
          <a:xfrm>
            <a:off x="3829566" y="661325"/>
            <a:ext cx="0" cy="2871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43" name="Shape 43"/>
          <p:cNvCxnSpPr/>
          <p:nvPr/>
        </p:nvCxnSpPr>
        <p:spPr>
          <a:xfrm>
            <a:off x="3829566" y="3532325"/>
            <a:ext cx="43184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4" name="Shape 44"/>
          <p:cNvSpPr/>
          <p:nvPr/>
        </p:nvSpPr>
        <p:spPr>
          <a:xfrm rot="438101">
            <a:off x="4053940" y="599244"/>
            <a:ext cx="2577909" cy="3084414"/>
          </a:xfrm>
          <a:custGeom>
            <a:avLst/>
            <a:gdLst/>
            <a:ahLst/>
            <a:cxnLst/>
            <a:rect l="0" t="0" r="0" b="0"/>
            <a:pathLst>
              <a:path w="84606" h="128749" extrusionOk="0">
                <a:moveTo>
                  <a:pt x="3410" y="128749"/>
                </a:moveTo>
                <a:cubicBezTo>
                  <a:pt x="4003" y="111765"/>
                  <a:pt x="-6564" y="48308"/>
                  <a:pt x="6968" y="26850"/>
                </a:cubicBezTo>
                <a:cubicBezTo>
                  <a:pt x="20500" y="5391"/>
                  <a:pt x="71666" y="4475"/>
                  <a:pt x="84606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5" name="Shape 45"/>
          <p:cNvSpPr txBox="1"/>
          <p:nvPr/>
        </p:nvSpPr>
        <p:spPr>
          <a:xfrm>
            <a:off x="5086183" y="3580825"/>
            <a:ext cx="1751110" cy="30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Latency</a:t>
            </a:r>
          </a:p>
        </p:txBody>
      </p:sp>
      <p:sp>
        <p:nvSpPr>
          <p:cNvPr id="46" name="Shape 46"/>
          <p:cNvSpPr txBox="1"/>
          <p:nvPr/>
        </p:nvSpPr>
        <p:spPr>
          <a:xfrm rot="-5400000">
            <a:off x="2177441" y="1943224"/>
            <a:ext cx="2563800" cy="30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ECDF</a:t>
            </a:r>
          </a:p>
        </p:txBody>
      </p:sp>
      <p:cxnSp>
        <p:nvCxnSpPr>
          <p:cNvPr id="10" name="Shape 56"/>
          <p:cNvCxnSpPr/>
          <p:nvPr/>
        </p:nvCxnSpPr>
        <p:spPr>
          <a:xfrm>
            <a:off x="5050090" y="1073010"/>
            <a:ext cx="2404003" cy="1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50090" y="1288445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Size and system </a:t>
            </a:r>
            <a:b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complexity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8387" y="4076643"/>
            <a:ext cx="4282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 Bing, 30% of services have</a:t>
            </a:r>
            <a:b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</a:t>
            </a:r>
            <a:r>
              <a:rPr lang="en-US" sz="2000" baseline="30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percentile &gt; 3 x median latency</a:t>
            </a:r>
          </a:p>
          <a:p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[</a:t>
            </a:r>
            <a:r>
              <a:rPr lang="en-US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Jalaparti</a:t>
            </a:r>
            <a:r>
              <a:rPr lang="en-US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al. SIGCOMM’13]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24174" y="1455527"/>
            <a:ext cx="7631402" cy="857250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>
                <a:solidFill>
                  <a:srgbClr val="82000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Performance fluctuations are the norm</a:t>
            </a:r>
            <a:endParaRPr lang="en" sz="3000" dirty="0">
              <a:solidFill>
                <a:srgbClr val="82000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87744" y="3217612"/>
            <a:ext cx="1383800" cy="1021633"/>
            <a:chOff x="6347877" y="1167663"/>
            <a:chExt cx="1383800" cy="1021633"/>
          </a:xfrm>
        </p:grpSpPr>
        <p:sp>
          <p:nvSpPr>
            <p:cNvPr id="20" name="Rectangle 19"/>
            <p:cNvSpPr/>
            <p:nvPr/>
          </p:nvSpPr>
          <p:spPr>
            <a:xfrm>
              <a:off x="6417325" y="1211606"/>
              <a:ext cx="622452" cy="18753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53466" y="1211606"/>
              <a:ext cx="86311" cy="18753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70045" y="1211606"/>
              <a:ext cx="86311" cy="18753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672" y="1211606"/>
              <a:ext cx="86311" cy="18753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98806" y="1211381"/>
              <a:ext cx="86311" cy="187761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381371" y="1167663"/>
              <a:ext cx="275421" cy="275421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3"/>
              <a:endCxn id="30" idx="2"/>
            </p:cNvCxnSpPr>
            <p:nvPr/>
          </p:nvCxnSpPr>
          <p:spPr>
            <a:xfrm>
              <a:off x="7039777" y="1305374"/>
              <a:ext cx="341594" cy="0"/>
            </a:xfrm>
            <a:prstGeom prst="straightConnector1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hape 62"/>
            <p:cNvSpPr txBox="1">
              <a:spLocks/>
            </p:cNvSpPr>
            <p:nvPr/>
          </p:nvSpPr>
          <p:spPr>
            <a:xfrm>
              <a:off x="6347877" y="1625325"/>
              <a:ext cx="1383800" cy="563971"/>
            </a:xfrm>
            <a:prstGeom prst="rect">
              <a:avLst/>
            </a:prstGeom>
          </p:spPr>
          <p:txBody>
            <a:bodyPr vert="horz" lIns="91425" tIns="91425" rIns="91425" bIns="91425" rtlCol="0" anchor="b" anchorCtr="0">
              <a:normAutofit fontScale="75000" lnSpcReduction="20000"/>
            </a:bodyPr>
            <a:lstStyle>
              <a:lvl1pPr algn="ctr" defTabSz="457200" rtl="0" eaLnBrk="1" latinLnBrk="0" hangingPunct="1">
                <a:spcBef>
                  <a:spcPts val="0"/>
                </a:spcBef>
                <a:buNone/>
                <a:defRPr sz="4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spcBef>
                  <a:spcPts val="0"/>
                </a:spcBef>
                <a:defRPr/>
              </a:lvl2pPr>
              <a:lvl3pPr>
                <a:spcBef>
                  <a:spcPts val="0"/>
                </a:spcBef>
                <a:defRPr/>
              </a:lvl3pPr>
              <a:lvl4pPr>
                <a:spcBef>
                  <a:spcPts val="0"/>
                </a:spcBef>
                <a:defRPr/>
              </a:lvl4pPr>
              <a:lvl5pPr>
                <a:spcBef>
                  <a:spcPts val="0"/>
                </a:spcBef>
                <a:defRPr/>
              </a:lvl5pPr>
              <a:lvl6pPr>
                <a:spcBef>
                  <a:spcPts val="0"/>
                </a:spcBef>
                <a:defRPr/>
              </a:lvl6pPr>
              <a:lvl7pPr>
                <a:spcBef>
                  <a:spcPts val="0"/>
                </a:spcBef>
                <a:defRPr/>
              </a:lvl7pPr>
              <a:lvl8pPr>
                <a:spcBef>
                  <a:spcPts val="0"/>
                </a:spcBef>
                <a:defRPr/>
              </a:lvl8pPr>
              <a:lvl9pPr>
                <a:spcBef>
                  <a:spcPts val="0"/>
                </a:spcBef>
                <a:defRPr/>
              </a:lvl9pPr>
            </a:lstStyle>
            <a:p>
              <a:r>
                <a:rPr lang="en-US" sz="2000" dirty="0" smtClean="0">
                  <a:latin typeface="Open Sans Light"/>
                  <a:cs typeface="Open Sans Light"/>
                  <a:sym typeface="Open Sans"/>
                </a:rPr>
                <a:t>Queueing</a:t>
              </a:r>
            </a:p>
            <a:p>
              <a:r>
                <a:rPr lang="en-US" sz="2000" dirty="0">
                  <a:latin typeface="Open Sans Light"/>
                  <a:cs typeface="Open Sans Light"/>
                  <a:sym typeface="Open Sans"/>
                </a:rPr>
                <a:t>d</a:t>
              </a:r>
              <a:r>
                <a:rPr lang="en-US" sz="2000" dirty="0" smtClean="0">
                  <a:latin typeface="Open Sans Light"/>
                  <a:cs typeface="Open Sans Light"/>
                  <a:sym typeface="Open Sans"/>
                </a:rPr>
                <a:t>elays</a:t>
              </a:r>
              <a:endParaRPr lang="en" sz="2000" dirty="0">
                <a:latin typeface="Open Sans Light"/>
                <a:cs typeface="Open Sans Light"/>
                <a:sym typeface="Open San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25092" y="2469547"/>
            <a:ext cx="1729047" cy="1831369"/>
            <a:chOff x="2364339" y="2421868"/>
            <a:chExt cx="1729047" cy="1831369"/>
          </a:xfrm>
        </p:grpSpPr>
        <p:grpSp>
          <p:nvGrpSpPr>
            <p:cNvPr id="9" name="Group 8"/>
            <p:cNvGrpSpPr/>
            <p:nvPr/>
          </p:nvGrpSpPr>
          <p:grpSpPr>
            <a:xfrm>
              <a:off x="2364339" y="2957672"/>
              <a:ext cx="1729047" cy="1295565"/>
              <a:chOff x="1427675" y="3078908"/>
              <a:chExt cx="1729047" cy="1295565"/>
            </a:xfrm>
          </p:grpSpPr>
          <p:sp>
            <p:nvSpPr>
              <p:cNvPr id="38" name="Shape 62"/>
              <p:cNvSpPr txBox="1">
                <a:spLocks/>
              </p:cNvSpPr>
              <p:nvPr/>
            </p:nvSpPr>
            <p:spPr>
              <a:xfrm>
                <a:off x="1427675" y="3810502"/>
                <a:ext cx="1729047" cy="563971"/>
              </a:xfrm>
              <a:prstGeom prst="rect">
                <a:avLst/>
              </a:prstGeom>
            </p:spPr>
            <p:txBody>
              <a:bodyPr vert="horz" lIns="91425" tIns="91425" rIns="91425" bIns="91425" rtlCol="0" anchor="b" anchorCtr="0">
                <a:noAutofit/>
              </a:bodyPr>
              <a:lstStyle>
                <a:lvl1pPr algn="ctr" defTabSz="457200" rtl="0" eaLnBrk="1" latinLnBrk="0" hangingPunct="1">
                  <a:spcBef>
                    <a:spcPts val="0"/>
                  </a:spcBef>
                  <a:buNone/>
                  <a:defRPr sz="4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>
                  <a:spcBef>
                    <a:spcPts val="0"/>
                  </a:spcBef>
                  <a:defRPr/>
                </a:lvl2pPr>
                <a:lvl3pPr>
                  <a:spcBef>
                    <a:spcPts val="0"/>
                  </a:spcBef>
                  <a:defRPr/>
                </a:lvl3pPr>
                <a:lvl4pPr>
                  <a:spcBef>
                    <a:spcPts val="0"/>
                  </a:spcBef>
                  <a:defRPr/>
                </a:lvl4pPr>
                <a:lvl5pPr>
                  <a:spcBef>
                    <a:spcPts val="0"/>
                  </a:spcBef>
                  <a:defRPr/>
                </a:lvl5pPr>
                <a:lvl6pPr>
                  <a:spcBef>
                    <a:spcPts val="0"/>
                  </a:spcBef>
                  <a:defRPr/>
                </a:lvl6pPr>
                <a:lvl7pPr>
                  <a:spcBef>
                    <a:spcPts val="0"/>
                  </a:spcBef>
                  <a:defRPr/>
                </a:lvl7pPr>
                <a:lvl8pPr>
                  <a:spcBef>
                    <a:spcPts val="0"/>
                  </a:spcBef>
                  <a:defRPr/>
                </a:lvl8pPr>
                <a:lvl9pPr>
                  <a:spcBef>
                    <a:spcPts val="0"/>
                  </a:spcBef>
                  <a:defRPr/>
                </a:lvl9pPr>
              </a:lstStyle>
              <a:p>
                <a:r>
                  <a:rPr lang="en-US" sz="1500" dirty="0" smtClean="0">
                    <a:latin typeface="Open Sans Light"/>
                    <a:cs typeface="Open Sans Light"/>
                    <a:sym typeface="Open Sans"/>
                  </a:rPr>
                  <a:t>Skewed access patterns</a:t>
                </a:r>
                <a:endParaRPr lang="en" sz="1500" dirty="0">
                  <a:latin typeface="Open Sans Light"/>
                  <a:cs typeface="Open Sans Light"/>
                  <a:sym typeface="Open Sans"/>
                </a:endParaRPr>
              </a:p>
            </p:txBody>
          </p:sp>
          <p:cxnSp>
            <p:nvCxnSpPr>
              <p:cNvPr id="41" name="Shape 42"/>
              <p:cNvCxnSpPr/>
              <p:nvPr/>
            </p:nvCxnSpPr>
            <p:spPr>
              <a:xfrm>
                <a:off x="1958026" y="3078908"/>
                <a:ext cx="0" cy="602991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stealth" w="lg" len="lg"/>
                <a:tailEnd type="none" w="lg" len="lg"/>
              </a:ln>
            </p:spPr>
          </p:cxnSp>
          <p:cxnSp>
            <p:nvCxnSpPr>
              <p:cNvPr id="42" name="Shape 43"/>
              <p:cNvCxnSpPr/>
              <p:nvPr/>
            </p:nvCxnSpPr>
            <p:spPr>
              <a:xfrm>
                <a:off x="1958026" y="3681899"/>
                <a:ext cx="668346" cy="0"/>
              </a:xfrm>
              <a:prstGeom prst="straightConnector1">
                <a:avLst/>
              </a:prstGeom>
              <a:noFill/>
              <a:ln w="19050" cap="flat">
                <a:solidFill>
                  <a:schemeClr val="dk2"/>
                </a:solidFill>
                <a:prstDash val="solid"/>
                <a:round/>
                <a:headEnd type="none" w="lg" len="lg"/>
                <a:tailEnd type="stealth" w="lg" len="lg"/>
              </a:ln>
            </p:spPr>
          </p:cxnSp>
          <p:sp>
            <p:nvSpPr>
              <p:cNvPr id="43" name="Shape 44"/>
              <p:cNvSpPr/>
              <p:nvPr/>
            </p:nvSpPr>
            <p:spPr>
              <a:xfrm rot="438101">
                <a:off x="2050697" y="3183172"/>
                <a:ext cx="425266" cy="481895"/>
              </a:xfrm>
              <a:custGeom>
                <a:avLst/>
                <a:gdLst/>
                <a:ahLst/>
                <a:cxnLst/>
                <a:rect l="0" t="0" r="0" b="0"/>
                <a:pathLst>
                  <a:path w="84606" h="128749" extrusionOk="0">
                    <a:moveTo>
                      <a:pt x="3410" y="128749"/>
                    </a:moveTo>
                    <a:cubicBezTo>
                      <a:pt x="4003" y="111765"/>
                      <a:pt x="-6564" y="48308"/>
                      <a:pt x="6968" y="26850"/>
                    </a:cubicBezTo>
                    <a:cubicBezTo>
                      <a:pt x="20500" y="5391"/>
                      <a:pt x="71666" y="4475"/>
                      <a:pt x="84606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sp>
          <p:nvSpPr>
            <p:cNvPr id="50" name="Shape 46"/>
            <p:cNvSpPr txBox="1"/>
            <p:nvPr/>
          </p:nvSpPr>
          <p:spPr>
            <a:xfrm rot="-5400000">
              <a:off x="1828123" y="3258071"/>
              <a:ext cx="1762029" cy="89623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800" dirty="0" smtClean="0">
                  <a:latin typeface="Open Sans"/>
                </a:rPr>
                <a:t>CDF</a:t>
              </a:r>
              <a:endParaRPr lang="en" sz="800" dirty="0">
                <a:latin typeface="Open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06249" y="2928248"/>
            <a:ext cx="1383800" cy="1303328"/>
            <a:chOff x="1600299" y="901638"/>
            <a:chExt cx="1383800" cy="13033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06" y="1214079"/>
              <a:ext cx="519986" cy="519986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2293210" y="901864"/>
              <a:ext cx="317716" cy="312215"/>
              <a:chOff x="2119538" y="901864"/>
              <a:chExt cx="317716" cy="312215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357822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278394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119538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198966" y="901864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437254" y="902505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Shape 62"/>
            <p:cNvSpPr txBox="1">
              <a:spLocks/>
            </p:cNvSpPr>
            <p:nvPr/>
          </p:nvSpPr>
          <p:spPr>
            <a:xfrm>
              <a:off x="1600299" y="1640995"/>
              <a:ext cx="1383800" cy="563971"/>
            </a:xfrm>
            <a:prstGeom prst="rect">
              <a:avLst/>
            </a:prstGeom>
          </p:spPr>
          <p:txBody>
            <a:bodyPr vert="horz" lIns="91425" tIns="91425" rIns="91425" bIns="91425" rtlCol="0" anchor="b" anchorCtr="0">
              <a:normAutofit fontScale="75000" lnSpcReduction="20000"/>
            </a:bodyPr>
            <a:lstStyle>
              <a:lvl1pPr algn="ctr" defTabSz="457200" rtl="0" eaLnBrk="1" latinLnBrk="0" hangingPunct="1">
                <a:spcBef>
                  <a:spcPts val="0"/>
                </a:spcBef>
                <a:buNone/>
                <a:defRPr sz="4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>
                <a:spcBef>
                  <a:spcPts val="0"/>
                </a:spcBef>
                <a:defRPr/>
              </a:lvl2pPr>
              <a:lvl3pPr>
                <a:spcBef>
                  <a:spcPts val="0"/>
                </a:spcBef>
                <a:defRPr/>
              </a:lvl3pPr>
              <a:lvl4pPr>
                <a:spcBef>
                  <a:spcPts val="0"/>
                </a:spcBef>
                <a:defRPr/>
              </a:lvl4pPr>
              <a:lvl5pPr>
                <a:spcBef>
                  <a:spcPts val="0"/>
                </a:spcBef>
                <a:defRPr/>
              </a:lvl5pPr>
              <a:lvl6pPr>
                <a:spcBef>
                  <a:spcPts val="0"/>
                </a:spcBef>
                <a:defRPr/>
              </a:lvl6pPr>
              <a:lvl7pPr>
                <a:spcBef>
                  <a:spcPts val="0"/>
                </a:spcBef>
                <a:defRPr/>
              </a:lvl7pPr>
              <a:lvl8pPr>
                <a:spcBef>
                  <a:spcPts val="0"/>
                </a:spcBef>
                <a:defRPr/>
              </a:lvl8pPr>
              <a:lvl9pPr>
                <a:spcBef>
                  <a:spcPts val="0"/>
                </a:spcBef>
                <a:defRPr/>
              </a:lvl9pPr>
            </a:lstStyle>
            <a:p>
              <a:r>
                <a:rPr lang="en-US" sz="2000" dirty="0" smtClean="0">
                  <a:latin typeface="Open Sans Light"/>
                  <a:cs typeface="Open Sans Light"/>
                  <a:sym typeface="Open Sans"/>
                </a:rPr>
                <a:t>Resource </a:t>
              </a:r>
            </a:p>
            <a:p>
              <a:r>
                <a:rPr lang="en-US" sz="2000" dirty="0" smtClean="0">
                  <a:latin typeface="Open Sans Light"/>
                  <a:cs typeface="Open Sans Light"/>
                  <a:sym typeface="Open Sans"/>
                </a:rPr>
                <a:t>contention</a:t>
              </a:r>
              <a:endParaRPr lang="en" sz="2000" dirty="0">
                <a:latin typeface="Open Sans Light"/>
                <a:cs typeface="Open Sans Light"/>
                <a:sym typeface="Open Sans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96070" y="901638"/>
              <a:ext cx="317712" cy="312215"/>
              <a:chOff x="2125632" y="901864"/>
              <a:chExt cx="317712" cy="312215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2284488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2363916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125632" y="904336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205060" y="901864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2443344" y="902505"/>
                <a:ext cx="0" cy="3097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6777354" y="3113757"/>
            <a:ext cx="1383800" cy="1125488"/>
            <a:chOff x="6777354" y="3113757"/>
            <a:chExt cx="1383800" cy="1125488"/>
          </a:xfrm>
        </p:grpSpPr>
        <p:grpSp>
          <p:nvGrpSpPr>
            <p:cNvPr id="7" name="Group 6"/>
            <p:cNvGrpSpPr/>
            <p:nvPr/>
          </p:nvGrpSpPr>
          <p:grpSpPr>
            <a:xfrm>
              <a:off x="6777354" y="3113757"/>
              <a:ext cx="1383800" cy="1125488"/>
              <a:chOff x="6417325" y="3115052"/>
              <a:chExt cx="1383800" cy="1125488"/>
            </a:xfrm>
          </p:grpSpPr>
          <p:sp>
            <p:nvSpPr>
              <p:cNvPr id="39" name="Shape 62"/>
              <p:cNvSpPr txBox="1">
                <a:spLocks/>
              </p:cNvSpPr>
              <p:nvPr/>
            </p:nvSpPr>
            <p:spPr>
              <a:xfrm>
                <a:off x="6417325" y="3676569"/>
                <a:ext cx="1383800" cy="563971"/>
              </a:xfrm>
              <a:prstGeom prst="rect">
                <a:avLst/>
              </a:prstGeom>
            </p:spPr>
            <p:txBody>
              <a:bodyPr vert="horz" lIns="91425" tIns="91425" rIns="91425" bIns="91425" rtlCol="0" anchor="b" anchorCtr="0">
                <a:normAutofit fontScale="75000" lnSpcReduction="20000"/>
              </a:bodyPr>
              <a:lstStyle>
                <a:lvl1pPr algn="ctr" defTabSz="457200" rtl="0" eaLnBrk="1" latinLnBrk="0" hangingPunct="1">
                  <a:spcBef>
                    <a:spcPts val="0"/>
                  </a:spcBef>
                  <a:buNone/>
                  <a:defRPr sz="4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>
                  <a:spcBef>
                    <a:spcPts val="0"/>
                  </a:spcBef>
                  <a:defRPr/>
                </a:lvl2pPr>
                <a:lvl3pPr>
                  <a:spcBef>
                    <a:spcPts val="0"/>
                  </a:spcBef>
                  <a:defRPr/>
                </a:lvl3pPr>
                <a:lvl4pPr>
                  <a:spcBef>
                    <a:spcPts val="0"/>
                  </a:spcBef>
                  <a:defRPr/>
                </a:lvl4pPr>
                <a:lvl5pPr>
                  <a:spcBef>
                    <a:spcPts val="0"/>
                  </a:spcBef>
                  <a:defRPr/>
                </a:lvl5pPr>
                <a:lvl6pPr>
                  <a:spcBef>
                    <a:spcPts val="0"/>
                  </a:spcBef>
                  <a:defRPr/>
                </a:lvl6pPr>
                <a:lvl7pPr>
                  <a:spcBef>
                    <a:spcPts val="0"/>
                  </a:spcBef>
                  <a:defRPr/>
                </a:lvl7pPr>
                <a:lvl8pPr>
                  <a:spcBef>
                    <a:spcPts val="0"/>
                  </a:spcBef>
                  <a:defRPr/>
                </a:lvl8pPr>
                <a:lvl9pPr>
                  <a:spcBef>
                    <a:spcPts val="0"/>
                  </a:spcBef>
                  <a:defRPr/>
                </a:lvl9pPr>
              </a:lstStyle>
              <a:p>
                <a:r>
                  <a:rPr lang="en-US" sz="2000" dirty="0" smtClean="0">
                    <a:latin typeface="Open Sans Light"/>
                    <a:cs typeface="Open Sans Light"/>
                    <a:sym typeface="Open Sans"/>
                  </a:rPr>
                  <a:t>Background activities</a:t>
                </a:r>
                <a:endParaRPr lang="en" sz="2000" dirty="0">
                  <a:latin typeface="Open Sans Light"/>
                  <a:cs typeface="Open Sans Light"/>
                  <a:sym typeface="Open San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1878" y="3115052"/>
                <a:ext cx="540188" cy="540188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886" y="3170322"/>
              <a:ext cx="513311" cy="513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476" y="808264"/>
            <a:ext cx="7651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Open Sans Semibold"/>
                <a:cs typeface="Open Sans Semibold"/>
              </a:rPr>
              <a:t>How can we enable datacenter applications*</a:t>
            </a:r>
            <a:br>
              <a:rPr lang="en-US" sz="4400" dirty="0" smtClean="0">
                <a:latin typeface="Open Sans Semibold"/>
                <a:cs typeface="Open Sans Semibold"/>
              </a:rPr>
            </a:br>
            <a:r>
              <a:rPr lang="en-US" sz="4400" dirty="0" smtClean="0">
                <a:latin typeface="Open Sans Semibold"/>
                <a:cs typeface="Open Sans Semibold"/>
              </a:rPr>
              <a:t>to achieve more</a:t>
            </a:r>
            <a:br>
              <a:rPr lang="en-US" sz="4400" dirty="0" smtClean="0">
                <a:latin typeface="Open Sans Semibold"/>
                <a:cs typeface="Open Sans Semibold"/>
              </a:rPr>
            </a:br>
            <a:r>
              <a:rPr lang="en-US" sz="4400" dirty="0" smtClean="0">
                <a:latin typeface="Open Sans Semibold"/>
                <a:cs typeface="Open Sans Semibold"/>
              </a:rPr>
              <a:t>predictable performance?</a:t>
            </a:r>
            <a:endParaRPr lang="en-US" sz="4400" dirty="0">
              <a:latin typeface="Open Sans Semibold"/>
              <a:cs typeface="Open Sans Semi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476" y="4125960"/>
            <a:ext cx="55587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Open Sans Light"/>
                <a:cs typeface="Open Sans Light"/>
              </a:rPr>
              <a:t>* in this work: low-latency data </a:t>
            </a:r>
            <a:r>
              <a:rPr lang="en-US" sz="2500" dirty="0">
                <a:latin typeface="Open Sans Light"/>
                <a:cs typeface="Open Sans Light"/>
              </a:rPr>
              <a:t>stores</a:t>
            </a:r>
          </a:p>
        </p:txBody>
      </p:sp>
    </p:spTree>
    <p:extLst>
      <p:ext uri="{BB962C8B-B14F-4D97-AF65-F5344CB8AC3E}">
        <p14:creationId xmlns:p14="http://schemas.microsoft.com/office/powerpoint/2010/main" val="2148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75481"/>
            <a:ext cx="8229600" cy="857250"/>
          </a:xfrm>
        </p:spPr>
        <p:txBody>
          <a:bodyPr>
            <a:normAutofit/>
          </a:bodyPr>
          <a:lstStyle/>
          <a:p>
            <a:r>
              <a:rPr lang="en" sz="3000" dirty="0" smtClean="0">
                <a:latin typeface="Open Sans Semibold"/>
                <a:cs typeface="Open Sans Semibold"/>
                <a:sym typeface="Open Sans"/>
              </a:rPr>
              <a:t>Replica </a:t>
            </a:r>
            <a:r>
              <a:rPr lang="en-US" sz="3000" dirty="0" smtClean="0">
                <a:latin typeface="Open Sans Semibold"/>
                <a:cs typeface="Open Sans Semibold"/>
                <a:sym typeface="Open Sans"/>
              </a:rPr>
              <a:t>s</a:t>
            </a:r>
            <a:r>
              <a:rPr lang="en" sz="3000" dirty="0" smtClean="0">
                <a:latin typeface="Open Sans Semibold"/>
                <a:cs typeface="Open Sans Semibold"/>
                <a:sym typeface="Open Sans"/>
              </a:rPr>
              <a:t>election</a:t>
            </a:r>
            <a:endParaRPr lang="en" sz="3000" dirty="0">
              <a:latin typeface="Open Sans Semibold"/>
              <a:cs typeface="Open Sans Semibold"/>
              <a:sym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22935" y="2331578"/>
            <a:ext cx="803000" cy="854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Shape 149"/>
          <p:cNvCxnSpPr/>
          <p:nvPr/>
        </p:nvCxnSpPr>
        <p:spPr>
          <a:xfrm>
            <a:off x="1154337" y="2684975"/>
            <a:ext cx="17307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1118212" y="2070300"/>
            <a:ext cx="1544400" cy="50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 smtClean="0">
                <a:latin typeface="Open Sans Light"/>
                <a:cs typeface="Open Sans Light"/>
              </a:rPr>
              <a:t>{request}</a:t>
            </a:r>
            <a:endParaRPr lang="en" sz="2400" dirty="0">
              <a:latin typeface="Open Sans Light"/>
              <a:cs typeface="Open Sans Light"/>
            </a:endParaRPr>
          </a:p>
        </p:txBody>
      </p:sp>
      <p:cxnSp>
        <p:nvCxnSpPr>
          <p:cNvPr id="151" name="Shape 151"/>
          <p:cNvCxnSpPr/>
          <p:nvPr/>
        </p:nvCxnSpPr>
        <p:spPr>
          <a:xfrm flipV="1">
            <a:off x="4163958" y="1845325"/>
            <a:ext cx="1961420" cy="68221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4213758" y="2797069"/>
            <a:ext cx="1967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4163833" y="3026394"/>
            <a:ext cx="1922986" cy="675273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2786920" y="1408483"/>
            <a:ext cx="1558500" cy="50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400" dirty="0" smtClean="0">
                <a:solidFill>
                  <a:srgbClr val="980000"/>
                </a:solidFill>
                <a:latin typeface="Open Sans Light"/>
                <a:cs typeface="Open Sans Light"/>
              </a:rPr>
              <a:t>?</a:t>
            </a:r>
            <a:r>
              <a:rPr lang="en-US" sz="5400" dirty="0" smtClean="0">
                <a:solidFill>
                  <a:srgbClr val="980000"/>
                </a:solidFill>
                <a:latin typeface="Open Sans Light"/>
                <a:cs typeface="Open Sans Light"/>
              </a:rPr>
              <a:t> </a:t>
            </a:r>
            <a:r>
              <a:rPr lang="en" sz="5400" dirty="0" smtClean="0">
                <a:solidFill>
                  <a:srgbClr val="980000"/>
                </a:solidFill>
                <a:latin typeface="Open Sans Light"/>
                <a:cs typeface="Open Sans Light"/>
              </a:rPr>
              <a:t>?</a:t>
            </a:r>
            <a:r>
              <a:rPr lang="en-US" sz="5400" dirty="0" smtClean="0">
                <a:solidFill>
                  <a:srgbClr val="980000"/>
                </a:solidFill>
                <a:latin typeface="Open Sans Light"/>
                <a:cs typeface="Open Sans Light"/>
              </a:rPr>
              <a:t> </a:t>
            </a:r>
            <a:r>
              <a:rPr lang="en" sz="5400" dirty="0" smtClean="0">
                <a:solidFill>
                  <a:srgbClr val="980000"/>
                </a:solidFill>
                <a:latin typeface="Open Sans Light"/>
                <a:cs typeface="Open Sans Light"/>
              </a:rPr>
              <a:t>?</a:t>
            </a:r>
            <a:endParaRPr lang="en" sz="5400" dirty="0">
              <a:solidFill>
                <a:srgbClr val="980000"/>
              </a:solidFill>
              <a:latin typeface="Open Sans Light"/>
              <a:cs typeface="Open Sans Light"/>
            </a:endParaRPr>
          </a:p>
        </p:txBody>
      </p:sp>
      <p:pic>
        <p:nvPicPr>
          <p:cNvPr id="24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2347" y="1418044"/>
            <a:ext cx="803000" cy="8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2347" y="2487965"/>
            <a:ext cx="803000" cy="85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33443" y="3579165"/>
            <a:ext cx="803000" cy="8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3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sz="3000" dirty="0" smtClean="0">
                <a:latin typeface="Open Sans Semibold"/>
                <a:ea typeface="Open Sans" panose="020B0606030504020204" pitchFamily="34" charset="0"/>
                <a:cs typeface="Open Sans Semibold"/>
                <a:sym typeface="Open Sans"/>
              </a:rPr>
              <a:t>Replica Selection Challenges</a:t>
            </a:r>
            <a:endParaRPr lang="en" sz="3000" dirty="0">
              <a:latin typeface="Open Sans Semibold"/>
              <a:ea typeface="Open Sans" panose="020B0606030504020204" pitchFamily="34" charset="0"/>
              <a:cs typeface="Open Sans Semibold"/>
              <a:sym typeface="Open San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2069868" y="1920241"/>
            <a:ext cx="6616931" cy="3090019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Open Sans Light"/>
                <a:cs typeface="Open Sans Light"/>
              </a:rPr>
              <a:t>Service-time variations</a:t>
            </a:r>
          </a:p>
          <a:p>
            <a:endParaRPr lang="en-US" sz="2500" dirty="0" smtClean="0">
              <a:latin typeface="Open Sans Light"/>
              <a:cs typeface="Open Sans Light"/>
            </a:endParaRPr>
          </a:p>
          <a:p>
            <a:r>
              <a:rPr lang="en-US" sz="2500" dirty="0" smtClean="0">
                <a:latin typeface="Open Sans Light"/>
                <a:cs typeface="Open Sans Light"/>
              </a:rPr>
              <a:t>Herd behavior</a:t>
            </a:r>
            <a:endParaRPr lang="en-US" sz="2500" dirty="0">
              <a:latin typeface="Open Sans Light"/>
              <a:cs typeface="Open Sans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76A0-6077-0147-A39E-779CB34AC3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10946</TotalTime>
  <Words>640</Words>
  <Application>Microsoft Macintosh PowerPoint</Application>
  <PresentationFormat>On-screen Show (16:9)</PresentationFormat>
  <Paragraphs>265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Cambria Math</vt:lpstr>
      <vt:lpstr>Helvetica Neue</vt:lpstr>
      <vt:lpstr>Myriad Pro Light</vt:lpstr>
      <vt:lpstr>Open Sans</vt:lpstr>
      <vt:lpstr>Open Sans Extrabold</vt:lpstr>
      <vt:lpstr>Open Sans Light</vt:lpstr>
      <vt:lpstr>Open Sans Semibold</vt:lpstr>
      <vt:lpstr>Office Theme</vt:lpstr>
      <vt:lpstr>C3: Cutting Tail Latency in Cloud Data Stores via  Adaptive Replica Selection</vt:lpstr>
      <vt:lpstr>Latency matters</vt:lpstr>
      <vt:lpstr>PowerPoint Presentation</vt:lpstr>
      <vt:lpstr>One user request</vt:lpstr>
      <vt:lpstr>Variability of response time at system components inflate end-to-end latencies and lead to high tail latencies</vt:lpstr>
      <vt:lpstr>Performance fluctuations are the norm</vt:lpstr>
      <vt:lpstr>PowerPoint Presentation</vt:lpstr>
      <vt:lpstr>Replica selection</vt:lpstr>
      <vt:lpstr>Replica Selection Challenges</vt:lpstr>
      <vt:lpstr>Service-time variations</vt:lpstr>
      <vt:lpstr>Herd Behavior</vt:lpstr>
      <vt:lpstr>Load Pathology in Practice</vt:lpstr>
      <vt:lpstr>Load Pathology in Practice</vt:lpstr>
      <vt:lpstr>Load Conditioning in Our Approach</vt:lpstr>
      <vt:lpstr>C3</vt:lpstr>
      <vt:lpstr>C3</vt:lpstr>
      <vt:lpstr>C3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snitching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Absinthe</dc:title>
  <cp:lastModifiedBy>Marco Canini</cp:lastModifiedBy>
  <cp:revision>806</cp:revision>
  <dcterms:modified xsi:type="dcterms:W3CDTF">2015-04-14T03:13:58Z</dcterms:modified>
</cp:coreProperties>
</file>