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96" r:id="rId4"/>
    <p:sldId id="291" r:id="rId5"/>
    <p:sldId id="292" r:id="rId6"/>
    <p:sldId id="300" r:id="rId7"/>
    <p:sldId id="301" r:id="rId8"/>
    <p:sldId id="293" r:id="rId9"/>
    <p:sldId id="295" r:id="rId10"/>
    <p:sldId id="294" r:id="rId11"/>
    <p:sldId id="297" r:id="rId12"/>
    <p:sldId id="299" r:id="rId13"/>
    <p:sldId id="298" r:id="rId14"/>
    <p:sldId id="312" r:id="rId15"/>
    <p:sldId id="302" r:id="rId16"/>
    <p:sldId id="303" r:id="rId17"/>
    <p:sldId id="304" r:id="rId18"/>
    <p:sldId id="305" r:id="rId19"/>
    <p:sldId id="307" r:id="rId20"/>
    <p:sldId id="306" r:id="rId21"/>
    <p:sldId id="308" r:id="rId22"/>
    <p:sldId id="313" r:id="rId23"/>
    <p:sldId id="314" r:id="rId24"/>
    <p:sldId id="316" r:id="rId25"/>
    <p:sldId id="317" r:id="rId26"/>
    <p:sldId id="309" r:id="rId27"/>
    <p:sldId id="320" r:id="rId28"/>
    <p:sldId id="326" r:id="rId29"/>
    <p:sldId id="311" r:id="rId30"/>
    <p:sldId id="315" r:id="rId31"/>
    <p:sldId id="319" r:id="rId32"/>
    <p:sldId id="322" r:id="rId33"/>
    <p:sldId id="321" r:id="rId34"/>
    <p:sldId id="323" r:id="rId35"/>
    <p:sldId id="324" r:id="rId36"/>
    <p:sldId id="318" r:id="rId37"/>
    <p:sldId id="310" r:id="rId38"/>
    <p:sldId id="325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FF00"/>
    <a:srgbClr val="FFE8CB"/>
    <a:srgbClr val="FF6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B042-42B9-4BBF-B073-678E802C28BB}" type="datetimeFigureOut">
              <a:rPr lang="en-US" smtClean="0"/>
              <a:t>13-Nov-16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3107B-F14D-42E5-AD9D-1AFC271F5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22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B042-42B9-4BBF-B073-678E802C28BB}" type="datetimeFigureOut">
              <a:rPr lang="en-US" smtClean="0"/>
              <a:t>13-Nov-16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3107B-F14D-42E5-AD9D-1AFC271F5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76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B042-42B9-4BBF-B073-678E802C28BB}" type="datetimeFigureOut">
              <a:rPr lang="en-US" smtClean="0"/>
              <a:t>13-Nov-16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3107B-F14D-42E5-AD9D-1AFC271F5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5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B042-42B9-4BBF-B073-678E802C28BB}" type="datetimeFigureOut">
              <a:rPr lang="en-US" smtClean="0"/>
              <a:t>13-Nov-16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3107B-F14D-42E5-AD9D-1AFC271F5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B042-42B9-4BBF-B073-678E802C28BB}" type="datetimeFigureOut">
              <a:rPr lang="en-US" smtClean="0"/>
              <a:t>13-Nov-16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3107B-F14D-42E5-AD9D-1AFC271F5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1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B042-42B9-4BBF-B073-678E802C28BB}" type="datetimeFigureOut">
              <a:rPr lang="en-US" smtClean="0"/>
              <a:t>13-Nov-16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3107B-F14D-42E5-AD9D-1AFC271F5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78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B042-42B9-4BBF-B073-678E802C28BB}" type="datetimeFigureOut">
              <a:rPr lang="en-US" smtClean="0"/>
              <a:t>13-Nov-16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3107B-F14D-42E5-AD9D-1AFC271F5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4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B042-42B9-4BBF-B073-678E802C28BB}" type="datetimeFigureOut">
              <a:rPr lang="en-US" smtClean="0"/>
              <a:t>13-Nov-16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3107B-F14D-42E5-AD9D-1AFC271F5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74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B042-42B9-4BBF-B073-678E802C28BB}" type="datetimeFigureOut">
              <a:rPr lang="en-US" smtClean="0"/>
              <a:t>13-Nov-16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3107B-F14D-42E5-AD9D-1AFC271F5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4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B042-42B9-4BBF-B073-678E802C28BB}" type="datetimeFigureOut">
              <a:rPr lang="en-US" smtClean="0"/>
              <a:t>13-Nov-16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3107B-F14D-42E5-AD9D-1AFC271F5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8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B042-42B9-4BBF-B073-678E802C28BB}" type="datetimeFigureOut">
              <a:rPr lang="en-US" smtClean="0"/>
              <a:t>13-Nov-16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3107B-F14D-42E5-AD9D-1AFC271F5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0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BB042-42B9-4BBF-B073-678E802C28BB}" type="datetimeFigureOut">
              <a:rPr lang="en-US" smtClean="0"/>
              <a:t>13-Nov-16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3107B-F14D-42E5-AD9D-1AFC271F5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6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1432" y="1232307"/>
            <a:ext cx="1112913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Mining Top-K Association Rules</a:t>
            </a:r>
          </a:p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Comparison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6396335"/>
            <a:ext cx="3770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>
                <a:ln/>
                <a:solidFill>
                  <a:schemeClr val="accent3"/>
                </a:solidFill>
                <a:effectLst/>
              </a:rPr>
              <a:t>Group11 (LEUNG Chung Yin)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038044" y="4850843"/>
            <a:ext cx="1011591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Please go to the following link for the most updated version:</a:t>
            </a:r>
            <a:b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https://www.dropbox.com/s/2u6g3z6ichv3t6c/TopKRules.pptx?dl=0</a:t>
            </a:r>
          </a:p>
        </p:txBody>
      </p:sp>
    </p:spTree>
    <p:extLst>
      <p:ext uri="{BB962C8B-B14F-4D97-AF65-F5344CB8AC3E}">
        <p14:creationId xmlns:p14="http://schemas.microsoft.com/office/powerpoint/2010/main" val="2322679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78438" y="421052"/>
            <a:ext cx="963513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TopKRules</a:t>
            </a:r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(Left Expansion)</a:t>
            </a:r>
          </a:p>
        </p:txBody>
      </p:sp>
      <p:sp>
        <p:nvSpPr>
          <p:cNvPr id="6" name="Rectangle 5"/>
          <p:cNvSpPr/>
          <p:nvPr/>
        </p:nvSpPr>
        <p:spPr>
          <a:xfrm>
            <a:off x="1322420" y="1701091"/>
            <a:ext cx="41040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00FF"/>
                </a:solidFill>
              </a:rPr>
              <a:t>Ex. Rule A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B</a:t>
            </a:r>
            <a:endParaRPr lang="en-US" sz="5400" b="1" dirty="0">
              <a:ln/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8648" y="2636271"/>
            <a:ext cx="10554941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∀ distinct item c from</a:t>
            </a:r>
            <a:b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</a:b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    </a:t>
            </a:r>
            <a:r>
              <a:rPr lang="en-US" sz="5400" b="1" dirty="0">
                <a:ln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covered transactions 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in Rule </a:t>
            </a:r>
            <a:r>
              <a:rPr lang="en-US" sz="5400" b="1" dirty="0">
                <a:ln/>
                <a:solidFill>
                  <a:srgbClr val="0000FF"/>
                </a:solidFill>
              </a:rPr>
              <a:t>A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B</a:t>
            </a:r>
            <a:endParaRPr lang="en-US" sz="5400" dirty="0"/>
          </a:p>
        </p:txBody>
      </p:sp>
      <p:sp>
        <p:nvSpPr>
          <p:cNvPr id="8" name="Rectangle 7"/>
          <p:cNvSpPr/>
          <p:nvPr/>
        </p:nvSpPr>
        <p:spPr>
          <a:xfrm>
            <a:off x="538647" y="4390597"/>
            <a:ext cx="992887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ln/>
                <a:solidFill>
                  <a:srgbClr val="FF0000"/>
                </a:solidFill>
                <a:sym typeface="Wingdings" panose="05000000000000000000" pitchFamily="2" charset="2"/>
              </a:rPr>
              <a:t>If c </a:t>
            </a:r>
            <a:r>
              <a:rPr lang="en-US" sz="5400" b="1" dirty="0">
                <a:ln/>
                <a:solidFill>
                  <a:srgbClr val="FF0000"/>
                </a:solidFill>
                <a:ea typeface="Cambria Math" panose="02040503050406030204" pitchFamily="18" charset="0"/>
                <a:sym typeface="Wingdings" panose="05000000000000000000" pitchFamily="2" charset="2"/>
              </a:rPr>
              <a:t>⊈ RHS AND c &gt; all items in LHS</a:t>
            </a:r>
          </a:p>
          <a:p>
            <a:r>
              <a:rPr lang="en-US" sz="5400" b="1" dirty="0">
                <a:ln/>
                <a:solidFill>
                  <a:srgbClr val="0000FF"/>
                </a:solidFill>
                <a:ea typeface="Cambria Math" panose="02040503050406030204" pitchFamily="18" charset="0"/>
                <a:sym typeface="Wingdings" panose="05000000000000000000" pitchFamily="2" charset="2"/>
              </a:rPr>
              <a:t>Then put </a:t>
            </a:r>
            <a:r>
              <a:rPr lang="en-US" sz="5400" b="1" dirty="0">
                <a:ln/>
                <a:solidFill>
                  <a:srgbClr val="0000FF"/>
                </a:solidFill>
              </a:rPr>
              <a:t>A</a:t>
            </a:r>
            <a:r>
              <a:rPr lang="en-US" sz="5400" b="1" dirty="0">
                <a:ln/>
                <a:solidFill>
                  <a:srgbClr val="0000FF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⋃{c}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B to L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46146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35583" y="421052"/>
            <a:ext cx="1012084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TopKRules</a:t>
            </a:r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(Right Expansion)</a:t>
            </a:r>
          </a:p>
        </p:txBody>
      </p:sp>
      <p:sp>
        <p:nvSpPr>
          <p:cNvPr id="6" name="Rectangle 5"/>
          <p:cNvSpPr/>
          <p:nvPr/>
        </p:nvSpPr>
        <p:spPr>
          <a:xfrm>
            <a:off x="1322420" y="1701091"/>
            <a:ext cx="41040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00FF"/>
                </a:solidFill>
              </a:rPr>
              <a:t>Ex. Rule A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B</a:t>
            </a:r>
            <a:endParaRPr lang="en-US" sz="5400" b="1" dirty="0">
              <a:ln/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8648" y="2636271"/>
            <a:ext cx="10554941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∀ distinct item c from</a:t>
            </a:r>
            <a:b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</a:b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    </a:t>
            </a:r>
            <a:r>
              <a:rPr lang="en-US" sz="5400" b="1" dirty="0">
                <a:ln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covered transactions 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in Rule </a:t>
            </a:r>
            <a:r>
              <a:rPr lang="en-US" sz="5400" b="1" dirty="0">
                <a:ln/>
                <a:solidFill>
                  <a:srgbClr val="0000FF"/>
                </a:solidFill>
              </a:rPr>
              <a:t>A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B</a:t>
            </a:r>
            <a:endParaRPr lang="en-US" sz="5400" dirty="0"/>
          </a:p>
        </p:txBody>
      </p:sp>
      <p:sp>
        <p:nvSpPr>
          <p:cNvPr id="8" name="Rectangle 7"/>
          <p:cNvSpPr/>
          <p:nvPr/>
        </p:nvSpPr>
        <p:spPr>
          <a:xfrm>
            <a:off x="538647" y="4390597"/>
            <a:ext cx="992887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ln/>
                <a:solidFill>
                  <a:srgbClr val="FF0000"/>
                </a:solidFill>
                <a:sym typeface="Wingdings" panose="05000000000000000000" pitchFamily="2" charset="2"/>
              </a:rPr>
              <a:t>If c </a:t>
            </a:r>
            <a:r>
              <a:rPr lang="en-US" sz="5400" b="1" dirty="0">
                <a:ln/>
                <a:solidFill>
                  <a:srgbClr val="FF0000"/>
                </a:solidFill>
                <a:ea typeface="Cambria Math" panose="02040503050406030204" pitchFamily="18" charset="0"/>
                <a:sym typeface="Wingdings" panose="05000000000000000000" pitchFamily="2" charset="2"/>
              </a:rPr>
              <a:t>⊈ LHS AND c &gt; all items in RHS</a:t>
            </a:r>
          </a:p>
          <a:p>
            <a:r>
              <a:rPr lang="en-US" sz="5400" b="1" dirty="0">
                <a:ln/>
                <a:solidFill>
                  <a:srgbClr val="0000FF"/>
                </a:solidFill>
                <a:ea typeface="Cambria Math" panose="02040503050406030204" pitchFamily="18" charset="0"/>
                <a:sym typeface="Wingdings" panose="05000000000000000000" pitchFamily="2" charset="2"/>
              </a:rPr>
              <a:t>Then put </a:t>
            </a:r>
            <a:r>
              <a:rPr lang="en-US" sz="5400" b="1" dirty="0">
                <a:ln/>
                <a:solidFill>
                  <a:srgbClr val="0000FF"/>
                </a:solidFill>
              </a:rPr>
              <a:t>A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B</a:t>
            </a:r>
            <a:r>
              <a:rPr lang="en-US" sz="5400" b="1" dirty="0">
                <a:ln/>
                <a:solidFill>
                  <a:srgbClr val="0000FF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⋃{c}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 to L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48433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8144" y="421052"/>
            <a:ext cx="1039573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TopKRules</a:t>
            </a:r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(Duplicated Rules)</a:t>
            </a:r>
          </a:p>
        </p:txBody>
      </p:sp>
      <p:sp>
        <p:nvSpPr>
          <p:cNvPr id="2" name="Rectangle 1"/>
          <p:cNvSpPr/>
          <p:nvPr/>
        </p:nvSpPr>
        <p:spPr>
          <a:xfrm>
            <a:off x="2450747" y="2532280"/>
            <a:ext cx="13949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n/>
                <a:solidFill>
                  <a:srgbClr val="0000FF"/>
                </a:solidFill>
              </a:rPr>
              <a:t>A</a:t>
            </a:r>
            <a:r>
              <a:rPr lang="en-US" sz="4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C</a:t>
            </a:r>
            <a:endParaRPr lang="en-US" sz="4400" dirty="0"/>
          </a:p>
        </p:txBody>
      </p:sp>
      <p:sp>
        <p:nvSpPr>
          <p:cNvPr id="9" name="Rectangle 8"/>
          <p:cNvSpPr/>
          <p:nvPr/>
        </p:nvSpPr>
        <p:spPr>
          <a:xfrm>
            <a:off x="2450747" y="3957409"/>
            <a:ext cx="171072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n/>
                <a:solidFill>
                  <a:srgbClr val="0000FF"/>
                </a:solidFill>
              </a:rPr>
              <a:t>AB</a:t>
            </a:r>
            <a:r>
              <a:rPr lang="en-US" sz="4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C</a:t>
            </a:r>
            <a:endParaRPr lang="en-US" sz="4400" dirty="0"/>
          </a:p>
        </p:txBody>
      </p:sp>
      <p:sp>
        <p:nvSpPr>
          <p:cNvPr id="10" name="Rectangle 9"/>
          <p:cNvSpPr/>
          <p:nvPr/>
        </p:nvSpPr>
        <p:spPr>
          <a:xfrm>
            <a:off x="2450746" y="5457180"/>
            <a:ext cx="204895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n/>
                <a:solidFill>
                  <a:srgbClr val="0000FF"/>
                </a:solidFill>
              </a:rPr>
              <a:t>AB</a:t>
            </a:r>
            <a:r>
              <a:rPr lang="en-US" sz="4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CD</a:t>
            </a:r>
            <a:endParaRPr lang="en-US" sz="4400" dirty="0"/>
          </a:p>
        </p:txBody>
      </p:sp>
      <p:sp>
        <p:nvSpPr>
          <p:cNvPr id="14" name="Rectangle 13"/>
          <p:cNvSpPr/>
          <p:nvPr/>
        </p:nvSpPr>
        <p:spPr>
          <a:xfrm>
            <a:off x="3578997" y="1529048"/>
            <a:ext cx="503400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50" dirty="0">
                <a:ln w="0"/>
                <a:solidFill>
                  <a:schemeClr val="accent6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Duplication Examples:</a:t>
            </a:r>
          </a:p>
        </p:txBody>
      </p:sp>
      <p:cxnSp>
        <p:nvCxnSpPr>
          <p:cNvPr id="5" name="Straight Arrow Connector 4"/>
          <p:cNvCxnSpPr>
            <a:stCxn id="2" idx="2"/>
          </p:cNvCxnSpPr>
          <p:nvPr/>
        </p:nvCxnSpPr>
        <p:spPr>
          <a:xfrm>
            <a:off x="3148214" y="3301721"/>
            <a:ext cx="14863" cy="6556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163077" y="4801492"/>
            <a:ext cx="14863" cy="6556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86843" y="3329079"/>
            <a:ext cx="21773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Left Expand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1971" y="4790703"/>
            <a:ext cx="2412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Right Expand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588525" y="2532280"/>
            <a:ext cx="13949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n/>
                <a:solidFill>
                  <a:srgbClr val="0000FF"/>
                </a:solidFill>
              </a:rPr>
              <a:t>A</a:t>
            </a:r>
            <a:r>
              <a:rPr lang="en-US" sz="4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C</a:t>
            </a:r>
            <a:endParaRPr lang="en-US" sz="4400" dirty="0"/>
          </a:p>
        </p:txBody>
      </p:sp>
      <p:sp>
        <p:nvSpPr>
          <p:cNvPr id="18" name="Rectangle 17"/>
          <p:cNvSpPr/>
          <p:nvPr/>
        </p:nvSpPr>
        <p:spPr>
          <a:xfrm>
            <a:off x="7588525" y="3957409"/>
            <a:ext cx="17331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n/>
                <a:solidFill>
                  <a:srgbClr val="0000FF"/>
                </a:solidFill>
              </a:rPr>
              <a:t>A</a:t>
            </a:r>
            <a:r>
              <a:rPr lang="en-US" sz="4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CD</a:t>
            </a:r>
            <a:endParaRPr lang="en-US" sz="4400" dirty="0"/>
          </a:p>
        </p:txBody>
      </p:sp>
      <p:sp>
        <p:nvSpPr>
          <p:cNvPr id="19" name="Rectangle 18"/>
          <p:cNvSpPr/>
          <p:nvPr/>
        </p:nvSpPr>
        <p:spPr>
          <a:xfrm>
            <a:off x="7588524" y="5457180"/>
            <a:ext cx="204895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n/>
                <a:solidFill>
                  <a:srgbClr val="0000FF"/>
                </a:solidFill>
              </a:rPr>
              <a:t>AB</a:t>
            </a:r>
            <a:r>
              <a:rPr lang="en-US" sz="4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CD</a:t>
            </a:r>
            <a:endParaRPr lang="en-US" sz="4400" dirty="0"/>
          </a:p>
        </p:txBody>
      </p:sp>
      <p:cxnSp>
        <p:nvCxnSpPr>
          <p:cNvPr id="20" name="Straight Arrow Connector 19"/>
          <p:cNvCxnSpPr>
            <a:stCxn id="17" idx="2"/>
          </p:cNvCxnSpPr>
          <p:nvPr/>
        </p:nvCxnSpPr>
        <p:spPr>
          <a:xfrm>
            <a:off x="8285992" y="3301721"/>
            <a:ext cx="14863" cy="6556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8300855" y="4801492"/>
            <a:ext cx="14863" cy="6556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613003" y="3329079"/>
            <a:ext cx="24122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Right Expand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13003" y="4774504"/>
            <a:ext cx="2105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left Expand</a:t>
            </a:r>
          </a:p>
        </p:txBody>
      </p:sp>
      <p:cxnSp>
        <p:nvCxnSpPr>
          <p:cNvPr id="24" name="Connector: Curved 23"/>
          <p:cNvCxnSpPr>
            <a:stCxn id="10" idx="3"/>
            <a:endCxn id="19" idx="1"/>
          </p:cNvCxnSpPr>
          <p:nvPr/>
        </p:nvCxnSpPr>
        <p:spPr>
          <a:xfrm>
            <a:off x="4499705" y="5841901"/>
            <a:ext cx="3088819" cy="12700"/>
          </a:xfrm>
          <a:prstGeom prst="curvedConnector3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869536" y="4867646"/>
            <a:ext cx="219162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000" b="1" dirty="0">
                <a:ln/>
                <a:solidFill>
                  <a:srgbClr val="FF0000"/>
                </a:solidFill>
              </a:rPr>
              <a:t>Same!</a:t>
            </a:r>
          </a:p>
        </p:txBody>
      </p:sp>
    </p:spTree>
    <p:extLst>
      <p:ext uri="{BB962C8B-B14F-4D97-AF65-F5344CB8AC3E}">
        <p14:creationId xmlns:p14="http://schemas.microsoft.com/office/powerpoint/2010/main" val="2519720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8144" y="421052"/>
            <a:ext cx="1039573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TopKRules</a:t>
            </a:r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(Duplicated Rules)</a:t>
            </a:r>
          </a:p>
        </p:txBody>
      </p:sp>
      <p:sp>
        <p:nvSpPr>
          <p:cNvPr id="6" name="Rectangle 5"/>
          <p:cNvSpPr/>
          <p:nvPr/>
        </p:nvSpPr>
        <p:spPr>
          <a:xfrm>
            <a:off x="1767283" y="2785960"/>
            <a:ext cx="865743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000" b="1" dirty="0">
                <a:ln/>
                <a:solidFill>
                  <a:srgbClr val="FF0000"/>
                </a:solidFill>
              </a:rPr>
              <a:t>If a rule is Right Expanded,</a:t>
            </a:r>
          </a:p>
          <a:p>
            <a:pPr algn="ctr"/>
            <a:r>
              <a:rPr lang="en-US" sz="6000" b="1" dirty="0">
                <a:ln/>
                <a:solidFill>
                  <a:srgbClr val="FF0000"/>
                </a:solidFill>
              </a:rPr>
              <a:t>Don’t Left Expand it.</a:t>
            </a:r>
          </a:p>
        </p:txBody>
      </p:sp>
    </p:spTree>
    <p:extLst>
      <p:ext uri="{BB962C8B-B14F-4D97-AF65-F5344CB8AC3E}">
        <p14:creationId xmlns:p14="http://schemas.microsoft.com/office/powerpoint/2010/main" val="66365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34475" y="1046201"/>
            <a:ext cx="672305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At the same year…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2255527" y="3507538"/>
            <a:ext cx="71770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Philippe Fournier-Viger1</a:t>
            </a:r>
          </a:p>
        </p:txBody>
      </p:sp>
      <p:sp>
        <p:nvSpPr>
          <p:cNvPr id="6" name="Rectangle 5"/>
          <p:cNvSpPr/>
          <p:nvPr/>
        </p:nvSpPr>
        <p:spPr>
          <a:xfrm>
            <a:off x="3255608" y="4485277"/>
            <a:ext cx="5176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Vincent S. Tseng2</a:t>
            </a:r>
          </a:p>
        </p:txBody>
      </p:sp>
    </p:spTree>
    <p:extLst>
      <p:ext uri="{BB962C8B-B14F-4D97-AF65-F5344CB8AC3E}">
        <p14:creationId xmlns:p14="http://schemas.microsoft.com/office/powerpoint/2010/main" val="165010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2717641" y="2856342"/>
            <a:ext cx="675672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Something weird…</a:t>
            </a:r>
          </a:p>
        </p:txBody>
      </p:sp>
    </p:spTree>
    <p:extLst>
      <p:ext uri="{BB962C8B-B14F-4D97-AF65-F5344CB8AC3E}">
        <p14:creationId xmlns:p14="http://schemas.microsoft.com/office/powerpoint/2010/main" val="1409010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778804" y="1322395"/>
            <a:ext cx="357822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ln/>
                <a:solidFill>
                  <a:srgbClr val="0000FF"/>
                </a:solidFill>
              </a:rPr>
              <a:t>1. AB</a:t>
            </a:r>
            <a:r>
              <a:rPr lang="en-US" sz="72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C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778804" y="2522724"/>
            <a:ext cx="416011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ln/>
                <a:solidFill>
                  <a:srgbClr val="0000FF"/>
                </a:solidFill>
              </a:rPr>
              <a:t>2. AB</a:t>
            </a:r>
            <a:r>
              <a:rPr lang="en-US" sz="72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CD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778804" y="3723053"/>
            <a:ext cx="36423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ln/>
                <a:solidFill>
                  <a:srgbClr val="0000FF"/>
                </a:solidFill>
              </a:rPr>
              <a:t>3. A</a:t>
            </a:r>
            <a:r>
              <a:rPr lang="en-US" sz="72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CD</a:t>
            </a:r>
          </a:p>
        </p:txBody>
      </p:sp>
    </p:spTree>
    <p:extLst>
      <p:ext uri="{BB962C8B-B14F-4D97-AF65-F5344CB8AC3E}">
        <p14:creationId xmlns:p14="http://schemas.microsoft.com/office/powerpoint/2010/main" val="1839397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778804" y="1322397"/>
            <a:ext cx="357822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ln/>
                <a:solidFill>
                  <a:srgbClr val="0000FF"/>
                </a:solidFill>
              </a:rPr>
              <a:t>1. AB</a:t>
            </a:r>
            <a:r>
              <a:rPr lang="en-US" sz="72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C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778804" y="2522726"/>
            <a:ext cx="416011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ln/>
                <a:solidFill>
                  <a:srgbClr val="0000FF"/>
                </a:solidFill>
              </a:rPr>
              <a:t>2. AB</a:t>
            </a:r>
            <a:r>
              <a:rPr lang="en-US" sz="72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CD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778804" y="3723055"/>
            <a:ext cx="36423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ln/>
                <a:solidFill>
                  <a:srgbClr val="0000FF"/>
                </a:solidFill>
              </a:rPr>
              <a:t>3. A</a:t>
            </a:r>
            <a:r>
              <a:rPr lang="en-US" sz="72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CD</a:t>
            </a:r>
          </a:p>
        </p:txBody>
      </p:sp>
      <p:sp>
        <p:nvSpPr>
          <p:cNvPr id="2" name="Cross 1"/>
          <p:cNvSpPr/>
          <p:nvPr/>
        </p:nvSpPr>
        <p:spPr>
          <a:xfrm rot="2700000">
            <a:off x="5062310" y="891390"/>
            <a:ext cx="1593099" cy="1593099"/>
          </a:xfrm>
          <a:prstGeom prst="plus">
            <a:avLst>
              <a:gd name="adj" fmla="val 3958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ross 5"/>
          <p:cNvSpPr/>
          <p:nvPr/>
        </p:nvSpPr>
        <p:spPr>
          <a:xfrm rot="2700000">
            <a:off x="5062310" y="2383421"/>
            <a:ext cx="1593099" cy="1593099"/>
          </a:xfrm>
          <a:prstGeom prst="plus">
            <a:avLst>
              <a:gd name="adj" fmla="val 3958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57028" y="814565"/>
            <a:ext cx="395095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000" b="1" dirty="0">
                <a:ln/>
                <a:solidFill>
                  <a:srgbClr val="FF0000"/>
                </a:solidFill>
              </a:rPr>
              <a:t>Redundant!</a:t>
            </a:r>
          </a:p>
        </p:txBody>
      </p:sp>
      <p:sp>
        <p:nvSpPr>
          <p:cNvPr id="8" name="Rectangle 7"/>
          <p:cNvSpPr/>
          <p:nvPr/>
        </p:nvSpPr>
        <p:spPr>
          <a:xfrm>
            <a:off x="769997" y="5147962"/>
            <a:ext cx="1017772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ln/>
                <a:solidFill>
                  <a:srgbClr val="0000FF"/>
                </a:solidFill>
              </a:rPr>
              <a:t>Least Items </a:t>
            </a:r>
            <a:r>
              <a:rPr lang="en-US" sz="72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 Most Items</a:t>
            </a:r>
          </a:p>
        </p:txBody>
      </p:sp>
    </p:spTree>
    <p:extLst>
      <p:ext uri="{BB962C8B-B14F-4D97-AF65-F5344CB8AC3E}">
        <p14:creationId xmlns:p14="http://schemas.microsoft.com/office/powerpoint/2010/main" val="1199953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77516" y="421052"/>
            <a:ext cx="163698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TNR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4407" y="3083387"/>
            <a:ext cx="960320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TopK</a:t>
            </a:r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Non-redundant Rules</a:t>
            </a:r>
          </a:p>
        </p:txBody>
      </p:sp>
    </p:spTree>
    <p:extLst>
      <p:ext uri="{BB962C8B-B14F-4D97-AF65-F5344CB8AC3E}">
        <p14:creationId xmlns:p14="http://schemas.microsoft.com/office/powerpoint/2010/main" val="4184554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83936" y="421052"/>
            <a:ext cx="582415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TNR (Strategies)</a:t>
            </a:r>
          </a:p>
        </p:txBody>
      </p:sp>
      <p:pic>
        <p:nvPicPr>
          <p:cNvPr id="2" name="Picture 1" descr="File:WikiProject Council project list icon.svg - Wikimedia Common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83" y="2512119"/>
            <a:ext cx="3717669" cy="33568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610677" y="3546669"/>
            <a:ext cx="473860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00FF"/>
                </a:solidFill>
              </a:rPr>
              <a:t>New Rule A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B</a:t>
            </a:r>
            <a:endParaRPr lang="en-US" sz="5400" b="1" dirty="0">
              <a:ln/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51856" y="1930068"/>
            <a:ext cx="24374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50" dirty="0" err="1">
                <a:ln w="0"/>
                <a:solidFill>
                  <a:schemeClr val="accent6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TopKRules</a:t>
            </a:r>
            <a:endParaRPr lang="en-US" sz="4000" b="1" cap="none" spc="50" dirty="0">
              <a:ln w="0"/>
              <a:solidFill>
                <a:schemeClr val="accent6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cxnSp>
        <p:nvCxnSpPr>
          <p:cNvPr id="10" name="Connector: Curved 9"/>
          <p:cNvCxnSpPr>
            <a:stCxn id="6" idx="0"/>
            <a:endCxn id="2" idx="3"/>
          </p:cNvCxnSpPr>
          <p:nvPr/>
        </p:nvCxnSpPr>
        <p:spPr>
          <a:xfrm rot="16200000" flipH="1" flipV="1">
            <a:off x="5908282" y="2118839"/>
            <a:ext cx="643868" cy="3499528"/>
          </a:xfrm>
          <a:prstGeom prst="curvedConnector4">
            <a:avLst>
              <a:gd name="adj1" fmla="val -35504"/>
              <a:gd name="adj2" fmla="val 83852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0452" y="2114231"/>
            <a:ext cx="525490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600" b="1" dirty="0" err="1">
                <a:ln/>
                <a:solidFill>
                  <a:schemeClr val="accent6">
                    <a:lumMod val="75000"/>
                  </a:schemeClr>
                </a:solidFill>
              </a:rPr>
              <a:t>Attemp</a:t>
            </a:r>
            <a:r>
              <a:rPr lang="en-US" sz="6600" b="1" dirty="0">
                <a:ln/>
                <a:solidFill>
                  <a:schemeClr val="accent6">
                    <a:lumMod val="75000"/>
                  </a:schemeClr>
                </a:solidFill>
              </a:rPr>
              <a:t> to add</a:t>
            </a:r>
          </a:p>
        </p:txBody>
      </p:sp>
    </p:spTree>
    <p:extLst>
      <p:ext uri="{BB962C8B-B14F-4D97-AF65-F5344CB8AC3E}">
        <p14:creationId xmlns:p14="http://schemas.microsoft.com/office/powerpoint/2010/main" val="2836394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49196" y="1046201"/>
            <a:ext cx="709360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Once upon a time…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2255527" y="3078330"/>
            <a:ext cx="71770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Philippe Fournier-Viger1</a:t>
            </a:r>
          </a:p>
        </p:txBody>
      </p:sp>
      <p:sp>
        <p:nvSpPr>
          <p:cNvPr id="5" name="Rectangle 4"/>
          <p:cNvSpPr/>
          <p:nvPr/>
        </p:nvSpPr>
        <p:spPr>
          <a:xfrm>
            <a:off x="3368235" y="4000488"/>
            <a:ext cx="49516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Cheng-Wei Wu2 </a:t>
            </a:r>
          </a:p>
        </p:txBody>
      </p:sp>
      <p:sp>
        <p:nvSpPr>
          <p:cNvPr id="6" name="Rectangle 5"/>
          <p:cNvSpPr/>
          <p:nvPr/>
        </p:nvSpPr>
        <p:spPr>
          <a:xfrm>
            <a:off x="3255608" y="4923818"/>
            <a:ext cx="5176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Vincent S. Tseng2</a:t>
            </a:r>
          </a:p>
        </p:txBody>
      </p:sp>
    </p:spTree>
    <p:extLst>
      <p:ext uri="{BB962C8B-B14F-4D97-AF65-F5344CB8AC3E}">
        <p14:creationId xmlns:p14="http://schemas.microsoft.com/office/powerpoint/2010/main" val="2052948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89318" y="421052"/>
            <a:ext cx="441338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TNR (Case1)</a:t>
            </a:r>
          </a:p>
        </p:txBody>
      </p:sp>
      <p:pic>
        <p:nvPicPr>
          <p:cNvPr id="2" name="Picture 1" descr="File:WikiProject Council project list icon.svg - Wikimedia Common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83" y="2512119"/>
            <a:ext cx="3717669" cy="33568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610677" y="3546669"/>
            <a:ext cx="473860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00FF"/>
                </a:solidFill>
              </a:rPr>
              <a:t>New Rule A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B</a:t>
            </a:r>
            <a:endParaRPr lang="en-US" sz="5400" b="1" dirty="0">
              <a:ln/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51856" y="1930068"/>
            <a:ext cx="24374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50" dirty="0" err="1">
                <a:ln w="0"/>
                <a:solidFill>
                  <a:schemeClr val="accent6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TopKRules</a:t>
            </a:r>
            <a:endParaRPr lang="en-US" sz="4000" b="1" cap="none" spc="50" dirty="0">
              <a:ln w="0"/>
              <a:solidFill>
                <a:schemeClr val="accent6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09863" y="5343064"/>
            <a:ext cx="606909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/>
                <a:solidFill>
                  <a:srgbClr val="FF0000"/>
                </a:solidFill>
              </a:rPr>
              <a:t>Throw away if redundant</a:t>
            </a:r>
          </a:p>
        </p:txBody>
      </p:sp>
      <p:cxnSp>
        <p:nvCxnSpPr>
          <p:cNvPr id="9" name="Connector: Curved 8"/>
          <p:cNvCxnSpPr>
            <a:stCxn id="8" idx="3"/>
            <a:endCxn id="6" idx="3"/>
          </p:cNvCxnSpPr>
          <p:nvPr/>
        </p:nvCxnSpPr>
        <p:spPr>
          <a:xfrm flipH="1" flipV="1">
            <a:off x="10349282" y="4008334"/>
            <a:ext cx="729678" cy="1719451"/>
          </a:xfrm>
          <a:prstGeom prst="curvedConnector3">
            <a:avLst>
              <a:gd name="adj1" fmla="val -31329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058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89322" y="421052"/>
            <a:ext cx="441338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TNR (Case2)</a:t>
            </a:r>
          </a:p>
        </p:txBody>
      </p:sp>
      <p:pic>
        <p:nvPicPr>
          <p:cNvPr id="2" name="Picture 1" descr="File:WikiProject Council project list icon.svg - Wikimedia Common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83" y="2512119"/>
            <a:ext cx="3717669" cy="33568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610677" y="3546669"/>
            <a:ext cx="473860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00FF"/>
                </a:solidFill>
              </a:rPr>
              <a:t>New Rule A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B</a:t>
            </a:r>
            <a:endParaRPr lang="en-US" sz="5400" b="1" dirty="0">
              <a:ln/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51856" y="1930068"/>
            <a:ext cx="24374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50" dirty="0" err="1">
                <a:ln w="0"/>
                <a:solidFill>
                  <a:schemeClr val="accent6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TopKRules</a:t>
            </a:r>
            <a:endParaRPr lang="en-US" sz="4000" b="1" cap="none" spc="50" dirty="0">
              <a:ln w="0"/>
              <a:solidFill>
                <a:schemeClr val="accent6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72810" y="5343064"/>
            <a:ext cx="514320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/>
                <a:solidFill>
                  <a:srgbClr val="FF0000"/>
                </a:solidFill>
              </a:rPr>
              <a:t>Throw a redundant</a:t>
            </a:r>
            <a:br>
              <a:rPr lang="en-US" sz="4400" b="1" dirty="0">
                <a:ln/>
                <a:solidFill>
                  <a:srgbClr val="FF0000"/>
                </a:solidFill>
              </a:rPr>
            </a:br>
            <a:r>
              <a:rPr lang="en-US" sz="4400" b="1" dirty="0">
                <a:ln/>
                <a:solidFill>
                  <a:srgbClr val="FF0000"/>
                </a:solidFill>
              </a:rPr>
              <a:t>and add the new one</a:t>
            </a:r>
          </a:p>
        </p:txBody>
      </p:sp>
      <p:cxnSp>
        <p:nvCxnSpPr>
          <p:cNvPr id="9" name="Connector: Curved 8"/>
          <p:cNvCxnSpPr>
            <a:stCxn id="8" idx="1"/>
          </p:cNvCxnSpPr>
          <p:nvPr/>
        </p:nvCxnSpPr>
        <p:spPr>
          <a:xfrm rot="10800000">
            <a:off x="2556598" y="3956181"/>
            <a:ext cx="2916212" cy="2110158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44479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89322" y="421052"/>
            <a:ext cx="441338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TNR (Case2)</a:t>
            </a:r>
          </a:p>
        </p:txBody>
      </p:sp>
      <p:sp>
        <p:nvSpPr>
          <p:cNvPr id="6" name="Rectangle 5"/>
          <p:cNvSpPr/>
          <p:nvPr/>
        </p:nvSpPr>
        <p:spPr>
          <a:xfrm>
            <a:off x="4509182" y="3080138"/>
            <a:ext cx="263084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00FF"/>
                </a:solidFill>
              </a:rPr>
              <a:t>Old Rule</a:t>
            </a:r>
          </a:p>
        </p:txBody>
      </p:sp>
      <p:sp>
        <p:nvSpPr>
          <p:cNvPr id="8" name="Rectangle 7"/>
          <p:cNvSpPr/>
          <p:nvPr/>
        </p:nvSpPr>
        <p:spPr>
          <a:xfrm>
            <a:off x="5472810" y="5343064"/>
            <a:ext cx="514320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/>
                <a:solidFill>
                  <a:srgbClr val="FF0000"/>
                </a:solidFill>
              </a:rPr>
              <a:t>Throw a redundant</a:t>
            </a:r>
            <a:br>
              <a:rPr lang="en-US" sz="4400" b="1" dirty="0">
                <a:ln/>
                <a:solidFill>
                  <a:srgbClr val="FF0000"/>
                </a:solidFill>
              </a:rPr>
            </a:br>
            <a:r>
              <a:rPr lang="en-US" sz="4400" b="1" dirty="0">
                <a:ln/>
                <a:solidFill>
                  <a:srgbClr val="FF0000"/>
                </a:solidFill>
              </a:rPr>
              <a:t>and add the new one</a:t>
            </a:r>
          </a:p>
        </p:txBody>
      </p:sp>
      <p:cxnSp>
        <p:nvCxnSpPr>
          <p:cNvPr id="10" name="Connector: Curved 9"/>
          <p:cNvCxnSpPr>
            <a:stCxn id="6" idx="2"/>
            <a:endCxn id="8" idx="0"/>
          </p:cNvCxnSpPr>
          <p:nvPr/>
        </p:nvCxnSpPr>
        <p:spPr>
          <a:xfrm rot="16200000" flipH="1">
            <a:off x="6264711" y="3563363"/>
            <a:ext cx="1339596" cy="2219806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61263" y="1856342"/>
            <a:ext cx="732668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600" b="1" dirty="0">
                <a:ln/>
                <a:solidFill>
                  <a:schemeClr val="accent6">
                    <a:lumMod val="75000"/>
                  </a:schemeClr>
                </a:solidFill>
              </a:rPr>
              <a:t>Can we throw this??</a:t>
            </a:r>
          </a:p>
        </p:txBody>
      </p:sp>
    </p:spTree>
    <p:extLst>
      <p:ext uri="{BB962C8B-B14F-4D97-AF65-F5344CB8AC3E}">
        <p14:creationId xmlns:p14="http://schemas.microsoft.com/office/powerpoint/2010/main" val="1052034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89322" y="421052"/>
            <a:ext cx="441338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TNR (Case2)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161263" y="1856342"/>
            <a:ext cx="732668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600" b="1" dirty="0">
                <a:ln/>
                <a:solidFill>
                  <a:schemeClr val="accent6">
                    <a:lumMod val="75000"/>
                  </a:schemeClr>
                </a:solidFill>
              </a:rPr>
              <a:t>Can we throw this??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13990" y="3766191"/>
            <a:ext cx="776405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800" b="1" dirty="0">
                <a:ln/>
                <a:solidFill>
                  <a:srgbClr val="FF0000"/>
                </a:solidFill>
              </a:rPr>
              <a:t>Already Pruned Search Space </a:t>
            </a:r>
          </a:p>
          <a:p>
            <a:pPr algn="ctr"/>
            <a:r>
              <a:rPr lang="en-US" sz="4800" b="1" dirty="0">
                <a:ln/>
                <a:solidFill>
                  <a:srgbClr val="FF0000"/>
                </a:solidFill>
              </a:rPr>
              <a:t>Using Old Rule’s </a:t>
            </a:r>
            <a:r>
              <a:rPr lang="en-US" sz="4800" b="1" dirty="0" err="1">
                <a:ln/>
                <a:solidFill>
                  <a:srgbClr val="FF0000"/>
                </a:solidFill>
              </a:rPr>
              <a:t>minsup</a:t>
            </a:r>
            <a:r>
              <a:rPr lang="en-US" sz="4800" b="1" dirty="0">
                <a:ln/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558340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89322" y="421052"/>
            <a:ext cx="441338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TNR (Case2)</a:t>
            </a:r>
          </a:p>
        </p:txBody>
      </p:sp>
      <p:sp>
        <p:nvSpPr>
          <p:cNvPr id="5" name="Rectangle 4"/>
          <p:cNvSpPr/>
          <p:nvPr/>
        </p:nvSpPr>
        <p:spPr>
          <a:xfrm>
            <a:off x="2647508" y="2302125"/>
            <a:ext cx="689701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ln/>
                <a:solidFill>
                  <a:srgbClr val="0000FF"/>
                </a:solidFill>
              </a:rPr>
              <a:t>New Parameter </a:t>
            </a:r>
            <a:r>
              <a:rPr lang="el-GR" sz="7200" b="1" dirty="0">
                <a:ln/>
                <a:solidFill>
                  <a:srgbClr val="0000FF"/>
                </a:solidFill>
              </a:rPr>
              <a:t>Δ</a:t>
            </a:r>
            <a:endParaRPr lang="en-US" sz="7200" b="1" dirty="0">
              <a:ln/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98088" y="4275531"/>
            <a:ext cx="359585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ln/>
                <a:solidFill>
                  <a:srgbClr val="0000FF"/>
                </a:solidFill>
              </a:rPr>
              <a:t>k’ = k + </a:t>
            </a:r>
            <a:r>
              <a:rPr lang="el-GR" sz="7200" b="1" dirty="0">
                <a:ln/>
                <a:solidFill>
                  <a:srgbClr val="0000FF"/>
                </a:solidFill>
              </a:rPr>
              <a:t>Δ</a:t>
            </a:r>
            <a:endParaRPr lang="en-US" sz="7200" b="1" dirty="0">
              <a:ln/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818308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89322" y="421052"/>
            <a:ext cx="441338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TNR (Case2)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7202" y="2647358"/>
            <a:ext cx="9597627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ln/>
                <a:solidFill>
                  <a:srgbClr val="0000FF"/>
                </a:solidFill>
              </a:rPr>
              <a:t>If # of Case2 &gt; </a:t>
            </a:r>
            <a:r>
              <a:rPr lang="el-GR" sz="7200" b="1" dirty="0">
                <a:ln/>
                <a:solidFill>
                  <a:srgbClr val="0000FF"/>
                </a:solidFill>
              </a:rPr>
              <a:t>Δ</a:t>
            </a:r>
            <a:br>
              <a:rPr lang="en-US" sz="7200" b="1" dirty="0">
                <a:ln/>
                <a:solidFill>
                  <a:srgbClr val="0000FF"/>
                </a:solidFill>
              </a:rPr>
            </a:br>
            <a:r>
              <a:rPr lang="en-US" sz="7200" b="1" dirty="0">
                <a:ln/>
                <a:solidFill>
                  <a:srgbClr val="0000FF"/>
                </a:solidFill>
              </a:rPr>
              <a:t>Then it is Approximation</a:t>
            </a:r>
            <a:endParaRPr lang="en-US" sz="7200" b="1" dirty="0">
              <a:ln/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594680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42698" y="421052"/>
            <a:ext cx="270663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Results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17" y="1447800"/>
            <a:ext cx="952500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673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42698" y="421052"/>
            <a:ext cx="270663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Results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17" y="1447800"/>
            <a:ext cx="952500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2117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42698" y="421052"/>
            <a:ext cx="270663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Results</a:t>
            </a:r>
          </a:p>
        </p:txBody>
      </p:sp>
      <p:sp>
        <p:nvSpPr>
          <p:cNvPr id="5" name="Rectangle 4"/>
          <p:cNvSpPr/>
          <p:nvPr/>
        </p:nvSpPr>
        <p:spPr>
          <a:xfrm>
            <a:off x="672052" y="1900909"/>
            <a:ext cx="10256719" cy="42473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5400" b="1" dirty="0">
                <a:ln/>
                <a:solidFill>
                  <a:srgbClr val="0000FF"/>
                </a:solidFill>
              </a:rPr>
              <a:t>TR is very fast, </a:t>
            </a:r>
            <a:r>
              <a:rPr lang="en-US" sz="5400" b="1" dirty="0">
                <a:ln/>
                <a:solidFill>
                  <a:schemeClr val="accent6">
                    <a:lumMod val="50000"/>
                  </a:schemeClr>
                </a:solidFill>
              </a:rPr>
              <a:t>full of redundant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TNR is slow, </a:t>
            </a:r>
            <a:r>
              <a:rPr lang="en-US" sz="5400" b="1" dirty="0">
                <a:ln/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no redundant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Never get a good </a:t>
            </a:r>
            <a:r>
              <a:rPr lang="el-GR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Δ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…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For k&gt;2000, TNR is super slow.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Acceptable RAM usage</a:t>
            </a:r>
          </a:p>
        </p:txBody>
      </p:sp>
    </p:spTree>
    <p:extLst>
      <p:ext uri="{BB962C8B-B14F-4D97-AF65-F5344CB8AC3E}">
        <p14:creationId xmlns:p14="http://schemas.microsoft.com/office/powerpoint/2010/main" val="8699395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97969" y="2875002"/>
            <a:ext cx="659610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1429966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08122" y="421052"/>
            <a:ext cx="557575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Traditional way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56111" y="1829838"/>
            <a:ext cx="66797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Difficult to set </a:t>
            </a:r>
            <a:r>
              <a:rPr lang="en-US" sz="5400" b="1" cap="none" spc="50" dirty="0" err="1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minsup</a:t>
            </a:r>
            <a:endParaRPr lang="en-US" sz="5400" b="1" cap="none" spc="50" dirty="0">
              <a:ln w="0"/>
              <a:solidFill>
                <a:srgbClr val="FF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02351" y="3053958"/>
            <a:ext cx="698729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⬇0.1: No Rules Found…</a:t>
            </a:r>
          </a:p>
          <a:p>
            <a:r>
              <a:rPr lang="en-US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⬆0.1: &gt;10000 Rules…</a:t>
            </a:r>
            <a:endParaRPr lang="en-US" sz="5400" dirty="0"/>
          </a:p>
        </p:txBody>
      </p:sp>
      <p:sp>
        <p:nvSpPr>
          <p:cNvPr id="16" name="Rectangle 15"/>
          <p:cNvSpPr/>
          <p:nvPr/>
        </p:nvSpPr>
        <p:spPr>
          <a:xfrm rot="745811">
            <a:off x="408942" y="5014688"/>
            <a:ext cx="41584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0"/>
                <a:solidFill>
                  <a:schemeClr val="accent6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How to tune?</a:t>
            </a:r>
          </a:p>
        </p:txBody>
      </p:sp>
      <p:sp>
        <p:nvSpPr>
          <p:cNvPr id="17" name="Rectangle 16"/>
          <p:cNvSpPr/>
          <p:nvPr/>
        </p:nvSpPr>
        <p:spPr>
          <a:xfrm rot="20752350">
            <a:off x="6945444" y="5014688"/>
            <a:ext cx="48488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0"/>
                <a:solidFill>
                  <a:schemeClr val="accent6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Read 10K rules?</a:t>
            </a:r>
          </a:p>
        </p:txBody>
      </p:sp>
    </p:spTree>
    <p:extLst>
      <p:ext uri="{BB962C8B-B14F-4D97-AF65-F5344CB8AC3E}">
        <p14:creationId xmlns:p14="http://schemas.microsoft.com/office/powerpoint/2010/main" val="36533584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54097" y="421052"/>
            <a:ext cx="208384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ATNR</a:t>
            </a:r>
          </a:p>
        </p:txBody>
      </p:sp>
      <p:sp>
        <p:nvSpPr>
          <p:cNvPr id="5" name="Rectangle 4"/>
          <p:cNvSpPr/>
          <p:nvPr/>
        </p:nvSpPr>
        <p:spPr>
          <a:xfrm>
            <a:off x="2248484" y="3083387"/>
            <a:ext cx="7695055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Approximate </a:t>
            </a:r>
            <a:r>
              <a:rPr lang="en-US" sz="6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TopK</a:t>
            </a:r>
            <a:b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Non-redundant Rules</a:t>
            </a:r>
          </a:p>
        </p:txBody>
      </p:sp>
    </p:spTree>
    <p:extLst>
      <p:ext uri="{BB962C8B-B14F-4D97-AF65-F5344CB8AC3E}">
        <p14:creationId xmlns:p14="http://schemas.microsoft.com/office/powerpoint/2010/main" val="4652007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13388" y="421052"/>
            <a:ext cx="516526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ATNR(Reason)</a:t>
            </a:r>
          </a:p>
        </p:txBody>
      </p:sp>
      <p:sp>
        <p:nvSpPr>
          <p:cNvPr id="6" name="Rectangle 5"/>
          <p:cNvSpPr/>
          <p:nvPr/>
        </p:nvSpPr>
        <p:spPr>
          <a:xfrm>
            <a:off x="389301" y="1701091"/>
            <a:ext cx="59557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5400" b="1" dirty="0">
                <a:ln/>
                <a:solidFill>
                  <a:srgbClr val="0000FF"/>
                </a:solidFill>
              </a:rPr>
              <a:t>Recall Case2 in TNR:</a:t>
            </a:r>
          </a:p>
        </p:txBody>
      </p:sp>
      <p:sp>
        <p:nvSpPr>
          <p:cNvPr id="7" name="Rectangle 6"/>
          <p:cNvSpPr/>
          <p:nvPr/>
        </p:nvSpPr>
        <p:spPr>
          <a:xfrm>
            <a:off x="389301" y="2624421"/>
            <a:ext cx="116258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5400" b="1" dirty="0">
                <a:ln/>
                <a:solidFill>
                  <a:srgbClr val="0000FF"/>
                </a:solidFill>
              </a:rPr>
              <a:t>Redundant Rules added to the </a:t>
            </a:r>
            <a:r>
              <a:rPr lang="en-US" sz="5400" b="1" dirty="0" err="1">
                <a:ln/>
                <a:solidFill>
                  <a:srgbClr val="0000FF"/>
                </a:solidFill>
              </a:rPr>
              <a:t>TopK</a:t>
            </a:r>
            <a:r>
              <a:rPr lang="en-US" sz="5400" b="1" dirty="0">
                <a:ln/>
                <a:solidFill>
                  <a:srgbClr val="0000FF"/>
                </a:solidFill>
              </a:rPr>
              <a:t> list </a:t>
            </a:r>
          </a:p>
        </p:txBody>
      </p:sp>
      <p:sp>
        <p:nvSpPr>
          <p:cNvPr id="10" name="Rectangle 9"/>
          <p:cNvSpPr/>
          <p:nvPr/>
        </p:nvSpPr>
        <p:spPr>
          <a:xfrm rot="20103244">
            <a:off x="893331" y="4419189"/>
            <a:ext cx="399301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600" b="1" dirty="0">
                <a:ln/>
                <a:solidFill>
                  <a:srgbClr val="FF0000"/>
                </a:solidFill>
              </a:rPr>
              <a:t>Prevent it?</a:t>
            </a:r>
            <a:endParaRPr lang="en-US" sz="6600" b="1" dirty="0">
              <a:ln/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04099" y="5500781"/>
            <a:ext cx="884306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600" b="1" dirty="0">
                <a:ln/>
                <a:solidFill>
                  <a:schemeClr val="accent6">
                    <a:lumMod val="50000"/>
                  </a:schemeClr>
                </a:solidFill>
              </a:rPr>
              <a:t>Search Space Reordering</a:t>
            </a:r>
          </a:p>
        </p:txBody>
      </p:sp>
    </p:spTree>
    <p:extLst>
      <p:ext uri="{BB962C8B-B14F-4D97-AF65-F5344CB8AC3E}">
        <p14:creationId xmlns:p14="http://schemas.microsoft.com/office/powerpoint/2010/main" val="5091948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28978" y="421052"/>
            <a:ext cx="413408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ATNR(Idea)</a:t>
            </a:r>
          </a:p>
        </p:txBody>
      </p:sp>
      <p:sp>
        <p:nvSpPr>
          <p:cNvPr id="6" name="Rectangle 5"/>
          <p:cNvSpPr/>
          <p:nvPr/>
        </p:nvSpPr>
        <p:spPr>
          <a:xfrm>
            <a:off x="547922" y="2158290"/>
            <a:ext cx="10785453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4800" b="1" dirty="0">
                <a:ln/>
                <a:solidFill>
                  <a:srgbClr val="0000FF"/>
                </a:solidFill>
              </a:rPr>
              <a:t>Fix LHS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b="1" dirty="0">
                <a:ln/>
                <a:solidFill>
                  <a:srgbClr val="0000FF"/>
                </a:solidFill>
              </a:rPr>
              <a:t>Keep Right Expand Until Not Frequent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b="1" dirty="0">
                <a:ln/>
                <a:solidFill>
                  <a:srgbClr val="0000FF"/>
                </a:solidFill>
              </a:rPr>
              <a:t>Repeat</a:t>
            </a:r>
          </a:p>
        </p:txBody>
      </p:sp>
      <p:sp>
        <p:nvSpPr>
          <p:cNvPr id="8" name="Rectangle 7"/>
          <p:cNvSpPr/>
          <p:nvPr/>
        </p:nvSpPr>
        <p:spPr>
          <a:xfrm rot="733253">
            <a:off x="6250324" y="4876388"/>
            <a:ext cx="520411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600" b="1" dirty="0">
                <a:ln/>
                <a:solidFill>
                  <a:srgbClr val="FF0000"/>
                </a:solidFill>
              </a:rPr>
              <a:t>Reduce Case 2</a:t>
            </a:r>
            <a:endParaRPr lang="en-US" sz="6600" b="1" dirty="0">
              <a:ln/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5099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55084" y="421052"/>
            <a:ext cx="568187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ATNR(Property)</a:t>
            </a:r>
          </a:p>
        </p:txBody>
      </p:sp>
      <p:sp>
        <p:nvSpPr>
          <p:cNvPr id="6" name="Rectangle 5"/>
          <p:cNvSpPr/>
          <p:nvPr/>
        </p:nvSpPr>
        <p:spPr>
          <a:xfrm>
            <a:off x="1322420" y="1701091"/>
            <a:ext cx="41040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00FF"/>
                </a:solidFill>
              </a:rPr>
              <a:t>Ex. Rule A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B</a:t>
            </a:r>
            <a:endParaRPr lang="en-US" sz="5400" b="1" dirty="0">
              <a:ln/>
              <a:solidFill>
                <a:srgbClr val="0000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241006" y="2598948"/>
                <a:ext cx="8636660" cy="157286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/>
              <a:p>
                <a:pPr algn="ctr"/>
                <a:r>
                  <a:rPr lang="en-US" sz="5400" b="1" dirty="0">
                    <a:ln/>
                    <a:solidFill>
                      <a:srgbClr val="0000FF"/>
                    </a:solidFill>
                  </a:rPr>
                  <a:t>Support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dirty="0" smtClean="0">
                            <a:ln/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5400" b="1" i="1" dirty="0" smtClean="0">
                                <a:ln/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sz="5400" b="1" i="1" dirty="0">
                                <a:ln/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𝒕𝒊𝒅𝒔𝒆𝒕</m:t>
                            </m:r>
                            <m:r>
                              <a:rPr lang="en-US" sz="5400" b="1" i="1" dirty="0">
                                <a:ln/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(</m:t>
                            </m:r>
                            <m:r>
                              <a:rPr lang="en-US" sz="5400" b="1" i="1" dirty="0">
                                <a:ln/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𝑨</m:t>
                            </m:r>
                            <m:r>
                              <a:rPr lang="en-US" sz="5400" b="1" i="1" dirty="0">
                                <a:ln/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) </m:t>
                            </m:r>
                            <m:r>
                              <a:rPr lang="en-US" sz="5400" b="1" i="1" dirty="0">
                                <a:ln/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ꓵ</m:t>
                            </m:r>
                            <m:r>
                              <a:rPr lang="en-US" sz="5400" b="1" i="1" dirty="0">
                                <a:ln/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 </m:t>
                            </m:r>
                            <m:r>
                              <a:rPr lang="en-US" sz="5400" b="1" i="1" dirty="0" err="1">
                                <a:ln/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𝒕𝒊𝒅𝒔𝒆𝒕</m:t>
                            </m:r>
                            <m:r>
                              <a:rPr lang="en-US" sz="5400" b="1" i="1" dirty="0">
                                <a:ln/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(</m:t>
                            </m:r>
                            <m:r>
                              <a:rPr lang="en-US" sz="5400" b="1" i="1" dirty="0">
                                <a:ln/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𝑩</m:t>
                            </m:r>
                            <m:r>
                              <a:rPr lang="en-US" sz="5400" b="1" i="1" dirty="0">
                                <a:ln/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)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5400" b="1" i="1" dirty="0" smtClean="0">
                                <a:ln/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sz="5400" b="1" i="1" dirty="0">
                                <a:ln/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𝒕𝒊𝒅𝒔𝒆𝒕</m:t>
                            </m:r>
                            <m:r>
                              <a:rPr lang="en-US" sz="5400" b="1" i="1" dirty="0">
                                <a:ln/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(</m:t>
                            </m:r>
                            <m:r>
                              <a:rPr lang="en-US" sz="5400" b="1" i="1" dirty="0">
                                <a:ln/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𝑨</m:t>
                            </m:r>
                            <m:r>
                              <a:rPr lang="en-US" sz="5400" b="1" i="1" dirty="0">
                                <a:ln/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)</m:t>
                            </m:r>
                          </m:e>
                        </m:d>
                      </m:den>
                    </m:f>
                  </m:oMath>
                </a14:m>
                <a:endParaRPr lang="en-US" sz="5400" b="1" dirty="0">
                  <a:ln/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006" y="2598948"/>
                <a:ext cx="8636660" cy="15728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322420" y="4328540"/>
            <a:ext cx="53746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00FF"/>
                </a:solidFill>
              </a:rPr>
              <a:t>What if A is </a:t>
            </a:r>
            <a:r>
              <a:rPr lang="en-US" sz="5400" b="1" dirty="0">
                <a:ln/>
                <a:solidFill>
                  <a:srgbClr val="FF0000"/>
                </a:solidFill>
              </a:rPr>
              <a:t>fixed</a:t>
            </a:r>
            <a:r>
              <a:rPr lang="en-US" sz="5400" b="1" dirty="0">
                <a:ln/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1322420" y="5396106"/>
            <a:ext cx="81801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00FF"/>
                </a:solidFill>
              </a:rPr>
              <a:t>Then </a:t>
            </a:r>
            <a:r>
              <a:rPr lang="en-US" sz="5400" b="1" dirty="0">
                <a:ln/>
                <a:solidFill>
                  <a:srgbClr val="0000FF"/>
                </a:solidFill>
              </a:rPr>
              <a:t>Support </a:t>
            </a:r>
            <a:r>
              <a:rPr lang="en-US" sz="5400" b="1" dirty="0">
                <a:ln/>
                <a:solidFill>
                  <a:srgbClr val="0000FF"/>
                </a:solidFill>
              </a:rPr>
              <a:t>is </a:t>
            </a:r>
            <a:r>
              <a:rPr lang="en-US" sz="5400" b="1" dirty="0">
                <a:ln/>
                <a:solidFill>
                  <a:srgbClr val="FF0000"/>
                </a:solidFill>
              </a:rPr>
              <a:t>monotonic</a:t>
            </a:r>
            <a:r>
              <a:rPr lang="en-US" sz="5400" b="1" dirty="0">
                <a:ln/>
                <a:solidFill>
                  <a:srgbClr val="0000FF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543607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03973" y="421052"/>
            <a:ext cx="558409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ATNR(Problem)</a:t>
            </a:r>
          </a:p>
        </p:txBody>
      </p:sp>
      <p:sp>
        <p:nvSpPr>
          <p:cNvPr id="6" name="Rectangle 5"/>
          <p:cNvSpPr/>
          <p:nvPr/>
        </p:nvSpPr>
        <p:spPr>
          <a:xfrm>
            <a:off x="1569344" y="2875002"/>
            <a:ext cx="905331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6600" b="1" dirty="0" err="1">
                <a:ln/>
                <a:solidFill>
                  <a:srgbClr val="0000FF"/>
                </a:solidFill>
              </a:rPr>
              <a:t>minsup</a:t>
            </a:r>
            <a:r>
              <a:rPr lang="en-US" sz="6600" b="1" dirty="0">
                <a:ln/>
                <a:solidFill>
                  <a:srgbClr val="0000FF"/>
                </a:solidFill>
              </a:rPr>
              <a:t> NOT set perfectly</a:t>
            </a:r>
          </a:p>
        </p:txBody>
      </p:sp>
    </p:spTree>
    <p:extLst>
      <p:ext uri="{BB962C8B-B14F-4D97-AF65-F5344CB8AC3E}">
        <p14:creationId xmlns:p14="http://schemas.microsoft.com/office/powerpoint/2010/main" val="22635564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03973" y="421052"/>
            <a:ext cx="558409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ATNR(Problem)</a:t>
            </a:r>
          </a:p>
        </p:txBody>
      </p:sp>
      <p:sp>
        <p:nvSpPr>
          <p:cNvPr id="5" name="Rectangle 4"/>
          <p:cNvSpPr/>
          <p:nvPr/>
        </p:nvSpPr>
        <p:spPr>
          <a:xfrm>
            <a:off x="477854" y="2637044"/>
            <a:ext cx="103361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1143000" indent="-1143000">
              <a:buFont typeface="+mj-lt"/>
              <a:buAutoNum type="arabicPeriod"/>
            </a:pPr>
            <a:r>
              <a:rPr lang="en-US" sz="5400" b="1" dirty="0">
                <a:ln/>
                <a:solidFill>
                  <a:srgbClr val="0000FF"/>
                </a:solidFill>
              </a:rPr>
              <a:t>Not increase immediately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5400" b="1" dirty="0">
                <a:ln/>
                <a:solidFill>
                  <a:srgbClr val="0000FF"/>
                </a:solidFill>
              </a:rPr>
              <a:t>Right Expand skip good </a:t>
            </a:r>
            <a:r>
              <a:rPr lang="en-US" sz="5400" b="1" dirty="0" err="1">
                <a:ln/>
                <a:solidFill>
                  <a:srgbClr val="0000FF"/>
                </a:solidFill>
              </a:rPr>
              <a:t>minsup</a:t>
            </a:r>
            <a:endParaRPr lang="en-US" sz="5400" b="1" dirty="0">
              <a:ln/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7854" y="1529048"/>
            <a:ext cx="674710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6600" b="1" dirty="0">
                <a:ln/>
                <a:solidFill>
                  <a:srgbClr val="0000FF"/>
                </a:solidFill>
              </a:rPr>
              <a:t>Reasons: (Like EM)</a:t>
            </a:r>
          </a:p>
        </p:txBody>
      </p:sp>
      <p:sp>
        <p:nvSpPr>
          <p:cNvPr id="8" name="Rectangle 7"/>
          <p:cNvSpPr/>
          <p:nvPr/>
        </p:nvSpPr>
        <p:spPr>
          <a:xfrm>
            <a:off x="1371744" y="4608873"/>
            <a:ext cx="944854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600" b="1" dirty="0">
                <a:ln/>
                <a:solidFill>
                  <a:schemeClr val="accent6">
                    <a:lumMod val="75000"/>
                  </a:schemeClr>
                </a:solidFill>
              </a:rPr>
              <a:t>An Approximation Again…</a:t>
            </a:r>
          </a:p>
        </p:txBody>
      </p:sp>
      <p:sp>
        <p:nvSpPr>
          <p:cNvPr id="9" name="Rectangle 8"/>
          <p:cNvSpPr/>
          <p:nvPr/>
        </p:nvSpPr>
        <p:spPr>
          <a:xfrm>
            <a:off x="1904917" y="5533892"/>
            <a:ext cx="838216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600" b="1" dirty="0">
                <a:ln/>
                <a:solidFill>
                  <a:srgbClr val="FF0000"/>
                </a:solidFill>
              </a:rPr>
              <a:t>But NO need to tune </a:t>
            </a:r>
            <a:r>
              <a:rPr lang="el-GR" sz="6600" b="1" dirty="0">
                <a:ln/>
                <a:solidFill>
                  <a:srgbClr val="FF0000"/>
                </a:solidFill>
              </a:rPr>
              <a:t>Δ</a:t>
            </a:r>
            <a:r>
              <a:rPr lang="en-US" sz="6600" b="1" dirty="0">
                <a:ln/>
                <a:solidFill>
                  <a:srgbClr val="FF0000"/>
                </a:solidFill>
              </a:rPr>
              <a:t>!</a:t>
            </a:r>
            <a:endParaRPr lang="en-US" sz="6600" b="1" dirty="0">
              <a:ln/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8182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49657" y="421052"/>
            <a:ext cx="409272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Limitations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2468682" y="2819297"/>
            <a:ext cx="725467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200" b="1" dirty="0">
                <a:ln/>
                <a:solidFill>
                  <a:srgbClr val="0000FF"/>
                </a:solidFill>
              </a:rPr>
              <a:t>Measures Limited:</a:t>
            </a:r>
          </a:p>
          <a:p>
            <a:pPr algn="ctr"/>
            <a:r>
              <a:rPr lang="en-US" sz="7200" b="1" strike="sngStrike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Lift/Interest/Gini</a:t>
            </a:r>
          </a:p>
        </p:txBody>
      </p:sp>
    </p:spTree>
    <p:extLst>
      <p:ext uri="{BB962C8B-B14F-4D97-AF65-F5344CB8AC3E}">
        <p14:creationId xmlns:p14="http://schemas.microsoft.com/office/powerpoint/2010/main" val="35584349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1131" y="421052"/>
            <a:ext cx="762978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Very Similar Papers…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374063" y="1951789"/>
            <a:ext cx="919781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HK" sz="2800" dirty="0"/>
              <a:t>2015 IJIRT | Volume 1 Issue 12 |</a:t>
            </a:r>
            <a:br>
              <a:rPr lang="en-HK" sz="2800" dirty="0"/>
            </a:br>
            <a:r>
              <a:rPr lang="en-HK" sz="2800" dirty="0"/>
              <a:t> ISSN: 2349-6002:</a:t>
            </a:r>
          </a:p>
          <a:p>
            <a:r>
              <a:rPr lang="en-HK" sz="2800" b="1" dirty="0"/>
              <a:t>TECHNIQUE FOR MINING TOP-K ASSOCIATION </a:t>
            </a:r>
            <a:r>
              <a:rPr lang="en-US" sz="2800" b="1" dirty="0"/>
              <a:t>RULES</a:t>
            </a:r>
            <a:endParaRPr lang="en-US" sz="9600" b="1" dirty="0">
              <a:ln/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4062" y="4038604"/>
            <a:ext cx="11604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HK" sz="2800" dirty="0"/>
              <a:t>2016 IJETST- Vol.||03||Issue||01||Pages 3491-3500||January||</a:t>
            </a:r>
            <a:br>
              <a:rPr lang="en-HK" sz="2800" dirty="0"/>
            </a:br>
            <a:r>
              <a:rPr lang="en-HK" sz="2800" dirty="0"/>
              <a:t>ISSN 2348-9480:</a:t>
            </a:r>
          </a:p>
          <a:p>
            <a:r>
              <a:rPr lang="en-HK" sz="2800" b="1" dirty="0"/>
              <a:t>An Efficient Algorithm to Mine Non Redundant Top K Association Rules</a:t>
            </a:r>
            <a:endParaRPr lang="en-US" sz="9600" b="1" dirty="0">
              <a:ln/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062" y="3336784"/>
            <a:ext cx="638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http://www.ijirt.org/vol1/paperpublished/IJIRT102265_PAPER.pdf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4062" y="5423599"/>
            <a:ext cx="4176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http://dx.doi.org/10.18535/ijetst/v3i01.12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5825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68258" y="2819297"/>
            <a:ext cx="545553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600" b="1" dirty="0">
                <a:ln/>
                <a:solidFill>
                  <a:srgbClr val="0000FF"/>
                </a:solidFill>
              </a:rPr>
              <a:t>Thank You</a:t>
            </a:r>
            <a:endParaRPr lang="en-US" sz="9600" b="1" strike="sngStrike" dirty="0">
              <a:ln/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03149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08122" y="421052"/>
            <a:ext cx="557575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Traditional way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5821" y="1884784"/>
            <a:ext cx="921790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dirty="0"/>
              <a:t>Find Frequent </a:t>
            </a:r>
            <a:r>
              <a:rPr lang="en-US" sz="3600" dirty="0" err="1"/>
              <a:t>Itemsets</a:t>
            </a:r>
            <a:endParaRPr lang="en-US" sz="3600" dirty="0"/>
          </a:p>
          <a:p>
            <a:pPr marL="342900" indent="-342900">
              <a:buFont typeface="+mj-lt"/>
              <a:buAutoNum type="arabicPeriod"/>
            </a:pPr>
            <a:r>
              <a:rPr lang="en-US" sz="3600" dirty="0"/>
              <a:t>Find Association Rules using frequent </a:t>
            </a:r>
            <a:r>
              <a:rPr lang="en-US" sz="3600" dirty="0" err="1"/>
              <a:t>itemsets</a:t>
            </a:r>
            <a:br>
              <a:rPr lang="en-US" sz="3600" dirty="0"/>
            </a:br>
            <a:r>
              <a:rPr lang="en-US" sz="3600" dirty="0"/>
              <a:t>(Another Big Task)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5821" y="3994846"/>
            <a:ext cx="564699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Ex. ABCD is frequent</a:t>
            </a:r>
            <a:br>
              <a:rPr lang="en-US" sz="4400" dirty="0"/>
            </a:br>
            <a:r>
              <a:rPr lang="en-US" sz="4400" dirty="0"/>
              <a:t>      A </a:t>
            </a:r>
            <a:r>
              <a:rPr lang="en-US" sz="4400" dirty="0">
                <a:sym typeface="Wingdings" panose="05000000000000000000" pitchFamily="2" charset="2"/>
              </a:rPr>
              <a:t> B</a:t>
            </a:r>
            <a:r>
              <a:rPr lang="en-US" sz="4400" dirty="0"/>
              <a:t>CD, B</a:t>
            </a:r>
            <a:r>
              <a:rPr lang="en-US" sz="4400" dirty="0">
                <a:sym typeface="Wingdings" panose="05000000000000000000" pitchFamily="2" charset="2"/>
              </a:rPr>
              <a:t>ACD,…</a:t>
            </a:r>
            <a:br>
              <a:rPr lang="en-US" sz="4400" dirty="0">
                <a:sym typeface="Wingdings" panose="05000000000000000000" pitchFamily="2" charset="2"/>
              </a:rPr>
            </a:br>
            <a:r>
              <a:rPr lang="en-US" sz="4400" dirty="0">
                <a:sym typeface="Wingdings" panose="05000000000000000000" pitchFamily="2" charset="2"/>
              </a:rPr>
              <a:t>      ABCD, ACBC,…</a:t>
            </a:r>
            <a:endParaRPr lang="en-US" sz="4400" dirty="0"/>
          </a:p>
        </p:txBody>
      </p:sp>
      <p:sp>
        <p:nvSpPr>
          <p:cNvPr id="8" name="Rectangle 7"/>
          <p:cNvSpPr/>
          <p:nvPr/>
        </p:nvSpPr>
        <p:spPr>
          <a:xfrm rot="20491272">
            <a:off x="5442915" y="1491356"/>
            <a:ext cx="2519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Big Task</a:t>
            </a:r>
          </a:p>
        </p:txBody>
      </p:sp>
      <p:sp>
        <p:nvSpPr>
          <p:cNvPr id="9" name="Rectangle 8"/>
          <p:cNvSpPr/>
          <p:nvPr/>
        </p:nvSpPr>
        <p:spPr>
          <a:xfrm rot="20491272">
            <a:off x="8357176" y="2782090"/>
            <a:ext cx="2519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Big Task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89306" y="4436581"/>
            <a:ext cx="56823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Store every count?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120216" y="5195174"/>
            <a:ext cx="38940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spc="50" dirty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Exponential!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25403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73092" y="421052"/>
            <a:ext cx="604582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TopKRules</a:t>
            </a:r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(Idea)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5821" y="1884784"/>
            <a:ext cx="1114202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dirty="0"/>
              <a:t>Scan DB: Record each item’s </a:t>
            </a:r>
            <a:r>
              <a:rPr lang="en-US" sz="3600" dirty="0" err="1"/>
              <a:t>tidset</a:t>
            </a:r>
            <a:r>
              <a:rPr lang="en-US" sz="3600" dirty="0"/>
              <a:t> (Set of transaction ID)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dirty="0"/>
              <a:t>Gen Base Rules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sz="3600" dirty="0"/>
              <a:t> into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dirty="0"/>
              <a:t>Loop all rules in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br>
              <a:rPr lang="en-US" sz="3600" dirty="0"/>
            </a:br>
            <a:r>
              <a:rPr lang="en-US" sz="3600" dirty="0" err="1"/>
              <a:t>LeftExpansion</a:t>
            </a:r>
            <a:br>
              <a:rPr lang="en-US" sz="3600" dirty="0"/>
            </a:br>
            <a:r>
              <a:rPr lang="en-US" sz="3600" dirty="0" err="1"/>
              <a:t>RightExpansion</a:t>
            </a:r>
            <a:br>
              <a:rPr lang="en-US" sz="3600" dirty="0"/>
            </a:br>
            <a:r>
              <a:rPr lang="en-US" sz="3600" dirty="0"/>
              <a:t>Until L is empty</a:t>
            </a:r>
          </a:p>
          <a:p>
            <a:pPr marL="342900" indent="-342900"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99021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73092" y="421052"/>
            <a:ext cx="604582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TopKRules</a:t>
            </a:r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(Idea)</a:t>
            </a:r>
          </a:p>
        </p:txBody>
      </p:sp>
      <p:sp>
        <p:nvSpPr>
          <p:cNvPr id="5" name="Rectangle 4"/>
          <p:cNvSpPr/>
          <p:nvPr/>
        </p:nvSpPr>
        <p:spPr>
          <a:xfrm>
            <a:off x="1030447" y="3203319"/>
            <a:ext cx="1013110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7200" b="1" dirty="0">
                <a:ln/>
                <a:solidFill>
                  <a:srgbClr val="0000FF"/>
                </a:solidFill>
              </a:rPr>
              <a:t>An auto increased </a:t>
            </a:r>
            <a:r>
              <a:rPr lang="en-US" sz="7200" b="1" dirty="0" err="1">
                <a:ln/>
                <a:solidFill>
                  <a:srgbClr val="0000FF"/>
                </a:solidFill>
              </a:rPr>
              <a:t>minsup</a:t>
            </a:r>
            <a:endParaRPr lang="en-US" sz="7200" b="1" dirty="0">
              <a:ln/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223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73092" y="421052"/>
            <a:ext cx="604582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TopKRules</a:t>
            </a:r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(Idea)</a:t>
            </a:r>
          </a:p>
        </p:txBody>
      </p:sp>
      <p:sp>
        <p:nvSpPr>
          <p:cNvPr id="6" name="Rectangle 5"/>
          <p:cNvSpPr/>
          <p:nvPr/>
        </p:nvSpPr>
        <p:spPr>
          <a:xfrm>
            <a:off x="583049" y="3122455"/>
            <a:ext cx="1102590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800" b="1" dirty="0">
                <a:ln/>
                <a:solidFill>
                  <a:srgbClr val="0000FF"/>
                </a:solidFill>
              </a:rPr>
              <a:t>Always</a:t>
            </a:r>
            <a:br>
              <a:rPr lang="en-US" sz="4800" b="1" dirty="0">
                <a:ln/>
                <a:solidFill>
                  <a:srgbClr val="0000FF"/>
                </a:solidFill>
              </a:rPr>
            </a:br>
            <a:r>
              <a:rPr lang="en-US" sz="4800" b="1" dirty="0">
                <a:ln/>
                <a:solidFill>
                  <a:srgbClr val="0000FF"/>
                </a:solidFill>
              </a:rPr>
              <a:t>Set </a:t>
            </a:r>
            <a:r>
              <a:rPr lang="en-US" sz="4800" b="1" dirty="0" err="1">
                <a:ln/>
                <a:solidFill>
                  <a:srgbClr val="0000FF"/>
                </a:solidFill>
              </a:rPr>
              <a:t>minsup</a:t>
            </a:r>
            <a:r>
              <a:rPr lang="en-US" sz="4800" b="1" dirty="0">
                <a:ln/>
                <a:solidFill>
                  <a:srgbClr val="0000FF"/>
                </a:solidFill>
              </a:rPr>
              <a:t> = lowest support of </a:t>
            </a:r>
            <a:r>
              <a:rPr lang="en-US" sz="4800" b="1" dirty="0" err="1">
                <a:ln/>
                <a:solidFill>
                  <a:srgbClr val="0000FF"/>
                </a:solidFill>
              </a:rPr>
              <a:t>TopK</a:t>
            </a:r>
            <a:r>
              <a:rPr lang="en-US" sz="4800" b="1" dirty="0">
                <a:ln/>
                <a:solidFill>
                  <a:srgbClr val="0000FF"/>
                </a:solidFill>
              </a:rPr>
              <a:t> rules </a:t>
            </a:r>
          </a:p>
        </p:txBody>
      </p:sp>
    </p:spTree>
    <p:extLst>
      <p:ext uri="{BB962C8B-B14F-4D97-AF65-F5344CB8AC3E}">
        <p14:creationId xmlns:p14="http://schemas.microsoft.com/office/powerpoint/2010/main" val="2463566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06568" y="421052"/>
            <a:ext cx="617887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TopKRules</a:t>
            </a:r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(Base)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5821" y="1884784"/>
            <a:ext cx="41549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Items: A, B, C, 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5821" y="2715781"/>
            <a:ext cx="955171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Base Rules (Totally 4C2 = 12):</a:t>
            </a:r>
          </a:p>
          <a:p>
            <a:r>
              <a:rPr lang="en-US" sz="4800" dirty="0"/>
              <a:t>A</a:t>
            </a:r>
            <a:r>
              <a:rPr lang="en-US" sz="4800" dirty="0">
                <a:sym typeface="Wingdings" panose="05000000000000000000" pitchFamily="2" charset="2"/>
              </a:rPr>
              <a:t>B, AC, AD, BC, BD, CD,</a:t>
            </a:r>
          </a:p>
          <a:p>
            <a:r>
              <a:rPr lang="en-US" sz="4800" dirty="0"/>
              <a:t>B</a:t>
            </a:r>
            <a:r>
              <a:rPr lang="en-US" sz="4800" dirty="0">
                <a:sym typeface="Wingdings" panose="05000000000000000000" pitchFamily="2" charset="2"/>
              </a:rPr>
              <a:t>A, CA, DA, CB, DB, DC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89249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06568" y="421052"/>
            <a:ext cx="617887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TopKRules</a:t>
            </a:r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(Base)</a:t>
            </a:r>
          </a:p>
        </p:txBody>
      </p:sp>
      <p:sp>
        <p:nvSpPr>
          <p:cNvPr id="3" name="Rectangle 2"/>
          <p:cNvSpPr/>
          <p:nvPr/>
        </p:nvSpPr>
        <p:spPr>
          <a:xfrm>
            <a:off x="575971" y="1663768"/>
            <a:ext cx="41040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00FF"/>
                </a:solidFill>
              </a:rPr>
              <a:t>Ex. Rule A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B</a:t>
            </a:r>
            <a:endParaRPr lang="en-US" sz="5400" b="1" dirty="0">
              <a:ln/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5971" y="2587098"/>
            <a:ext cx="5907515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Record 2 things:</a:t>
            </a:r>
          </a:p>
          <a:p>
            <a:r>
              <a:rPr lang="en-US" sz="5400" b="1" dirty="0" err="1">
                <a:ln/>
                <a:solidFill>
                  <a:srgbClr val="0000FF"/>
                </a:solidFill>
                <a:sym typeface="Wingdings" panose="05000000000000000000" pitchFamily="2" charset="2"/>
              </a:rPr>
              <a:t>tidset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(A) ꓵ </a:t>
            </a:r>
            <a:r>
              <a:rPr lang="en-US" sz="5400" b="1" dirty="0" err="1">
                <a:ln/>
                <a:solidFill>
                  <a:srgbClr val="0000FF"/>
                </a:solidFill>
                <a:sym typeface="Wingdings" panose="05000000000000000000" pitchFamily="2" charset="2"/>
              </a:rPr>
              <a:t>tidset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(B)</a:t>
            </a:r>
          </a:p>
          <a:p>
            <a:r>
              <a:rPr lang="en-US" sz="5400" b="1" dirty="0" err="1">
                <a:ln/>
                <a:solidFill>
                  <a:srgbClr val="0000FF"/>
                </a:solidFill>
                <a:sym typeface="Wingdings" panose="05000000000000000000" pitchFamily="2" charset="2"/>
              </a:rPr>
              <a:t>tidset</a:t>
            </a:r>
            <a:r>
              <a:rPr lang="en-US" sz="5400" b="1" dirty="0">
                <a:ln/>
                <a:solidFill>
                  <a:srgbClr val="0000FF"/>
                </a:solidFill>
                <a:sym typeface="Wingdings" panose="05000000000000000000" pitchFamily="2" charset="2"/>
              </a:rPr>
              <a:t>(A)</a:t>
            </a:r>
            <a:endParaRPr lang="en-US" sz="5400" dirty="0"/>
          </a:p>
        </p:txBody>
      </p:sp>
      <p:sp>
        <p:nvSpPr>
          <p:cNvPr id="7" name="Rectangle 6"/>
          <p:cNvSpPr/>
          <p:nvPr/>
        </p:nvSpPr>
        <p:spPr>
          <a:xfrm>
            <a:off x="2336480" y="5602908"/>
            <a:ext cx="75190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Count Support Efficiently</a:t>
            </a:r>
          </a:p>
        </p:txBody>
      </p:sp>
      <p:sp>
        <p:nvSpPr>
          <p:cNvPr id="8" name="Rectangle 7"/>
          <p:cNvSpPr/>
          <p:nvPr/>
        </p:nvSpPr>
        <p:spPr>
          <a:xfrm>
            <a:off x="6597967" y="3525816"/>
            <a:ext cx="51749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50" dirty="0">
                <a:ln w="0"/>
                <a:solidFill>
                  <a:schemeClr val="accent6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(Covered Transactions)</a:t>
            </a:r>
          </a:p>
        </p:txBody>
      </p:sp>
      <p:sp>
        <p:nvSpPr>
          <p:cNvPr id="9" name="Rectangle 8"/>
          <p:cNvSpPr/>
          <p:nvPr/>
        </p:nvSpPr>
        <p:spPr>
          <a:xfrm>
            <a:off x="6172851" y="4325836"/>
            <a:ext cx="560005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50" dirty="0">
                <a:ln w="0"/>
                <a:solidFill>
                  <a:schemeClr val="accent6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(Evidenced Transactions)</a:t>
            </a:r>
          </a:p>
        </p:txBody>
      </p:sp>
    </p:spTree>
    <p:extLst>
      <p:ext uri="{BB962C8B-B14F-4D97-AF65-F5344CB8AC3E}">
        <p14:creationId xmlns:p14="http://schemas.microsoft.com/office/powerpoint/2010/main" val="2322680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2381</TotalTime>
  <Words>694</Words>
  <Application>Microsoft Office PowerPoint</Application>
  <PresentationFormat>Widescreen</PresentationFormat>
  <Paragraphs>153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Jackey Leung</dc:creator>
  <cp:lastModifiedBy>Jackey Leung</cp:lastModifiedBy>
  <cp:revision>261</cp:revision>
  <dcterms:created xsi:type="dcterms:W3CDTF">2016-09-23T10:15:14Z</dcterms:created>
  <dcterms:modified xsi:type="dcterms:W3CDTF">2016-11-13T12:44:07Z</dcterms:modified>
</cp:coreProperties>
</file>