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60" r:id="rId1"/>
  </p:sldMasterIdLst>
  <p:notesMasterIdLst>
    <p:notesMasterId r:id="rId34"/>
  </p:notesMasterIdLst>
  <p:sldIdLst>
    <p:sldId id="256" r:id="rId2"/>
    <p:sldId id="298" r:id="rId3"/>
    <p:sldId id="299" r:id="rId4"/>
    <p:sldId id="300" r:id="rId5"/>
    <p:sldId id="301" r:id="rId6"/>
    <p:sldId id="303" r:id="rId7"/>
    <p:sldId id="304" r:id="rId8"/>
    <p:sldId id="305" r:id="rId9"/>
    <p:sldId id="308" r:id="rId10"/>
    <p:sldId id="306" r:id="rId11"/>
    <p:sldId id="307" r:id="rId12"/>
    <p:sldId id="309" r:id="rId13"/>
    <p:sldId id="310" r:id="rId14"/>
    <p:sldId id="311" r:id="rId15"/>
    <p:sldId id="312" r:id="rId16"/>
    <p:sldId id="313" r:id="rId17"/>
    <p:sldId id="328" r:id="rId18"/>
    <p:sldId id="314" r:id="rId19"/>
    <p:sldId id="315" r:id="rId20"/>
    <p:sldId id="316" r:id="rId21"/>
    <p:sldId id="329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7CA3"/>
    <a:srgbClr val="1826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80432" autoAdjust="0"/>
  </p:normalViewPr>
  <p:slideViewPr>
    <p:cSldViewPr>
      <p:cViewPr varScale="1">
        <p:scale>
          <a:sx n="92" d="100"/>
          <a:sy n="92" d="100"/>
        </p:scale>
        <p:origin x="-20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B9B3F-3167-40E4-BA48-624039E6AA47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8A4F5-EFEF-4FCA-A090-C96F085AF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baseline="0" dirty="0" smtClean="0"/>
              <a:t>    Thank XXX for the introduction.  Today, I am going to talk about an evidence-based approach the TCM patient classification</a:t>
            </a:r>
            <a:endParaRPr lang="en-US" altLang="zh-CN" sz="12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8A4F5-EFEF-4FCA-A090-C96F085AFB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3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141909" y="1068720"/>
            <a:ext cx="6858000" cy="1152127"/>
          </a:xfrm>
        </p:spPr>
        <p:txBody>
          <a:bodyPr anchor="t" anchorCtr="0"/>
          <a:lstStyle>
            <a:lvl1pPr algn="ctr">
              <a:defRPr sz="320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kumimoji="0" lang="en-US" altLang="zh-CN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141909" y="2979813"/>
            <a:ext cx="6858000" cy="131328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CN" dirty="0" smtClean="0"/>
              <a:t>Click to edit Master subtitle style</a:t>
            </a:r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27584" y="838200"/>
            <a:ext cx="7315200" cy="160020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 userDrawn="1"/>
        </p:nvSpPr>
        <p:spPr>
          <a:xfrm>
            <a:off x="827584" y="2743199"/>
            <a:ext cx="7324725" cy="1693911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827583" y="838200"/>
            <a:ext cx="238125" cy="16002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 userDrawn="1"/>
        </p:nvSpPr>
        <p:spPr>
          <a:xfrm>
            <a:off x="837109" y="2743200"/>
            <a:ext cx="228599" cy="169391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65752"/>
          </a:xfrm>
        </p:spPr>
        <p:txBody>
          <a:bodyPr/>
          <a:lstStyle>
            <a:lvl1pPr>
              <a:lnSpc>
                <a:spcPct val="120000"/>
              </a:lnSpc>
              <a:defRPr sz="20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  <a:lvl2pPr>
              <a:lnSpc>
                <a:spcPct val="120000"/>
              </a:lnSpc>
              <a:defRPr sz="20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2pPr>
            <a:lvl3pPr>
              <a:lnSpc>
                <a:spcPct val="120000"/>
              </a:lnSpc>
              <a:defRPr sz="18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3pPr>
            <a:lvl4pPr>
              <a:lnSpc>
                <a:spcPct val="120000"/>
              </a:lnSpc>
              <a:defRPr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4pPr>
            <a:lvl5pPr>
              <a:lnSpc>
                <a:spcPct val="120000"/>
              </a:lnSpc>
              <a:defRPr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5pPr>
          </a:lstStyle>
          <a:p>
            <a:pPr lvl="0" eaLnBrk="1" latinLnBrk="0" hangingPunct="1"/>
            <a:r>
              <a:rPr lang="en-US" altLang="zh-CN" dirty="0" smtClean="0"/>
              <a:t>Click to edit Master text styles</a:t>
            </a:r>
          </a:p>
          <a:p>
            <a:pPr lvl="1" eaLnBrk="1" latinLnBrk="0" hangingPunct="1"/>
            <a:r>
              <a:rPr lang="en-US" altLang="zh-CN" dirty="0" smtClean="0"/>
              <a:t>Second level</a:t>
            </a:r>
          </a:p>
          <a:p>
            <a:pPr lvl="2" eaLnBrk="1" latinLnBrk="0" hangingPunct="1"/>
            <a:r>
              <a:rPr lang="en-US" altLang="zh-CN" dirty="0" smtClean="0"/>
              <a:t>Third level</a:t>
            </a:r>
          </a:p>
          <a:p>
            <a:pPr lvl="3" eaLnBrk="1" latinLnBrk="0" hangingPunct="1"/>
            <a:r>
              <a:rPr lang="en-US" altLang="zh-CN" dirty="0" smtClean="0"/>
              <a:t>Fourth level</a:t>
            </a:r>
          </a:p>
          <a:p>
            <a:pPr lvl="4" eaLnBrk="1" latinLnBrk="0" hangingPunct="1"/>
            <a:r>
              <a:rPr lang="en-US" altLang="zh-CN" dirty="0" smtClean="0"/>
              <a:t>Fifth level</a:t>
            </a:r>
            <a:endParaRPr kumimoji="0"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>
            <a:lvl1pPr algn="ctr">
              <a:defRPr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7321-0660-4FCA-A9B3-73E318678F28}" type="datetimeFigureOut">
              <a:rPr lang="en-US" smtClean="0"/>
              <a:t>12/8/2014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6AF0-C192-432F-976E-01B47A3561B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Footer Placeholder 17"/>
          <p:cNvSpPr txBox="1">
            <a:spLocks/>
          </p:cNvSpPr>
          <p:nvPr userDrawn="1"/>
        </p:nvSpPr>
        <p:spPr>
          <a:xfrm>
            <a:off x="2885361" y="6375608"/>
            <a:ext cx="3505200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>
                <a:solidFill>
                  <a:srgbClr val="C00000"/>
                </a:solidFill>
              </a:rPr>
              <a:t>Nevin</a:t>
            </a:r>
            <a:r>
              <a:rPr lang="en-US" baseline="0" dirty="0" smtClean="0">
                <a:solidFill>
                  <a:srgbClr val="C00000"/>
                </a:solidFill>
              </a:rPr>
              <a:t> L. Zhang, CSE HKUST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1" name="Slide Number Placeholder 18"/>
          <p:cNvSpPr txBox="1">
            <a:spLocks/>
          </p:cNvSpPr>
          <p:nvPr userDrawn="1"/>
        </p:nvSpPr>
        <p:spPr>
          <a:xfrm>
            <a:off x="8244408" y="6375608"/>
            <a:ext cx="432048" cy="365760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C6AF0-C192-432F-976E-01B47A3561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F277321-0660-4FCA-A9B3-73E318678F2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7DC6AF0-C192-432F-976E-01B47A3561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7321-0660-4FCA-A9B3-73E318678F2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6AF0-C192-432F-976E-01B47A3561B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7321-0660-4FCA-A9B3-73E318678F2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6AF0-C192-432F-976E-01B47A3561B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7321-0660-4FCA-A9B3-73E318678F2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6AF0-C192-432F-976E-01B47A3561B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7321-0660-4FCA-A9B3-73E318678F2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6AF0-C192-432F-976E-01B47A3561B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7321-0660-4FCA-A9B3-73E318678F2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6AF0-C192-432F-976E-01B47A3561B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altLang="zh-CN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7321-0660-4FCA-A9B3-73E318678F2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6AF0-C192-432F-976E-01B47A3561B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7321-0660-4FCA-A9B3-73E318678F2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6AF0-C192-432F-976E-01B47A35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7321-0660-4FCA-A9B3-73E318678F2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6AF0-C192-432F-976E-01B47A3561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  <a:p>
            <a:pPr lvl="1" eaLnBrk="1" latinLnBrk="0" hangingPunct="1"/>
            <a:r>
              <a:rPr kumimoji="0" lang="en-US" altLang="zh-CN" smtClean="0"/>
              <a:t>Second level</a:t>
            </a:r>
          </a:p>
          <a:p>
            <a:pPr lvl="2" eaLnBrk="1" latinLnBrk="0" hangingPunct="1"/>
            <a:r>
              <a:rPr kumimoji="0" lang="en-US" altLang="zh-CN" smtClean="0"/>
              <a:t>Third level</a:t>
            </a:r>
          </a:p>
          <a:p>
            <a:pPr lvl="3" eaLnBrk="1" latinLnBrk="0" hangingPunct="1"/>
            <a:r>
              <a:rPr kumimoji="0" lang="en-US" altLang="zh-CN" smtClean="0"/>
              <a:t>Fourth level</a:t>
            </a:r>
          </a:p>
          <a:p>
            <a:pPr lvl="4" eaLnBrk="1" latinLnBrk="0" hangingPunct="1"/>
            <a:r>
              <a:rPr kumimoji="0" lang="en-US" altLang="zh-CN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F277321-0660-4FCA-A9B3-73E318678F28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7DC6AF0-C192-432F-976E-01B47A3561BB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61" r:id="rId1"/>
    <p:sldLayoutId id="2147484562" r:id="rId2"/>
    <p:sldLayoutId id="2147484563" r:id="rId3"/>
    <p:sldLayoutId id="2147484564" r:id="rId4"/>
    <p:sldLayoutId id="2147484565" r:id="rId5"/>
    <p:sldLayoutId id="2147484566" r:id="rId6"/>
    <p:sldLayoutId id="2147484567" r:id="rId7"/>
    <p:sldLayoutId id="2147484568" r:id="rId8"/>
    <p:sldLayoutId id="2147484569" r:id="rId9"/>
    <p:sldLayoutId id="2147484570" r:id="rId10"/>
    <p:sldLayoutId id="21474845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se.ust.hk/~lzhang/tcm/resource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744" y="1066800"/>
            <a:ext cx="6858000" cy="11430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/>
              <a:t>孔</a:t>
            </a:r>
            <a:r>
              <a:rPr lang="zh-CN" altLang="en-US" sz="2800" dirty="0" smtClean="0"/>
              <a:t>明灯 </a:t>
            </a:r>
            <a:r>
              <a:rPr lang="en-US" altLang="zh-CN" sz="2800" dirty="0" smtClean="0"/>
              <a:t>(Lantern) 3.4</a:t>
            </a: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zh-CN" altLang="en-US" sz="2400" dirty="0">
                <a:solidFill>
                  <a:srgbClr val="0070C0"/>
                </a:solidFill>
              </a:rPr>
              <a:t>使</a:t>
            </a:r>
            <a:r>
              <a:rPr lang="zh-CN" altLang="en-US" sz="2400" dirty="0" smtClean="0">
                <a:solidFill>
                  <a:srgbClr val="0070C0"/>
                </a:solidFill>
              </a:rPr>
              <a:t>用指南</a:t>
            </a:r>
            <a:r>
              <a:rPr lang="en-US" altLang="zh-CN" sz="2400" dirty="0" smtClean="0">
                <a:solidFill>
                  <a:srgbClr val="0070C0"/>
                </a:solidFill>
              </a:rPr>
              <a:t> </a:t>
            </a:r>
            <a:r>
              <a:rPr lang="en-US" altLang="zh-CN" sz="2400" dirty="0" smtClean="0"/>
              <a:t/>
            </a:r>
            <a:br>
              <a:rPr lang="en-US" altLang="zh-CN" sz="2400" dirty="0" smtClean="0"/>
            </a:br>
            <a:r>
              <a:rPr lang="en-US" altLang="zh-CN" sz="2400" dirty="0"/>
              <a:t/>
            </a:r>
            <a:br>
              <a:rPr lang="en-US" altLang="zh-CN" sz="2400" dirty="0"/>
            </a:b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909" y="2971800"/>
            <a:ext cx="6858000" cy="13716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Tx/>
              <a:buSzTx/>
            </a:pPr>
            <a:r>
              <a:rPr lang="en-US" altLang="zh-CN" sz="2400" dirty="0" err="1" smtClean="0">
                <a:solidFill>
                  <a:schemeClr val="tx1"/>
                </a:solidFill>
                <a:latin typeface="Calibri" pitchFamily="34" charset="0"/>
                <a:ea typeface="宋体" charset="-122"/>
              </a:rPr>
              <a:t>Nevin</a:t>
            </a:r>
            <a:r>
              <a:rPr lang="en-US" altLang="zh-CN" sz="2400" dirty="0" smtClean="0">
                <a:solidFill>
                  <a:schemeClr val="tx1"/>
                </a:solidFill>
                <a:latin typeface="Calibri" pitchFamily="34" charset="0"/>
                <a:ea typeface="宋体" charset="-122"/>
              </a:rPr>
              <a:t> L. Zhang</a:t>
            </a:r>
            <a:endParaRPr lang="en-US" altLang="zh-CN" sz="2400" dirty="0">
              <a:solidFill>
                <a:schemeClr val="tx1"/>
              </a:solidFill>
              <a:latin typeface="Calibri" pitchFamily="34" charset="0"/>
              <a:ea typeface="宋体" charset="-122"/>
            </a:endParaRPr>
          </a:p>
          <a:p>
            <a:pPr>
              <a:spcBef>
                <a:spcPct val="0"/>
              </a:spcBef>
              <a:buClrTx/>
              <a:buSzTx/>
            </a:pPr>
            <a:r>
              <a:rPr lang="en-US" altLang="zh-CN" sz="2000" dirty="0" smtClean="0">
                <a:solidFill>
                  <a:schemeClr val="tx1"/>
                </a:solidFill>
                <a:latin typeface="Calibri" pitchFamily="34" charset="0"/>
                <a:ea typeface="宋体" charset="-122"/>
              </a:rPr>
              <a:t>The Hong Kong University of Science &amp; Technology</a:t>
            </a:r>
            <a:endParaRPr lang="en-US" altLang="zh-CN" sz="2000" dirty="0">
              <a:solidFill>
                <a:schemeClr val="tx1"/>
              </a:solidFill>
              <a:latin typeface="Calibri" pitchFamily="34" charset="0"/>
              <a:ea typeface="宋体" charset="-122"/>
            </a:endParaRPr>
          </a:p>
          <a:p>
            <a:pPr>
              <a:spcBef>
                <a:spcPct val="0"/>
              </a:spcBef>
              <a:buClrTx/>
              <a:buSzTx/>
            </a:pPr>
            <a:r>
              <a:rPr lang="en-US" altLang="zh-CN" sz="2000" dirty="0">
                <a:solidFill>
                  <a:schemeClr val="tx1"/>
                </a:solidFill>
                <a:latin typeface="Calibri" pitchFamily="34" charset="0"/>
                <a:ea typeface="宋体" charset="-122"/>
              </a:rPr>
              <a:t>http://www.cse.ust.hk/~lzhang/tcm/</a:t>
            </a:r>
          </a:p>
          <a:p>
            <a:endParaRPr lang="en-US" dirty="0"/>
          </a:p>
        </p:txBody>
      </p:sp>
      <p:pic>
        <p:nvPicPr>
          <p:cNvPr id="1026" name="Picture 2" descr="http://physics.ust.hk/dusw/Images/HKUST_Vie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667301"/>
            <a:ext cx="9180512" cy="219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15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 smtClean="0"/>
              <a:t>下载安装</a:t>
            </a:r>
            <a:r>
              <a:rPr lang="en-US" altLang="zh-CN" dirty="0"/>
              <a:t>Java</a:t>
            </a:r>
            <a:r>
              <a:rPr lang="zh-CN" altLang="en-US" dirty="0" smtClean="0"/>
              <a:t>： </a:t>
            </a:r>
            <a:r>
              <a:rPr lang="en-US" altLang="zh-CN" sz="1800" dirty="0"/>
              <a:t>http://www.oracle.com/technetwork/java/javase/downloads/index.html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孔明灯下载地址：</a:t>
            </a:r>
            <a:endParaRPr lang="en-US" altLang="zh-CN" dirty="0" smtClean="0"/>
          </a:p>
          <a:p>
            <a:pPr lvl="1"/>
            <a:r>
              <a:rPr lang="en-US" altLang="zh-CN" dirty="0" smtClean="0">
                <a:hlinkClick r:id="rId2"/>
              </a:rPr>
              <a:t>http</a:t>
            </a:r>
            <a:r>
              <a:rPr lang="en-US" altLang="zh-CN" dirty="0">
                <a:hlinkClick r:id="rId2"/>
              </a:rPr>
              <a:t>://www.cse.ust.hk/~</a:t>
            </a:r>
            <a:r>
              <a:rPr lang="en-US" altLang="zh-CN" dirty="0" smtClean="0">
                <a:hlinkClick r:id="rId2"/>
              </a:rPr>
              <a:t>lzhang/tcm/resource.html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未来更新会放在同一地址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解压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/>
              <a:t>点</a:t>
            </a:r>
            <a:r>
              <a:rPr lang="zh-CN" altLang="en-US" dirty="0" smtClean="0"/>
              <a:t>击</a:t>
            </a:r>
            <a:r>
              <a:rPr lang="en-US" altLang="zh-CN" dirty="0" smtClean="0"/>
              <a:t>Lantern-3.4</a:t>
            </a:r>
            <a:r>
              <a:rPr lang="zh-CN" altLang="en-US" dirty="0" smtClean="0"/>
              <a:t>运行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</a:t>
            </a:r>
            <a:r>
              <a:rPr lang="zh-CN" altLang="en-US" dirty="0" smtClean="0"/>
              <a:t>载与安装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4114800"/>
            <a:ext cx="3505200" cy="17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8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系统语言选择及使用指南</a:t>
            </a:r>
            <a:endParaRPr lang="zh-CN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2057400"/>
            <a:ext cx="3162300" cy="2085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7400"/>
            <a:ext cx="316230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3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</a:rPr>
              <a:t>隐树分析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/>
              <a:t>模</a:t>
            </a:r>
            <a:r>
              <a:rPr lang="zh-CN" altLang="en-US" dirty="0" smtClean="0"/>
              <a:t>型显示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模</a:t>
            </a:r>
            <a:r>
              <a:rPr lang="zh-CN" altLang="en-US" dirty="0" smtClean="0"/>
              <a:t>型诠释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综</a:t>
            </a:r>
            <a:r>
              <a:rPr lang="zh-CN" altLang="en-US" dirty="0" smtClean="0"/>
              <a:t>合聚类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辨证规则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基本功能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965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孔</a:t>
            </a:r>
            <a:r>
              <a:rPr lang="zh-CN" altLang="en-US" dirty="0"/>
              <a:t>明灯支持的数据格式有</a:t>
            </a:r>
            <a:r>
              <a:rPr lang="en-US" altLang="zh-CN" dirty="0"/>
              <a:t>:</a:t>
            </a:r>
          </a:p>
          <a:p>
            <a:pPr lvl="1"/>
            <a:r>
              <a:rPr lang="zh-CN" altLang="en-US" dirty="0"/>
              <a:t>逗号分隔的 </a:t>
            </a:r>
            <a:r>
              <a:rPr lang="en-US" altLang="zh-CN" dirty="0"/>
              <a:t>CSV </a:t>
            </a:r>
            <a:r>
              <a:rPr lang="zh-CN" altLang="en-US" dirty="0"/>
              <a:t>格式 </a:t>
            </a:r>
            <a:r>
              <a:rPr lang="en-US" altLang="zh-CN" dirty="0"/>
              <a:t>(.csv)</a:t>
            </a:r>
          </a:p>
          <a:p>
            <a:pPr lvl="1"/>
            <a:r>
              <a:rPr lang="en-US" altLang="zh-CN" dirty="0" err="1"/>
              <a:t>Weka</a:t>
            </a:r>
            <a:r>
              <a:rPr lang="en-US" altLang="zh-CN" dirty="0"/>
              <a:t> ARFF </a:t>
            </a:r>
            <a:r>
              <a:rPr lang="zh-CN" altLang="en-US" dirty="0"/>
              <a:t>格式 </a:t>
            </a:r>
            <a:r>
              <a:rPr lang="en-US" altLang="zh-CN" dirty="0" smtClean="0"/>
              <a:t>(.</a:t>
            </a:r>
            <a:r>
              <a:rPr lang="en-US" altLang="zh-CN" dirty="0" err="1" smtClean="0"/>
              <a:t>arff</a:t>
            </a:r>
            <a:r>
              <a:rPr lang="en-US" altLang="zh-CN" dirty="0"/>
              <a:t>) </a:t>
            </a:r>
            <a:r>
              <a:rPr lang="zh-CN" altLang="en-US" dirty="0"/>
              <a:t>及其压缩格式 </a:t>
            </a:r>
            <a:r>
              <a:rPr lang="en-US" altLang="zh-CN" dirty="0"/>
              <a:t>(.arff.gz</a:t>
            </a:r>
            <a:r>
              <a:rPr lang="en-US" altLang="zh-CN" dirty="0" smtClean="0"/>
              <a:t>)</a:t>
            </a:r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Excel</a:t>
            </a:r>
            <a:r>
              <a:rPr lang="zh-CN" altLang="en-US" dirty="0" smtClean="0"/>
              <a:t>数据处理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00B0F0"/>
                </a:solidFill>
              </a:rPr>
              <a:t>缺值用</a:t>
            </a:r>
            <a:r>
              <a:rPr lang="zh-CN" altLang="en-US" dirty="0" smtClean="0">
                <a:solidFill>
                  <a:srgbClr val="FF0000"/>
                </a:solidFill>
              </a:rPr>
              <a:t>空格</a:t>
            </a:r>
            <a:r>
              <a:rPr lang="zh-CN" altLang="en-US" dirty="0" smtClean="0">
                <a:solidFill>
                  <a:srgbClr val="00B0F0"/>
                </a:solidFill>
              </a:rPr>
              <a:t>或“</a:t>
            </a:r>
            <a:r>
              <a:rPr lang="en-US" altLang="zh-CN" dirty="0" smtClean="0">
                <a:solidFill>
                  <a:srgbClr val="FF0000"/>
                </a:solidFill>
              </a:rPr>
              <a:t>?</a:t>
            </a:r>
            <a:r>
              <a:rPr lang="en-US" altLang="zh-CN" dirty="0" smtClean="0">
                <a:solidFill>
                  <a:srgbClr val="00B0F0"/>
                </a:solidFill>
              </a:rPr>
              <a:t>”</a:t>
            </a:r>
            <a:r>
              <a:rPr lang="zh-CN" altLang="en-US" dirty="0" smtClean="0">
                <a:solidFill>
                  <a:srgbClr val="00B0F0"/>
                </a:solidFill>
              </a:rPr>
              <a:t>表示</a:t>
            </a:r>
            <a:endParaRPr lang="en-US" altLang="zh-CN" dirty="0" smtClean="0">
              <a:solidFill>
                <a:srgbClr val="00B0F0"/>
              </a:solidFill>
            </a:endParaRPr>
          </a:p>
          <a:p>
            <a:pPr lvl="1"/>
            <a:r>
              <a:rPr lang="zh-CN" altLang="en-US" dirty="0" smtClean="0">
                <a:solidFill>
                  <a:schemeClr val="tx1"/>
                </a:solidFill>
              </a:rPr>
              <a:t>另存为</a:t>
            </a:r>
            <a:r>
              <a:rPr lang="zh-CN" altLang="en-US" dirty="0">
                <a:solidFill>
                  <a:schemeClr val="tx1"/>
                </a:solidFill>
              </a:rPr>
              <a:t>逗号分隔的 </a:t>
            </a:r>
            <a:r>
              <a:rPr lang="en-US" altLang="zh-CN" dirty="0">
                <a:solidFill>
                  <a:schemeClr val="tx1"/>
                </a:solidFill>
              </a:rPr>
              <a:t>CSV </a:t>
            </a:r>
            <a:r>
              <a:rPr lang="zh-CN" altLang="en-US" dirty="0">
                <a:solidFill>
                  <a:schemeClr val="tx1"/>
                </a:solidFill>
              </a:rPr>
              <a:t>格式 </a:t>
            </a:r>
            <a:r>
              <a:rPr lang="en-US" altLang="zh-CN" dirty="0">
                <a:solidFill>
                  <a:schemeClr val="tx1"/>
                </a:solidFill>
              </a:rPr>
              <a:t>(.csv)</a:t>
            </a:r>
          </a:p>
          <a:p>
            <a:pPr lvl="1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隐树分析：数据准备</a:t>
            </a:r>
            <a:endParaRPr lang="zh-CN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2835756"/>
            <a:ext cx="4191000" cy="14853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953000"/>
            <a:ext cx="5029200" cy="175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9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“分析”</a:t>
            </a:r>
            <a:r>
              <a:rPr lang="en-US" altLang="zh-CN" dirty="0" smtClean="0"/>
              <a:t>=&gt;</a:t>
            </a:r>
            <a:r>
              <a:rPr lang="zh-CN" altLang="en-US" dirty="0" smtClean="0"/>
              <a:t>“隐树模型学习”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调用数据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Sample-data.csv</a:t>
            </a:r>
          </a:p>
          <a:p>
            <a:pPr lvl="2"/>
            <a:r>
              <a:rPr lang="en-US" altLang="zh-CN" dirty="0" smtClean="0"/>
              <a:t>52 </a:t>
            </a:r>
            <a:r>
              <a:rPr lang="zh-CN" altLang="en-US" dirty="0" smtClean="0"/>
              <a:t>症状变量，</a:t>
            </a:r>
            <a:r>
              <a:rPr lang="en-US" altLang="zh-CN" dirty="0" smtClean="0"/>
              <a:t>499</a:t>
            </a:r>
            <a:r>
              <a:rPr lang="zh-CN" altLang="en-US" dirty="0" smtClean="0"/>
              <a:t>条数据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选择算法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隐树分析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343555"/>
            <a:ext cx="3733800" cy="18372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3469285"/>
            <a:ext cx="4486275" cy="338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BI </a:t>
            </a:r>
            <a:r>
              <a:rPr lang="zh-CN" altLang="en-US" dirty="0" smtClean="0"/>
              <a:t>快， 但模型质量不如 </a:t>
            </a:r>
            <a:r>
              <a:rPr lang="en-US" altLang="zh-CN" dirty="0" smtClean="0"/>
              <a:t>EAST</a:t>
            </a:r>
          </a:p>
          <a:p>
            <a:endParaRPr lang="en-US" altLang="zh-CN" dirty="0"/>
          </a:p>
          <a:p>
            <a:r>
              <a:rPr lang="en-US" altLang="zh-CN" dirty="0" smtClean="0"/>
              <a:t>Sample-data</a:t>
            </a:r>
          </a:p>
          <a:p>
            <a:pPr lvl="1"/>
            <a:r>
              <a:rPr lang="en-US" altLang="zh-CN" dirty="0" smtClean="0"/>
              <a:t>BI:  </a:t>
            </a:r>
            <a:r>
              <a:rPr lang="zh-CN" altLang="en-US" dirty="0" smtClean="0"/>
              <a:t>适合初步分析</a:t>
            </a:r>
            <a:r>
              <a:rPr lang="en-US" altLang="zh-CN" dirty="0" smtClean="0"/>
              <a:t> </a:t>
            </a:r>
          </a:p>
          <a:p>
            <a:pPr lvl="2"/>
            <a:r>
              <a:rPr lang="en-US" altLang="zh-CN" dirty="0" smtClean="0">
                <a:solidFill>
                  <a:srgbClr val="00B0F0"/>
                </a:solidFill>
              </a:rPr>
              <a:t>5</a:t>
            </a:r>
            <a:r>
              <a:rPr lang="zh-CN" altLang="en-US" dirty="0" smtClean="0">
                <a:solidFill>
                  <a:srgbClr val="00B0F0"/>
                </a:solidFill>
              </a:rPr>
              <a:t>分钟 </a:t>
            </a:r>
            <a:r>
              <a:rPr lang="zh-CN" altLang="en-US" dirty="0" smtClean="0"/>
              <a:t>， </a:t>
            </a:r>
            <a:r>
              <a:rPr lang="en-US" altLang="zh-CN" dirty="0" smtClean="0"/>
              <a:t>BIC:</a:t>
            </a:r>
            <a:r>
              <a:rPr lang="zh-CN" altLang="en-US" dirty="0" smtClean="0"/>
              <a:t> </a:t>
            </a:r>
            <a:r>
              <a:rPr lang="en-US" altLang="zh-CN" dirty="0"/>
              <a:t>-</a:t>
            </a:r>
            <a:r>
              <a:rPr lang="en-US" altLang="zh-CN" dirty="0">
                <a:solidFill>
                  <a:srgbClr val="00B0F0"/>
                </a:solidFill>
              </a:rPr>
              <a:t>10,671.4</a:t>
            </a:r>
            <a:endParaRPr lang="en-US" altLang="zh-CN" dirty="0" smtClean="0">
              <a:solidFill>
                <a:srgbClr val="00B0F0"/>
              </a:solidFill>
            </a:endParaRPr>
          </a:p>
          <a:p>
            <a:pPr marL="274320" lvl="1" indent="0">
              <a:buNone/>
            </a:pPr>
            <a:endParaRPr lang="en-US" altLang="zh-CN" dirty="0" smtClean="0"/>
          </a:p>
          <a:p>
            <a:pPr lvl="1"/>
            <a:r>
              <a:rPr lang="en-US" altLang="zh-CN" dirty="0"/>
              <a:t>EAST: </a:t>
            </a:r>
            <a:r>
              <a:rPr lang="zh-CN" altLang="en-US" dirty="0" smtClean="0"/>
              <a:t>适合正式分析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 </a:t>
            </a:r>
            <a:r>
              <a:rPr lang="en-US" altLang="zh-CN" dirty="0" smtClean="0">
                <a:solidFill>
                  <a:srgbClr val="00B0F0"/>
                </a:solidFill>
              </a:rPr>
              <a:t>90 </a:t>
            </a:r>
            <a:r>
              <a:rPr lang="zh-CN" altLang="en-US" dirty="0" smtClean="0">
                <a:solidFill>
                  <a:srgbClr val="00B0F0"/>
                </a:solidFill>
              </a:rPr>
              <a:t>分钟</a:t>
            </a:r>
            <a:r>
              <a:rPr lang="en-US" altLang="zh-CN" dirty="0" smtClean="0">
                <a:solidFill>
                  <a:srgbClr val="00B0F0"/>
                </a:solidFill>
              </a:rPr>
              <a:t> 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BIC</a:t>
            </a:r>
            <a:r>
              <a:rPr lang="en-US" altLang="zh-CN" dirty="0"/>
              <a:t>: -</a:t>
            </a:r>
            <a:r>
              <a:rPr lang="en-US" altLang="zh-CN" dirty="0" smtClean="0">
                <a:solidFill>
                  <a:srgbClr val="00B0F0"/>
                </a:solidFill>
              </a:rPr>
              <a:t>10,645.99</a:t>
            </a:r>
          </a:p>
          <a:p>
            <a:pPr lvl="2"/>
            <a:endParaRPr lang="en-US" altLang="zh-CN" dirty="0">
              <a:solidFill>
                <a:srgbClr val="00B0F0"/>
              </a:solidFill>
            </a:endParaRPr>
          </a:p>
          <a:p>
            <a:pPr lvl="1"/>
            <a:r>
              <a:rPr lang="en-US" altLang="zh-CN" dirty="0" smtClean="0">
                <a:solidFill>
                  <a:schemeClr val="tx1"/>
                </a:solidFill>
              </a:rPr>
              <a:t>LCM: </a:t>
            </a:r>
            <a:r>
              <a:rPr lang="zh-CN" altLang="en-US" dirty="0" smtClean="0">
                <a:solidFill>
                  <a:schemeClr val="tx1"/>
                </a:solidFill>
              </a:rPr>
              <a:t>获得隐类模型，只有一个隐变量。</a:t>
            </a:r>
            <a:endParaRPr lang="en-US" altLang="zh-CN" dirty="0" smtClean="0">
              <a:solidFill>
                <a:schemeClr val="tx1"/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 smtClean="0"/>
              <a:t>分析结束，储存模型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隐树分</a:t>
            </a:r>
            <a:r>
              <a:rPr lang="zh-CN" altLang="en-US" dirty="0" smtClean="0"/>
              <a:t>析：</a:t>
            </a:r>
            <a:r>
              <a:rPr lang="zh-CN" altLang="en-US" dirty="0"/>
              <a:t>算法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905000"/>
            <a:ext cx="3702487" cy="252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7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50" y="112605"/>
            <a:ext cx="7239000" cy="3287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125" y="3602173"/>
            <a:ext cx="6800850" cy="32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参数学习：</a:t>
            </a:r>
            <a:endParaRPr lang="en-US" altLang="zh-CN" dirty="0" smtClean="0"/>
          </a:p>
          <a:p>
            <a:pPr lvl="1"/>
            <a:r>
              <a:rPr lang="zh-CN" altLang="en-US" dirty="0"/>
              <a:t>给</a:t>
            </a:r>
            <a:r>
              <a:rPr lang="zh-CN" altLang="en-US" dirty="0" smtClean="0"/>
              <a:t>定模型，确定参数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模型评价</a:t>
            </a:r>
            <a:endParaRPr lang="en-US" altLang="zh-CN" dirty="0" smtClean="0"/>
          </a:p>
          <a:p>
            <a:pPr lvl="1"/>
            <a:r>
              <a:rPr lang="zh-CN" altLang="en-US" dirty="0"/>
              <a:t>计</a:t>
            </a:r>
            <a:r>
              <a:rPr lang="zh-CN" altLang="en-US" dirty="0" smtClean="0"/>
              <a:t>算模型的分值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“</a:t>
            </a:r>
            <a:r>
              <a:rPr lang="zh-CN" altLang="en-US" dirty="0" smtClean="0"/>
              <a:t>分析</a:t>
            </a:r>
            <a:r>
              <a:rPr lang="en-US" altLang="zh-CN" dirty="0" smtClean="0"/>
              <a:t>”</a:t>
            </a:r>
            <a:r>
              <a:rPr lang="zh-CN" altLang="en-US" dirty="0" smtClean="0"/>
              <a:t>菜单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2362200"/>
            <a:ext cx="4702736" cy="231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1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隐树分析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模</a:t>
            </a:r>
            <a:r>
              <a:rPr lang="zh-CN" altLang="en-US" dirty="0" smtClean="0">
                <a:solidFill>
                  <a:srgbClr val="FF0000"/>
                </a:solidFill>
              </a:rPr>
              <a:t>型显示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/>
              <a:t>模</a:t>
            </a:r>
            <a:r>
              <a:rPr lang="zh-CN" altLang="en-US" dirty="0" smtClean="0"/>
              <a:t>型诠释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综</a:t>
            </a:r>
            <a:r>
              <a:rPr lang="zh-CN" altLang="en-US" dirty="0" smtClean="0"/>
              <a:t>合聚类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辨证规则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基本功能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589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打开模型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初步模型图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“</a:t>
            </a:r>
            <a:r>
              <a:rPr lang="zh-CN" altLang="en-US" dirty="0"/>
              <a:t>工具”</a:t>
            </a:r>
            <a:r>
              <a:rPr lang="en-US" altLang="zh-CN" dirty="0"/>
              <a:t>-&gt;“</a:t>
            </a:r>
            <a:r>
              <a:rPr lang="zh-CN" altLang="en-US" dirty="0"/>
              <a:t>陈列单根图</a:t>
            </a:r>
            <a:r>
              <a:rPr lang="en-US" altLang="zh-CN" dirty="0"/>
              <a:t>...” 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r>
              <a:rPr lang="zh-CN" altLang="en-US" dirty="0" smtClean="0"/>
              <a:t>“编辑”菜单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节点选择，对齐，分布，节点显示格式</a:t>
            </a:r>
            <a:endParaRPr lang="en-US" altLang="zh-CN" dirty="0"/>
          </a:p>
          <a:p>
            <a:r>
              <a:rPr lang="zh-CN" altLang="en-US" dirty="0" smtClean="0"/>
              <a:t>“视图”</a:t>
            </a:r>
            <a:r>
              <a:rPr lang="zh-CN" altLang="en-US" dirty="0"/>
              <a:t>菜单</a:t>
            </a:r>
            <a:endParaRPr lang="en-US" altLang="zh-CN" dirty="0"/>
          </a:p>
          <a:p>
            <a:pPr lvl="1"/>
            <a:r>
              <a:rPr lang="zh-CN" altLang="en-US" dirty="0" smtClean="0"/>
              <a:t>显示互信息与边的方向</a:t>
            </a:r>
            <a:endParaRPr lang="en-US" altLang="zh-CN" dirty="0" smtClean="0"/>
          </a:p>
          <a:p>
            <a:r>
              <a:rPr lang="zh-CN" altLang="en-US" dirty="0" smtClean="0"/>
              <a:t>“</a:t>
            </a:r>
            <a:r>
              <a:rPr lang="zh-CN" altLang="en-US" dirty="0"/>
              <a:t>文件</a:t>
            </a:r>
            <a:r>
              <a:rPr lang="zh-CN" altLang="en-US" dirty="0" smtClean="0"/>
              <a:t>”</a:t>
            </a:r>
            <a:r>
              <a:rPr lang="zh-CN" altLang="en-US" dirty="0"/>
              <a:t>菜单</a:t>
            </a:r>
            <a:endParaRPr lang="en-US" altLang="zh-CN" dirty="0"/>
          </a:p>
          <a:p>
            <a:pPr lvl="1"/>
            <a:r>
              <a:rPr lang="zh-CN" altLang="en-US" dirty="0"/>
              <a:t>输</a:t>
            </a:r>
            <a:r>
              <a:rPr lang="zh-CN" altLang="en-US" dirty="0" smtClean="0"/>
              <a:t>出模型结构 </a:t>
            </a:r>
            <a:r>
              <a:rPr lang="en-US" altLang="zh-CN" dirty="0" smtClean="0"/>
              <a:t>(.</a:t>
            </a:r>
            <a:r>
              <a:rPr lang="en-US" altLang="zh-CN" dirty="0" err="1" smtClean="0"/>
              <a:t>png</a:t>
            </a:r>
            <a:r>
              <a:rPr lang="en-US" altLang="zh-CN" dirty="0"/>
              <a:t> </a:t>
            </a:r>
            <a:r>
              <a:rPr lang="zh-CN" altLang="en-US" dirty="0" smtClean="0"/>
              <a:t>或 </a:t>
            </a:r>
            <a:r>
              <a:rPr lang="en-US" altLang="zh-CN" dirty="0" smtClean="0"/>
              <a:t>.</a:t>
            </a:r>
            <a:r>
              <a:rPr lang="en-US" altLang="zh-CN" dirty="0" err="1" smtClean="0"/>
              <a:t>eps</a:t>
            </a:r>
            <a:r>
              <a:rPr lang="zh-CN" altLang="en-US" dirty="0" smtClean="0"/>
              <a:t>格式</a:t>
            </a:r>
            <a:r>
              <a:rPr lang="en-US" altLang="zh-CN" dirty="0" smtClean="0"/>
              <a:t>)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模型显示和排版</a:t>
            </a:r>
            <a:endParaRPr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705" y="1256403"/>
            <a:ext cx="4381500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8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隐树分析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模</a:t>
            </a:r>
            <a:r>
              <a:rPr lang="zh-CN" altLang="en-US" dirty="0" smtClean="0"/>
              <a:t>型显示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模</a:t>
            </a:r>
            <a:r>
              <a:rPr lang="zh-CN" altLang="en-US" dirty="0" smtClean="0">
                <a:solidFill>
                  <a:srgbClr val="FF0000"/>
                </a:solidFill>
              </a:rPr>
              <a:t>型诠释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/>
              <a:t>综</a:t>
            </a:r>
            <a:r>
              <a:rPr lang="zh-CN" altLang="en-US" dirty="0" smtClean="0"/>
              <a:t>合聚类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辨证规则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基本功能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649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目的： </a:t>
            </a:r>
            <a:r>
              <a:rPr lang="zh-CN" altLang="en-US" dirty="0"/>
              <a:t>计</a:t>
            </a:r>
            <a:r>
              <a:rPr lang="zh-CN" altLang="en-US" dirty="0" smtClean="0"/>
              <a:t>算关于隐变量的各种信息，帮助用户把握其统计学含义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  <a:p>
            <a:r>
              <a:rPr lang="zh-CN" altLang="en-US" dirty="0"/>
              <a:t>“分析”</a:t>
            </a:r>
            <a:r>
              <a:rPr lang="en-US" altLang="zh-CN" dirty="0"/>
              <a:t>-&gt;“</a:t>
            </a:r>
            <a:r>
              <a:rPr lang="zh-CN" altLang="en-US" dirty="0"/>
              <a:t>模型诠释</a:t>
            </a:r>
            <a:r>
              <a:rPr lang="en-US" altLang="zh-CN" dirty="0" smtClean="0"/>
              <a:t>...”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/>
              <a:t>点</a:t>
            </a:r>
            <a:r>
              <a:rPr lang="zh-CN" altLang="en-US" dirty="0" smtClean="0"/>
              <a:t>击新</a:t>
            </a:r>
            <a:r>
              <a:rPr lang="zh-CN" altLang="en-US" dirty="0"/>
              <a:t>建按</a:t>
            </a:r>
            <a:r>
              <a:rPr lang="zh-CN" altLang="en-US" dirty="0" smtClean="0"/>
              <a:t>钮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直</a:t>
            </a:r>
            <a:r>
              <a:rPr lang="zh-CN" altLang="en-US" dirty="0"/>
              <a:t>连分</a:t>
            </a:r>
            <a:r>
              <a:rPr lang="zh-CN" altLang="en-US" dirty="0" smtClean="0"/>
              <a:t>析</a:t>
            </a:r>
            <a:r>
              <a:rPr lang="zh-CN" altLang="en-US" dirty="0"/>
              <a:t>：</a:t>
            </a:r>
            <a:r>
              <a:rPr lang="zh-CN" altLang="en-US" dirty="0" smtClean="0"/>
              <a:t>只</a:t>
            </a:r>
            <a:r>
              <a:rPr lang="zh-CN" altLang="en-US" dirty="0"/>
              <a:t>考虑</a:t>
            </a:r>
            <a:r>
              <a:rPr lang="zh-CN" altLang="en-US" dirty="0" smtClean="0"/>
              <a:t>与隐变量其</a:t>
            </a:r>
            <a:r>
              <a:rPr lang="zh-CN" altLang="en-US" dirty="0"/>
              <a:t>直接连接的显变</a:t>
            </a:r>
            <a:r>
              <a:rPr lang="zh-CN" altLang="en-US" dirty="0" smtClean="0"/>
              <a:t>量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泛</a:t>
            </a:r>
            <a:r>
              <a:rPr lang="zh-CN" altLang="en-US" dirty="0"/>
              <a:t>连分</a:t>
            </a:r>
            <a:r>
              <a:rPr lang="zh-CN" altLang="en-US" dirty="0" smtClean="0"/>
              <a:t>析：</a:t>
            </a:r>
            <a:r>
              <a:rPr lang="zh-CN" altLang="en-US" dirty="0"/>
              <a:t>考</a:t>
            </a:r>
            <a:r>
              <a:rPr lang="zh-CN" altLang="en-US" dirty="0" smtClean="0"/>
              <a:t>虑所有显</a:t>
            </a:r>
            <a:r>
              <a:rPr lang="zh-CN" altLang="en-US" dirty="0"/>
              <a:t>变</a:t>
            </a:r>
            <a:r>
              <a:rPr lang="zh-CN" altLang="en-US" dirty="0" smtClean="0"/>
              <a:t>量 （</a:t>
            </a:r>
            <a:r>
              <a:rPr lang="zh-CN" altLang="en-US" dirty="0"/>
              <a:t>这里</a:t>
            </a:r>
            <a:r>
              <a:rPr lang="zh-CN" altLang="en-US" dirty="0" smtClean="0"/>
              <a:t>不用）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r>
              <a:rPr lang="zh-CN" altLang="en-US" dirty="0" smtClean="0"/>
              <a:t>诠释结果可储存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模型诠释</a:t>
            </a:r>
            <a:endParaRPr lang="zh-CN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1752600"/>
            <a:ext cx="5162550" cy="21186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860997"/>
            <a:ext cx="284797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9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红</a:t>
            </a:r>
            <a:r>
              <a:rPr lang="zh-CN" altLang="en-US" dirty="0" smtClean="0">
                <a:solidFill>
                  <a:srgbClr val="FF0000"/>
                </a:solidFill>
              </a:rPr>
              <a:t>色曲线</a:t>
            </a:r>
            <a:r>
              <a:rPr lang="zh-CN" altLang="en-US" dirty="0" smtClean="0"/>
              <a:t>：各</a:t>
            </a:r>
            <a:r>
              <a:rPr lang="zh-CN" altLang="en-US" dirty="0"/>
              <a:t>显变量与 </a:t>
            </a:r>
            <a:r>
              <a:rPr lang="en-US" altLang="zh-CN" dirty="0" smtClean="0"/>
              <a:t>Y11 </a:t>
            </a:r>
            <a:r>
              <a:rPr lang="zh-CN" altLang="en-US" dirty="0"/>
              <a:t>的两两互信息或者相关度的大小 </a:t>
            </a:r>
            <a:endParaRPr lang="en-US" altLang="zh-CN" dirty="0" smtClean="0"/>
          </a:p>
          <a:p>
            <a:r>
              <a:rPr lang="zh-CN" altLang="en-US" dirty="0">
                <a:solidFill>
                  <a:srgbClr val="0070C0"/>
                </a:solidFill>
              </a:rPr>
              <a:t>蓝色曲</a:t>
            </a:r>
            <a:r>
              <a:rPr lang="zh-CN" altLang="en-US" dirty="0" smtClean="0">
                <a:solidFill>
                  <a:srgbClr val="0070C0"/>
                </a:solidFill>
              </a:rPr>
              <a:t>线</a:t>
            </a:r>
            <a:r>
              <a:rPr lang="en-US" altLang="zh-CN" dirty="0" smtClean="0">
                <a:solidFill>
                  <a:srgbClr val="0070C0"/>
                </a:solidFill>
              </a:rPr>
              <a:t>: 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zh-CN" altLang="en-US" dirty="0" smtClean="0"/>
              <a:t>累</a:t>
            </a:r>
            <a:r>
              <a:rPr lang="zh-CN" altLang="en-US" dirty="0"/>
              <a:t>积互信息的高低 </a:t>
            </a:r>
            <a:endParaRPr lang="en-US" altLang="zh-CN" dirty="0" smtClean="0"/>
          </a:p>
          <a:p>
            <a:r>
              <a:rPr lang="zh-CN" altLang="en-US" dirty="0"/>
              <a:t>左侧的纵轴是互信息的绝对值，而右侧的纵轴则是信息覆盖度的大小 </a:t>
            </a:r>
          </a:p>
          <a:p>
            <a:pPr lvl="1"/>
            <a:r>
              <a:rPr lang="zh-CN" altLang="en-US" dirty="0"/>
              <a:t>截 </a:t>
            </a:r>
            <a:r>
              <a:rPr lang="zh-CN" altLang="en-US" dirty="0" smtClean="0"/>
              <a:t>取</a:t>
            </a:r>
            <a:r>
              <a:rPr lang="zh-CN" altLang="en-US" dirty="0"/>
              <a:t>前</a:t>
            </a:r>
            <a:r>
              <a:rPr lang="zh-CN" altLang="en-US" dirty="0" smtClean="0"/>
              <a:t> </a:t>
            </a:r>
            <a:r>
              <a:rPr lang="en-US" altLang="zh-CN" dirty="0"/>
              <a:t>6 </a:t>
            </a:r>
            <a:r>
              <a:rPr lang="zh-CN" altLang="en-US" dirty="0"/>
              <a:t>个</a:t>
            </a:r>
            <a:r>
              <a:rPr lang="zh-CN" altLang="en-US" dirty="0" smtClean="0"/>
              <a:t>显</a:t>
            </a:r>
            <a:r>
              <a:rPr lang="zh-CN" altLang="en-US" dirty="0"/>
              <a:t>变量</a:t>
            </a:r>
            <a:r>
              <a:rPr lang="zh-CN" altLang="en-US" dirty="0" smtClean="0"/>
              <a:t>，</a:t>
            </a:r>
            <a:r>
              <a:rPr lang="zh-CN" altLang="en-US" dirty="0"/>
              <a:t>累积信息覆盖度达</a:t>
            </a:r>
            <a:r>
              <a:rPr lang="zh-CN" altLang="en-US" dirty="0" smtClean="0"/>
              <a:t>到</a:t>
            </a:r>
            <a:r>
              <a:rPr lang="en-US" altLang="zh-CN" dirty="0" smtClean="0"/>
              <a:t>95%</a:t>
            </a:r>
            <a:r>
              <a:rPr lang="zh-CN" altLang="en-US" dirty="0" smtClean="0"/>
              <a:t>，其余可不考虑</a:t>
            </a:r>
            <a:r>
              <a:rPr lang="en-US" altLang="zh-CN" dirty="0" smtClean="0"/>
              <a:t> </a:t>
            </a:r>
            <a:endParaRPr lang="en-US" altLang="zh-CN" dirty="0"/>
          </a:p>
          <a:p>
            <a:pPr lvl="1"/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信息曲线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533775"/>
            <a:ext cx="59436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515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3048000" cy="4865752"/>
          </a:xfrm>
        </p:spPr>
        <p:txBody>
          <a:bodyPr/>
          <a:lstStyle/>
          <a:p>
            <a:r>
              <a:rPr lang="en-US" altLang="zh-CN" dirty="0" smtClean="0"/>
              <a:t>Y11</a:t>
            </a:r>
            <a:r>
              <a:rPr lang="zh-CN" altLang="en-US" dirty="0" smtClean="0"/>
              <a:t>把数据分为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个类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类</a:t>
            </a:r>
            <a:r>
              <a:rPr lang="en-US" altLang="zh-CN" dirty="0" smtClean="0"/>
              <a:t>Y11=s0</a:t>
            </a:r>
            <a:r>
              <a:rPr lang="zh-CN" altLang="en-US" dirty="0" smtClean="0"/>
              <a:t>占总数 </a:t>
            </a:r>
            <a:r>
              <a:rPr lang="en-US" altLang="zh-CN" dirty="0" smtClean="0"/>
              <a:t>82%</a:t>
            </a:r>
          </a:p>
          <a:p>
            <a:r>
              <a:rPr lang="zh-CN" altLang="en-US" dirty="0"/>
              <a:t>类</a:t>
            </a:r>
            <a:r>
              <a:rPr lang="en-US" altLang="zh-CN" dirty="0" smtClean="0"/>
              <a:t>Y11=s1</a:t>
            </a:r>
            <a:r>
              <a:rPr lang="zh-CN" altLang="en-US" dirty="0" smtClean="0"/>
              <a:t>占</a:t>
            </a:r>
            <a:r>
              <a:rPr lang="zh-CN" altLang="en-US" dirty="0"/>
              <a:t>总数 </a:t>
            </a:r>
            <a:r>
              <a:rPr lang="en-US" altLang="zh-CN" dirty="0" smtClean="0"/>
              <a:t>18%</a:t>
            </a:r>
          </a:p>
          <a:p>
            <a:r>
              <a:rPr lang="zh-CN" altLang="en-US" dirty="0" smtClean="0"/>
              <a:t>显变量</a:t>
            </a:r>
            <a:r>
              <a:rPr lang="en-US" altLang="zh-CN" dirty="0"/>
              <a:t>s</a:t>
            </a:r>
            <a:r>
              <a:rPr lang="en-US" altLang="zh-CN" dirty="0" smtClean="0"/>
              <a:t>1</a:t>
            </a:r>
            <a:r>
              <a:rPr lang="zh-CN" altLang="en-US" dirty="0" smtClean="0"/>
              <a:t>例为症状出现概率。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表可拷贝</a:t>
            </a:r>
            <a:endParaRPr lang="en-US" altLang="zh-CN" dirty="0" smtClean="0"/>
          </a:p>
          <a:p>
            <a:pPr lvl="1"/>
            <a:r>
              <a:rPr lang="zh-CN" altLang="en-US" dirty="0"/>
              <a:t>鼠标左键 </a:t>
            </a:r>
            <a:r>
              <a:rPr lang="zh-CN" altLang="en-US" dirty="0" smtClean="0"/>
              <a:t>选择，</a:t>
            </a:r>
            <a:r>
              <a:rPr lang="en-US" altLang="zh-CN" dirty="0" err="1" smtClean="0"/>
              <a:t>ctrl+c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类概率分布表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447800"/>
            <a:ext cx="5400675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6705600" y="2362200"/>
            <a:ext cx="381000" cy="1600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ounded Rectangle 5"/>
          <p:cNvSpPr/>
          <p:nvPr/>
        </p:nvSpPr>
        <p:spPr>
          <a:xfrm>
            <a:off x="6667500" y="4094018"/>
            <a:ext cx="381000" cy="1600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6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 smtClean="0"/>
              <a:t>Y10=s1</a:t>
            </a:r>
            <a:r>
              <a:rPr lang="zh-CN" altLang="en-US" dirty="0" smtClean="0"/>
              <a:t>中 心悸、胸闷出现高率高</a:t>
            </a:r>
            <a:endParaRPr lang="en-US" altLang="zh-CN" dirty="0" smtClean="0"/>
          </a:p>
          <a:p>
            <a:r>
              <a:rPr lang="en-US" altLang="zh-CN" dirty="0" smtClean="0"/>
              <a:t>Y10</a:t>
            </a:r>
            <a:r>
              <a:rPr lang="zh-CN" altLang="en-US" dirty="0" smtClean="0"/>
              <a:t>揭示</a:t>
            </a:r>
            <a:r>
              <a:rPr lang="zh-CN" altLang="en-US" dirty="0"/>
              <a:t>心悸、胸</a:t>
            </a:r>
            <a:r>
              <a:rPr lang="zh-CN" altLang="en-US" dirty="0" smtClean="0"/>
              <a:t>闷的</a:t>
            </a:r>
            <a:r>
              <a:rPr lang="zh-CN" altLang="en-US" dirty="0" smtClean="0">
                <a:solidFill>
                  <a:srgbClr val="0070C0"/>
                </a:solidFill>
              </a:rPr>
              <a:t>概率同现</a:t>
            </a:r>
            <a:r>
              <a:rPr lang="zh-CN" altLang="en-US" dirty="0" smtClean="0"/>
              <a:t> （</a:t>
            </a:r>
            <a:r>
              <a:rPr lang="zh-CN" altLang="en-US" dirty="0" smtClean="0">
                <a:solidFill>
                  <a:srgbClr val="7030A0"/>
                </a:solidFill>
              </a:rPr>
              <a:t>统计学意义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什么证候可以导致</a:t>
            </a:r>
            <a:r>
              <a:rPr lang="zh-CN" altLang="en-US" dirty="0"/>
              <a:t>心悸、胸</a:t>
            </a:r>
            <a:r>
              <a:rPr lang="zh-CN" altLang="en-US" dirty="0" smtClean="0"/>
              <a:t>闷</a:t>
            </a:r>
            <a:r>
              <a:rPr lang="zh-CN" altLang="en-US" dirty="0"/>
              <a:t>同</a:t>
            </a:r>
            <a:r>
              <a:rPr lang="zh-CN" altLang="en-US" dirty="0" smtClean="0"/>
              <a:t>时出现？</a:t>
            </a:r>
            <a:endParaRPr lang="en-US" altLang="zh-CN" dirty="0" smtClean="0"/>
          </a:p>
          <a:p>
            <a:pPr lvl="1"/>
            <a:r>
              <a:rPr lang="zh-CN" altLang="en-US" dirty="0" smtClean="0">
                <a:solidFill>
                  <a:srgbClr val="0070C0"/>
                </a:solidFill>
              </a:rPr>
              <a:t>气滞 </a:t>
            </a:r>
            <a:r>
              <a:rPr lang="zh-CN" altLang="en-US" dirty="0" smtClean="0"/>
              <a:t>（</a:t>
            </a:r>
            <a:r>
              <a:rPr lang="zh-CN" altLang="en-US" dirty="0">
                <a:solidFill>
                  <a:srgbClr val="7030A0"/>
                </a:solidFill>
              </a:rPr>
              <a:t>中</a:t>
            </a:r>
            <a:r>
              <a:rPr lang="zh-CN" altLang="en-US" dirty="0" smtClean="0">
                <a:solidFill>
                  <a:srgbClr val="7030A0"/>
                </a:solidFill>
              </a:rPr>
              <a:t>医学意</a:t>
            </a:r>
            <a:r>
              <a:rPr lang="zh-CN" altLang="en-US" dirty="0">
                <a:solidFill>
                  <a:srgbClr val="7030A0"/>
                </a:solidFill>
              </a:rPr>
              <a:t>义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诠</a:t>
            </a:r>
            <a:r>
              <a:rPr lang="zh-CN" altLang="en-US" dirty="0" smtClean="0"/>
              <a:t>释 （</a:t>
            </a:r>
            <a:r>
              <a:rPr lang="zh-CN" altLang="en-US" dirty="0"/>
              <a:t>研</a:t>
            </a:r>
            <a:r>
              <a:rPr lang="zh-CN" altLang="en-US" dirty="0" smtClean="0"/>
              <a:t>究者）</a:t>
            </a:r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5" y="3836843"/>
            <a:ext cx="63341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164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如隐变量不与显变量直接相连，则不用对其进行诠释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   （直连分析会使用其子树中的所有显变量）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注意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199"/>
            <a:ext cx="443865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105" y="2819400"/>
            <a:ext cx="466145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193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隐树分析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模</a:t>
            </a:r>
            <a:r>
              <a:rPr lang="zh-CN" altLang="en-US" dirty="0" smtClean="0"/>
              <a:t>型显示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模</a:t>
            </a:r>
            <a:r>
              <a:rPr lang="zh-CN" altLang="en-US" dirty="0" smtClean="0"/>
              <a:t>型诠释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70C0"/>
                </a:solidFill>
              </a:rPr>
              <a:t>综</a:t>
            </a:r>
            <a:r>
              <a:rPr lang="zh-CN" altLang="en-US" dirty="0" smtClean="0">
                <a:solidFill>
                  <a:srgbClr val="0070C0"/>
                </a:solidFill>
              </a:rPr>
              <a:t>合聚类</a:t>
            </a:r>
            <a:endParaRPr lang="en-US" altLang="zh-CN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/>
              <a:t>辨证规则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基本功能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505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8229600" cy="4865752"/>
          </a:xfrm>
        </p:spPr>
        <p:txBody>
          <a:bodyPr/>
          <a:lstStyle/>
          <a:p>
            <a:r>
              <a:rPr lang="en-US" altLang="zh-CN" dirty="0"/>
              <a:t>Ctrl </a:t>
            </a:r>
            <a:r>
              <a:rPr lang="en-US" altLang="zh-CN" dirty="0" smtClean="0"/>
              <a:t>+</a:t>
            </a:r>
            <a:r>
              <a:rPr lang="zh-CN" altLang="en-US" dirty="0"/>
              <a:t>鼠标左键 </a:t>
            </a:r>
            <a:r>
              <a:rPr lang="zh-CN" altLang="en-US" dirty="0" smtClean="0"/>
              <a:t>选择隐变量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点</a:t>
            </a:r>
            <a:r>
              <a:rPr lang="zh-CN" altLang="en-US" dirty="0"/>
              <a:t>击“分析”</a:t>
            </a:r>
            <a:r>
              <a:rPr lang="en-US" altLang="zh-CN" dirty="0"/>
              <a:t>--&gt; “</a:t>
            </a:r>
            <a:r>
              <a:rPr lang="zh-CN" altLang="en-US" dirty="0"/>
              <a:t>综合聚类” </a:t>
            </a:r>
            <a:endParaRPr lang="en-US" altLang="zh-CN" dirty="0" smtClean="0"/>
          </a:p>
          <a:p>
            <a:r>
              <a:rPr lang="zh-CN" altLang="en-US" dirty="0"/>
              <a:t>结</a:t>
            </a:r>
            <a:r>
              <a:rPr lang="zh-CN" altLang="en-US" dirty="0" smtClean="0"/>
              <a:t>果：综合聚类模型</a:t>
            </a:r>
            <a:endParaRPr lang="zh-CN" altLang="en-US" dirty="0"/>
          </a:p>
          <a:p>
            <a:endParaRPr lang="zh-CN" altLang="en-US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综合聚类 </a:t>
            </a: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52600"/>
            <a:ext cx="7772400" cy="263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667250"/>
            <a:ext cx="39624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4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改动综合隐变量名称</a:t>
            </a:r>
            <a:endParaRPr lang="en-US" altLang="zh-CN" dirty="0" smtClean="0"/>
          </a:p>
          <a:p>
            <a:pPr lvl="1"/>
            <a:r>
              <a:rPr lang="zh-CN" altLang="en-US" dirty="0"/>
              <a:t>鼠</a:t>
            </a:r>
            <a:r>
              <a:rPr lang="zh-CN" altLang="en-US" dirty="0" smtClean="0"/>
              <a:t>标右键</a:t>
            </a:r>
            <a:r>
              <a:rPr lang="en-US" altLang="zh-CN" dirty="0" smtClean="0"/>
              <a:t>-&gt;</a:t>
            </a:r>
            <a:r>
              <a:rPr lang="zh-CN" altLang="en-US" dirty="0" smtClean="0"/>
              <a:t>节点属性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综合聚</a:t>
            </a:r>
            <a:r>
              <a:rPr lang="zh-CN" altLang="en-US" dirty="0" smtClean="0"/>
              <a:t>类模型</a:t>
            </a:r>
            <a:endParaRPr lang="zh-CN" alt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71600"/>
            <a:ext cx="39624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114800"/>
            <a:ext cx="406717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87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4267200"/>
            <a:ext cx="8229600" cy="1981200"/>
          </a:xfrm>
        </p:spPr>
        <p:txBody>
          <a:bodyPr/>
          <a:lstStyle/>
          <a:p>
            <a:r>
              <a:rPr lang="zh-CN" altLang="en-US" dirty="0" smtClean="0"/>
              <a:t>综合聚类应运行多次 （建议</a:t>
            </a:r>
            <a:r>
              <a:rPr lang="en-US" altLang="zh-CN" dirty="0" smtClean="0"/>
              <a:t>5</a:t>
            </a:r>
            <a:r>
              <a:rPr lang="zh-CN" altLang="en-US" dirty="0" smtClean="0"/>
              <a:t>次）</a:t>
            </a:r>
            <a:endParaRPr lang="en-US" altLang="zh-CN" dirty="0" smtClean="0"/>
          </a:p>
          <a:p>
            <a:r>
              <a:rPr lang="zh-CN" altLang="en-US" dirty="0"/>
              <a:t>如</a:t>
            </a:r>
            <a:r>
              <a:rPr lang="zh-CN" altLang="en-US" dirty="0" smtClean="0"/>
              <a:t>果结果不一致，需调高参数，每次成倍增长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综合聚</a:t>
            </a:r>
            <a:r>
              <a:rPr lang="zh-CN" altLang="en-US" dirty="0" smtClean="0"/>
              <a:t>类：参数设置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00175"/>
            <a:ext cx="46577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149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用泛连分析：因为要确定</a:t>
            </a:r>
            <a:r>
              <a:rPr lang="en-US" altLang="zh-CN" dirty="0" smtClean="0"/>
              <a:t>Z1</a:t>
            </a:r>
            <a:r>
              <a:rPr lang="zh-CN" altLang="en-US" dirty="0" smtClean="0"/>
              <a:t>与所有显变量的关系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综合聚类模</a:t>
            </a:r>
            <a:r>
              <a:rPr lang="zh-CN" altLang="en-US" dirty="0" smtClean="0"/>
              <a:t>型诠释</a:t>
            </a:r>
            <a:endParaRPr lang="zh-CN" alt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73" y="1828800"/>
            <a:ext cx="6543675" cy="4016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4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综合聚类模型诠释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1"/>
            <a:ext cx="4970716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005" y="3886200"/>
            <a:ext cx="4712429" cy="2961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71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隐树分析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模</a:t>
            </a:r>
            <a:r>
              <a:rPr lang="zh-CN" altLang="en-US" dirty="0" smtClean="0"/>
              <a:t>型显示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模</a:t>
            </a:r>
            <a:r>
              <a:rPr lang="zh-CN" altLang="en-US" dirty="0" smtClean="0"/>
              <a:t>型诠释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综</a:t>
            </a:r>
            <a:r>
              <a:rPr lang="zh-CN" altLang="en-US" dirty="0" smtClean="0"/>
              <a:t>合聚类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70C0"/>
                </a:solidFill>
              </a:rPr>
              <a:t>辨证规则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基本功能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178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/>
              <a:t>选</a:t>
            </a:r>
            <a:r>
              <a:rPr lang="zh-CN" altLang="en-US" dirty="0" smtClean="0"/>
              <a:t>择隐</a:t>
            </a:r>
            <a:r>
              <a:rPr lang="zh-CN" altLang="en-US" dirty="0"/>
              <a:t>变量 </a:t>
            </a:r>
          </a:p>
          <a:p>
            <a:r>
              <a:rPr lang="zh-CN" altLang="en-US" dirty="0"/>
              <a:t>鼠标右键选择 </a:t>
            </a:r>
            <a:r>
              <a:rPr lang="en-US" altLang="zh-CN" dirty="0" smtClean="0"/>
              <a:t>“</a:t>
            </a:r>
            <a:r>
              <a:rPr lang="zh-CN" altLang="en-US" dirty="0"/>
              <a:t>辨证规则” </a:t>
            </a:r>
          </a:p>
          <a:p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辨证规则</a:t>
            </a:r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14600"/>
            <a:ext cx="4791075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32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辨证规</a:t>
            </a:r>
            <a:r>
              <a:rPr lang="zh-CN" altLang="en-US" dirty="0" smtClean="0"/>
              <a:t>则结果</a:t>
            </a:r>
            <a:endParaRPr lang="zh-CN" alt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238" y="1600200"/>
            <a:ext cx="501015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97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辨证规</a:t>
            </a:r>
            <a:r>
              <a:rPr lang="zh-CN" altLang="en-US" dirty="0" smtClean="0"/>
              <a:t>则</a:t>
            </a:r>
            <a:r>
              <a:rPr lang="zh-CN" altLang="en-US" dirty="0"/>
              <a:t>简化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52600"/>
            <a:ext cx="5114925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51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拖鼠</a:t>
            </a:r>
            <a:r>
              <a:rPr lang="zh-CN" altLang="en-US" dirty="0"/>
              <a:t>标右键选择 </a:t>
            </a:r>
            <a:r>
              <a:rPr lang="en-US" altLang="zh-CN" dirty="0" smtClean="0"/>
              <a:t>+ ctrl C</a:t>
            </a:r>
          </a:p>
          <a:p>
            <a:endParaRPr lang="en-US" altLang="zh-CN" dirty="0"/>
          </a:p>
          <a:p>
            <a:r>
              <a:rPr lang="zh-CN" altLang="en-US" dirty="0"/>
              <a:t>副作</a:t>
            </a:r>
            <a:r>
              <a:rPr lang="zh-CN" altLang="en-US" dirty="0" smtClean="0"/>
              <a:t>用：</a:t>
            </a:r>
            <a:r>
              <a:rPr lang="zh-CN" altLang="en-US" dirty="0"/>
              <a:t>拷</a:t>
            </a:r>
            <a:r>
              <a:rPr lang="zh-CN" altLang="en-US" dirty="0" smtClean="0"/>
              <a:t>贝之症状变量被剔除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辨证规</a:t>
            </a:r>
            <a:r>
              <a:rPr lang="zh-CN" altLang="en-US" dirty="0" smtClean="0"/>
              <a:t>则</a:t>
            </a:r>
            <a:r>
              <a:rPr lang="zh-CN" altLang="en-US" dirty="0"/>
              <a:t>拷贝</a:t>
            </a:r>
          </a:p>
        </p:txBody>
      </p:sp>
    </p:spTree>
    <p:extLst>
      <p:ext uri="{BB962C8B-B14F-4D97-AF65-F5344CB8AC3E}">
        <p14:creationId xmlns:p14="http://schemas.microsoft.com/office/powerpoint/2010/main" val="264356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对比类有多种选择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多值综合隐变量</a:t>
            </a:r>
            <a:endParaRPr lang="zh-CN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15" y="1981200"/>
            <a:ext cx="768667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40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 smtClean="0"/>
              <a:t>辅助信息刻画对比类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多值综合隐变量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76771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38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268760"/>
            <a:ext cx="3810000" cy="4865752"/>
          </a:xfrm>
        </p:spPr>
        <p:txBody>
          <a:bodyPr/>
          <a:lstStyle/>
          <a:p>
            <a:r>
              <a:rPr lang="zh-CN" altLang="en-US" dirty="0"/>
              <a:t>辅助信息刻画对比</a:t>
            </a:r>
            <a:r>
              <a:rPr lang="zh-CN" altLang="en-US" dirty="0" smtClean="0"/>
              <a:t>类</a:t>
            </a:r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模型诠释给出所有类信息，</a:t>
            </a:r>
            <a:endParaRPr lang="en-US" altLang="zh-CN" dirty="0" smtClean="0"/>
          </a:p>
          <a:p>
            <a:r>
              <a:rPr lang="zh-CN" altLang="en-US" dirty="0" smtClean="0"/>
              <a:t>排在最前的是对分辨所有类最有用得症状，</a:t>
            </a:r>
            <a:endParaRPr lang="en-US" altLang="zh-CN" dirty="0" smtClean="0"/>
          </a:p>
          <a:p>
            <a:r>
              <a:rPr lang="zh-CN" altLang="en-US" dirty="0" smtClean="0"/>
              <a:t>而不是对分辨对比类最有用得症状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多值综合隐变量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100137"/>
            <a:ext cx="46577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012" y="3429000"/>
            <a:ext cx="5242988" cy="340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0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CN" dirty="0" smtClean="0"/>
          </a:p>
          <a:p>
            <a:r>
              <a:rPr lang="zh-CN" altLang="en-US" dirty="0" smtClean="0"/>
              <a:t>大致介绍</a:t>
            </a:r>
            <a:r>
              <a:rPr lang="en-US" altLang="zh-CN" dirty="0"/>
              <a:t> </a:t>
            </a:r>
            <a:r>
              <a:rPr lang="zh-CN" altLang="en-US" dirty="0">
                <a:solidFill>
                  <a:srgbClr val="0070C0"/>
                </a:solidFill>
              </a:rPr>
              <a:t>孔</a:t>
            </a:r>
            <a:r>
              <a:rPr lang="zh-CN" altLang="en-US" dirty="0" smtClean="0">
                <a:solidFill>
                  <a:srgbClr val="0070C0"/>
                </a:solidFill>
              </a:rPr>
              <a:t>明灯</a:t>
            </a:r>
            <a:r>
              <a:rPr lang="en-US" altLang="zh-CN" dirty="0" smtClean="0">
                <a:solidFill>
                  <a:srgbClr val="0070C0"/>
                </a:solidFill>
              </a:rPr>
              <a:t>3.4  </a:t>
            </a:r>
            <a:r>
              <a:rPr lang="zh-CN" altLang="en-US" dirty="0" smtClean="0"/>
              <a:t>的使用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软件自带使用指南有更详尽内容</a:t>
            </a:r>
            <a:endParaRPr lang="zh-CN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总结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38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014-08-26-cgcm-workshop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2014-08-26-cgcm-workshop</Template>
  <TotalTime>825</TotalTime>
  <Words>1215</Words>
  <Application>Microsoft Office PowerPoint</Application>
  <PresentationFormat>On-screen Show (4:3)</PresentationFormat>
  <Paragraphs>185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2014-08-26-cgcm-workshop</vt:lpstr>
      <vt:lpstr>孔明灯 (Lantern) 3.4 使用指南   </vt:lpstr>
      <vt:lpstr>下载与安装</vt:lpstr>
      <vt:lpstr>系统语言选择及使用指南</vt:lpstr>
      <vt:lpstr>基本功能</vt:lpstr>
      <vt:lpstr>隐树分析：数据准备</vt:lpstr>
      <vt:lpstr>隐树分析</vt:lpstr>
      <vt:lpstr>隐树分析：算法</vt:lpstr>
      <vt:lpstr>PowerPoint Presentation</vt:lpstr>
      <vt:lpstr>“分析”菜单</vt:lpstr>
      <vt:lpstr>基本功能</vt:lpstr>
      <vt:lpstr>模型显示和排版</vt:lpstr>
      <vt:lpstr>基本功能</vt:lpstr>
      <vt:lpstr>模型诠释</vt:lpstr>
      <vt:lpstr>信息曲线 </vt:lpstr>
      <vt:lpstr>类概率分布表</vt:lpstr>
      <vt:lpstr>诠释 （研究者）</vt:lpstr>
      <vt:lpstr>注意</vt:lpstr>
      <vt:lpstr>基本功能</vt:lpstr>
      <vt:lpstr>综合聚类 </vt:lpstr>
      <vt:lpstr>综合聚类模型</vt:lpstr>
      <vt:lpstr>综合聚类：参数设置</vt:lpstr>
      <vt:lpstr>综合聚类模型诠释</vt:lpstr>
      <vt:lpstr>综合聚类模型诠释</vt:lpstr>
      <vt:lpstr>基本功能</vt:lpstr>
      <vt:lpstr>辨证规则</vt:lpstr>
      <vt:lpstr>辨证规则结果</vt:lpstr>
      <vt:lpstr>辨证规则简化</vt:lpstr>
      <vt:lpstr>辨证规则拷贝</vt:lpstr>
      <vt:lpstr>多值综合隐变量</vt:lpstr>
      <vt:lpstr>多值综合隐变量</vt:lpstr>
      <vt:lpstr>多值综合隐变量</vt:lpstr>
      <vt:lpstr>总结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Latent Tree Analysis Approach to TCM Syndrome Classification</dc:title>
  <dc:creator>lzhang</dc:creator>
  <cp:lastModifiedBy>lzhang</cp:lastModifiedBy>
  <cp:revision>98</cp:revision>
  <dcterms:created xsi:type="dcterms:W3CDTF">2014-08-13T04:51:20Z</dcterms:created>
  <dcterms:modified xsi:type="dcterms:W3CDTF">2014-12-08T02:39:58Z</dcterms:modified>
</cp:coreProperties>
</file>