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7"/>
  </p:notesMasterIdLst>
  <p:handoutMasterIdLst>
    <p:handoutMasterId r:id="rId38"/>
  </p:handoutMasterIdLst>
  <p:sldIdLst>
    <p:sldId id="256" r:id="rId2"/>
    <p:sldId id="993" r:id="rId3"/>
    <p:sldId id="994" r:id="rId4"/>
    <p:sldId id="995" r:id="rId5"/>
    <p:sldId id="996" r:id="rId6"/>
    <p:sldId id="1029" r:id="rId7"/>
    <p:sldId id="1091" r:id="rId8"/>
    <p:sldId id="1092" r:id="rId9"/>
    <p:sldId id="1093" r:id="rId10"/>
    <p:sldId id="1094" r:id="rId11"/>
    <p:sldId id="1095" r:id="rId12"/>
    <p:sldId id="1096" r:id="rId13"/>
    <p:sldId id="1097" r:id="rId14"/>
    <p:sldId id="997" r:id="rId15"/>
    <p:sldId id="998" r:id="rId16"/>
    <p:sldId id="999" r:id="rId17"/>
    <p:sldId id="1090" r:id="rId18"/>
    <p:sldId id="1082" r:id="rId19"/>
    <p:sldId id="1000" r:id="rId20"/>
    <p:sldId id="1068" r:id="rId21"/>
    <p:sldId id="1069" r:id="rId22"/>
    <p:sldId id="1017" r:id="rId23"/>
    <p:sldId id="1018" r:id="rId24"/>
    <p:sldId id="1020" r:id="rId25"/>
    <p:sldId id="1006" r:id="rId26"/>
    <p:sldId id="1009" r:id="rId27"/>
    <p:sldId id="1027" r:id="rId28"/>
    <p:sldId id="1028" r:id="rId29"/>
    <p:sldId id="851" r:id="rId30"/>
    <p:sldId id="852" r:id="rId31"/>
    <p:sldId id="1085" r:id="rId32"/>
    <p:sldId id="1098" r:id="rId33"/>
    <p:sldId id="1099" r:id="rId34"/>
    <p:sldId id="1100" r:id="rId35"/>
    <p:sldId id="1101" r:id="rId36"/>
  </p:sldIdLst>
  <p:sldSz cx="9144000" cy="6858000" type="screen4x3"/>
  <p:notesSz cx="6781800" cy="9918700"/>
  <p:custDataLst>
    <p:tags r:id="rId40"/>
  </p:custDataLst>
  <p:defaultTextStyle>
    <a:defPPr>
      <a:defRPr lang="en-US"/>
    </a:defPPr>
    <a:lvl1pPr algn="l" rtl="0" fontAlgn="base">
      <a:spcBef>
        <a:spcPct val="0"/>
      </a:spcBef>
      <a:spcAft>
        <a:spcPct val="0"/>
      </a:spcAft>
      <a:defRPr b="1" kern="1200">
        <a:solidFill>
          <a:schemeClr val="tx1"/>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mn-cs"/>
      </a:defRPr>
    </a:lvl2pPr>
    <a:lvl3pPr marL="914400" algn="l" rtl="0" fontAlgn="base">
      <a:spcBef>
        <a:spcPct val="0"/>
      </a:spcBef>
      <a:spcAft>
        <a:spcPct val="0"/>
      </a:spcAft>
      <a:defRPr b="1" kern="1200">
        <a:solidFill>
          <a:schemeClr val="tx1"/>
        </a:solidFill>
        <a:latin typeface="Tahoma" pitchFamily="34" charset="0"/>
        <a:ea typeface="+mn-ea"/>
        <a:cs typeface="+mn-cs"/>
      </a:defRPr>
    </a:lvl3pPr>
    <a:lvl4pPr marL="1371600" algn="l" rtl="0" fontAlgn="base">
      <a:spcBef>
        <a:spcPct val="0"/>
      </a:spcBef>
      <a:spcAft>
        <a:spcPct val="0"/>
      </a:spcAft>
      <a:defRPr b="1" kern="1200">
        <a:solidFill>
          <a:schemeClr val="tx1"/>
        </a:solidFill>
        <a:latin typeface="Tahoma" pitchFamily="34" charset="0"/>
        <a:ea typeface="+mn-ea"/>
        <a:cs typeface="+mn-cs"/>
      </a:defRPr>
    </a:lvl4pPr>
    <a:lvl5pPr marL="1828800" algn="l"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6666FF"/>
    <a:srgbClr val="9999FF"/>
    <a:srgbClr val="9900CC"/>
    <a:srgbClr val="FF66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7727" autoAdjust="0"/>
  </p:normalViewPr>
  <p:slideViewPr>
    <p:cSldViewPr>
      <p:cViewPr>
        <p:scale>
          <a:sx n="100" d="100"/>
          <a:sy n="100" d="100"/>
        </p:scale>
        <p:origin x="-1752"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00"/>
    </p:cViewPr>
  </p:sorterViewPr>
  <p:notesViewPr>
    <p:cSldViewPr>
      <p:cViewPr varScale="1">
        <p:scale>
          <a:sx n="50" d="100"/>
          <a:sy n="50" d="100"/>
        </p:scale>
        <p:origin x="-2004" y="-102"/>
      </p:cViewPr>
      <p:guideLst>
        <p:guide orient="horz" pos="3124"/>
        <p:guide pos="2136"/>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tags" Target="tags/tag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pitchFamily="34" charset="0"/>
              </a:defRPr>
            </a:lvl1pPr>
          </a:lstStyle>
          <a:p>
            <a:pPr>
              <a:defRPr/>
            </a:pPr>
            <a:endParaRPr lang="en-US" altLang="zh-CN"/>
          </a:p>
        </p:txBody>
      </p:sp>
      <p:sp>
        <p:nvSpPr>
          <p:cNvPr id="66563"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pitchFamily="34" charset="0"/>
              </a:defRPr>
            </a:lvl1pPr>
          </a:lstStyle>
          <a:p>
            <a:pPr>
              <a:defRPr/>
            </a:pPr>
            <a:endParaRPr lang="en-US" altLang="zh-CN"/>
          </a:p>
        </p:txBody>
      </p:sp>
      <p:sp>
        <p:nvSpPr>
          <p:cNvPr id="66564"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pitchFamily="34" charset="0"/>
              </a:defRPr>
            </a:lvl1pPr>
          </a:lstStyle>
          <a:p>
            <a:pPr>
              <a:defRPr/>
            </a:pPr>
            <a:endParaRPr lang="en-US" altLang="zh-CN"/>
          </a:p>
        </p:txBody>
      </p:sp>
      <p:sp>
        <p:nvSpPr>
          <p:cNvPr id="66565"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defRPr>
            </a:lvl1pPr>
          </a:lstStyle>
          <a:p>
            <a:pPr>
              <a:defRPr/>
            </a:pPr>
            <a:fld id="{93B879B3-4E1C-4BD4-9882-C22683AFE685}" type="slidenum">
              <a:rPr lang="zh-CN" altLang="en-US"/>
              <a:pPr>
                <a:defRPr/>
              </a:pPr>
              <a:t>‹#›</a:t>
            </a:fld>
            <a:endParaRPr lang="en-US" altLang="zh-CN"/>
          </a:p>
        </p:txBody>
      </p:sp>
    </p:spTree>
    <p:extLst>
      <p:ext uri="{BB962C8B-B14F-4D97-AF65-F5344CB8AC3E}">
        <p14:creationId xmlns:p14="http://schemas.microsoft.com/office/powerpoint/2010/main" val="1222532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pitchFamily="34" charset="0"/>
              </a:defRPr>
            </a:lvl1pPr>
          </a:lstStyle>
          <a:p>
            <a:pPr>
              <a:defRPr/>
            </a:pPr>
            <a:endParaRPr lang="en-US" altLang="zh-CN"/>
          </a:p>
        </p:txBody>
      </p:sp>
      <p:sp>
        <p:nvSpPr>
          <p:cNvPr id="15363"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pitchFamily="34" charset="0"/>
              </a:defRPr>
            </a:lvl1pPr>
          </a:lstStyle>
          <a:p>
            <a:pPr>
              <a:defRPr/>
            </a:pPr>
            <a:endParaRPr lang="en-US" altLang="zh-CN"/>
          </a:p>
        </p:txBody>
      </p:sp>
      <p:sp>
        <p:nvSpPr>
          <p:cNvPr id="7172"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15366"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pitchFamily="34" charset="0"/>
              </a:defRPr>
            </a:lvl1pPr>
          </a:lstStyle>
          <a:p>
            <a:pPr>
              <a:defRPr/>
            </a:pPr>
            <a:endParaRPr lang="en-US" altLang="zh-CN"/>
          </a:p>
        </p:txBody>
      </p:sp>
      <p:sp>
        <p:nvSpPr>
          <p:cNvPr id="15367"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defRPr>
            </a:lvl1pPr>
          </a:lstStyle>
          <a:p>
            <a:pPr>
              <a:defRPr/>
            </a:pPr>
            <a:fld id="{64F8DF9E-D661-4C50-B79A-E72FE475452C}" type="slidenum">
              <a:rPr lang="zh-CN" altLang="en-US"/>
              <a:pPr>
                <a:defRPr/>
              </a:pPr>
              <a:t>‹#›</a:t>
            </a:fld>
            <a:endParaRPr lang="en-US" altLang="zh-CN"/>
          </a:p>
        </p:txBody>
      </p:sp>
    </p:spTree>
    <p:extLst>
      <p:ext uri="{BB962C8B-B14F-4D97-AF65-F5344CB8AC3E}">
        <p14:creationId xmlns:p14="http://schemas.microsoft.com/office/powerpoint/2010/main" val="24164119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p:spPr>
        <p:txBody>
          <a:bodyPr/>
          <a:lstStyle/>
          <a:p>
            <a:endParaRPr lang="zh-CN"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fld id="{2CA18469-9E7B-D142-AF8A-BF2418559ECA}" type="slidenum">
              <a:rPr lang="en-US" altLang="zh-CN" sz="1200">
                <a:solidFill>
                  <a:schemeClr val="tx1"/>
                </a:solidFill>
                <a:ea typeface="宋体" charset="0"/>
                <a:cs typeface="宋体" charset="0"/>
              </a:rPr>
              <a:pPr eaLnBrk="1" hangingPunct="1"/>
              <a:t>11</a:t>
            </a:fld>
            <a:endParaRPr lang="en-US" altLang="zh-CN" sz="1200">
              <a:solidFill>
                <a:schemeClr val="tx1"/>
              </a:solidFill>
              <a:ea typeface="宋体" charset="0"/>
              <a:cs typeface="宋体" charset="0"/>
            </a:endParaRPr>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ea typeface="宋体" charset="0"/>
              <a:cs typeface="宋体"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fld id="{6614DDCF-0FF4-4F4F-A5DD-51DD4EEF8346}" type="slidenum">
              <a:rPr lang="en-US" altLang="zh-CN" sz="1200">
                <a:solidFill>
                  <a:schemeClr val="tx1"/>
                </a:solidFill>
                <a:ea typeface="宋体" charset="0"/>
                <a:cs typeface="宋体" charset="0"/>
              </a:rPr>
              <a:pPr eaLnBrk="1" hangingPunct="1"/>
              <a:t>12</a:t>
            </a:fld>
            <a:endParaRPr lang="en-US" altLang="zh-CN" sz="1200">
              <a:solidFill>
                <a:schemeClr val="tx1"/>
              </a:solidFill>
              <a:ea typeface="宋体" charset="0"/>
              <a:cs typeface="宋体" charset="0"/>
            </a:endParaRPr>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ea typeface="宋体" charset="0"/>
              <a:cs typeface="宋体"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fld id="{BA2E00CB-772C-4D4B-8D82-7D0702D751B3}" type="slidenum">
              <a:rPr lang="en-US" altLang="zh-CN" sz="1200">
                <a:solidFill>
                  <a:schemeClr val="tx1"/>
                </a:solidFill>
                <a:ea typeface="宋体" charset="0"/>
                <a:cs typeface="宋体" charset="0"/>
              </a:rPr>
              <a:pPr eaLnBrk="1" hangingPunct="1"/>
              <a:t>13</a:t>
            </a:fld>
            <a:endParaRPr lang="en-US" altLang="zh-CN" sz="1200">
              <a:solidFill>
                <a:schemeClr val="tx1"/>
              </a:solidFill>
              <a:ea typeface="宋体" charset="0"/>
              <a:cs typeface="宋体" charset="0"/>
            </a:endParaRPr>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ea typeface="宋体" charset="0"/>
              <a:cs typeface="宋体"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2"/>
          <p:cNvSpPr>
            <a:spLocks noGrp="1" noRot="1" noChangeAspect="1" noChangeArrowheads="1" noTextEdit="1"/>
          </p:cNvSpPr>
          <p:nvPr>
            <p:ph type="sldImg"/>
          </p:nvPr>
        </p:nvSpPr>
        <p:spPr>
          <a:xfrm>
            <a:off x="911225" y="742950"/>
            <a:ext cx="4959350" cy="3719513"/>
          </a:xfrm>
          <a:ln/>
        </p:spPr>
      </p:sp>
      <p:sp>
        <p:nvSpPr>
          <p:cNvPr id="931842" name="Rectangle 3"/>
          <p:cNvSpPr>
            <a:spLocks noGrp="1" noChangeArrowheads="1"/>
          </p:cNvSpPr>
          <p:nvPr>
            <p:ph type="body" idx="1"/>
          </p:nvPr>
        </p:nvSpPr>
        <p:spPr>
          <a:xfrm>
            <a:off x="677863" y="4711700"/>
            <a:ext cx="5426075" cy="4464050"/>
          </a:xfrm>
          <a:noFill/>
          <a:ln/>
        </p:spPr>
        <p:txBody>
          <a:bodyPr/>
          <a:lstStyle/>
          <a:p>
            <a:r>
              <a:rPr lang="en-US" altLang="zh-CN" smtClean="0">
                <a:latin typeface="Arial" charset="0"/>
              </a:rPr>
              <a:t>Seems the changes is involved in moving to new tasks is more radical than moving to new domains.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2"/>
          <p:cNvSpPr>
            <a:spLocks noGrp="1" noRot="1" noChangeAspect="1" noTextEdit="1"/>
          </p:cNvSpPr>
          <p:nvPr>
            <p:ph type="sldImg"/>
          </p:nvPr>
        </p:nvSpPr>
        <p:spPr>
          <a:ln/>
        </p:spPr>
      </p:sp>
      <p:sp>
        <p:nvSpPr>
          <p:cNvPr id="933890" name="Rectangle 3"/>
          <p:cNvSpPr>
            <a:spLocks noGrp="1"/>
          </p:cNvSpPr>
          <p:nvPr>
            <p:ph type="body" idx="1"/>
          </p:nvPr>
        </p:nvSpPr>
        <p:spPr>
          <a:noFill/>
          <a:ln/>
        </p:spPr>
        <p:txBody>
          <a:bodyPr/>
          <a:lstStyle/>
          <a:p>
            <a:endParaRPr lang="en-US" smtClean="0">
              <a:latin typeface="Arial" charset="0"/>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36D05-EBAC-3044-9DA3-80AB2C8DF101}" type="slidenum">
              <a:rPr lang="en-US"/>
              <a:pPr/>
              <a:t>22</a:t>
            </a:fld>
            <a:endParaRPr lang="en-US"/>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23642-A6D7-1D42-9CAE-EBA72C7CDE9C}" type="slidenum">
              <a:rPr lang="en-US"/>
              <a:pPr/>
              <a:t>25</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C4454-26EB-8D4E-A0A2-0ADA8141102F}" type="slidenum">
              <a:rPr lang="en-US"/>
              <a:pPr/>
              <a:t>26</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29" name="Rectangle 2"/>
          <p:cNvSpPr>
            <a:spLocks noGrp="1" noRot="1" noChangeAspect="1" noChangeArrowheads="1" noTextEdit="1"/>
          </p:cNvSpPr>
          <p:nvPr>
            <p:ph type="sldImg"/>
          </p:nvPr>
        </p:nvSpPr>
        <p:spPr>
          <a:ln/>
        </p:spPr>
      </p:sp>
      <p:sp>
        <p:nvSpPr>
          <p:cNvPr id="944130" name="Rectangle 3"/>
          <p:cNvSpPr>
            <a:spLocks noGrp="1" noChangeArrowheads="1"/>
          </p:cNvSpPr>
          <p:nvPr>
            <p:ph type="body" idx="1"/>
          </p:nvPr>
        </p:nvSpPr>
        <p:spPr>
          <a:noFill/>
          <a:ln/>
        </p:spPr>
        <p:txBody>
          <a:bodyPr/>
          <a:lstStyle/>
          <a:p>
            <a:endParaRPr lang="zh-CN"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Rot="1" noChangeAspect="1" noChangeArrowheads="1" noTextEdit="1"/>
          </p:cNvSpPr>
          <p:nvPr>
            <p:ph type="sldImg"/>
          </p:nvPr>
        </p:nvSpPr>
        <p:spPr>
          <a:ln/>
        </p:spPr>
      </p:sp>
      <p:sp>
        <p:nvSpPr>
          <p:cNvPr id="440322" name="Rectangle 3"/>
          <p:cNvSpPr>
            <a:spLocks noGrp="1" noChangeArrowheads="1"/>
          </p:cNvSpPr>
          <p:nvPr>
            <p:ph type="body" idx="1"/>
          </p:nvPr>
        </p:nvSpPr>
        <p:spPr>
          <a:noFill/>
          <a:ln/>
        </p:spPr>
        <p:txBody>
          <a:bodyPr/>
          <a:lstStyle/>
          <a:p>
            <a:r>
              <a:rPr lang="en-US" altLang="zh-CN" smtClean="0">
                <a:latin typeface="Arial" charset="0"/>
              </a:rPr>
              <a:t>Picture of fortunetelling, font</a:t>
            </a:r>
            <a:endParaRPr lang="zh-CN"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7" name="Rectangle 2"/>
          <p:cNvSpPr>
            <a:spLocks noGrp="1" noRot="1" noChangeAspect="1" noChangeArrowheads="1" noTextEdit="1"/>
          </p:cNvSpPr>
          <p:nvPr>
            <p:ph type="sldImg"/>
          </p:nvPr>
        </p:nvSpPr>
        <p:spPr>
          <a:ln/>
        </p:spPr>
      </p:sp>
      <p:sp>
        <p:nvSpPr>
          <p:cNvPr id="946178"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Rectangle 2"/>
          <p:cNvSpPr>
            <a:spLocks noGrp="1" noRot="1" noChangeAspect="1" noChangeArrowheads="1" noTextEdit="1"/>
          </p:cNvSpPr>
          <p:nvPr>
            <p:ph type="sldImg"/>
          </p:nvPr>
        </p:nvSpPr>
        <p:spPr>
          <a:ln/>
        </p:spPr>
      </p:sp>
      <p:sp>
        <p:nvSpPr>
          <p:cNvPr id="442370" name="Rectangle 3"/>
          <p:cNvSpPr>
            <a:spLocks noGrp="1" noChangeArrowheads="1"/>
          </p:cNvSpPr>
          <p:nvPr>
            <p:ph type="body" idx="1"/>
          </p:nvPr>
        </p:nvSpPr>
        <p:spPr>
          <a:noFill/>
          <a:ln/>
        </p:spPr>
        <p:txBody>
          <a:bodyPr/>
          <a:lstStyle/>
          <a:p>
            <a:endParaRPr lang="zh-CN"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41750" y="9421813"/>
            <a:ext cx="2938463" cy="495300"/>
          </a:xfrm>
          <a:prstGeom prst="rect">
            <a:avLst/>
          </a:prstGeom>
          <a:noFill/>
          <a:ln>
            <a:miter lim="800000"/>
            <a:headEnd/>
            <a:tailEnd/>
          </a:ln>
        </p:spPr>
        <p:txBody>
          <a:bodyPr anchor="b"/>
          <a:lstStyle/>
          <a:p>
            <a:pPr algn="r">
              <a:defRPr/>
            </a:pPr>
            <a:fld id="{B46545FB-72CD-4BFE-BF30-A84380BD8E2A}" type="slidenum">
              <a:rPr lang="en-US" altLang="zh-CN" sz="1200" b="0">
                <a:latin typeface="+mn-lt"/>
              </a:rPr>
              <a:pPr algn="r">
                <a:defRPr/>
              </a:pPr>
              <a:t>4</a:t>
            </a:fld>
            <a:endParaRPr lang="en-US" altLang="zh-CN" sz="1200" b="0">
              <a:latin typeface="+mn-lt"/>
            </a:endParaRPr>
          </a:p>
        </p:txBody>
      </p:sp>
      <p:sp>
        <p:nvSpPr>
          <p:cNvPr id="928770" name="Rectangle 2"/>
          <p:cNvSpPr>
            <a:spLocks noGrp="1" noRot="1" noChangeAspect="1" noChangeArrowheads="1" noTextEdit="1"/>
          </p:cNvSpPr>
          <p:nvPr>
            <p:ph type="sldImg"/>
          </p:nvPr>
        </p:nvSpPr>
        <p:spPr>
          <a:ln/>
        </p:spPr>
      </p:sp>
      <p:sp>
        <p:nvSpPr>
          <p:cNvPr id="928771" name="Rectangle 3"/>
          <p:cNvSpPr>
            <a:spLocks noGrp="1" noChangeArrowheads="1"/>
          </p:cNvSpPr>
          <p:nvPr>
            <p:ph type="body" idx="1"/>
          </p:nvPr>
        </p:nvSpPr>
        <p:spPr>
          <a:noFill/>
          <a:ln/>
        </p:spPr>
        <p:txBody>
          <a:bodyPr/>
          <a:lstStyle/>
          <a:p>
            <a:pPr eaLnBrk="1" hangingPunct="1">
              <a:spcBef>
                <a:spcPct val="0"/>
              </a:spcBef>
            </a:pPr>
            <a:r>
              <a:rPr lang="en-US" altLang="zh-CN" smtClean="0">
                <a:latin typeface="Arial" charset="0"/>
              </a:rPr>
              <a:t>Move to front? As distribution.  Animation: applictation/tracking</a:t>
            </a:r>
            <a:endParaRPr lang="zh-CN" altLang="zh-CN"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3" name="幻灯片图像占位符 1"/>
          <p:cNvSpPr>
            <a:spLocks noGrp="1" noRot="1" noChangeAspect="1"/>
          </p:cNvSpPr>
          <p:nvPr>
            <p:ph type="sldImg"/>
          </p:nvPr>
        </p:nvSpPr>
        <p:spPr>
          <a:ln/>
        </p:spPr>
      </p:sp>
      <p:sp>
        <p:nvSpPr>
          <p:cNvPr id="940034" name="备注占位符 2"/>
          <p:cNvSpPr>
            <a:spLocks noGrp="1"/>
          </p:cNvSpPr>
          <p:nvPr>
            <p:ph type="body" idx="1"/>
          </p:nvPr>
        </p:nvSpPr>
        <p:spPr>
          <a:noFill/>
          <a:ln/>
        </p:spPr>
        <p:txBody>
          <a:bodyPr/>
          <a:lstStyle/>
          <a:p>
            <a:r>
              <a:rPr lang="en-US" smtClean="0">
                <a:latin typeface="Arial" charset="0"/>
              </a:rPr>
              <a:t>State why?</a:t>
            </a:r>
          </a:p>
        </p:txBody>
      </p:sp>
      <p:sp>
        <p:nvSpPr>
          <p:cNvPr id="940035" name="灯片编号占位符 3"/>
          <p:cNvSpPr>
            <a:spLocks noGrp="1"/>
          </p:cNvSpPr>
          <p:nvPr>
            <p:ph type="sldNum" sz="quarter" idx="5"/>
          </p:nvPr>
        </p:nvSpPr>
        <p:spPr>
          <a:noFill/>
        </p:spPr>
        <p:txBody>
          <a:bodyPr/>
          <a:lstStyle/>
          <a:p>
            <a:fld id="{AC97F083-6174-45DD-B320-A4051D6E219B}" type="slidenum">
              <a:rPr lang="zh-CN" altLang="en-US" smtClean="0">
                <a:latin typeface="Arial" charset="0"/>
              </a:rPr>
              <a:pPr/>
              <a:t>6</a:t>
            </a:fld>
            <a:endParaRPr lang="en-US" altLang="zh-CN"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fld id="{66E394C0-F4C5-C441-97A3-88016AE02886}" type="slidenum">
              <a:rPr lang="en-US" altLang="zh-CN" sz="1200">
                <a:solidFill>
                  <a:schemeClr val="tx1"/>
                </a:solidFill>
                <a:ea typeface="宋体" charset="0"/>
                <a:cs typeface="宋体" charset="0"/>
              </a:rPr>
              <a:pPr eaLnBrk="1" hangingPunct="1"/>
              <a:t>7</a:t>
            </a:fld>
            <a:endParaRPr lang="en-US" altLang="zh-CN" sz="1200">
              <a:solidFill>
                <a:schemeClr val="tx1"/>
              </a:solidFill>
              <a:ea typeface="宋体" charset="0"/>
              <a:cs typeface="宋体" charset="0"/>
            </a:endParaRPr>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ea typeface="宋体" charset="0"/>
              <a:cs typeface="宋体"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fld id="{0BEBC8B3-6036-2C4E-8F5B-642E05C2373A}" type="slidenum">
              <a:rPr lang="en-US" altLang="zh-CN" sz="1200">
                <a:solidFill>
                  <a:schemeClr val="tx1"/>
                </a:solidFill>
                <a:ea typeface="宋体" charset="0"/>
                <a:cs typeface="宋体" charset="0"/>
              </a:rPr>
              <a:pPr eaLnBrk="1" hangingPunct="1"/>
              <a:t>8</a:t>
            </a:fld>
            <a:endParaRPr lang="en-US" altLang="zh-CN" sz="1200">
              <a:solidFill>
                <a:schemeClr val="tx1"/>
              </a:solidFill>
              <a:ea typeface="宋体" charset="0"/>
              <a:cs typeface="宋体" charset="0"/>
            </a:endParaRPr>
          </a:p>
        </p:txBody>
      </p:sp>
      <p:sp>
        <p:nvSpPr>
          <p:cNvPr id="23554" name="Rectangle 2"/>
          <p:cNvSpPr>
            <a:spLocks noRot="1" noChangeArrowheads="1" noTextEdit="1"/>
          </p:cNvSpPr>
          <p:nvPr>
            <p:ph type="sldImg"/>
          </p:nvPr>
        </p:nvSpPr>
        <p:spPr>
          <a:xfrm>
            <a:off x="911225" y="742950"/>
            <a:ext cx="4959350" cy="3719513"/>
          </a:xfrm>
          <a:ln/>
        </p:spPr>
      </p:sp>
      <p:sp>
        <p:nvSpPr>
          <p:cNvPr id="23555" name="Rectangle 3"/>
          <p:cNvSpPr>
            <a:spLocks noGrp="1" noChangeArrowheads="1"/>
          </p:cNvSpPr>
          <p:nvPr>
            <p:ph type="body" idx="1"/>
          </p:nvPr>
        </p:nvSpPr>
        <p:spPr>
          <a:xfrm>
            <a:off x="678180" y="4711382"/>
            <a:ext cx="5425440" cy="4465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ea typeface="宋体" charset="0"/>
              <a:cs typeface="宋体"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fld id="{52939EFA-C5C1-8E45-9811-1F2E0E8F0494}" type="slidenum">
              <a:rPr lang="en-US" altLang="zh-CN" sz="1200">
                <a:solidFill>
                  <a:schemeClr val="tx1"/>
                </a:solidFill>
                <a:ea typeface="宋体" charset="0"/>
                <a:cs typeface="宋体" charset="0"/>
              </a:rPr>
              <a:pPr eaLnBrk="1" hangingPunct="1"/>
              <a:t>9</a:t>
            </a:fld>
            <a:endParaRPr lang="en-US" altLang="zh-CN" sz="1200">
              <a:solidFill>
                <a:schemeClr val="tx1"/>
              </a:solidFill>
              <a:ea typeface="宋体" charset="0"/>
              <a:cs typeface="宋体" charset="0"/>
            </a:endParaRPr>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ea typeface="宋体" charset="0"/>
              <a:cs typeface="宋体"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fld id="{0328601F-CAAF-1C45-B4ED-E649B7096C47}" type="slidenum">
              <a:rPr lang="en-US" altLang="zh-CN" sz="1200">
                <a:solidFill>
                  <a:schemeClr val="tx1"/>
                </a:solidFill>
                <a:ea typeface="宋体" charset="0"/>
                <a:cs typeface="宋体" charset="0"/>
              </a:rPr>
              <a:pPr eaLnBrk="1" hangingPunct="1"/>
              <a:t>10</a:t>
            </a:fld>
            <a:endParaRPr lang="en-US" altLang="zh-CN" sz="1200">
              <a:solidFill>
                <a:schemeClr val="tx1"/>
              </a:solidFill>
              <a:ea typeface="宋体" charset="0"/>
              <a:cs typeface="宋体" charset="0"/>
            </a:endParaRPr>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ea typeface="宋体" charset="0"/>
              <a:cs typeface="宋体"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32" name="Rectangle 12"/>
          <p:cNvSpPr>
            <a:spLocks noGrp="1" noChangeArrowheads="1"/>
          </p:cNvSpPr>
          <p:nvPr>
            <p:ph type="ctrTitle"/>
          </p:nvPr>
        </p:nvSpPr>
        <p:spPr>
          <a:xfrm>
            <a:off x="990600" y="1676400"/>
            <a:ext cx="7772400" cy="1462088"/>
          </a:xfrm>
        </p:spPr>
        <p:txBody>
          <a:bodyPr/>
          <a:lstStyle>
            <a:lvl1pPr>
              <a:defRPr/>
            </a:lvl1pPr>
          </a:lstStyle>
          <a:p>
            <a:r>
              <a:rPr lang="en-US" altLang="zh-CN"/>
              <a:t>Click to edit Master title style</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ltLang="zh-CN"/>
              <a:t>Click to edit Master subtitle style</a:t>
            </a:r>
          </a:p>
        </p:txBody>
      </p:sp>
      <p:sp>
        <p:nvSpPr>
          <p:cNvPr id="4" name="Rectangle 14"/>
          <p:cNvSpPr>
            <a:spLocks noGrp="1" noChangeArrowheads="1"/>
          </p:cNvSpPr>
          <p:nvPr>
            <p:ph type="dt" sz="half" idx="10"/>
          </p:nvPr>
        </p:nvSpPr>
        <p:spPr>
          <a:ln/>
        </p:spPr>
        <p:txBody>
          <a:bodyPr/>
          <a:lstStyle>
            <a:lvl1pPr>
              <a:defRPr/>
            </a:lvl1pPr>
          </a:lstStyle>
          <a:p>
            <a:pPr>
              <a:defRPr/>
            </a:pPr>
            <a:fld id="{BF4E8F10-6B03-4264-8DB0-B1CDF682797B}" type="datetime1">
              <a:rPr lang="en-US" altLang="zh-CN"/>
              <a:pPr>
                <a:defRPr/>
              </a:pPr>
              <a:t>5/19/12</a:t>
            </a:fld>
            <a:endParaRPr lang="en-US" altLang="zh-CN"/>
          </a:p>
        </p:txBody>
      </p:sp>
      <p:sp>
        <p:nvSpPr>
          <p:cNvPr id="5" name="Rectangle 15"/>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r>
              <a:rPr lang="en-US"/>
              <a:t>ACL-IJCNLP 2009</a:t>
            </a:r>
          </a:p>
        </p:txBody>
      </p:sp>
      <p:sp>
        <p:nvSpPr>
          <p:cNvPr id="6" name="Rectangle 16"/>
          <p:cNvSpPr>
            <a:spLocks noGrp="1" noChangeArrowheads="1"/>
          </p:cNvSpPr>
          <p:nvPr>
            <p:ph type="sldNum" sz="quarter" idx="12"/>
          </p:nvPr>
        </p:nvSpPr>
        <p:spPr>
          <a:ln/>
        </p:spPr>
        <p:txBody>
          <a:bodyPr/>
          <a:lstStyle>
            <a:lvl1pPr>
              <a:defRPr/>
            </a:lvl1pPr>
          </a:lstStyle>
          <a:p>
            <a:pPr>
              <a:defRPr/>
            </a:pPr>
            <a:fld id="{71A2555C-D06D-4F95-AF61-1D38733AAC53}" type="slidenum">
              <a:rPr lang="zh-CN" altLang="en-US"/>
              <a:pPr>
                <a:defRPr/>
              </a:pPr>
              <a:t>‹#›</a:t>
            </a:fld>
            <a:endParaRPr lang="en-US" altLang="zh-CN" dirty="0"/>
          </a:p>
        </p:txBody>
      </p:sp>
    </p:spTree>
  </p:cSld>
  <p:clrMapOvr>
    <a:masterClrMapping/>
  </p:clrMapOvr>
  <p:transition xmlns:p14="http://schemas.microsoft.com/office/powerpoint/2010/mai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en-US" dirty="0"/>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3"/>
          <p:cNvSpPr>
            <a:spLocks noGrp="1"/>
          </p:cNvSpPr>
          <p:nvPr>
            <p:ph type="dt" sz="half" idx="10"/>
          </p:nvPr>
        </p:nvSpPr>
        <p:spPr/>
        <p:txBody>
          <a:bodyPr/>
          <a:lstStyle>
            <a:lvl1pPr>
              <a:defRPr/>
            </a:lvl1pPr>
          </a:lstStyle>
          <a:p>
            <a:pPr>
              <a:defRPr/>
            </a:pPr>
            <a:fld id="{A13B73E3-9E5D-44EA-A3AB-37C906E776B8}" type="datetime1">
              <a:rPr lang="en-US"/>
              <a:pPr>
                <a:defRPr/>
              </a:pPr>
              <a:t>5/19/12</a:t>
            </a:fld>
            <a:endParaRPr lang="en-US"/>
          </a:p>
        </p:txBody>
      </p:sp>
      <p:sp>
        <p:nvSpPr>
          <p:cNvPr id="5" name="页脚占位符 4"/>
          <p:cNvSpPr>
            <a:spLocks noGrp="1"/>
          </p:cNvSpPr>
          <p:nvPr>
            <p:ph type="ftr" sz="quarter" idx="11"/>
          </p:nvPr>
        </p:nvSpPr>
        <p:spPr>
          <a:xfrm>
            <a:off x="3429000" y="6248400"/>
            <a:ext cx="2895600" cy="457200"/>
          </a:xfrm>
          <a:prstGeom prst="rect">
            <a:avLst/>
          </a:prstGeom>
        </p:spPr>
        <p:txBody>
          <a:bodyPr/>
          <a:lstStyle>
            <a:lvl1pPr>
              <a:defRPr/>
            </a:lvl1pPr>
          </a:lstStyle>
          <a:p>
            <a:pPr>
              <a:defRPr/>
            </a:pPr>
            <a:r>
              <a:rPr lang="en-US"/>
              <a:t>ACL-IJCNLP 2009</a:t>
            </a:r>
          </a:p>
        </p:txBody>
      </p:sp>
      <p:sp>
        <p:nvSpPr>
          <p:cNvPr id="6" name="灯片编号占位符 5"/>
          <p:cNvSpPr>
            <a:spLocks noGrp="1"/>
          </p:cNvSpPr>
          <p:nvPr>
            <p:ph type="sldNum" sz="quarter" idx="12"/>
          </p:nvPr>
        </p:nvSpPr>
        <p:spPr/>
        <p:txBody>
          <a:bodyPr/>
          <a:lstStyle>
            <a:lvl1pPr>
              <a:defRPr/>
            </a:lvl1pPr>
          </a:lstStyle>
          <a:p>
            <a:pPr>
              <a:defRPr/>
            </a:pPr>
            <a:fld id="{DEF40599-B5DF-4416-B100-20D7CB1258A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41116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838200"/>
            <a:ext cx="4038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038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fld id="{8350604C-F8EC-41CB-9733-32D3050C50A6}" type="datetime1">
              <a:rPr lang="en-US" altLang="zh-CN"/>
              <a:pPr>
                <a:defRPr/>
              </a:pPr>
              <a:t>5/19/12</a:t>
            </a:fld>
            <a:endParaRPr lang="en-US" altLang="zh-CN"/>
          </a:p>
        </p:txBody>
      </p:sp>
      <p:sp>
        <p:nvSpPr>
          <p:cNvPr id="6" name="Rectangle 15"/>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r>
              <a:rPr lang="en-US"/>
              <a:t>ACL-IJCNLP 2009</a:t>
            </a:r>
          </a:p>
        </p:txBody>
      </p:sp>
      <p:sp>
        <p:nvSpPr>
          <p:cNvPr id="7" name="Rectangle 16"/>
          <p:cNvSpPr>
            <a:spLocks noGrp="1" noChangeArrowheads="1"/>
          </p:cNvSpPr>
          <p:nvPr>
            <p:ph type="sldNum" sz="quarter" idx="12"/>
          </p:nvPr>
        </p:nvSpPr>
        <p:spPr>
          <a:ln/>
        </p:spPr>
        <p:txBody>
          <a:bodyPr/>
          <a:lstStyle>
            <a:lvl1pPr>
              <a:defRPr/>
            </a:lvl1pPr>
          </a:lstStyle>
          <a:p>
            <a:pPr>
              <a:defRPr/>
            </a:pPr>
            <a:fld id="{0573CC55-2EBD-4EA2-AFE5-CAEC42545B8A}" type="slidenum">
              <a:rPr lang="zh-CN" altLang="en-US"/>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50938" y="214313"/>
            <a:ext cx="7793037" cy="700087"/>
          </a:xfrm>
          <a:prstGeom prst="rect">
            <a:avLst/>
          </a:prstGeom>
        </p:spPr>
        <p:txBody>
          <a:bodyPr anchor="b"/>
          <a:lstStyle/>
          <a:p>
            <a:pPr eaLnBrk="0" hangingPunct="0">
              <a:defRPr/>
            </a:pPr>
            <a:endParaRPr lang="en-US" sz="4400" b="0">
              <a:solidFill>
                <a:schemeClr val="tx2"/>
              </a:solidFill>
              <a:latin typeface="Arial" charset="0"/>
            </a:endParaRPr>
          </a:p>
        </p:txBody>
      </p:sp>
      <p:sp>
        <p:nvSpPr>
          <p:cNvPr id="3" name="Rectangle 3"/>
          <p:cNvSpPr>
            <a:spLocks noGrp="1" noChangeArrowheads="1"/>
          </p:cNvSpPr>
          <p:nvPr/>
        </p:nvSpPr>
        <p:spPr bwMode="auto">
          <a:xfrm>
            <a:off x="1143000" y="1295400"/>
            <a:ext cx="7772400" cy="4648200"/>
          </a:xfrm>
          <a:prstGeom prst="rect">
            <a:avLst/>
          </a:prstGeom>
        </p:spPr>
        <p:txBody>
          <a:bodyPr/>
          <a:lstStyle/>
          <a:p>
            <a:pPr marL="342900" indent="-342900" eaLnBrk="0" hangingPunct="0">
              <a:spcBef>
                <a:spcPct val="20000"/>
              </a:spcBef>
              <a:buClr>
                <a:schemeClr val="folHlink"/>
              </a:buClr>
              <a:buSzPct val="60000"/>
              <a:buFont typeface="Wingdings" pitchFamily="2" charset="2"/>
              <a:buChar char="n"/>
              <a:defRPr/>
            </a:pPr>
            <a:endParaRPr lang="en-US" sz="3200" b="0">
              <a:latin typeface="Arial" charset="0"/>
            </a:endParaRPr>
          </a:p>
        </p:txBody>
      </p:sp>
    </p:spTree>
  </p:cSld>
  <p:clrMapOvr>
    <a:masterClrMapping/>
  </p:clrMapOvr>
  <p:transition xmlns:p14="http://schemas.microsoft.com/office/powerpoint/2010/mai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96D1CEC-40F4-9A4B-AF38-8B4FCF006959}" type="slidenum">
              <a:rPr lang="en-US"/>
              <a:pPr/>
              <a:t>‹#›</a:t>
            </a:fld>
            <a:endParaRPr lang="en-US"/>
          </a:p>
        </p:txBody>
      </p:sp>
    </p:spTree>
    <p:extLst>
      <p:ext uri="{BB962C8B-B14F-4D97-AF65-F5344CB8AC3E}">
        <p14:creationId xmlns:p14="http://schemas.microsoft.com/office/powerpoint/2010/main" val="4270420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ltLang="zh-CN" smtClean="0"/>
              <a:t>Click to edit Master title style</a:t>
            </a:r>
            <a:endParaRPr lang="zh-CN" altLang="en-US"/>
          </a:p>
        </p:txBody>
      </p:sp>
      <p:sp>
        <p:nvSpPr>
          <p:cNvPr id="3" name="Content Placeholder 2"/>
          <p:cNvSpPr>
            <a:spLocks noGrp="1"/>
          </p:cNvSpPr>
          <p:nvPr>
            <p:ph sz="quarter" idx="1"/>
          </p:nvPr>
        </p:nvSpPr>
        <p:spPr>
          <a:xfrm>
            <a:off x="457200" y="1600200"/>
            <a:ext cx="4038600" cy="21859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quarter" idx="2"/>
          </p:nvPr>
        </p:nvSpPr>
        <p:spPr>
          <a:xfrm>
            <a:off x="4648200" y="1600200"/>
            <a:ext cx="4038600" cy="21859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Content Placeholder 4"/>
          <p:cNvSpPr>
            <a:spLocks noGrp="1"/>
          </p:cNvSpPr>
          <p:nvPr>
            <p:ph sz="quarter" idx="3"/>
          </p:nvPr>
        </p:nvSpPr>
        <p:spPr>
          <a:xfrm>
            <a:off x="457200" y="3938588"/>
            <a:ext cx="4038600" cy="218757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Content Placeholder 5"/>
          <p:cNvSpPr>
            <a:spLocks noGrp="1"/>
          </p:cNvSpPr>
          <p:nvPr>
            <p:ph sz="quarter" idx="4"/>
          </p:nvPr>
        </p:nvSpPr>
        <p:spPr>
          <a:xfrm>
            <a:off x="4648200" y="3938588"/>
            <a:ext cx="4038600" cy="218757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36F262C9-3A53-204F-A41D-DFAD50E1D7F8}" type="slidenum">
              <a:rPr lang="en-US" altLang="zh-CN"/>
              <a:pPr>
                <a:defRPr/>
              </a:pPr>
              <a:t>‹#›</a:t>
            </a:fld>
            <a:endParaRPr lang="en-US" altLang="zh-CN"/>
          </a:p>
        </p:txBody>
      </p:sp>
    </p:spTree>
    <p:extLst>
      <p:ext uri="{BB962C8B-B14F-4D97-AF65-F5344CB8AC3E}">
        <p14:creationId xmlns:p14="http://schemas.microsoft.com/office/powerpoint/2010/main" val="173460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7BFD8CDC-76D2-BF49-9A20-0AFF52322383}" type="slidenum">
              <a:rPr lang="en-US" altLang="zh-CN"/>
              <a:pPr>
                <a:defRPr/>
              </a:pPr>
              <a:t>‹#›</a:t>
            </a:fld>
            <a:endParaRPr lang="en-US" altLang="zh-CN"/>
          </a:p>
        </p:txBody>
      </p:sp>
    </p:spTree>
    <p:extLst>
      <p:ext uri="{BB962C8B-B14F-4D97-AF65-F5344CB8AC3E}">
        <p14:creationId xmlns:p14="http://schemas.microsoft.com/office/powerpoint/2010/main" val="9657400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1150938" y="214313"/>
            <a:ext cx="7793037" cy="700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10"/>
          <p:cNvSpPr>
            <a:spLocks noGrp="1" noChangeArrowheads="1"/>
          </p:cNvSpPr>
          <p:nvPr>
            <p:ph type="body" idx="1"/>
          </p:nvPr>
        </p:nvSpPr>
        <p:spPr bwMode="auto">
          <a:xfrm>
            <a:off x="1143000" y="12954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4" name="Rectangle 14"/>
          <p:cNvSpPr>
            <a:spLocks noGrp="1" noChangeArrowheads="1"/>
          </p:cNvSpPr>
          <p:nvPr>
            <p:ph type="dt" sz="half" idx="2"/>
          </p:nvPr>
        </p:nvSpPr>
        <p:spPr bwMode="auto">
          <a:xfrm>
            <a:off x="9906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sz="1400" b="0">
                <a:solidFill>
                  <a:schemeClr val="bg2"/>
                </a:solidFill>
                <a:ea typeface="宋体" pitchFamily="2" charset="-122"/>
              </a:defRPr>
            </a:lvl1pPr>
          </a:lstStyle>
          <a:p>
            <a:pPr>
              <a:defRPr/>
            </a:pPr>
            <a:fld id="{0E316B67-64D4-482B-B331-AC4ED5A5F0C9}" type="datetime1">
              <a:rPr lang="en-US" altLang="zh-CN"/>
              <a:pPr>
                <a:defRPr/>
              </a:pPr>
              <a:t>5/19/12</a:t>
            </a:fld>
            <a:endParaRPr lang="en-US" altLang="zh-CN"/>
          </a:p>
        </p:txBody>
      </p:sp>
      <p:sp>
        <p:nvSpPr>
          <p:cNvPr id="26" name="Rectangle 16"/>
          <p:cNvSpPr>
            <a:spLocks noGrp="1" noChangeArrowheads="1"/>
          </p:cNvSpPr>
          <p:nvPr>
            <p:ph type="sldNum" sz="quarter" idx="4"/>
          </p:nvPr>
        </p:nvSpPr>
        <p:spPr bwMode="auto">
          <a:xfrm>
            <a:off x="68580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600" b="1">
                <a:solidFill>
                  <a:schemeClr val="bg2"/>
                </a:solidFill>
                <a:ea typeface="宋体" pitchFamily="2" charset="-122"/>
              </a:defRPr>
            </a:lvl1pPr>
          </a:lstStyle>
          <a:p>
            <a:pPr>
              <a:defRPr/>
            </a:pPr>
            <a:fld id="{5476B3DC-2E9D-4FE6-BDF1-79730B91842E}" type="slidenum">
              <a:rPr lang="zh-CN" altLang="en-US"/>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70" r:id="rId1"/>
    <p:sldLayoutId id="2147483672" r:id="rId2"/>
    <p:sldLayoutId id="2147483671" r:id="rId3"/>
    <p:sldLayoutId id="2147483674" r:id="rId4"/>
    <p:sldLayoutId id="2147483675" r:id="rId5"/>
    <p:sldLayoutId id="2147483676" r:id="rId6"/>
    <p:sldLayoutId id="2147483677" r:id="rId7"/>
  </p:sldLayoutIdLst>
  <p:transition xmlns:p14="http://schemas.microsoft.com/office/powerpoint/2010/main">
    <p:wipe dir="d"/>
  </p:transition>
  <p:hf hdr="0" ftr="0" dt="0"/>
  <p:txStyles>
    <p:titleStyle>
      <a:lvl1pPr algn="l" rtl="0" eaLnBrk="0" fontAlgn="base" hangingPunct="0">
        <a:spcBef>
          <a:spcPct val="0"/>
        </a:spcBef>
        <a:spcAft>
          <a:spcPct val="0"/>
        </a:spcAft>
        <a:defRPr sz="4400">
          <a:solidFill>
            <a:schemeClr val="tx2"/>
          </a:solidFill>
          <a:latin typeface="Arial" charset="0"/>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Arial"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5.pn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5.pn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1" Type="http://schemas.openxmlformats.org/officeDocument/2006/relationships/image" Target="../media/image34.png"/><Relationship Id="rId12"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hyperlink" Target="http://www.informatik.uni-trier.de/~ley/db/journals/ml/ml28.html%23Caruana9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e.ust.hk/TL" TargetMode="Externa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xml"/><Relationship Id="rId5" Type="http://schemas.openxmlformats.org/officeDocument/2006/relationships/image" Target="../media/image2.wmf"/><Relationship Id="rId6" Type="http://schemas.openxmlformats.org/officeDocument/2006/relationships/oleObject" Target="../embeddings/Microsoft_Excel_97_-_2004_Worksheet1.xls"/><Relationship Id="rId7" Type="http://schemas.openxmlformats.org/officeDocument/2006/relationships/image" Target="../media/image1.emf"/><Relationship Id="rId8" Type="http://schemas.openxmlformats.org/officeDocument/2006/relationships/image" Target="../media/image3.wmf"/><Relationship Id="rId9" Type="http://schemas.openxmlformats.org/officeDocument/2006/relationships/image" Target="../media/image4.wmf"/><Relationship Id="rId10" Type="http://schemas.openxmlformats.org/officeDocument/2006/relationships/image" Target="../media/image5.jpeg"/><Relationship Id="rId11" Type="http://schemas.openxmlformats.org/officeDocument/2006/relationships/image" Target="../media/image6.jpeg"/><Relationship Id="rId1" Type="http://schemas.openxmlformats.org/officeDocument/2006/relationships/vmlDrawing" Target="../drawings/vmlDrawing1.vml"/><Relationship Id="rId2"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7.png"/><Relationship Id="rId3" Type="http://schemas.openxmlformats.org/officeDocument/2006/relationships/image" Target="../media/image4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7.png"/><Relationship Id="rId3" Type="http://schemas.openxmlformats.org/officeDocument/2006/relationships/image" Target="../media/image4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 TargetMode="External"/><Relationship Id="rId5" Type="http://schemas.openxmlformats.org/officeDocument/2006/relationships/image" Target="../media/image50.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hyperlink" Target="http://sifaka.cs.uiuc.edu/jiang4/domain_adaptation/survey/da_survey.pdf" TargetMode="External"/><Relationship Id="rId4" Type="http://schemas.openxmlformats.org/officeDocument/2006/relationships/hyperlink" Target="http://www.cse.ust.hk/TL/www.cs.lafayette.edu/~taylorm/Publications/JMLR09-taylor.ps" TargetMode="External"/><Relationship Id="rId1" Type="http://schemas.openxmlformats.org/officeDocument/2006/relationships/slideLayout" Target="../slideLayouts/slideLayout2.xml"/><Relationship Id="rId2" Type="http://schemas.openxmlformats.org/officeDocument/2006/relationships/hyperlink" Target="http://www1.i2r.a-star.edu.sg/~jspan/publications/TLsurvey_0822.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iteseerx.ist.psu.edu/viewdoc/summary?doi=10.1.1.146.1515"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uiuc.edu/~hanj/pdf/kdd08_jinggao.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iteseerx.ist.psu.edu/viewdoc/download?doi=10.1.1.44.2898&amp;rep=rep1&amp;typ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ftp.cs.wisc.edu/machine-learning/shavlik-group/torrey.aaai08.pdf"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images.google.com.hk/imgres?imgurl=http://www.newgen.ca/images/linksys_wap54g.jpg&amp;imgrefurl=http://www.newgen.ca/content/product.taf?ContentID=225&amp;h=170&amp;w=200&amp;sz=15&amp;tbnid=jHOLqdFuFxIJ:&amp;tbnh=84&amp;tbnw=99&amp;start=175&amp;prev=/images?q=access+point+wireless&amp;start=160&amp;svnum=100&amp;hl=zh-CN&amp;lr=&amp;sa=N" TargetMode="External"/><Relationship Id="rId5" Type="http://schemas.openxmlformats.org/officeDocument/2006/relationships/image" Target="../media/image14.jpeg"/><Relationship Id="rId6" Type="http://schemas.openxmlformats.org/officeDocument/2006/relationships/hyperlink" Target="http://images.google.com.hk/imgres?imgurl=http://www.hpc.ru/press/pix/palm-m515-01.jpg&amp;imgrefurl=http://www2.bolha.com/oglas920184&amp;h=944&amp;w=1181&amp;sz=109&amp;tbnid=rbcdWBbQZ68J:&amp;tbnh=119&amp;tbnw=149&amp;start=1&amp;prev=/images?q=palm&amp;svnum=100&amp;hl=zh-CN&amp;lr=" TargetMode="External"/><Relationship Id="rId7"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5" Type="http://schemas.openxmlformats.org/officeDocument/2006/relationships/image" Target="../media/image18.wmf"/><Relationship Id="rId6" Type="http://schemas.openxmlformats.org/officeDocument/2006/relationships/image" Target="../media/image19.w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6"/>
          <p:cNvSpPr>
            <a:spLocks noGrp="1" noChangeArrowheads="1"/>
          </p:cNvSpPr>
          <p:nvPr>
            <p:ph type="sldNum" sz="quarter" idx="12"/>
          </p:nvPr>
        </p:nvSpPr>
        <p:spPr>
          <a:noFill/>
        </p:spPr>
        <p:txBody>
          <a:bodyPr/>
          <a:lstStyle/>
          <a:p>
            <a:fld id="{3F037C41-81C3-4909-A384-C2FA634B1622}" type="slidenum">
              <a:rPr lang="zh-CN" altLang="en-US" smtClean="0"/>
              <a:pPr/>
              <a:t>1</a:t>
            </a:fld>
            <a:endParaRPr lang="en-US" altLang="zh-CN" smtClean="0"/>
          </a:p>
        </p:txBody>
      </p:sp>
      <p:sp>
        <p:nvSpPr>
          <p:cNvPr id="9218" name="Rectangle 2"/>
          <p:cNvSpPr>
            <a:spLocks noGrp="1" noChangeArrowheads="1"/>
          </p:cNvSpPr>
          <p:nvPr>
            <p:ph type="ctrTitle"/>
          </p:nvPr>
        </p:nvSpPr>
        <p:spPr>
          <a:xfrm>
            <a:off x="762000" y="1600200"/>
            <a:ext cx="7772400" cy="1219200"/>
          </a:xfrm>
        </p:spPr>
        <p:txBody>
          <a:bodyPr/>
          <a:lstStyle/>
          <a:p>
            <a:pPr algn="ctr" eaLnBrk="1" hangingPunct="1"/>
            <a:r>
              <a:rPr lang="en-US" altLang="zh-CN" sz="4000" dirty="0" smtClean="0">
                <a:latin typeface="Tahoma" pitchFamily="34" charset="0"/>
                <a:ea typeface="宋体" pitchFamily="2" charset="-122"/>
              </a:rPr>
              <a:t/>
            </a:r>
            <a:br>
              <a:rPr lang="en-US" altLang="zh-CN" sz="4000" dirty="0" smtClean="0">
                <a:latin typeface="Tahoma" pitchFamily="34" charset="0"/>
                <a:ea typeface="宋体" pitchFamily="2" charset="-122"/>
              </a:rPr>
            </a:br>
            <a:r>
              <a:rPr lang="en-US" altLang="zh-CN" sz="4000" dirty="0" smtClean="0">
                <a:latin typeface="Tahoma" pitchFamily="34" charset="0"/>
                <a:ea typeface="宋体" pitchFamily="2" charset="-122"/>
              </a:rPr>
              <a:t>Introduction to </a:t>
            </a:r>
            <a:r>
              <a:rPr lang="en-US" sz="4000" dirty="0" smtClean="0"/>
              <a:t>Transfer Learning</a:t>
            </a:r>
            <a:br>
              <a:rPr lang="en-US" sz="4000" dirty="0" smtClean="0"/>
            </a:br>
            <a:r>
              <a:rPr lang="en-US" sz="4000" dirty="0" smtClean="0"/>
              <a:t>for 2012 Dragon Star Lectures</a:t>
            </a:r>
            <a:endParaRPr lang="en-US" altLang="zh-CN" sz="3600" dirty="0" smtClean="0">
              <a:solidFill>
                <a:srgbClr val="9999FF"/>
              </a:solidFill>
              <a:latin typeface="Tahoma" pitchFamily="34" charset="0"/>
              <a:ea typeface="宋体" pitchFamily="2" charset="-122"/>
            </a:endParaRPr>
          </a:p>
        </p:txBody>
      </p:sp>
      <p:sp>
        <p:nvSpPr>
          <p:cNvPr id="9219" name="Rectangle 3"/>
          <p:cNvSpPr>
            <a:spLocks noGrp="1" noChangeArrowheads="1"/>
          </p:cNvSpPr>
          <p:nvPr>
            <p:ph type="subTitle" idx="1"/>
          </p:nvPr>
        </p:nvSpPr>
        <p:spPr>
          <a:xfrm>
            <a:off x="457200" y="3200400"/>
            <a:ext cx="8001000" cy="2514600"/>
          </a:xfrm>
        </p:spPr>
        <p:txBody>
          <a:bodyPr/>
          <a:lstStyle/>
          <a:p>
            <a:pPr eaLnBrk="1" hangingPunct="1">
              <a:lnSpc>
                <a:spcPct val="80000"/>
              </a:lnSpc>
            </a:pPr>
            <a:r>
              <a:rPr lang="en-US" altLang="zh-CN" dirty="0" smtClean="0">
                <a:latin typeface="Times New Roman" pitchFamily="18" charset="0"/>
                <a:ea typeface="宋体" pitchFamily="2" charset="-122"/>
              </a:rPr>
              <a:t>Qiang Yang</a:t>
            </a:r>
            <a:endParaRPr lang="en-US" altLang="zh-CN" sz="2800" baseline="30000" dirty="0" smtClean="0">
              <a:latin typeface="Tahoma" pitchFamily="34" charset="0"/>
              <a:ea typeface="宋体" pitchFamily="2" charset="-122"/>
            </a:endParaRPr>
          </a:p>
          <a:p>
            <a:pPr eaLnBrk="1" hangingPunct="1">
              <a:lnSpc>
                <a:spcPct val="80000"/>
              </a:lnSpc>
            </a:pPr>
            <a:endParaRPr lang="en-US" altLang="zh-CN" sz="2000" dirty="0" smtClean="0">
              <a:latin typeface="Tahoma" pitchFamily="34" charset="0"/>
              <a:ea typeface="宋体" pitchFamily="2" charset="-122"/>
            </a:endParaRPr>
          </a:p>
          <a:p>
            <a:pPr eaLnBrk="1" hangingPunct="1">
              <a:lnSpc>
                <a:spcPct val="80000"/>
              </a:lnSpc>
            </a:pPr>
            <a:r>
              <a:rPr lang="en-US" altLang="zh-CN" sz="2400" dirty="0" smtClean="0">
                <a:latin typeface="Times New Roman" pitchFamily="18" charset="0"/>
                <a:ea typeface="宋体" pitchFamily="2" charset="-122"/>
              </a:rPr>
              <a:t>Hong Kong University of Science and Technology </a:t>
            </a:r>
          </a:p>
          <a:p>
            <a:pPr eaLnBrk="1" hangingPunct="1">
              <a:lnSpc>
                <a:spcPct val="80000"/>
              </a:lnSpc>
            </a:pPr>
            <a:r>
              <a:rPr lang="en-US" altLang="zh-CN" sz="2400" dirty="0" smtClean="0">
                <a:latin typeface="Times New Roman" pitchFamily="18" charset="0"/>
                <a:ea typeface="宋体" pitchFamily="2" charset="-122"/>
              </a:rPr>
              <a:t>Hong Kong, China</a:t>
            </a:r>
          </a:p>
          <a:p>
            <a:pPr eaLnBrk="1" hangingPunct="1">
              <a:lnSpc>
                <a:spcPct val="80000"/>
              </a:lnSpc>
            </a:pPr>
            <a:r>
              <a:rPr lang="en-US" altLang="zh-CN" sz="3600" u="sng" dirty="0" smtClean="0">
                <a:solidFill>
                  <a:srgbClr val="0000FF"/>
                </a:solidFill>
                <a:latin typeface="Times New Roman" pitchFamily="18" charset="0"/>
                <a:ea typeface="宋体" pitchFamily="2" charset="-122"/>
              </a:rPr>
              <a:t>http://</a:t>
            </a:r>
            <a:r>
              <a:rPr lang="en-US" altLang="zh-CN" sz="3600" u="sng" dirty="0" err="1" smtClean="0">
                <a:solidFill>
                  <a:srgbClr val="0000FF"/>
                </a:solidFill>
                <a:latin typeface="Times New Roman" pitchFamily="18" charset="0"/>
                <a:ea typeface="宋体" pitchFamily="2" charset="-122"/>
              </a:rPr>
              <a:t>www.cse.ust.hk/~qyang</a:t>
            </a:r>
            <a:r>
              <a:rPr lang="en-US" altLang="zh-CN" sz="3600" u="sng" dirty="0" smtClean="0">
                <a:solidFill>
                  <a:srgbClr val="0000FF"/>
                </a:solidFill>
                <a:latin typeface="Times New Roman" pitchFamily="18" charset="0"/>
                <a:ea typeface="宋体" pitchFamily="2" charset="-122"/>
              </a:rPr>
              <a:t>  </a:t>
            </a:r>
          </a:p>
        </p:txBody>
      </p:sp>
    </p:spTree>
  </p:cSld>
  <p:clrMapOvr>
    <a:masterClrMapping/>
  </p:clrMapOvr>
  <p:transition xmlns:p14="http://schemas.microsoft.com/office/powerpoint/2010/main" advTm="13559">
    <p:wipe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5435600" y="4824413"/>
            <a:ext cx="1728788" cy="1441450"/>
          </a:xfrm>
          <a:prstGeom prst="rect">
            <a:avLst/>
          </a:prstGeom>
          <a:solidFill>
            <a:srgbClr val="3366FF">
              <a:alpha val="79999"/>
            </a:srgbClr>
          </a:solidFill>
          <a:ln w="25400">
            <a:solidFill>
              <a:srgbClr val="333399"/>
            </a:solidFill>
            <a:round/>
            <a:headEnd/>
            <a:tailEnd/>
          </a:ln>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5pPr>
            <a:lvl6pPr marL="25146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6pPr>
            <a:lvl7pPr marL="29718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7pPr>
            <a:lvl8pPr marL="34290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8pPr>
            <a:lvl9pPr marL="38862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9pPr>
          </a:lstStyle>
          <a:p>
            <a:pPr eaLnBrk="1" hangingPunct="1">
              <a:spcBef>
                <a:spcPts val="1750"/>
              </a:spcBef>
              <a:buClr>
                <a:srgbClr val="000000"/>
              </a:buClr>
              <a:buSzPct val="100000"/>
              <a:buFont typeface="Arial" charset="0"/>
              <a:buNone/>
            </a:pPr>
            <a:r>
              <a:rPr lang="en-US" altLang="zh-CN" sz="1600" b="1">
                <a:solidFill>
                  <a:schemeClr val="tx1"/>
                </a:solidFill>
                <a:latin typeface="Times New Roman" charset="0"/>
                <a:cs typeface="Arial" charset="0"/>
              </a:rPr>
              <a:t>Test</a:t>
            </a:r>
          </a:p>
        </p:txBody>
      </p:sp>
      <p:sp>
        <p:nvSpPr>
          <p:cNvPr id="26626" name="Slide Number Placeholder 5"/>
          <p:cNvSpPr>
            <a:spLocks noGrp="1"/>
          </p:cNvSpPr>
          <p:nvPr>
            <p:ph type="sldNum" sz="quarter" idx="12"/>
          </p:nvPr>
        </p:nvSpPr>
        <p:spPr>
          <a:xfrm>
            <a:off x="6553200" y="612933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fld id="{826AB564-A7CD-C34A-A9C6-79ED8692A130}" type="slidenum">
              <a:rPr lang="en-US" altLang="zh-CN" sz="1400">
                <a:solidFill>
                  <a:schemeClr val="tx1"/>
                </a:solidFill>
                <a:ea typeface="宋体" charset="0"/>
                <a:cs typeface="宋体" charset="0"/>
              </a:rPr>
              <a:pPr eaLnBrk="1" hangingPunct="1"/>
              <a:t>10</a:t>
            </a:fld>
            <a:endParaRPr lang="en-US" altLang="zh-CN" sz="1400">
              <a:solidFill>
                <a:schemeClr val="tx1"/>
              </a:solidFill>
              <a:ea typeface="宋体" charset="0"/>
              <a:cs typeface="宋体" charset="0"/>
            </a:endParaRPr>
          </a:p>
        </p:txBody>
      </p:sp>
      <p:sp>
        <p:nvSpPr>
          <p:cNvPr id="26627" name="Text Box 2"/>
          <p:cNvSpPr txBox="1">
            <a:spLocks noChangeArrowheads="1"/>
          </p:cNvSpPr>
          <p:nvPr/>
        </p:nvSpPr>
        <p:spPr bwMode="auto">
          <a:xfrm>
            <a:off x="1042988" y="4826000"/>
            <a:ext cx="1584325" cy="1441450"/>
          </a:xfrm>
          <a:prstGeom prst="rect">
            <a:avLst/>
          </a:prstGeom>
          <a:solidFill>
            <a:srgbClr val="3366FF">
              <a:alpha val="79999"/>
            </a:srgbClr>
          </a:solidFill>
          <a:ln w="25400">
            <a:solidFill>
              <a:srgbClr val="333399"/>
            </a:solidFill>
            <a:round/>
            <a:headEnd/>
            <a:tailEnd/>
          </a:ln>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5pPr>
            <a:lvl6pPr marL="25146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6pPr>
            <a:lvl7pPr marL="29718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7pPr>
            <a:lvl8pPr marL="34290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8pPr>
            <a:lvl9pPr marL="38862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9pPr>
          </a:lstStyle>
          <a:p>
            <a:pPr eaLnBrk="1" hangingPunct="1">
              <a:spcBef>
                <a:spcPts val="1750"/>
              </a:spcBef>
              <a:buClr>
                <a:srgbClr val="000000"/>
              </a:buClr>
              <a:buSzPct val="100000"/>
              <a:buFont typeface="Arial" charset="0"/>
              <a:buNone/>
            </a:pPr>
            <a:r>
              <a:rPr lang="en-US" altLang="zh-CN" sz="1600" b="1">
                <a:solidFill>
                  <a:schemeClr val="tx1"/>
                </a:solidFill>
                <a:latin typeface="Times New Roman" charset="0"/>
                <a:cs typeface="Arial" charset="0"/>
              </a:rPr>
              <a:t>Training</a:t>
            </a:r>
          </a:p>
        </p:txBody>
      </p:sp>
      <p:sp>
        <p:nvSpPr>
          <p:cNvPr id="26628" name="Text Box 3"/>
          <p:cNvSpPr txBox="1">
            <a:spLocks noChangeArrowheads="1"/>
          </p:cNvSpPr>
          <p:nvPr/>
        </p:nvSpPr>
        <p:spPr bwMode="auto">
          <a:xfrm>
            <a:off x="971550" y="2060575"/>
            <a:ext cx="1584325" cy="1441450"/>
          </a:xfrm>
          <a:prstGeom prst="rect">
            <a:avLst/>
          </a:prstGeom>
          <a:solidFill>
            <a:srgbClr val="FF9966">
              <a:alpha val="79999"/>
            </a:srgbClr>
          </a:solidFill>
          <a:ln w="25400">
            <a:solidFill>
              <a:schemeClr val="tx1"/>
            </a:solidFill>
            <a:round/>
            <a:headEnd/>
            <a:tailEnd/>
          </a:ln>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5pPr>
            <a:lvl6pPr marL="25146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6pPr>
            <a:lvl7pPr marL="29718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7pPr>
            <a:lvl8pPr marL="34290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8pPr>
            <a:lvl9pPr marL="38862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9pPr>
          </a:lstStyle>
          <a:p>
            <a:pPr eaLnBrk="1" hangingPunct="1">
              <a:spcBef>
                <a:spcPts val="1750"/>
              </a:spcBef>
              <a:buClr>
                <a:srgbClr val="000000"/>
              </a:buClr>
              <a:buSzPct val="100000"/>
              <a:buFont typeface="Arial" charset="0"/>
              <a:buNone/>
            </a:pPr>
            <a:r>
              <a:rPr lang="en-US" altLang="zh-CN" sz="1600" b="1">
                <a:solidFill>
                  <a:schemeClr val="tx1"/>
                </a:solidFill>
                <a:latin typeface="Times New Roman" charset="0"/>
                <a:cs typeface="Arial" charset="0"/>
              </a:rPr>
              <a:t>Training</a:t>
            </a:r>
          </a:p>
        </p:txBody>
      </p:sp>
      <p:sp>
        <p:nvSpPr>
          <p:cNvPr id="357380" name="Rectangle 4"/>
          <p:cNvSpPr>
            <a:spLocks noGrp="1" noChangeArrowheads="1"/>
          </p:cNvSpPr>
          <p:nvPr>
            <p:ph type="title"/>
          </p:nvPr>
        </p:nvSpPr>
        <p:spPr/>
        <p:txBody>
          <a:bodyPr/>
          <a:lstStyle/>
          <a:p>
            <a:pPr eaLnBrk="1" hangingPunct="1">
              <a:defRPr/>
            </a:pPr>
            <a:r>
              <a:rPr lang="en-US" altLang="zh-CN" sz="4000" b="1">
                <a:effectLst>
                  <a:outerShdw blurRad="38100" dist="38100" dir="2700000" algn="tl">
                    <a:srgbClr val="DDDDDD"/>
                  </a:outerShdw>
                </a:effectLst>
                <a:latin typeface="Times New Roman" charset="0"/>
                <a:ea typeface="宋体" charset="0"/>
                <a:cs typeface="华文中宋" charset="0"/>
              </a:rPr>
              <a:t>Traditional Supervised Learning</a:t>
            </a:r>
            <a:endParaRPr lang="en-US" altLang="zh-CN" sz="3600" b="1">
              <a:effectLst>
                <a:outerShdw blurRad="38100" dist="38100" dir="2700000" algn="tl">
                  <a:srgbClr val="DDDDDD"/>
                </a:outerShdw>
              </a:effectLst>
              <a:latin typeface="Times New Roman" charset="0"/>
              <a:ea typeface="宋体" charset="0"/>
              <a:cs typeface="华文中宋" charset="0"/>
            </a:endParaRPr>
          </a:p>
        </p:txBody>
      </p:sp>
      <p:sp>
        <p:nvSpPr>
          <p:cNvPr id="26630" name="AutoShape 5"/>
          <p:cNvSpPr>
            <a:spLocks noChangeArrowheads="1"/>
          </p:cNvSpPr>
          <p:nvPr/>
        </p:nvSpPr>
        <p:spPr bwMode="auto">
          <a:xfrm>
            <a:off x="2627313" y="2565400"/>
            <a:ext cx="720725" cy="539750"/>
          </a:xfrm>
          <a:prstGeom prst="notchedRightArrow">
            <a:avLst>
              <a:gd name="adj1" fmla="val 50000"/>
              <a:gd name="adj2" fmla="val 33382"/>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pic>
        <p:nvPicPr>
          <p:cNvPr id="266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2420938"/>
            <a:ext cx="1006475"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475" y="2638425"/>
            <a:ext cx="935038"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3"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788" y="2852738"/>
            <a:ext cx="936625"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34" name="Rectangle 9"/>
          <p:cNvSpPr>
            <a:spLocks noChangeAspect="1" noChangeArrowheads="1"/>
          </p:cNvSpPr>
          <p:nvPr/>
        </p:nvSpPr>
        <p:spPr bwMode="auto">
          <a:xfrm>
            <a:off x="3348038" y="2565400"/>
            <a:ext cx="1270000" cy="503238"/>
          </a:xfrm>
          <a:prstGeom prst="rect">
            <a:avLst/>
          </a:prstGeom>
          <a:solidFill>
            <a:srgbClr val="FF9966">
              <a:alpha val="79999"/>
            </a:srgbClr>
          </a:solidFill>
          <a:ln w="25400">
            <a:solidFill>
              <a:schemeClr val="tx1"/>
            </a:solidFill>
            <a:miter lim="800000"/>
            <a:headEnd/>
            <a:tailEnd/>
          </a:ln>
        </p:spPr>
        <p:txBody>
          <a:bodyPr lIns="0" tIns="0" rIns="0" bIns="0" anchor="ctr"/>
          <a:lstStyle/>
          <a:p>
            <a:pPr defTabSz="449263">
              <a:buClr>
                <a:srgbClr val="330066"/>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b="1">
                <a:solidFill>
                  <a:schemeClr val="tx1"/>
                </a:solidFill>
                <a:latin typeface="Times New Roman" charset="0"/>
                <a:cs typeface="Arial" charset="0"/>
              </a:rPr>
              <a:t>Classifier</a:t>
            </a:r>
          </a:p>
        </p:txBody>
      </p:sp>
      <p:sp>
        <p:nvSpPr>
          <p:cNvPr id="26635" name="AutoShape 10"/>
          <p:cNvSpPr>
            <a:spLocks noChangeArrowheads="1"/>
          </p:cNvSpPr>
          <p:nvPr/>
        </p:nvSpPr>
        <p:spPr bwMode="auto">
          <a:xfrm>
            <a:off x="4643438" y="2565400"/>
            <a:ext cx="720725" cy="539750"/>
          </a:xfrm>
          <a:prstGeom prst="notchedRightArrow">
            <a:avLst>
              <a:gd name="adj1" fmla="val 50000"/>
              <a:gd name="adj2" fmla="val 33382"/>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6636" name="Text Box 11"/>
          <p:cNvSpPr txBox="1">
            <a:spLocks noChangeArrowheads="1"/>
          </p:cNvSpPr>
          <p:nvPr/>
        </p:nvSpPr>
        <p:spPr bwMode="auto">
          <a:xfrm>
            <a:off x="5364163" y="1989138"/>
            <a:ext cx="1800225" cy="1439862"/>
          </a:xfrm>
          <a:prstGeom prst="rect">
            <a:avLst/>
          </a:prstGeom>
          <a:solidFill>
            <a:srgbClr val="FF9966">
              <a:alpha val="79999"/>
            </a:srgbClr>
          </a:solidFill>
          <a:ln w="25400">
            <a:solidFill>
              <a:schemeClr val="tx1"/>
            </a:solidFill>
            <a:round/>
            <a:headEnd/>
            <a:tailEnd/>
          </a:ln>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5pPr>
            <a:lvl6pPr marL="25146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6pPr>
            <a:lvl7pPr marL="29718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7pPr>
            <a:lvl8pPr marL="34290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8pPr>
            <a:lvl9pPr marL="38862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9pPr>
          </a:lstStyle>
          <a:p>
            <a:pPr eaLnBrk="1" hangingPunct="1">
              <a:spcBef>
                <a:spcPts val="1750"/>
              </a:spcBef>
              <a:buClr>
                <a:srgbClr val="000000"/>
              </a:buClr>
              <a:buSzPct val="100000"/>
              <a:buFont typeface="Arial" charset="0"/>
              <a:buNone/>
            </a:pPr>
            <a:r>
              <a:rPr lang="en-US" altLang="zh-CN" sz="1600" b="1">
                <a:solidFill>
                  <a:schemeClr val="tx1"/>
                </a:solidFill>
                <a:latin typeface="Times New Roman" charset="0"/>
                <a:cs typeface="Arial" charset="0"/>
              </a:rPr>
              <a:t>Test</a:t>
            </a:r>
          </a:p>
        </p:txBody>
      </p:sp>
      <p:pic>
        <p:nvPicPr>
          <p:cNvPr id="266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650" y="2349500"/>
            <a:ext cx="1006475"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7550" y="2566988"/>
            <a:ext cx="935038"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9"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2781300"/>
            <a:ext cx="936625"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40" name="AutoShape 16"/>
          <p:cNvSpPr>
            <a:spLocks noChangeArrowheads="1"/>
          </p:cNvSpPr>
          <p:nvPr/>
        </p:nvSpPr>
        <p:spPr bwMode="auto">
          <a:xfrm>
            <a:off x="2627313" y="5184775"/>
            <a:ext cx="720725" cy="539750"/>
          </a:xfrm>
          <a:prstGeom prst="notchedRightArrow">
            <a:avLst>
              <a:gd name="adj1" fmla="val 50000"/>
              <a:gd name="adj2" fmla="val 33382"/>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pic>
        <p:nvPicPr>
          <p:cNvPr id="2664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5186363"/>
            <a:ext cx="1006475"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4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5403850"/>
            <a:ext cx="935037"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43" name="Picture 1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225" y="5618163"/>
            <a:ext cx="936625"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44" name="Rectangle 20"/>
          <p:cNvSpPr>
            <a:spLocks noChangeAspect="1" noChangeArrowheads="1"/>
          </p:cNvSpPr>
          <p:nvPr/>
        </p:nvSpPr>
        <p:spPr bwMode="auto">
          <a:xfrm>
            <a:off x="3419475" y="5256213"/>
            <a:ext cx="1270000" cy="503237"/>
          </a:xfrm>
          <a:prstGeom prst="rect">
            <a:avLst/>
          </a:prstGeom>
          <a:solidFill>
            <a:srgbClr val="3366FF">
              <a:alpha val="79999"/>
            </a:srgbClr>
          </a:solidFill>
          <a:ln w="25400">
            <a:solidFill>
              <a:schemeClr val="tx1"/>
            </a:solidFill>
            <a:miter lim="800000"/>
            <a:headEnd/>
            <a:tailEnd/>
          </a:ln>
        </p:spPr>
        <p:txBody>
          <a:bodyPr lIns="0" tIns="0" rIns="0" bIns="0" anchor="ctr"/>
          <a:lstStyle/>
          <a:p>
            <a:pPr defTabSz="449263">
              <a:buClr>
                <a:srgbClr val="330066"/>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b="1">
                <a:solidFill>
                  <a:schemeClr val="tx1"/>
                </a:solidFill>
                <a:latin typeface="Times New Roman" charset="0"/>
                <a:cs typeface="Arial" charset="0"/>
              </a:rPr>
              <a:t>Classifier</a:t>
            </a:r>
          </a:p>
        </p:txBody>
      </p:sp>
      <p:sp>
        <p:nvSpPr>
          <p:cNvPr id="26645" name="AutoShape 21"/>
          <p:cNvSpPr>
            <a:spLocks noChangeArrowheads="1"/>
          </p:cNvSpPr>
          <p:nvPr/>
        </p:nvSpPr>
        <p:spPr bwMode="auto">
          <a:xfrm>
            <a:off x="4716463" y="5184775"/>
            <a:ext cx="720725" cy="539750"/>
          </a:xfrm>
          <a:prstGeom prst="notchedRightArrow">
            <a:avLst>
              <a:gd name="adj1" fmla="val 50000"/>
              <a:gd name="adj2" fmla="val 33382"/>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pic>
        <p:nvPicPr>
          <p:cNvPr id="2664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650" y="5186363"/>
            <a:ext cx="1006475"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47"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7550" y="5403850"/>
            <a:ext cx="935038"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48"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5618163"/>
            <a:ext cx="936625"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49" name="Rectangle 29"/>
          <p:cNvSpPr>
            <a:spLocks noChangeAspect="1" noChangeArrowheads="1"/>
          </p:cNvSpPr>
          <p:nvPr/>
        </p:nvSpPr>
        <p:spPr bwMode="auto">
          <a:xfrm>
            <a:off x="7380288" y="2492375"/>
            <a:ext cx="1008062" cy="503238"/>
          </a:xfrm>
          <a:prstGeom prst="rect">
            <a:avLst/>
          </a:prstGeom>
          <a:solidFill>
            <a:srgbClr val="FF9966">
              <a:alpha val="79999"/>
            </a:srgbClr>
          </a:solidFill>
          <a:ln w="25400">
            <a:solidFill>
              <a:schemeClr val="tx1"/>
            </a:solidFill>
            <a:miter lim="800000"/>
            <a:headEnd/>
            <a:tailEnd/>
          </a:ln>
        </p:spPr>
        <p:txBody>
          <a:bodyPr lIns="0" tIns="0" rIns="0" bIns="0" anchor="ctr"/>
          <a:lstStyle/>
          <a:p>
            <a:pPr defTabSz="449263">
              <a:buClr>
                <a:srgbClr val="330066"/>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b="1">
                <a:solidFill>
                  <a:schemeClr val="tx1"/>
                </a:solidFill>
                <a:latin typeface="Times New Roman" charset="0"/>
                <a:cs typeface="Arial" charset="0"/>
              </a:rPr>
              <a:t>82.55%</a:t>
            </a:r>
          </a:p>
        </p:txBody>
      </p:sp>
      <p:sp>
        <p:nvSpPr>
          <p:cNvPr id="26650" name="Rectangle 30"/>
          <p:cNvSpPr>
            <a:spLocks noChangeAspect="1" noChangeArrowheads="1"/>
          </p:cNvSpPr>
          <p:nvPr/>
        </p:nvSpPr>
        <p:spPr bwMode="auto">
          <a:xfrm>
            <a:off x="7380288" y="5256213"/>
            <a:ext cx="1008062" cy="503237"/>
          </a:xfrm>
          <a:prstGeom prst="rect">
            <a:avLst/>
          </a:prstGeom>
          <a:solidFill>
            <a:srgbClr val="3366FF">
              <a:alpha val="79999"/>
            </a:srgbClr>
          </a:solidFill>
          <a:ln w="25400">
            <a:solidFill>
              <a:schemeClr val="tx1"/>
            </a:solidFill>
            <a:miter lim="800000"/>
            <a:headEnd/>
            <a:tailEnd/>
          </a:ln>
        </p:spPr>
        <p:txBody>
          <a:bodyPr lIns="0" tIns="0" rIns="0" bIns="0" anchor="ctr"/>
          <a:lstStyle/>
          <a:p>
            <a:pPr defTabSz="449263">
              <a:buClr>
                <a:srgbClr val="330066"/>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b="1">
                <a:solidFill>
                  <a:schemeClr val="tx1"/>
                </a:solidFill>
                <a:latin typeface="Times New Roman" charset="0"/>
                <a:cs typeface="Arial" charset="0"/>
              </a:rPr>
              <a:t>84.60%</a:t>
            </a:r>
          </a:p>
        </p:txBody>
      </p:sp>
      <p:sp>
        <p:nvSpPr>
          <p:cNvPr id="26651" name="Text Box 32"/>
          <p:cNvSpPr txBox="1">
            <a:spLocks noChangeArrowheads="1"/>
          </p:cNvSpPr>
          <p:nvPr/>
        </p:nvSpPr>
        <p:spPr bwMode="auto">
          <a:xfrm>
            <a:off x="1258888" y="1700213"/>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solidFill>
                  <a:srgbClr val="CC3300"/>
                </a:solidFill>
                <a:latin typeface="Times New Roman" charset="0"/>
                <a:cs typeface="Arial" charset="0"/>
              </a:rPr>
              <a:t>DVD</a:t>
            </a:r>
          </a:p>
        </p:txBody>
      </p:sp>
      <p:pic>
        <p:nvPicPr>
          <p:cNvPr id="26652" name="Picture 35" descr="avatar-dv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557338"/>
            <a:ext cx="508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3" name="Picture 39" descr="gongfu-dv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650" y="1557338"/>
            <a:ext cx="5111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4" name="Text Box 23"/>
          <p:cNvSpPr txBox="1">
            <a:spLocks noChangeArrowheads="1"/>
          </p:cNvSpPr>
          <p:nvPr/>
        </p:nvSpPr>
        <p:spPr bwMode="auto">
          <a:xfrm>
            <a:off x="1331913" y="4508500"/>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solidFill>
                  <a:srgbClr val="0000FF"/>
                </a:solidFill>
                <a:latin typeface="Times New Roman" charset="0"/>
                <a:cs typeface="Arial" charset="0"/>
              </a:rPr>
              <a:t>Electronics</a:t>
            </a:r>
          </a:p>
        </p:txBody>
      </p:sp>
      <p:pic>
        <p:nvPicPr>
          <p:cNvPr id="26655" name="Picture 27" descr="electronic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365625"/>
            <a:ext cx="6905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6" name="Text Box 32"/>
          <p:cNvSpPr txBox="1">
            <a:spLocks noChangeArrowheads="1"/>
          </p:cNvSpPr>
          <p:nvPr/>
        </p:nvSpPr>
        <p:spPr bwMode="auto">
          <a:xfrm>
            <a:off x="5867400" y="1628775"/>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solidFill>
                  <a:srgbClr val="CC3300"/>
                </a:solidFill>
                <a:latin typeface="Times New Roman" charset="0"/>
                <a:cs typeface="Arial" charset="0"/>
              </a:rPr>
              <a:t>DVD</a:t>
            </a:r>
          </a:p>
        </p:txBody>
      </p:sp>
      <p:pic>
        <p:nvPicPr>
          <p:cNvPr id="26657" name="Picture 35" descr="avatar-dv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1557338"/>
            <a:ext cx="508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8" name="Picture 39" descr="gongfu-dv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725" y="1557338"/>
            <a:ext cx="5111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9" name="Text Box 23"/>
          <p:cNvSpPr txBox="1">
            <a:spLocks noChangeArrowheads="1"/>
          </p:cNvSpPr>
          <p:nvPr/>
        </p:nvSpPr>
        <p:spPr bwMode="auto">
          <a:xfrm>
            <a:off x="5795963" y="4508500"/>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solidFill>
                  <a:srgbClr val="0000FF"/>
                </a:solidFill>
                <a:latin typeface="Times New Roman" charset="0"/>
                <a:cs typeface="Arial" charset="0"/>
              </a:rPr>
              <a:t>Electronics</a:t>
            </a:r>
          </a:p>
        </p:txBody>
      </p:sp>
      <p:pic>
        <p:nvPicPr>
          <p:cNvPr id="26660" name="Picture 27" descr="electronic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825" y="4365625"/>
            <a:ext cx="6905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40"/>
          <p:cNvSpPr txBox="1">
            <a:spLocks noChangeArrowheads="1"/>
          </p:cNvSpPr>
          <p:nvPr/>
        </p:nvSpPr>
        <p:spPr bwMode="auto">
          <a:xfrm>
            <a:off x="611188" y="3357563"/>
            <a:ext cx="7632700" cy="1008062"/>
          </a:xfrm>
          <a:prstGeom prst="rect">
            <a:avLst/>
          </a:prstGeom>
          <a:solidFill>
            <a:srgbClr val="FFFF00"/>
          </a:solidFill>
          <a:ln w="25400">
            <a:solidFill>
              <a:srgbClr val="CC3300"/>
            </a:solidFill>
            <a:round/>
            <a:headEnd/>
            <a:tailEnd/>
          </a:ln>
        </p:spPr>
        <p:txBody>
          <a:bodyPr lIns="108000" tIns="108000" rIns="108000" bIns="1080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5pPr>
            <a:lvl6pPr marL="25146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6pPr>
            <a:lvl7pPr marL="29718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7pPr>
            <a:lvl8pPr marL="34290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8pPr>
            <a:lvl9pPr marL="38862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9pPr>
          </a:lstStyle>
          <a:p>
            <a:pPr algn="l" eaLnBrk="1" hangingPunct="1">
              <a:spcBef>
                <a:spcPts val="1750"/>
              </a:spcBef>
              <a:buClr>
                <a:srgbClr val="000000"/>
              </a:buClr>
              <a:buSzPct val="100000"/>
              <a:buFont typeface="Arial" charset="0"/>
              <a:buNone/>
            </a:pPr>
            <a:r>
              <a:rPr lang="en-US" altLang="zh-CN" sz="2400" b="1" i="1">
                <a:solidFill>
                  <a:srgbClr val="C00000"/>
                </a:solidFill>
                <a:latin typeface="Times New Roman" charset="0"/>
                <a:cs typeface="Arial" charset="0"/>
              </a:rPr>
              <a:t>1, Sufficient labeled data are required to train classifiers.</a:t>
            </a:r>
            <a:br>
              <a:rPr lang="en-US" altLang="zh-CN" sz="2400" b="1" i="1">
                <a:solidFill>
                  <a:srgbClr val="C00000"/>
                </a:solidFill>
                <a:latin typeface="Times New Roman" charset="0"/>
                <a:cs typeface="Arial" charset="0"/>
              </a:rPr>
            </a:br>
            <a:r>
              <a:rPr lang="en-US" altLang="zh-CN" sz="2400" b="1" i="1">
                <a:solidFill>
                  <a:srgbClr val="C00000"/>
                </a:solidFill>
                <a:latin typeface="Times New Roman" charset="0"/>
                <a:cs typeface="Arial" charset="0"/>
              </a:rPr>
              <a:t>2, The trained classifiers are domain-specific.</a:t>
            </a:r>
          </a:p>
        </p:txBody>
      </p:sp>
    </p:spTree>
    <p:extLst>
      <p:ext uri="{BB962C8B-B14F-4D97-AF65-F5344CB8AC3E}">
        <p14:creationId xmlns:p14="http://schemas.microsoft.com/office/powerpoint/2010/main" val="1675171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p:cNvSpPr txBox="1">
            <a:spLocks noChangeArrowheads="1"/>
          </p:cNvSpPr>
          <p:nvPr/>
        </p:nvSpPr>
        <p:spPr bwMode="auto">
          <a:xfrm>
            <a:off x="5653088" y="1960563"/>
            <a:ext cx="1871662" cy="1441450"/>
          </a:xfrm>
          <a:prstGeom prst="rect">
            <a:avLst/>
          </a:prstGeom>
          <a:solidFill>
            <a:srgbClr val="3366FF">
              <a:alpha val="79999"/>
            </a:srgbClr>
          </a:solidFill>
          <a:ln w="25400">
            <a:solidFill>
              <a:srgbClr val="333399"/>
            </a:solidFill>
            <a:round/>
            <a:headEnd/>
            <a:tailEnd/>
          </a:ln>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5pPr>
            <a:lvl6pPr marL="25146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6pPr>
            <a:lvl7pPr marL="29718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7pPr>
            <a:lvl8pPr marL="34290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8pPr>
            <a:lvl9pPr marL="38862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9pPr>
          </a:lstStyle>
          <a:p>
            <a:pPr eaLnBrk="1" hangingPunct="1">
              <a:spcBef>
                <a:spcPts val="1750"/>
              </a:spcBef>
              <a:buClr>
                <a:srgbClr val="000000"/>
              </a:buClr>
              <a:buSzPct val="100000"/>
              <a:buFont typeface="Arial" charset="0"/>
              <a:buNone/>
            </a:pPr>
            <a:r>
              <a:rPr lang="en-US" altLang="zh-CN" sz="1600" b="1">
                <a:solidFill>
                  <a:schemeClr val="tx1"/>
                </a:solidFill>
                <a:latin typeface="Times New Roman" charset="0"/>
                <a:cs typeface="Arial" charset="0"/>
              </a:rPr>
              <a:t>Test</a:t>
            </a:r>
          </a:p>
        </p:txBody>
      </p:sp>
      <p:sp>
        <p:nvSpPr>
          <p:cNvPr id="42" name="Text Box 2"/>
          <p:cNvSpPr txBox="1">
            <a:spLocks noChangeArrowheads="1"/>
          </p:cNvSpPr>
          <p:nvPr/>
        </p:nvSpPr>
        <p:spPr bwMode="auto">
          <a:xfrm>
            <a:off x="5651500" y="4581525"/>
            <a:ext cx="1871663" cy="1441450"/>
          </a:xfrm>
          <a:prstGeom prst="rect">
            <a:avLst/>
          </a:prstGeom>
          <a:solidFill>
            <a:srgbClr val="3366FF">
              <a:alpha val="79999"/>
            </a:srgbClr>
          </a:solidFill>
          <a:ln w="25400">
            <a:solidFill>
              <a:srgbClr val="333399"/>
            </a:solidFill>
            <a:round/>
            <a:headEnd/>
            <a:tailEnd/>
          </a:ln>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5pPr>
            <a:lvl6pPr marL="25146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6pPr>
            <a:lvl7pPr marL="29718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7pPr>
            <a:lvl8pPr marL="34290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8pPr>
            <a:lvl9pPr marL="38862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9pPr>
          </a:lstStyle>
          <a:p>
            <a:pPr eaLnBrk="1" hangingPunct="1">
              <a:spcBef>
                <a:spcPts val="1750"/>
              </a:spcBef>
              <a:buClr>
                <a:srgbClr val="000000"/>
              </a:buClr>
              <a:buSzPct val="100000"/>
              <a:buFont typeface="Arial" charset="0"/>
              <a:buNone/>
            </a:pPr>
            <a:r>
              <a:rPr lang="en-US" altLang="zh-CN" sz="1600" b="1">
                <a:solidFill>
                  <a:schemeClr val="tx1"/>
                </a:solidFill>
                <a:latin typeface="Times New Roman" charset="0"/>
                <a:cs typeface="Arial" charset="0"/>
              </a:rPr>
              <a:t>Test</a:t>
            </a:r>
          </a:p>
        </p:txBody>
      </p:sp>
      <p:sp>
        <p:nvSpPr>
          <p:cNvPr id="28675" name="Slide Number Placeholder 5"/>
          <p:cNvSpPr>
            <a:spLocks noGrp="1"/>
          </p:cNvSpPr>
          <p:nvPr>
            <p:ph type="sldNum" sz="quarter" idx="12"/>
          </p:nvPr>
        </p:nvSpPr>
        <p:spPr>
          <a:xfrm>
            <a:off x="6553200" y="612933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fld id="{FB2A0397-3495-9748-A729-BE77AB3BBDE6}" type="slidenum">
              <a:rPr lang="en-US" altLang="zh-CN" sz="1400">
                <a:solidFill>
                  <a:schemeClr val="tx1"/>
                </a:solidFill>
                <a:ea typeface="宋体" charset="0"/>
                <a:cs typeface="宋体" charset="0"/>
              </a:rPr>
              <a:pPr eaLnBrk="1" hangingPunct="1"/>
              <a:t>11</a:t>
            </a:fld>
            <a:endParaRPr lang="en-US" altLang="zh-CN" sz="1400">
              <a:solidFill>
                <a:schemeClr val="tx1"/>
              </a:solidFill>
              <a:ea typeface="宋体" charset="0"/>
              <a:cs typeface="宋体" charset="0"/>
            </a:endParaRPr>
          </a:p>
        </p:txBody>
      </p:sp>
      <p:sp>
        <p:nvSpPr>
          <p:cNvPr id="28676" name="Text Box 2"/>
          <p:cNvSpPr txBox="1">
            <a:spLocks noChangeArrowheads="1"/>
          </p:cNvSpPr>
          <p:nvPr/>
        </p:nvSpPr>
        <p:spPr bwMode="auto">
          <a:xfrm>
            <a:off x="1258888" y="1916113"/>
            <a:ext cx="1584325" cy="1441450"/>
          </a:xfrm>
          <a:prstGeom prst="rect">
            <a:avLst/>
          </a:prstGeom>
          <a:solidFill>
            <a:srgbClr val="3366FF">
              <a:alpha val="79999"/>
            </a:srgbClr>
          </a:solidFill>
          <a:ln w="25400">
            <a:solidFill>
              <a:srgbClr val="333399"/>
            </a:solidFill>
            <a:round/>
            <a:headEnd/>
            <a:tailEnd/>
          </a:ln>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5pPr>
            <a:lvl6pPr marL="25146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6pPr>
            <a:lvl7pPr marL="29718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7pPr>
            <a:lvl8pPr marL="34290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8pPr>
            <a:lvl9pPr marL="38862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9pPr>
          </a:lstStyle>
          <a:p>
            <a:pPr eaLnBrk="1" hangingPunct="1">
              <a:spcBef>
                <a:spcPts val="1750"/>
              </a:spcBef>
              <a:buClr>
                <a:srgbClr val="000000"/>
              </a:buClr>
              <a:buSzPct val="100000"/>
              <a:buFont typeface="Arial" charset="0"/>
              <a:buNone/>
            </a:pPr>
            <a:r>
              <a:rPr lang="en-US" altLang="zh-CN" sz="1600" b="1">
                <a:solidFill>
                  <a:schemeClr val="tx1"/>
                </a:solidFill>
                <a:latin typeface="Times New Roman" charset="0"/>
                <a:cs typeface="Arial" charset="0"/>
              </a:rPr>
              <a:t>Training</a:t>
            </a:r>
          </a:p>
        </p:txBody>
      </p:sp>
      <p:sp>
        <p:nvSpPr>
          <p:cNvPr id="357379" name="Text Box 3"/>
          <p:cNvSpPr txBox="1">
            <a:spLocks noChangeArrowheads="1"/>
          </p:cNvSpPr>
          <p:nvPr/>
        </p:nvSpPr>
        <p:spPr bwMode="auto">
          <a:xfrm>
            <a:off x="1258888" y="4581525"/>
            <a:ext cx="1584325" cy="1441450"/>
          </a:xfrm>
          <a:prstGeom prst="rect">
            <a:avLst/>
          </a:prstGeom>
          <a:solidFill>
            <a:srgbClr val="FF9966">
              <a:alpha val="79999"/>
            </a:srgbClr>
          </a:solidFill>
          <a:ln w="25400">
            <a:solidFill>
              <a:schemeClr val="tx1"/>
            </a:solidFill>
            <a:round/>
            <a:headEnd/>
            <a:tailEnd/>
          </a:ln>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5pPr>
            <a:lvl6pPr marL="25146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6pPr>
            <a:lvl7pPr marL="29718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7pPr>
            <a:lvl8pPr marL="34290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8pPr>
            <a:lvl9pPr marL="38862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700">
                <a:solidFill>
                  <a:schemeClr val="tx2"/>
                </a:solidFill>
                <a:latin typeface="Arial" charset="0"/>
                <a:ea typeface="ＭＳ Ｐゴシック" charset="0"/>
              </a:defRPr>
            </a:lvl9pPr>
          </a:lstStyle>
          <a:p>
            <a:pPr eaLnBrk="1" hangingPunct="1">
              <a:spcBef>
                <a:spcPts val="1750"/>
              </a:spcBef>
              <a:buClr>
                <a:srgbClr val="000000"/>
              </a:buClr>
              <a:buSzPct val="100000"/>
              <a:buFont typeface="Arial" charset="0"/>
              <a:buNone/>
            </a:pPr>
            <a:r>
              <a:rPr lang="en-US" altLang="zh-CN" sz="1600" b="1">
                <a:solidFill>
                  <a:schemeClr val="tx1"/>
                </a:solidFill>
                <a:latin typeface="Times New Roman" charset="0"/>
                <a:cs typeface="Arial" charset="0"/>
              </a:rPr>
              <a:t>Training</a:t>
            </a:r>
          </a:p>
        </p:txBody>
      </p:sp>
      <p:sp>
        <p:nvSpPr>
          <p:cNvPr id="357380" name="Rectangle 4"/>
          <p:cNvSpPr>
            <a:spLocks noGrp="1" noChangeArrowheads="1"/>
          </p:cNvSpPr>
          <p:nvPr>
            <p:ph type="title"/>
          </p:nvPr>
        </p:nvSpPr>
        <p:spPr>
          <a:xfrm>
            <a:off x="457200" y="274638"/>
            <a:ext cx="8686800" cy="1143000"/>
          </a:xfrm>
        </p:spPr>
        <p:txBody>
          <a:bodyPr/>
          <a:lstStyle/>
          <a:p>
            <a:pPr eaLnBrk="1" hangingPunct="1">
              <a:defRPr/>
            </a:pPr>
            <a:r>
              <a:rPr lang="en-US" altLang="zh-CN" sz="4000" b="1">
                <a:effectLst>
                  <a:outerShdw blurRad="38100" dist="38100" dir="2700000" algn="tl">
                    <a:srgbClr val="DDDDDD"/>
                  </a:outerShdw>
                </a:effectLst>
                <a:latin typeface="Times New Roman" charset="0"/>
                <a:ea typeface="宋体" charset="0"/>
                <a:cs typeface="华文中宋" charset="0"/>
              </a:rPr>
              <a:t>Traditional Supervised Learning (cont.)</a:t>
            </a:r>
            <a:endParaRPr lang="en-US" altLang="zh-CN" sz="3600" b="1">
              <a:effectLst>
                <a:outerShdw blurRad="38100" dist="38100" dir="2700000" algn="tl">
                  <a:srgbClr val="DDDDDD"/>
                </a:outerShdw>
              </a:effectLst>
              <a:latin typeface="Times New Roman" charset="0"/>
              <a:ea typeface="宋体" charset="0"/>
              <a:cs typeface="华文中宋" charset="0"/>
            </a:endParaRPr>
          </a:p>
        </p:txBody>
      </p:sp>
      <p:sp>
        <p:nvSpPr>
          <p:cNvPr id="357381" name="AutoShape 5"/>
          <p:cNvSpPr>
            <a:spLocks noChangeArrowheads="1"/>
          </p:cNvSpPr>
          <p:nvPr/>
        </p:nvSpPr>
        <p:spPr bwMode="auto">
          <a:xfrm>
            <a:off x="2914650" y="5086350"/>
            <a:ext cx="720725" cy="539750"/>
          </a:xfrm>
          <a:prstGeom prst="notchedRightArrow">
            <a:avLst>
              <a:gd name="adj1" fmla="val 50000"/>
              <a:gd name="adj2" fmla="val 33382"/>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pic>
        <p:nvPicPr>
          <p:cNvPr id="3573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941888"/>
            <a:ext cx="1006475"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73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5159375"/>
            <a:ext cx="935037"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7384"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5373688"/>
            <a:ext cx="936625"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7385" name="Rectangle 9"/>
          <p:cNvSpPr>
            <a:spLocks noChangeAspect="1" noChangeArrowheads="1"/>
          </p:cNvSpPr>
          <p:nvPr/>
        </p:nvSpPr>
        <p:spPr bwMode="auto">
          <a:xfrm>
            <a:off x="3635375" y="5086350"/>
            <a:ext cx="1270000" cy="503238"/>
          </a:xfrm>
          <a:prstGeom prst="rect">
            <a:avLst/>
          </a:prstGeom>
          <a:solidFill>
            <a:srgbClr val="FF9966">
              <a:alpha val="79999"/>
            </a:srgbClr>
          </a:solidFill>
          <a:ln w="25400">
            <a:solidFill>
              <a:schemeClr val="tx1"/>
            </a:solidFill>
            <a:miter lim="800000"/>
            <a:headEnd/>
            <a:tailEnd/>
          </a:ln>
        </p:spPr>
        <p:txBody>
          <a:bodyPr lIns="0" tIns="0" rIns="0" bIns="0" anchor="ctr"/>
          <a:lstStyle/>
          <a:p>
            <a:pPr defTabSz="449263">
              <a:buClr>
                <a:srgbClr val="330066"/>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b="1">
                <a:solidFill>
                  <a:schemeClr val="tx1"/>
                </a:solidFill>
                <a:latin typeface="Times New Roman" charset="0"/>
                <a:cs typeface="Arial" charset="0"/>
              </a:rPr>
              <a:t>Classifier</a:t>
            </a:r>
          </a:p>
        </p:txBody>
      </p:sp>
      <p:sp>
        <p:nvSpPr>
          <p:cNvPr id="357386" name="AutoShape 10"/>
          <p:cNvSpPr>
            <a:spLocks noChangeArrowheads="1"/>
          </p:cNvSpPr>
          <p:nvPr/>
        </p:nvSpPr>
        <p:spPr bwMode="auto">
          <a:xfrm>
            <a:off x="4930775" y="5086350"/>
            <a:ext cx="720725" cy="539750"/>
          </a:xfrm>
          <a:prstGeom prst="notchedRightArrow">
            <a:avLst>
              <a:gd name="adj1" fmla="val 50000"/>
              <a:gd name="adj2" fmla="val 33382"/>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pic>
        <p:nvPicPr>
          <p:cNvPr id="286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988" y="2319338"/>
            <a:ext cx="1006475"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8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2536825"/>
            <a:ext cx="935037"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87"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200" y="2751138"/>
            <a:ext cx="936625"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88" name="AutoShape 16"/>
          <p:cNvSpPr>
            <a:spLocks noChangeArrowheads="1"/>
          </p:cNvSpPr>
          <p:nvPr/>
        </p:nvSpPr>
        <p:spPr bwMode="auto">
          <a:xfrm>
            <a:off x="2843213" y="2274888"/>
            <a:ext cx="720725" cy="539750"/>
          </a:xfrm>
          <a:prstGeom prst="notchedRightArrow">
            <a:avLst>
              <a:gd name="adj1" fmla="val 50000"/>
              <a:gd name="adj2" fmla="val 33382"/>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pic>
        <p:nvPicPr>
          <p:cNvPr id="2868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276475"/>
            <a:ext cx="1006475"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9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493963"/>
            <a:ext cx="935037"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91" name="Picture 1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2708275"/>
            <a:ext cx="936625"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92" name="Rectangle 20"/>
          <p:cNvSpPr>
            <a:spLocks noChangeAspect="1" noChangeArrowheads="1"/>
          </p:cNvSpPr>
          <p:nvPr/>
        </p:nvSpPr>
        <p:spPr bwMode="auto">
          <a:xfrm>
            <a:off x="3635375" y="2346325"/>
            <a:ext cx="1270000" cy="503238"/>
          </a:xfrm>
          <a:prstGeom prst="rect">
            <a:avLst/>
          </a:prstGeom>
          <a:solidFill>
            <a:srgbClr val="3366FF">
              <a:alpha val="79999"/>
            </a:srgbClr>
          </a:solidFill>
          <a:ln w="25400">
            <a:solidFill>
              <a:schemeClr val="tx1"/>
            </a:solidFill>
            <a:miter lim="800000"/>
            <a:headEnd/>
            <a:tailEnd/>
          </a:ln>
        </p:spPr>
        <p:txBody>
          <a:bodyPr lIns="0" tIns="0" rIns="0" bIns="0" anchor="ctr"/>
          <a:lstStyle/>
          <a:p>
            <a:pPr defTabSz="449263">
              <a:buClr>
                <a:srgbClr val="330066"/>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b="1">
                <a:solidFill>
                  <a:schemeClr val="tx1"/>
                </a:solidFill>
                <a:latin typeface="Times New Roman" charset="0"/>
                <a:cs typeface="Arial" charset="0"/>
              </a:rPr>
              <a:t>Classifier</a:t>
            </a:r>
          </a:p>
        </p:txBody>
      </p:sp>
      <p:sp>
        <p:nvSpPr>
          <p:cNvPr id="28693" name="AutoShape 21"/>
          <p:cNvSpPr>
            <a:spLocks noChangeArrowheads="1"/>
          </p:cNvSpPr>
          <p:nvPr/>
        </p:nvSpPr>
        <p:spPr bwMode="auto">
          <a:xfrm>
            <a:off x="4932363" y="2274888"/>
            <a:ext cx="720725" cy="539750"/>
          </a:xfrm>
          <a:prstGeom prst="notchedRightArrow">
            <a:avLst>
              <a:gd name="adj1" fmla="val 50000"/>
              <a:gd name="adj2" fmla="val 33382"/>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pic>
        <p:nvPicPr>
          <p:cNvPr id="35740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940300"/>
            <a:ext cx="1006475"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7401"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00" y="5157788"/>
            <a:ext cx="935038"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7402"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7613" y="5372100"/>
            <a:ext cx="936625" cy="539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7406" name="Rectangle 30"/>
          <p:cNvSpPr>
            <a:spLocks noChangeAspect="1" noChangeArrowheads="1"/>
          </p:cNvSpPr>
          <p:nvPr/>
        </p:nvSpPr>
        <p:spPr bwMode="auto">
          <a:xfrm>
            <a:off x="7812088" y="5086350"/>
            <a:ext cx="1008062" cy="503238"/>
          </a:xfrm>
          <a:prstGeom prst="rect">
            <a:avLst/>
          </a:prstGeom>
          <a:solidFill>
            <a:srgbClr val="3366FF">
              <a:alpha val="79999"/>
            </a:srgbClr>
          </a:solidFill>
          <a:ln w="25400">
            <a:solidFill>
              <a:schemeClr val="tx1"/>
            </a:solidFill>
            <a:miter lim="800000"/>
            <a:headEnd/>
            <a:tailEnd/>
          </a:ln>
        </p:spPr>
        <p:txBody>
          <a:bodyPr lIns="0" tIns="0" rIns="0" bIns="0" anchor="ctr"/>
          <a:lstStyle/>
          <a:p>
            <a:pPr defTabSz="449263">
              <a:buClr>
                <a:srgbClr val="330066"/>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b="1">
                <a:solidFill>
                  <a:schemeClr val="tx1"/>
                </a:solidFill>
                <a:latin typeface="Times New Roman" charset="0"/>
                <a:cs typeface="Arial" charset="0"/>
              </a:rPr>
              <a:t>72.65%</a:t>
            </a:r>
          </a:p>
        </p:txBody>
      </p:sp>
      <p:sp>
        <p:nvSpPr>
          <p:cNvPr id="357408" name="Text Box 32"/>
          <p:cNvSpPr txBox="1">
            <a:spLocks noChangeArrowheads="1"/>
          </p:cNvSpPr>
          <p:nvPr/>
        </p:nvSpPr>
        <p:spPr bwMode="auto">
          <a:xfrm>
            <a:off x="1619250" y="4221163"/>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solidFill>
                  <a:srgbClr val="CC3300"/>
                </a:solidFill>
                <a:latin typeface="Times New Roman" charset="0"/>
                <a:cs typeface="Arial" charset="0"/>
              </a:rPr>
              <a:t>DVD</a:t>
            </a:r>
          </a:p>
        </p:txBody>
      </p:sp>
      <p:pic>
        <p:nvPicPr>
          <p:cNvPr id="357411" name="Picture 35" descr="avatar-dv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 y="4078288"/>
            <a:ext cx="508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415" name="Picture 39" descr="gongfu-dv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4078288"/>
            <a:ext cx="5111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1" name="Text Box 23"/>
          <p:cNvSpPr txBox="1">
            <a:spLocks noChangeArrowheads="1"/>
          </p:cNvSpPr>
          <p:nvPr/>
        </p:nvSpPr>
        <p:spPr bwMode="auto">
          <a:xfrm>
            <a:off x="1619250" y="1557338"/>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solidFill>
                  <a:srgbClr val="0000FF"/>
                </a:solidFill>
                <a:latin typeface="Times New Roman" charset="0"/>
                <a:cs typeface="Arial" charset="0"/>
              </a:rPr>
              <a:t>Electronics</a:t>
            </a:r>
          </a:p>
        </p:txBody>
      </p:sp>
      <p:pic>
        <p:nvPicPr>
          <p:cNvPr id="28702" name="Picture 27" descr="electronic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675" y="1455738"/>
            <a:ext cx="690563" cy="720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 name="Text Box 23"/>
          <p:cNvSpPr txBox="1">
            <a:spLocks noChangeArrowheads="1"/>
          </p:cNvSpPr>
          <p:nvPr/>
        </p:nvSpPr>
        <p:spPr bwMode="auto">
          <a:xfrm>
            <a:off x="6084888" y="4221163"/>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solidFill>
                  <a:srgbClr val="0000FF"/>
                </a:solidFill>
                <a:latin typeface="Times New Roman" charset="0"/>
                <a:cs typeface="Arial" charset="0"/>
              </a:rPr>
              <a:t>Electronics</a:t>
            </a:r>
          </a:p>
        </p:txBody>
      </p:sp>
      <p:pic>
        <p:nvPicPr>
          <p:cNvPr id="45" name="Picture 27" descr="electronic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1138" y="4122738"/>
            <a:ext cx="690562" cy="720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05" name="Rectangle 30"/>
          <p:cNvSpPr>
            <a:spLocks noChangeAspect="1" noChangeArrowheads="1"/>
          </p:cNvSpPr>
          <p:nvPr/>
        </p:nvSpPr>
        <p:spPr bwMode="auto">
          <a:xfrm>
            <a:off x="7812088" y="2349500"/>
            <a:ext cx="1008062" cy="503238"/>
          </a:xfrm>
          <a:prstGeom prst="rect">
            <a:avLst/>
          </a:prstGeom>
          <a:solidFill>
            <a:srgbClr val="3366FF">
              <a:alpha val="79999"/>
            </a:srgbClr>
          </a:solidFill>
          <a:ln w="25400">
            <a:solidFill>
              <a:schemeClr val="tx1"/>
            </a:solidFill>
            <a:miter lim="800000"/>
            <a:headEnd/>
            <a:tailEnd/>
          </a:ln>
        </p:spPr>
        <p:txBody>
          <a:bodyPr lIns="0" tIns="0" rIns="0" bIns="0" anchor="ctr"/>
          <a:lstStyle/>
          <a:p>
            <a:pPr defTabSz="449263">
              <a:buClr>
                <a:srgbClr val="330066"/>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b="1">
                <a:solidFill>
                  <a:schemeClr val="tx1"/>
                </a:solidFill>
                <a:latin typeface="Times New Roman" charset="0"/>
                <a:cs typeface="Arial" charset="0"/>
              </a:rPr>
              <a:t>84.60%</a:t>
            </a:r>
          </a:p>
        </p:txBody>
      </p:sp>
      <p:sp>
        <p:nvSpPr>
          <p:cNvPr id="8227" name="Curved Left Arrow 47"/>
          <p:cNvSpPr>
            <a:spLocks noChangeArrowheads="1"/>
          </p:cNvSpPr>
          <p:nvPr/>
        </p:nvSpPr>
        <p:spPr bwMode="auto">
          <a:xfrm>
            <a:off x="8243888" y="3068638"/>
            <a:ext cx="576262" cy="1873250"/>
          </a:xfrm>
          <a:prstGeom prst="curvedLeftArrow">
            <a:avLst>
              <a:gd name="adj1" fmla="val 25103"/>
              <a:gd name="adj2" fmla="val 50235"/>
              <a:gd name="adj3" fmla="val 25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8707" name="Text Box 23"/>
          <p:cNvSpPr txBox="1">
            <a:spLocks noChangeArrowheads="1"/>
          </p:cNvSpPr>
          <p:nvPr/>
        </p:nvSpPr>
        <p:spPr bwMode="auto">
          <a:xfrm>
            <a:off x="6084888" y="1628775"/>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solidFill>
                  <a:srgbClr val="0000FF"/>
                </a:solidFill>
                <a:latin typeface="Times New Roman" charset="0"/>
                <a:cs typeface="Arial" charset="0"/>
              </a:rPr>
              <a:t>Electronics</a:t>
            </a:r>
          </a:p>
        </p:txBody>
      </p:sp>
      <p:pic>
        <p:nvPicPr>
          <p:cNvPr id="28708" name="Picture 27" descr="electronic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725" y="1527175"/>
            <a:ext cx="690563" cy="720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30" name="Explosion 1 60"/>
          <p:cNvSpPr>
            <a:spLocks noChangeArrowheads="1"/>
          </p:cNvSpPr>
          <p:nvPr/>
        </p:nvSpPr>
        <p:spPr bwMode="auto">
          <a:xfrm>
            <a:off x="1258888" y="1484313"/>
            <a:ext cx="6119812" cy="4105275"/>
          </a:xfrm>
          <a:prstGeom prst="irregularSeal1">
            <a:avLst/>
          </a:prstGeom>
          <a:solidFill>
            <a:srgbClr val="FFFF00"/>
          </a:solidFill>
          <a:ln w="38100">
            <a:solidFill>
              <a:srgbClr val="CC3300"/>
            </a:solidFill>
            <a:round/>
            <a:headEnd/>
            <a:tailEnd/>
          </a:ln>
        </p:spPr>
        <p:txBody>
          <a:bodyPr anchor="ctr"/>
          <a:lstStyle/>
          <a:p>
            <a:r>
              <a:rPr lang="en-US" altLang="zh-CN" sz="4800" b="1" i="1">
                <a:solidFill>
                  <a:srgbClr val="C00000"/>
                </a:solidFill>
                <a:latin typeface="Times New Roman" charset="0"/>
                <a:cs typeface="Times New Roman" charset="0"/>
              </a:rPr>
              <a:t>Drop!</a:t>
            </a:r>
            <a:endParaRPr lang="zh-CN" altLang="en-US" sz="4800" b="1" i="1">
              <a:solidFill>
                <a:srgbClr val="C00000"/>
              </a:solidFill>
              <a:latin typeface="Times New Roman" charset="0"/>
              <a:cs typeface="Times New Roman" charset="0"/>
            </a:endParaRPr>
          </a:p>
        </p:txBody>
      </p:sp>
    </p:spTree>
    <p:extLst>
      <p:ext uri="{BB962C8B-B14F-4D97-AF65-F5344CB8AC3E}">
        <p14:creationId xmlns:p14="http://schemas.microsoft.com/office/powerpoint/2010/main" val="705581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7411"/>
                                        </p:tgtEl>
                                        <p:attrNameLst>
                                          <p:attrName>style.visibility</p:attrName>
                                        </p:attrNameLst>
                                      </p:cBhvr>
                                      <p:to>
                                        <p:strVal val="visible"/>
                                      </p:to>
                                    </p:set>
                                    <p:animEffect transition="in" filter="blinds(horizontal)">
                                      <p:cBhvr>
                                        <p:cTn id="7" dur="500"/>
                                        <p:tgtEl>
                                          <p:spTgt spid="357411"/>
                                        </p:tgtEl>
                                      </p:cBhvr>
                                    </p:animEffect>
                                  </p:childTnLst>
                                </p:cTn>
                              </p:par>
                              <p:par>
                                <p:cTn id="8" presetID="3" presetClass="entr" presetSubtype="10" fill="hold" nodeType="withEffect">
                                  <p:stCondLst>
                                    <p:cond delay="0"/>
                                  </p:stCondLst>
                                  <p:childTnLst>
                                    <p:set>
                                      <p:cBhvr>
                                        <p:cTn id="9" dur="1" fill="hold">
                                          <p:stCondLst>
                                            <p:cond delay="0"/>
                                          </p:stCondLst>
                                        </p:cTn>
                                        <p:tgtEl>
                                          <p:spTgt spid="357415"/>
                                        </p:tgtEl>
                                        <p:attrNameLst>
                                          <p:attrName>style.visibility</p:attrName>
                                        </p:attrNameLst>
                                      </p:cBhvr>
                                      <p:to>
                                        <p:strVal val="visible"/>
                                      </p:to>
                                    </p:set>
                                    <p:animEffect transition="in" filter="blinds(horizontal)">
                                      <p:cBhvr>
                                        <p:cTn id="10" dur="500"/>
                                        <p:tgtEl>
                                          <p:spTgt spid="3574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57379"/>
                                        </p:tgtEl>
                                        <p:attrNameLst>
                                          <p:attrName>style.visibility</p:attrName>
                                        </p:attrNameLst>
                                      </p:cBhvr>
                                      <p:to>
                                        <p:strVal val="visible"/>
                                      </p:to>
                                    </p:set>
                                    <p:animEffect transition="in" filter="blinds(horizontal)">
                                      <p:cBhvr>
                                        <p:cTn id="13" dur="500"/>
                                        <p:tgtEl>
                                          <p:spTgt spid="357379"/>
                                        </p:tgtEl>
                                      </p:cBhvr>
                                    </p:animEffect>
                                  </p:childTnLst>
                                </p:cTn>
                              </p:par>
                              <p:par>
                                <p:cTn id="14" presetID="3" presetClass="entr" presetSubtype="10" fill="hold" nodeType="withEffect">
                                  <p:stCondLst>
                                    <p:cond delay="0"/>
                                  </p:stCondLst>
                                  <p:childTnLst>
                                    <p:set>
                                      <p:cBhvr>
                                        <p:cTn id="15" dur="1" fill="hold">
                                          <p:stCondLst>
                                            <p:cond delay="0"/>
                                          </p:stCondLst>
                                        </p:cTn>
                                        <p:tgtEl>
                                          <p:spTgt spid="357382"/>
                                        </p:tgtEl>
                                        <p:attrNameLst>
                                          <p:attrName>style.visibility</p:attrName>
                                        </p:attrNameLst>
                                      </p:cBhvr>
                                      <p:to>
                                        <p:strVal val="visible"/>
                                      </p:to>
                                    </p:set>
                                    <p:animEffect transition="in" filter="blinds(horizontal)">
                                      <p:cBhvr>
                                        <p:cTn id="16" dur="500"/>
                                        <p:tgtEl>
                                          <p:spTgt spid="357382"/>
                                        </p:tgtEl>
                                      </p:cBhvr>
                                    </p:animEffect>
                                  </p:childTnLst>
                                </p:cTn>
                              </p:par>
                              <p:par>
                                <p:cTn id="17" presetID="3" presetClass="entr" presetSubtype="10" fill="hold" nodeType="withEffect">
                                  <p:stCondLst>
                                    <p:cond delay="0"/>
                                  </p:stCondLst>
                                  <p:childTnLst>
                                    <p:set>
                                      <p:cBhvr>
                                        <p:cTn id="18" dur="1" fill="hold">
                                          <p:stCondLst>
                                            <p:cond delay="0"/>
                                          </p:stCondLst>
                                        </p:cTn>
                                        <p:tgtEl>
                                          <p:spTgt spid="357383"/>
                                        </p:tgtEl>
                                        <p:attrNameLst>
                                          <p:attrName>style.visibility</p:attrName>
                                        </p:attrNameLst>
                                      </p:cBhvr>
                                      <p:to>
                                        <p:strVal val="visible"/>
                                      </p:to>
                                    </p:set>
                                    <p:animEffect transition="in" filter="blinds(horizontal)">
                                      <p:cBhvr>
                                        <p:cTn id="19" dur="500"/>
                                        <p:tgtEl>
                                          <p:spTgt spid="357383"/>
                                        </p:tgtEl>
                                      </p:cBhvr>
                                    </p:animEffect>
                                  </p:childTnLst>
                                </p:cTn>
                              </p:par>
                              <p:par>
                                <p:cTn id="20" presetID="3" presetClass="entr" presetSubtype="10" fill="hold" nodeType="withEffect">
                                  <p:stCondLst>
                                    <p:cond delay="0"/>
                                  </p:stCondLst>
                                  <p:childTnLst>
                                    <p:set>
                                      <p:cBhvr>
                                        <p:cTn id="21" dur="1" fill="hold">
                                          <p:stCondLst>
                                            <p:cond delay="0"/>
                                          </p:stCondLst>
                                        </p:cTn>
                                        <p:tgtEl>
                                          <p:spTgt spid="357384"/>
                                        </p:tgtEl>
                                        <p:attrNameLst>
                                          <p:attrName>style.visibility</p:attrName>
                                        </p:attrNameLst>
                                      </p:cBhvr>
                                      <p:to>
                                        <p:strVal val="visible"/>
                                      </p:to>
                                    </p:set>
                                    <p:animEffect transition="in" filter="blinds(horizontal)">
                                      <p:cBhvr>
                                        <p:cTn id="22" dur="500"/>
                                        <p:tgtEl>
                                          <p:spTgt spid="35738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57408"/>
                                        </p:tgtEl>
                                        <p:attrNameLst>
                                          <p:attrName>style.visibility</p:attrName>
                                        </p:attrNameLst>
                                      </p:cBhvr>
                                      <p:to>
                                        <p:strVal val="visible"/>
                                      </p:to>
                                    </p:set>
                                    <p:animEffect transition="in" filter="blinds(horizontal)">
                                      <p:cBhvr>
                                        <p:cTn id="25" dur="500"/>
                                        <p:tgtEl>
                                          <p:spTgt spid="35740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57385"/>
                                        </p:tgtEl>
                                        <p:attrNameLst>
                                          <p:attrName>style.visibility</p:attrName>
                                        </p:attrNameLst>
                                      </p:cBhvr>
                                      <p:to>
                                        <p:strVal val="visible"/>
                                      </p:to>
                                    </p:set>
                                    <p:animEffect transition="in" filter="blinds(horizontal)">
                                      <p:cBhvr>
                                        <p:cTn id="28" dur="500"/>
                                        <p:tgtEl>
                                          <p:spTgt spid="35738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57381"/>
                                        </p:tgtEl>
                                        <p:attrNameLst>
                                          <p:attrName>style.visibility</p:attrName>
                                        </p:attrNameLst>
                                      </p:cBhvr>
                                      <p:to>
                                        <p:strVal val="visible"/>
                                      </p:to>
                                    </p:set>
                                    <p:animEffect transition="in" filter="blinds(horizontal)">
                                      <p:cBhvr>
                                        <p:cTn id="31" dur="500"/>
                                        <p:tgtEl>
                                          <p:spTgt spid="35738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57386"/>
                                        </p:tgtEl>
                                        <p:attrNameLst>
                                          <p:attrName>style.visibility</p:attrName>
                                        </p:attrNameLst>
                                      </p:cBhvr>
                                      <p:to>
                                        <p:strVal val="visible"/>
                                      </p:to>
                                    </p:set>
                                    <p:animEffect transition="in" filter="blinds(horizontal)">
                                      <p:cBhvr>
                                        <p:cTn id="34" dur="500"/>
                                        <p:tgtEl>
                                          <p:spTgt spid="357386"/>
                                        </p:tgtEl>
                                      </p:cBhvr>
                                    </p:animEffect>
                                  </p:childTnLst>
                                </p:cTn>
                              </p:par>
                              <p:par>
                                <p:cTn id="35" presetID="3" presetClass="entr" presetSubtype="1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linds(horizontal)">
                                      <p:cBhvr>
                                        <p:cTn id="37" dur="500"/>
                                        <p:tgtEl>
                                          <p:spTgt spid="4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linds(horizontal)">
                                      <p:cBhvr>
                                        <p:cTn id="40" dur="500"/>
                                        <p:tgtEl>
                                          <p:spTgt spid="4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blinds(horizontal)">
                                      <p:cBhvr>
                                        <p:cTn id="43" dur="500"/>
                                        <p:tgtEl>
                                          <p:spTgt spid="42"/>
                                        </p:tgtEl>
                                      </p:cBhvr>
                                    </p:animEffect>
                                  </p:childTnLst>
                                </p:cTn>
                              </p:par>
                              <p:par>
                                <p:cTn id="44" presetID="3" presetClass="entr" presetSubtype="10" fill="hold" nodeType="withEffect">
                                  <p:stCondLst>
                                    <p:cond delay="0"/>
                                  </p:stCondLst>
                                  <p:childTnLst>
                                    <p:set>
                                      <p:cBhvr>
                                        <p:cTn id="45" dur="1" fill="hold">
                                          <p:stCondLst>
                                            <p:cond delay="0"/>
                                          </p:stCondLst>
                                        </p:cTn>
                                        <p:tgtEl>
                                          <p:spTgt spid="357400"/>
                                        </p:tgtEl>
                                        <p:attrNameLst>
                                          <p:attrName>style.visibility</p:attrName>
                                        </p:attrNameLst>
                                      </p:cBhvr>
                                      <p:to>
                                        <p:strVal val="visible"/>
                                      </p:to>
                                    </p:set>
                                    <p:animEffect transition="in" filter="blinds(horizontal)">
                                      <p:cBhvr>
                                        <p:cTn id="46" dur="500"/>
                                        <p:tgtEl>
                                          <p:spTgt spid="357400"/>
                                        </p:tgtEl>
                                      </p:cBhvr>
                                    </p:animEffect>
                                  </p:childTnLst>
                                </p:cTn>
                              </p:par>
                              <p:par>
                                <p:cTn id="47" presetID="3" presetClass="entr" presetSubtype="10" fill="hold" nodeType="withEffect">
                                  <p:stCondLst>
                                    <p:cond delay="0"/>
                                  </p:stCondLst>
                                  <p:childTnLst>
                                    <p:set>
                                      <p:cBhvr>
                                        <p:cTn id="48" dur="1" fill="hold">
                                          <p:stCondLst>
                                            <p:cond delay="0"/>
                                          </p:stCondLst>
                                        </p:cTn>
                                        <p:tgtEl>
                                          <p:spTgt spid="357401"/>
                                        </p:tgtEl>
                                        <p:attrNameLst>
                                          <p:attrName>style.visibility</p:attrName>
                                        </p:attrNameLst>
                                      </p:cBhvr>
                                      <p:to>
                                        <p:strVal val="visible"/>
                                      </p:to>
                                    </p:set>
                                    <p:animEffect transition="in" filter="blinds(horizontal)">
                                      <p:cBhvr>
                                        <p:cTn id="49" dur="500"/>
                                        <p:tgtEl>
                                          <p:spTgt spid="357401"/>
                                        </p:tgtEl>
                                      </p:cBhvr>
                                    </p:animEffect>
                                  </p:childTnLst>
                                </p:cTn>
                              </p:par>
                              <p:par>
                                <p:cTn id="50" presetID="3" presetClass="entr" presetSubtype="10" fill="hold" nodeType="withEffect">
                                  <p:stCondLst>
                                    <p:cond delay="0"/>
                                  </p:stCondLst>
                                  <p:childTnLst>
                                    <p:set>
                                      <p:cBhvr>
                                        <p:cTn id="51" dur="1" fill="hold">
                                          <p:stCondLst>
                                            <p:cond delay="0"/>
                                          </p:stCondLst>
                                        </p:cTn>
                                        <p:tgtEl>
                                          <p:spTgt spid="357402"/>
                                        </p:tgtEl>
                                        <p:attrNameLst>
                                          <p:attrName>style.visibility</p:attrName>
                                        </p:attrNameLst>
                                      </p:cBhvr>
                                      <p:to>
                                        <p:strVal val="visible"/>
                                      </p:to>
                                    </p:set>
                                    <p:animEffect transition="in" filter="blinds(horizontal)">
                                      <p:cBhvr>
                                        <p:cTn id="52" dur="500"/>
                                        <p:tgtEl>
                                          <p:spTgt spid="35740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227"/>
                                        </p:tgtEl>
                                        <p:attrNameLst>
                                          <p:attrName>style.visibility</p:attrName>
                                        </p:attrNameLst>
                                      </p:cBhvr>
                                      <p:to>
                                        <p:strVal val="visible"/>
                                      </p:to>
                                    </p:set>
                                    <p:animEffect transition="in" filter="blinds(horizontal)">
                                      <p:cBhvr>
                                        <p:cTn id="57" dur="500"/>
                                        <p:tgtEl>
                                          <p:spTgt spid="822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57406"/>
                                        </p:tgtEl>
                                        <p:attrNameLst>
                                          <p:attrName>style.visibility</p:attrName>
                                        </p:attrNameLst>
                                      </p:cBhvr>
                                      <p:to>
                                        <p:strVal val="visible"/>
                                      </p:to>
                                    </p:set>
                                    <p:animEffect transition="in" filter="blinds(horizontal)">
                                      <p:cBhvr>
                                        <p:cTn id="60" dur="500"/>
                                        <p:tgtEl>
                                          <p:spTgt spid="35740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32" fill="hold" grpId="0" nodeType="clickEffect">
                                  <p:stCondLst>
                                    <p:cond delay="0"/>
                                  </p:stCondLst>
                                  <p:childTnLst>
                                    <p:set>
                                      <p:cBhvr>
                                        <p:cTn id="64" dur="1" fill="hold">
                                          <p:stCondLst>
                                            <p:cond delay="0"/>
                                          </p:stCondLst>
                                        </p:cTn>
                                        <p:tgtEl>
                                          <p:spTgt spid="8230"/>
                                        </p:tgtEl>
                                        <p:attrNameLst>
                                          <p:attrName>style.visibility</p:attrName>
                                        </p:attrNameLst>
                                      </p:cBhvr>
                                      <p:to>
                                        <p:strVal val="visible"/>
                                      </p:to>
                                    </p:set>
                                    <p:animEffect transition="in" filter="box(out)">
                                      <p:cBhvr>
                                        <p:cTn id="65" dur="500"/>
                                        <p:tgtEl>
                                          <p:spTgt spid="8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57379" grpId="0" animBg="1"/>
      <p:bldP spid="357381" grpId="0" animBg="1"/>
      <p:bldP spid="357385" grpId="0" animBg="1"/>
      <p:bldP spid="357386" grpId="0" animBg="1"/>
      <p:bldP spid="357406" grpId="0" animBg="1"/>
      <p:bldP spid="357408" grpId="0"/>
      <p:bldP spid="40" grpId="0"/>
      <p:bldP spid="8227" grpId="0" animBg="1"/>
      <p:bldP spid="82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fld id="{C0043985-FCA9-4441-B704-CEEB605227D9}" type="slidenum">
              <a:rPr lang="en-US" altLang="zh-CN" sz="1400">
                <a:solidFill>
                  <a:schemeClr val="tx1"/>
                </a:solidFill>
                <a:ea typeface="宋体" charset="0"/>
                <a:cs typeface="宋体" charset="0"/>
              </a:rPr>
              <a:pPr eaLnBrk="1" hangingPunct="1"/>
              <a:t>12</a:t>
            </a:fld>
            <a:endParaRPr lang="en-US" altLang="zh-CN" sz="1400">
              <a:solidFill>
                <a:schemeClr val="tx1"/>
              </a:solidFill>
              <a:ea typeface="宋体" charset="0"/>
              <a:cs typeface="宋体" charset="0"/>
            </a:endParaRPr>
          </a:p>
        </p:txBody>
      </p:sp>
      <p:sp>
        <p:nvSpPr>
          <p:cNvPr id="357380" name="Rectangle 4"/>
          <p:cNvSpPr>
            <a:spLocks noGrp="1" noChangeArrowheads="1"/>
          </p:cNvSpPr>
          <p:nvPr>
            <p:ph type="title"/>
          </p:nvPr>
        </p:nvSpPr>
        <p:spPr>
          <a:xfrm>
            <a:off x="457200" y="274638"/>
            <a:ext cx="8686800" cy="1143000"/>
          </a:xfrm>
        </p:spPr>
        <p:txBody>
          <a:bodyPr/>
          <a:lstStyle/>
          <a:p>
            <a:pPr eaLnBrk="1" hangingPunct="1">
              <a:defRPr/>
            </a:pPr>
            <a:r>
              <a:rPr lang="en-US" altLang="zh-CN" sz="4000" b="1">
                <a:effectLst>
                  <a:outerShdw blurRad="38100" dist="38100" dir="2700000" algn="tl">
                    <a:srgbClr val="DDDDDD"/>
                  </a:outerShdw>
                </a:effectLst>
                <a:latin typeface="Times New Roman" charset="0"/>
                <a:ea typeface="宋体" charset="0"/>
                <a:cs typeface="华文中宋" charset="0"/>
              </a:rPr>
              <a:t>Traditional Supervised Learning (cont.)</a:t>
            </a:r>
            <a:endParaRPr lang="en-US" altLang="zh-CN" sz="3600" b="1" i="1">
              <a:effectLst>
                <a:outerShdw blurRad="38100" dist="38100" dir="2700000" algn="tl">
                  <a:srgbClr val="DDDDDD"/>
                </a:outerShdw>
              </a:effectLst>
              <a:latin typeface="Times New Roman" charset="0"/>
              <a:ea typeface="宋体" charset="0"/>
              <a:cs typeface="华文中宋" charset="0"/>
            </a:endParaRPr>
          </a:p>
        </p:txBody>
      </p:sp>
      <p:sp>
        <p:nvSpPr>
          <p:cNvPr id="37" name="Cloud 36"/>
          <p:cNvSpPr/>
          <p:nvPr/>
        </p:nvSpPr>
        <p:spPr bwMode="auto">
          <a:xfrm>
            <a:off x="179388" y="1341438"/>
            <a:ext cx="8640762" cy="5400675"/>
          </a:xfrm>
          <a:prstGeom prst="cloud">
            <a:avLst/>
          </a:prstGeom>
          <a:noFill/>
          <a:ln w="63500" cap="flat" cmpd="sng" algn="ctr">
            <a:solidFill>
              <a:schemeClr val="tx1"/>
            </a:solidFill>
            <a:prstDash val="solid"/>
            <a:round/>
            <a:headEnd type="none" w="med" len="med"/>
            <a:tailEnd type="none" w="med" len="med"/>
          </a:ln>
          <a:effectLst/>
        </p:spPr>
        <p:txBody>
          <a:bodyPr anchor="ctr"/>
          <a:lstStyle/>
          <a:p>
            <a:pPr>
              <a:defRPr/>
            </a:pPr>
            <a:endParaRPr lang="zh-CN" altLang="en-US">
              <a:ea typeface="华文中宋" pitchFamily="2" charset="-122"/>
              <a:cs typeface="+mn-cs"/>
            </a:endParaRPr>
          </a:p>
        </p:txBody>
      </p:sp>
      <p:sp>
        <p:nvSpPr>
          <p:cNvPr id="30724" name="Text Box 12"/>
          <p:cNvSpPr txBox="1">
            <a:spLocks noChangeArrowheads="1"/>
          </p:cNvSpPr>
          <p:nvPr/>
        </p:nvSpPr>
        <p:spPr bwMode="auto">
          <a:xfrm>
            <a:off x="1619250" y="2060575"/>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solidFill>
                  <a:srgbClr val="CC3300"/>
                </a:solidFill>
                <a:latin typeface="Times New Roman" charset="0"/>
                <a:cs typeface="Arial" charset="0"/>
              </a:rPr>
              <a:t>DVD</a:t>
            </a:r>
          </a:p>
        </p:txBody>
      </p:sp>
      <p:pic>
        <p:nvPicPr>
          <p:cNvPr id="30725" name="Picture 34" descr="avatar-dv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349500"/>
            <a:ext cx="63341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7" descr="gongfu-dv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349500"/>
            <a:ext cx="63976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23"/>
          <p:cNvSpPr txBox="1">
            <a:spLocks noChangeArrowheads="1"/>
          </p:cNvSpPr>
          <p:nvPr/>
        </p:nvSpPr>
        <p:spPr bwMode="auto">
          <a:xfrm>
            <a:off x="6372225" y="1628775"/>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solidFill>
                  <a:srgbClr val="0000FF"/>
                </a:solidFill>
                <a:latin typeface="Times New Roman" charset="0"/>
                <a:cs typeface="Arial" charset="0"/>
              </a:rPr>
              <a:t>Electronics</a:t>
            </a:r>
          </a:p>
        </p:txBody>
      </p:sp>
      <p:pic>
        <p:nvPicPr>
          <p:cNvPr id="30728" name="Picture 27" descr="electron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1916113"/>
            <a:ext cx="1152525"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3716338"/>
            <a:ext cx="12334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12"/>
          <p:cNvSpPr txBox="1">
            <a:spLocks noChangeArrowheads="1"/>
          </p:cNvSpPr>
          <p:nvPr/>
        </p:nvSpPr>
        <p:spPr bwMode="auto">
          <a:xfrm>
            <a:off x="1258888" y="3500438"/>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solidFill>
                  <a:srgbClr val="00B0F0"/>
                </a:solidFill>
                <a:latin typeface="Times New Roman" charset="0"/>
                <a:cs typeface="Arial" charset="0"/>
              </a:rPr>
              <a:t>Book</a:t>
            </a:r>
          </a:p>
        </p:txBody>
      </p:sp>
      <p:sp>
        <p:nvSpPr>
          <p:cNvPr id="30731" name="Text Box 23"/>
          <p:cNvSpPr txBox="1">
            <a:spLocks noChangeArrowheads="1"/>
          </p:cNvSpPr>
          <p:nvPr/>
        </p:nvSpPr>
        <p:spPr bwMode="auto">
          <a:xfrm>
            <a:off x="2051050" y="4868863"/>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solidFill>
                  <a:srgbClr val="663300"/>
                </a:solidFill>
                <a:latin typeface="Times New Roman" charset="0"/>
                <a:cs typeface="Arial" charset="0"/>
              </a:rPr>
              <a:t>Kitchen</a:t>
            </a:r>
          </a:p>
        </p:txBody>
      </p:sp>
      <p:pic>
        <p:nvPicPr>
          <p:cNvPr id="3073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463" y="3284538"/>
            <a:ext cx="1203325"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33" name="Text Box 23"/>
          <p:cNvSpPr txBox="1">
            <a:spLocks noChangeArrowheads="1"/>
          </p:cNvSpPr>
          <p:nvPr/>
        </p:nvSpPr>
        <p:spPr bwMode="auto">
          <a:xfrm>
            <a:off x="6948488" y="2997200"/>
            <a:ext cx="1079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solidFill>
                  <a:srgbClr val="9900FF"/>
                </a:solidFill>
                <a:latin typeface="Times New Roman" charset="0"/>
                <a:cs typeface="Arial" charset="0"/>
              </a:rPr>
              <a:t>Clothes</a:t>
            </a:r>
          </a:p>
        </p:txBody>
      </p:sp>
      <p:pic>
        <p:nvPicPr>
          <p:cNvPr id="3073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738" y="5373688"/>
            <a:ext cx="1268412"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5963" y="4652963"/>
            <a:ext cx="115252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1050" y="5157788"/>
            <a:ext cx="115252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738" y="2205038"/>
            <a:ext cx="11858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8400" y="3789363"/>
            <a:ext cx="12239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Text Box 23"/>
          <p:cNvSpPr txBox="1">
            <a:spLocks noChangeArrowheads="1"/>
          </p:cNvSpPr>
          <p:nvPr/>
        </p:nvSpPr>
        <p:spPr bwMode="auto">
          <a:xfrm>
            <a:off x="3779838" y="3500438"/>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solidFill>
                  <a:srgbClr val="FF0066"/>
                </a:solidFill>
                <a:latin typeface="Times New Roman" charset="0"/>
                <a:cs typeface="Arial" charset="0"/>
              </a:rPr>
              <a:t>Video game</a:t>
            </a:r>
          </a:p>
        </p:txBody>
      </p:sp>
      <p:sp>
        <p:nvSpPr>
          <p:cNvPr id="30740" name="Text Box 23"/>
          <p:cNvSpPr txBox="1">
            <a:spLocks noChangeArrowheads="1"/>
          </p:cNvSpPr>
          <p:nvPr/>
        </p:nvSpPr>
        <p:spPr bwMode="auto">
          <a:xfrm>
            <a:off x="4067175" y="5084763"/>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solidFill>
                  <a:srgbClr val="00B050"/>
                </a:solidFill>
                <a:latin typeface="Times New Roman" charset="0"/>
                <a:cs typeface="Arial" charset="0"/>
              </a:rPr>
              <a:t>Fruit</a:t>
            </a:r>
          </a:p>
        </p:txBody>
      </p:sp>
      <p:sp>
        <p:nvSpPr>
          <p:cNvPr id="30741" name="Text Box 23"/>
          <p:cNvSpPr txBox="1">
            <a:spLocks noChangeArrowheads="1"/>
          </p:cNvSpPr>
          <p:nvPr/>
        </p:nvSpPr>
        <p:spPr bwMode="auto">
          <a:xfrm>
            <a:off x="5795963" y="4365625"/>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solidFill>
                  <a:srgbClr val="CC3300"/>
                </a:solidFill>
                <a:latin typeface="Times New Roman" charset="0"/>
                <a:cs typeface="Arial" charset="0"/>
              </a:rPr>
              <a:t>Hotel</a:t>
            </a:r>
          </a:p>
        </p:txBody>
      </p:sp>
      <p:sp>
        <p:nvSpPr>
          <p:cNvPr id="30742" name="Text Box 23"/>
          <p:cNvSpPr txBox="1">
            <a:spLocks noChangeArrowheads="1"/>
          </p:cNvSpPr>
          <p:nvPr/>
        </p:nvSpPr>
        <p:spPr bwMode="auto">
          <a:xfrm>
            <a:off x="4067175" y="1916113"/>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solidFill>
                  <a:srgbClr val="002060"/>
                </a:solidFill>
                <a:latin typeface="Times New Roman" charset="0"/>
                <a:cs typeface="Arial" charset="0"/>
              </a:rPr>
              <a:t>Tea</a:t>
            </a:r>
          </a:p>
        </p:txBody>
      </p:sp>
      <p:sp>
        <p:nvSpPr>
          <p:cNvPr id="9240" name="Explosion 1 60"/>
          <p:cNvSpPr>
            <a:spLocks noChangeArrowheads="1"/>
          </p:cNvSpPr>
          <p:nvPr/>
        </p:nvSpPr>
        <p:spPr bwMode="auto">
          <a:xfrm>
            <a:off x="971550" y="1484313"/>
            <a:ext cx="7056438" cy="4897437"/>
          </a:xfrm>
          <a:prstGeom prst="irregularSeal1">
            <a:avLst/>
          </a:prstGeom>
          <a:solidFill>
            <a:srgbClr val="FFFF00"/>
          </a:solidFill>
          <a:ln w="38100">
            <a:solidFill>
              <a:srgbClr val="CC3300"/>
            </a:solidFill>
            <a:round/>
            <a:headEnd/>
            <a:tailEnd/>
          </a:ln>
        </p:spPr>
        <p:txBody>
          <a:bodyPr anchor="ctr"/>
          <a:lstStyle/>
          <a:p>
            <a:r>
              <a:rPr lang="en-US" altLang="zh-CN" sz="4800" b="1" i="1">
                <a:solidFill>
                  <a:srgbClr val="C00000"/>
                </a:solidFill>
                <a:latin typeface="Times New Roman" charset="0"/>
                <a:cs typeface="Times New Roman" charset="0"/>
              </a:rPr>
              <a:t>Impractical!</a:t>
            </a:r>
            <a:endParaRPr lang="zh-CN" altLang="en-US" sz="4800" b="1" i="1">
              <a:solidFill>
                <a:srgbClr val="C00000"/>
              </a:solidFill>
              <a:latin typeface="Times New Roman" charset="0"/>
              <a:cs typeface="Times New Roman" charset="0"/>
            </a:endParaRPr>
          </a:p>
        </p:txBody>
      </p:sp>
    </p:spTree>
    <p:extLst>
      <p:ext uri="{BB962C8B-B14F-4D97-AF65-F5344CB8AC3E}">
        <p14:creationId xmlns:p14="http://schemas.microsoft.com/office/powerpoint/2010/main" val="2652089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40"/>
                                        </p:tgtEl>
                                        <p:attrNameLst>
                                          <p:attrName>style.visibility</p:attrName>
                                        </p:attrNameLst>
                                      </p:cBhvr>
                                      <p:to>
                                        <p:strVal val="visible"/>
                                      </p:to>
                                    </p:set>
                                    <p:animEffect transition="in" filter="box(out)">
                                      <p:cBhvr>
                                        <p:cTn id="7" dur="500"/>
                                        <p:tgtEl>
                                          <p:spTgt spid="9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fld id="{550B9C82-2032-0E42-A885-E25D2041E3AF}" type="slidenum">
              <a:rPr lang="en-US" altLang="zh-CN" sz="1400">
                <a:solidFill>
                  <a:schemeClr val="tx1"/>
                </a:solidFill>
                <a:ea typeface="宋体" charset="0"/>
                <a:cs typeface="宋体" charset="0"/>
              </a:rPr>
              <a:pPr eaLnBrk="1" hangingPunct="1"/>
              <a:t>13</a:t>
            </a:fld>
            <a:endParaRPr lang="en-US" altLang="zh-CN" sz="1400">
              <a:solidFill>
                <a:schemeClr val="tx1"/>
              </a:solidFill>
              <a:ea typeface="宋体" charset="0"/>
              <a:cs typeface="宋体" charset="0"/>
            </a:endParaRPr>
          </a:p>
        </p:txBody>
      </p:sp>
      <p:sp>
        <p:nvSpPr>
          <p:cNvPr id="390146" name="Rectangle 2"/>
          <p:cNvSpPr>
            <a:spLocks noGrp="1" noChangeArrowheads="1"/>
          </p:cNvSpPr>
          <p:nvPr>
            <p:ph type="title"/>
          </p:nvPr>
        </p:nvSpPr>
        <p:spPr/>
        <p:txBody>
          <a:bodyPr/>
          <a:lstStyle/>
          <a:p>
            <a:pPr eaLnBrk="1" hangingPunct="1">
              <a:defRPr/>
            </a:pPr>
            <a:r>
              <a:rPr lang="en-US" altLang="zh-CN" sz="4000" b="1">
                <a:effectLst>
                  <a:outerShdw blurRad="38100" dist="38100" dir="2700000" algn="tl">
                    <a:srgbClr val="DDDDDD"/>
                  </a:outerShdw>
                </a:effectLst>
                <a:latin typeface="Times New Roman" charset="0"/>
                <a:ea typeface="宋体" charset="0"/>
                <a:cs typeface="华文中宋" charset="0"/>
              </a:rPr>
              <a:t>Domain Difference</a:t>
            </a:r>
          </a:p>
        </p:txBody>
      </p:sp>
      <p:graphicFrame>
        <p:nvGraphicFramePr>
          <p:cNvPr id="390147" name="Group 3"/>
          <p:cNvGraphicFramePr>
            <a:graphicFrameLocks noGrp="1"/>
          </p:cNvGraphicFramePr>
          <p:nvPr/>
        </p:nvGraphicFramePr>
        <p:xfrm>
          <a:off x="1763713" y="1557338"/>
          <a:ext cx="6553200" cy="4267200"/>
        </p:xfrm>
        <a:graphic>
          <a:graphicData uri="http://schemas.openxmlformats.org/drawingml/2006/table">
            <a:tbl>
              <a:tblPr/>
              <a:tblGrid>
                <a:gridCol w="3276600"/>
                <a:gridCol w="3276600"/>
              </a:tblGrid>
              <a:tr h="28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2"/>
                          </a:solidFill>
                          <a:effectLst/>
                          <a:latin typeface="Times New Roman" pitchFamily="18" charset="0"/>
                          <a:ea typeface="华文中宋" pitchFamily="2" charset="-122"/>
                        </a:rPr>
                        <a:t>Electronics</a:t>
                      </a:r>
                    </a:p>
                  </a:txBody>
                  <a:tcPr marL="54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2"/>
                          </a:solidFill>
                          <a:effectLst/>
                          <a:latin typeface="Times New Roman" pitchFamily="18" charset="0"/>
                          <a:ea typeface="华文中宋" pitchFamily="2" charset="-122"/>
                        </a:rPr>
                        <a:t>Video Games</a:t>
                      </a:r>
                    </a:p>
                  </a:txBody>
                  <a:tcPr marL="5400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2"/>
                          </a:solidFill>
                          <a:effectLst/>
                          <a:latin typeface="Times New Roman" pitchFamily="18" charset="0"/>
                          <a:ea typeface="华文中宋" pitchFamily="2" charset="-122"/>
                        </a:rPr>
                        <a:t>(1) </a:t>
                      </a:r>
                      <a:r>
                        <a:rPr kumimoji="0" lang="en-US" altLang="zh-CN" sz="2000" b="1" i="0" u="none" strike="noStrike" cap="none" normalizeH="0" baseline="0" smtClean="0">
                          <a:ln>
                            <a:noFill/>
                          </a:ln>
                          <a:solidFill>
                            <a:srgbClr val="009900"/>
                          </a:solidFill>
                          <a:effectLst/>
                          <a:latin typeface="Times New Roman" pitchFamily="18" charset="0"/>
                          <a:ea typeface="华文中宋" pitchFamily="2" charset="-122"/>
                        </a:rPr>
                        <a:t>Compact</a:t>
                      </a:r>
                      <a:r>
                        <a:rPr kumimoji="0" lang="en-US" altLang="zh-CN" sz="2000" b="0" i="0" u="none" strike="noStrike" cap="none" normalizeH="0" baseline="0" smtClean="0">
                          <a:ln>
                            <a:noFill/>
                          </a:ln>
                          <a:solidFill>
                            <a:schemeClr val="tx2"/>
                          </a:solidFill>
                          <a:effectLst/>
                          <a:latin typeface="Times New Roman" pitchFamily="18" charset="0"/>
                          <a:ea typeface="华文中宋" pitchFamily="2" charset="-122"/>
                        </a:rPr>
                        <a:t>; easy to operate; very good picture quality; looks </a:t>
                      </a:r>
                      <a:r>
                        <a:rPr kumimoji="0" lang="en-US" altLang="zh-CN" sz="2000" b="1" i="0" u="none" strike="noStrike" cap="none" normalizeH="0" baseline="0" smtClean="0">
                          <a:ln>
                            <a:noFill/>
                          </a:ln>
                          <a:solidFill>
                            <a:srgbClr val="009900"/>
                          </a:solidFill>
                          <a:effectLst/>
                          <a:latin typeface="Times New Roman" pitchFamily="18" charset="0"/>
                          <a:ea typeface="华文中宋" pitchFamily="2" charset="-122"/>
                        </a:rPr>
                        <a:t>sharp</a:t>
                      </a:r>
                      <a:r>
                        <a:rPr kumimoji="0" lang="en-US" altLang="zh-CN" sz="2000" b="0" i="0" u="none" strike="noStrike" cap="none" normalizeH="0" baseline="0" smtClean="0">
                          <a:ln>
                            <a:noFill/>
                          </a:ln>
                          <a:solidFill>
                            <a:schemeClr val="tx2"/>
                          </a:solidFill>
                          <a:effectLst/>
                          <a:latin typeface="Times New Roman" pitchFamily="18" charset="0"/>
                          <a:ea typeface="华文中宋" pitchFamily="2" charset="-122"/>
                        </a:rPr>
                        <a:t>!</a:t>
                      </a:r>
                    </a:p>
                  </a:txBody>
                  <a:tcPr marL="54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2"/>
                          </a:solidFill>
                          <a:effectLst/>
                          <a:latin typeface="Times New Roman" pitchFamily="18" charset="0"/>
                          <a:ea typeface="华文中宋" pitchFamily="2" charset="-122"/>
                        </a:rPr>
                        <a:t>(2) A very good game! It is action packed and full of excitement. I am very much </a:t>
                      </a:r>
                      <a:r>
                        <a:rPr kumimoji="0" lang="en-US" altLang="zh-CN" sz="2000" b="1" i="0" u="none" strike="noStrike" cap="none" normalizeH="0" baseline="0" smtClean="0">
                          <a:ln>
                            <a:noFill/>
                          </a:ln>
                          <a:solidFill>
                            <a:srgbClr val="009900"/>
                          </a:solidFill>
                          <a:effectLst/>
                          <a:latin typeface="Times New Roman" pitchFamily="18" charset="0"/>
                          <a:ea typeface="华文中宋" pitchFamily="2" charset="-122"/>
                        </a:rPr>
                        <a:t>hooked</a:t>
                      </a:r>
                      <a:r>
                        <a:rPr kumimoji="0" lang="en-US" altLang="zh-CN" sz="2000" b="0" i="0" u="none" strike="noStrike" cap="none" normalizeH="0" baseline="0" smtClean="0">
                          <a:ln>
                            <a:noFill/>
                          </a:ln>
                          <a:solidFill>
                            <a:schemeClr val="tx2"/>
                          </a:solidFill>
                          <a:effectLst/>
                          <a:latin typeface="Times New Roman" pitchFamily="18" charset="0"/>
                          <a:ea typeface="华文中宋" pitchFamily="2" charset="-122"/>
                        </a:rPr>
                        <a:t> on this game.</a:t>
                      </a:r>
                    </a:p>
                  </a:txBody>
                  <a:tcPr marL="5400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2"/>
                          </a:solidFill>
                          <a:effectLst/>
                          <a:latin typeface="Times New Roman" pitchFamily="18" charset="0"/>
                          <a:ea typeface="华文中宋" pitchFamily="2" charset="-122"/>
                        </a:rPr>
                        <a:t>(3) I purchased this unit from Circuit City and I was very excited about the quality of the picture. It is really nice and </a:t>
                      </a:r>
                      <a:r>
                        <a:rPr kumimoji="0" lang="en-US" altLang="zh-CN" sz="2000" b="1" i="0" u="none" strike="noStrike" cap="none" normalizeH="0" baseline="0" smtClean="0">
                          <a:ln>
                            <a:noFill/>
                          </a:ln>
                          <a:solidFill>
                            <a:srgbClr val="009900"/>
                          </a:solidFill>
                          <a:effectLst/>
                          <a:latin typeface="Times New Roman" pitchFamily="18" charset="0"/>
                          <a:ea typeface="华文中宋" pitchFamily="2" charset="-122"/>
                        </a:rPr>
                        <a:t>sharp</a:t>
                      </a:r>
                      <a:r>
                        <a:rPr kumimoji="0" lang="en-US" altLang="zh-CN" sz="2000" b="0" i="0" u="none" strike="noStrike" cap="none" normalizeH="0" baseline="0" smtClean="0">
                          <a:ln>
                            <a:noFill/>
                          </a:ln>
                          <a:solidFill>
                            <a:schemeClr val="tx2"/>
                          </a:solidFill>
                          <a:effectLst/>
                          <a:latin typeface="Times New Roman" pitchFamily="18" charset="0"/>
                          <a:ea typeface="华文中宋" pitchFamily="2" charset="-122"/>
                        </a:rPr>
                        <a:t>.</a:t>
                      </a:r>
                    </a:p>
                  </a:txBody>
                  <a:tcPr marL="54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2"/>
                          </a:solidFill>
                          <a:effectLst/>
                          <a:latin typeface="Times New Roman" pitchFamily="18" charset="0"/>
                          <a:ea typeface="华文中宋" pitchFamily="2" charset="-122"/>
                        </a:rPr>
                        <a:t>(4) Very </a:t>
                      </a:r>
                      <a:r>
                        <a:rPr kumimoji="0" lang="en-US" altLang="zh-CN" sz="2000" b="1" i="0" u="none" strike="noStrike" cap="none" normalizeH="0" baseline="0" smtClean="0">
                          <a:ln>
                            <a:noFill/>
                          </a:ln>
                          <a:solidFill>
                            <a:srgbClr val="009900"/>
                          </a:solidFill>
                          <a:effectLst/>
                          <a:latin typeface="Times New Roman" pitchFamily="18" charset="0"/>
                          <a:ea typeface="华文中宋" pitchFamily="2" charset="-122"/>
                        </a:rPr>
                        <a:t>realistic</a:t>
                      </a:r>
                      <a:r>
                        <a:rPr kumimoji="0" lang="en-US" altLang="zh-CN" sz="2000" b="0" i="0" u="none" strike="noStrike" cap="none" normalizeH="0" baseline="0" smtClean="0">
                          <a:ln>
                            <a:noFill/>
                          </a:ln>
                          <a:solidFill>
                            <a:schemeClr val="tx2"/>
                          </a:solidFill>
                          <a:effectLst/>
                          <a:latin typeface="Times New Roman" pitchFamily="18" charset="0"/>
                          <a:ea typeface="华文中宋" pitchFamily="2" charset="-122"/>
                        </a:rPr>
                        <a:t> shooting action and good plots. We played this and were </a:t>
                      </a:r>
                      <a:r>
                        <a:rPr kumimoji="0" lang="en-US" altLang="zh-CN" sz="2000" b="1" i="0" u="none" strike="noStrike" cap="none" normalizeH="0" baseline="0" smtClean="0">
                          <a:ln>
                            <a:noFill/>
                          </a:ln>
                          <a:solidFill>
                            <a:srgbClr val="009900"/>
                          </a:solidFill>
                          <a:effectLst/>
                          <a:latin typeface="Times New Roman" pitchFamily="18" charset="0"/>
                          <a:ea typeface="华文中宋" pitchFamily="2" charset="-122"/>
                        </a:rPr>
                        <a:t>hooked</a:t>
                      </a:r>
                      <a:r>
                        <a:rPr kumimoji="0" lang="en-US" altLang="zh-CN" sz="2000" b="0" i="0" u="none" strike="noStrike" cap="none" normalizeH="0" baseline="0" smtClean="0">
                          <a:ln>
                            <a:noFill/>
                          </a:ln>
                          <a:solidFill>
                            <a:schemeClr val="tx2"/>
                          </a:solidFill>
                          <a:effectLst/>
                          <a:latin typeface="Times New Roman" pitchFamily="18" charset="0"/>
                          <a:ea typeface="华文中宋" pitchFamily="2" charset="-122"/>
                        </a:rPr>
                        <a:t>.</a:t>
                      </a:r>
                    </a:p>
                  </a:txBody>
                  <a:tcPr marL="5400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2"/>
                          </a:solidFill>
                          <a:effectLst/>
                          <a:latin typeface="Times New Roman" pitchFamily="18" charset="0"/>
                          <a:ea typeface="华文中宋" pitchFamily="2" charset="-122"/>
                        </a:rPr>
                        <a:t>(5) It is also quite </a:t>
                      </a:r>
                      <a:r>
                        <a:rPr kumimoji="0" lang="en-US" altLang="zh-CN" sz="2000" b="1" i="0" u="none" strike="noStrike" cap="none" normalizeH="0" baseline="0" smtClean="0">
                          <a:ln>
                            <a:noFill/>
                          </a:ln>
                          <a:solidFill>
                            <a:srgbClr val="FF0000"/>
                          </a:solidFill>
                          <a:effectLst/>
                          <a:latin typeface="Times New Roman" pitchFamily="18" charset="0"/>
                          <a:ea typeface="华文中宋" pitchFamily="2" charset="-122"/>
                        </a:rPr>
                        <a:t>blurry</a:t>
                      </a:r>
                      <a:r>
                        <a:rPr kumimoji="0" lang="en-US" altLang="zh-CN" sz="2000" b="0" i="0" u="none" strike="noStrike" cap="none" normalizeH="0" baseline="0" smtClean="0">
                          <a:ln>
                            <a:noFill/>
                          </a:ln>
                          <a:solidFill>
                            <a:schemeClr val="tx2"/>
                          </a:solidFill>
                          <a:effectLst/>
                          <a:latin typeface="Times New Roman" pitchFamily="18" charset="0"/>
                          <a:ea typeface="华文中宋" pitchFamily="2" charset="-122"/>
                        </a:rPr>
                        <a:t> in very dark settings. I will never buy HP again.</a:t>
                      </a:r>
                    </a:p>
                  </a:txBody>
                  <a:tcPr marL="54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2"/>
                          </a:solidFill>
                          <a:effectLst/>
                          <a:latin typeface="Times New Roman" pitchFamily="18" charset="0"/>
                          <a:ea typeface="华文中宋" pitchFamily="2" charset="-122"/>
                        </a:rPr>
                        <a:t>(6) The game is so </a:t>
                      </a:r>
                      <a:r>
                        <a:rPr kumimoji="0" lang="en-US" altLang="zh-CN" sz="2000" b="1" i="0" u="none" strike="noStrike" cap="none" normalizeH="0" baseline="0" smtClean="0">
                          <a:ln>
                            <a:noFill/>
                          </a:ln>
                          <a:solidFill>
                            <a:srgbClr val="FF0000"/>
                          </a:solidFill>
                          <a:effectLst/>
                          <a:latin typeface="Times New Roman" pitchFamily="18" charset="0"/>
                          <a:ea typeface="华文中宋" pitchFamily="2" charset="-122"/>
                        </a:rPr>
                        <a:t>boring</a:t>
                      </a:r>
                      <a:r>
                        <a:rPr kumimoji="0" lang="en-US" altLang="zh-CN" sz="2000" b="0" i="0" u="none" strike="noStrike" cap="none" normalizeH="0" baseline="0" smtClean="0">
                          <a:ln>
                            <a:noFill/>
                          </a:ln>
                          <a:solidFill>
                            <a:schemeClr val="tx2"/>
                          </a:solidFill>
                          <a:effectLst/>
                          <a:latin typeface="Times New Roman" pitchFamily="18" charset="0"/>
                          <a:ea typeface="华文中宋" pitchFamily="2" charset="-122"/>
                        </a:rPr>
                        <a:t>. I am extremely unhappy and will probably never buy UbiSoft again.</a:t>
                      </a:r>
                    </a:p>
                  </a:txBody>
                  <a:tcPr marL="5400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278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989138"/>
            <a:ext cx="79216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4797425"/>
            <a:ext cx="7985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429000"/>
            <a:ext cx="79216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9037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7" name="Title 1"/>
          <p:cNvSpPr>
            <a:spLocks noGrp="1"/>
          </p:cNvSpPr>
          <p:nvPr>
            <p:ph type="title"/>
          </p:nvPr>
        </p:nvSpPr>
        <p:spPr/>
        <p:txBody>
          <a:bodyPr anchor="ctr"/>
          <a:lstStyle/>
          <a:p>
            <a:pPr eaLnBrk="1" hangingPunct="1"/>
            <a:r>
              <a:rPr lang="en-US" altLang="zh-CN" sz="4000" smtClean="0">
                <a:latin typeface="Tahoma" pitchFamily="34" charset="0"/>
                <a:ea typeface="华文中宋"/>
                <a:cs typeface="华文中宋"/>
              </a:rPr>
              <a:t>Transfer Learning? </a:t>
            </a:r>
            <a:endParaRPr lang="zh-CN" altLang="en-US" sz="4000" smtClean="0">
              <a:latin typeface="Tahoma" pitchFamily="34" charset="0"/>
              <a:ea typeface="华文中宋"/>
              <a:cs typeface="华文中宋"/>
            </a:endParaRPr>
          </a:p>
        </p:txBody>
      </p:sp>
      <p:sp>
        <p:nvSpPr>
          <p:cNvPr id="930818" name="内容占位符 6"/>
          <p:cNvSpPr>
            <a:spLocks noGrp="1"/>
          </p:cNvSpPr>
          <p:nvPr>
            <p:ph idx="1"/>
          </p:nvPr>
        </p:nvSpPr>
        <p:spPr/>
        <p:txBody>
          <a:bodyPr/>
          <a:lstStyle/>
          <a:p>
            <a:r>
              <a:rPr lang="en-US" dirty="0" smtClean="0"/>
              <a:t>People often transfer knowledge to novel situations</a:t>
            </a:r>
          </a:p>
          <a:p>
            <a:pPr lvl="1"/>
            <a:r>
              <a:rPr lang="en-US" dirty="0" smtClean="0"/>
              <a:t>Chess </a:t>
            </a:r>
            <a:r>
              <a:rPr lang="en-US" dirty="0" smtClean="0">
                <a:sym typeface="Wingdings" pitchFamily="2" charset="2"/>
              </a:rPr>
              <a:t></a:t>
            </a:r>
            <a:r>
              <a:rPr lang="en-US" dirty="0" smtClean="0"/>
              <a:t> Checkers</a:t>
            </a:r>
          </a:p>
          <a:p>
            <a:pPr lvl="1"/>
            <a:r>
              <a:rPr lang="en-US" dirty="0" smtClean="0"/>
              <a:t>C++ </a:t>
            </a:r>
            <a:r>
              <a:rPr lang="en-US" dirty="0" smtClean="0">
                <a:sym typeface="Wingdings" pitchFamily="2" charset="2"/>
              </a:rPr>
              <a:t></a:t>
            </a:r>
            <a:r>
              <a:rPr lang="en-US" dirty="0" smtClean="0"/>
              <a:t> Java</a:t>
            </a:r>
          </a:p>
          <a:p>
            <a:pPr lvl="1"/>
            <a:r>
              <a:rPr lang="en-US" dirty="0" smtClean="0"/>
              <a:t>Physics </a:t>
            </a:r>
            <a:r>
              <a:rPr lang="en-US" dirty="0" smtClean="0">
                <a:sym typeface="Wingdings" pitchFamily="2" charset="2"/>
              </a:rPr>
              <a:t> </a:t>
            </a:r>
            <a:r>
              <a:rPr lang="en-US" dirty="0" smtClean="0"/>
              <a:t>Computer Science</a:t>
            </a:r>
          </a:p>
        </p:txBody>
      </p:sp>
      <p:sp>
        <p:nvSpPr>
          <p:cNvPr id="930819" name="Rectangle 16"/>
          <p:cNvSpPr>
            <a:spLocks noGrp="1" noChangeArrowheads="1"/>
          </p:cNvSpPr>
          <p:nvPr>
            <p:ph type="sldNum" sz="quarter" idx="12"/>
          </p:nvPr>
        </p:nvSpPr>
        <p:spPr>
          <a:noFill/>
        </p:spPr>
        <p:txBody>
          <a:bodyPr/>
          <a:lstStyle/>
          <a:p>
            <a:fld id="{4DF379CC-5F24-4543-A35C-4772D07E761E}" type="slidenum">
              <a:rPr lang="zh-CN" altLang="en-US"/>
              <a:pPr/>
              <a:t>14</a:t>
            </a:fld>
            <a:endParaRPr lang="en-US" altLang="zh-CN"/>
          </a:p>
        </p:txBody>
      </p:sp>
      <p:sp>
        <p:nvSpPr>
          <p:cNvPr id="88070" name="Rectangle 6"/>
          <p:cNvSpPr>
            <a:spLocks noChangeArrowheads="1"/>
          </p:cNvSpPr>
          <p:nvPr/>
        </p:nvSpPr>
        <p:spPr bwMode="auto">
          <a:xfrm>
            <a:off x="838200" y="4114800"/>
            <a:ext cx="7929563" cy="1752600"/>
          </a:xfrm>
          <a:prstGeom prst="rect">
            <a:avLst/>
          </a:prstGeom>
          <a:solidFill>
            <a:srgbClr val="FFFFCC"/>
          </a:solidFill>
          <a:ln w="25400">
            <a:solidFill>
              <a:srgbClr val="800000"/>
            </a:solidFill>
            <a:miter lim="800000"/>
            <a:headEnd/>
            <a:tailEnd/>
          </a:ln>
        </p:spPr>
        <p:txBody>
          <a:bodyPr lIns="90487" tIns="44450" rIns="90487" bIns="44450"/>
          <a:lstStyle/>
          <a:p>
            <a:pPr marL="284163" indent="-284163">
              <a:spcBef>
                <a:spcPts val="600"/>
              </a:spcBef>
              <a:buClr>
                <a:schemeClr val="accent1"/>
              </a:buClr>
              <a:buSzPct val="80000"/>
              <a:buFont typeface="Wingdings 2" pitchFamily="18" charset="2"/>
              <a:buNone/>
            </a:pPr>
            <a:r>
              <a:rPr lang="en-US" altLang="zh-CN" sz="2800" b="0" dirty="0">
                <a:latin typeface="Gill Sans MT" pitchFamily="34" charset="0"/>
                <a:ea typeface="宋体" pitchFamily="2" charset="-122"/>
              </a:rPr>
              <a:t>Transfer </a:t>
            </a:r>
            <a:r>
              <a:rPr lang="en-US" altLang="zh-CN" sz="2800" b="0" dirty="0" smtClean="0">
                <a:latin typeface="Gill Sans MT" pitchFamily="34" charset="0"/>
                <a:ea typeface="宋体" pitchFamily="2" charset="-122"/>
              </a:rPr>
              <a:t>Learning:</a:t>
            </a:r>
            <a:endParaRPr lang="en-US" altLang="zh-CN" sz="2800" b="0" dirty="0">
              <a:latin typeface="Gill Sans MT" pitchFamily="34" charset="0"/>
              <a:ea typeface="宋体" pitchFamily="2" charset="-122"/>
            </a:endParaRPr>
          </a:p>
          <a:p>
            <a:pPr marL="461963" lvl="1" indent="-4763">
              <a:spcBef>
                <a:spcPts val="550"/>
              </a:spcBef>
              <a:buClr>
                <a:schemeClr val="accent1"/>
              </a:buClr>
              <a:buFont typeface="Verdana" pitchFamily="34" charset="0"/>
              <a:buNone/>
            </a:pPr>
            <a:r>
              <a:rPr lang="en-US" altLang="zh-CN" sz="2400" b="0" dirty="0">
                <a:solidFill>
                  <a:srgbClr val="800000"/>
                </a:solidFill>
                <a:latin typeface="Gill Sans MT" pitchFamily="34" charset="0"/>
                <a:ea typeface="宋体" pitchFamily="2" charset="-122"/>
              </a:rPr>
              <a:t>The ability of a system to recognize and apply knowledge and skills learned in previous tasks to novel tasks (or new domains)</a:t>
            </a:r>
          </a:p>
        </p:txBody>
      </p:sp>
    </p:spTree>
    <p:custDataLst>
      <p:tags r:id="rId1"/>
    </p:custDataLst>
    <p:extLst>
      <p:ext uri="{BB962C8B-B14F-4D97-AF65-F5344CB8AC3E}">
        <p14:creationId xmlns:p14="http://schemas.microsoft.com/office/powerpoint/2010/main" val="1711330174"/>
      </p:ext>
    </p:extLst>
  </p:cSld>
  <p:clrMapOvr>
    <a:masterClrMapping/>
  </p:clrMapOvr>
  <p:transition xmlns:p14="http://schemas.microsoft.com/office/powerpoint/2010/main" advTm="62309">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5" name="Title 1"/>
          <p:cNvSpPr>
            <a:spLocks noGrp="1"/>
          </p:cNvSpPr>
          <p:nvPr>
            <p:ph type="title"/>
          </p:nvPr>
        </p:nvSpPr>
        <p:spPr>
          <a:xfrm>
            <a:off x="381000" y="838200"/>
            <a:ext cx="8402638" cy="700088"/>
          </a:xfrm>
        </p:spPr>
        <p:txBody>
          <a:bodyPr/>
          <a:lstStyle/>
          <a:p>
            <a:r>
              <a:rPr lang="en-US" altLang="zh-CN" dirty="0" smtClean="0">
                <a:ea typeface="宋体" pitchFamily="2" charset="-122"/>
              </a:rPr>
              <a:t>Transfer Learning: Source Domains</a:t>
            </a:r>
            <a:endParaRPr lang="zh-CN" altLang="en-US" dirty="0" smtClean="0">
              <a:ea typeface="宋体" pitchFamily="2" charset="-122"/>
            </a:endParaRPr>
          </a:p>
        </p:txBody>
      </p:sp>
      <p:grpSp>
        <p:nvGrpSpPr>
          <p:cNvPr id="2" name="Group 3"/>
          <p:cNvGrpSpPr>
            <a:grpSpLocks/>
          </p:cNvGrpSpPr>
          <p:nvPr/>
        </p:nvGrpSpPr>
        <p:grpSpPr bwMode="auto">
          <a:xfrm>
            <a:off x="1879600" y="1219200"/>
            <a:ext cx="5740400" cy="1143000"/>
            <a:chOff x="1594678" y="1928802"/>
            <a:chExt cx="5740330" cy="1143008"/>
          </a:xfrm>
        </p:grpSpPr>
        <p:sp>
          <p:nvSpPr>
            <p:cNvPr id="5" name="Rectangle 4"/>
            <p:cNvSpPr/>
            <p:nvPr/>
          </p:nvSpPr>
          <p:spPr>
            <a:xfrm>
              <a:off x="3213908" y="1928802"/>
              <a:ext cx="2501869" cy="1143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altLang="zh-CN" sz="2800">
                  <a:solidFill>
                    <a:schemeClr val="tx1"/>
                  </a:solidFill>
                  <a:latin typeface="Tahoma" pitchFamily="34" charset="0"/>
                  <a:ea typeface="宋体" pitchFamily="2" charset="-122"/>
                </a:rPr>
                <a:t>Learning</a:t>
              </a:r>
              <a:endParaRPr lang="zh-CN" altLang="en-US">
                <a:solidFill>
                  <a:schemeClr val="tx1"/>
                </a:solidFill>
                <a:latin typeface="Tahoma" pitchFamily="34" charset="0"/>
                <a:ea typeface="宋体" pitchFamily="2" charset="-122"/>
              </a:endParaRPr>
            </a:p>
          </p:txBody>
        </p:sp>
        <p:cxnSp>
          <p:nvCxnSpPr>
            <p:cNvPr id="6" name="Straight Arrow Connector 5"/>
            <p:cNvCxnSpPr/>
            <p:nvPr/>
          </p:nvCxnSpPr>
          <p:spPr>
            <a:xfrm>
              <a:off x="1594678" y="2500306"/>
              <a:ext cx="161923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715778" y="2500306"/>
              <a:ext cx="161923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891" name="TextBox 7"/>
            <p:cNvSpPr txBox="1">
              <a:spLocks noChangeArrowheads="1"/>
            </p:cNvSpPr>
            <p:nvPr/>
          </p:nvSpPr>
          <p:spPr bwMode="auto">
            <a:xfrm>
              <a:off x="1785918" y="2143116"/>
              <a:ext cx="1214446" cy="369332"/>
            </a:xfrm>
            <a:prstGeom prst="rect">
              <a:avLst/>
            </a:prstGeom>
            <a:noFill/>
            <a:ln w="9525">
              <a:noFill/>
              <a:miter lim="800000"/>
              <a:headEnd/>
              <a:tailEnd/>
            </a:ln>
          </p:spPr>
          <p:txBody>
            <a:bodyPr>
              <a:spAutoFit/>
            </a:bodyPr>
            <a:lstStyle/>
            <a:p>
              <a:pPr algn="ctr" eaLnBrk="0" hangingPunct="0"/>
              <a:r>
                <a:rPr lang="en-US" altLang="zh-CN">
                  <a:latin typeface="Calibri" pitchFamily="34" charset="0"/>
                  <a:ea typeface="宋体" pitchFamily="2" charset="-122"/>
                </a:rPr>
                <a:t>Input</a:t>
              </a:r>
              <a:endParaRPr lang="zh-CN" altLang="en-US">
                <a:latin typeface="Calibri" pitchFamily="34" charset="0"/>
                <a:ea typeface="宋体" pitchFamily="2" charset="-122"/>
              </a:endParaRPr>
            </a:p>
          </p:txBody>
        </p:sp>
        <p:sp>
          <p:nvSpPr>
            <p:cNvPr id="932892" name="TextBox 8"/>
            <p:cNvSpPr txBox="1">
              <a:spLocks noChangeArrowheads="1"/>
            </p:cNvSpPr>
            <p:nvPr/>
          </p:nvSpPr>
          <p:spPr bwMode="auto">
            <a:xfrm>
              <a:off x="5929322" y="2143116"/>
              <a:ext cx="1214446" cy="369332"/>
            </a:xfrm>
            <a:prstGeom prst="rect">
              <a:avLst/>
            </a:prstGeom>
            <a:noFill/>
            <a:ln w="9525">
              <a:noFill/>
              <a:miter lim="800000"/>
              <a:headEnd/>
              <a:tailEnd/>
            </a:ln>
          </p:spPr>
          <p:txBody>
            <a:bodyPr>
              <a:spAutoFit/>
            </a:bodyPr>
            <a:lstStyle/>
            <a:p>
              <a:pPr algn="ctr" eaLnBrk="0" hangingPunct="0"/>
              <a:r>
                <a:rPr lang="en-US" altLang="zh-CN">
                  <a:latin typeface="Calibri" pitchFamily="34" charset="0"/>
                  <a:ea typeface="宋体" pitchFamily="2" charset="-122"/>
                </a:rPr>
                <a:t>Output</a:t>
              </a:r>
              <a:endParaRPr lang="zh-CN" altLang="en-US">
                <a:latin typeface="Calibri" pitchFamily="34" charset="0"/>
                <a:ea typeface="宋体" pitchFamily="2" charset="-122"/>
              </a:endParaRPr>
            </a:p>
          </p:txBody>
        </p:sp>
      </p:grpSp>
      <p:sp>
        <p:nvSpPr>
          <p:cNvPr id="10" name="Cloud 9"/>
          <p:cNvSpPr/>
          <p:nvPr/>
        </p:nvSpPr>
        <p:spPr>
          <a:xfrm>
            <a:off x="3022600" y="3276600"/>
            <a:ext cx="3400425" cy="1200150"/>
          </a:xfrm>
          <a:prstGeom prst="cloud">
            <a:avLst/>
          </a:prstGeom>
          <a:solidFill>
            <a:srgbClr val="0000FF"/>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altLang="zh-CN" sz="3200" dirty="0">
                <a:solidFill>
                  <a:srgbClr val="FFFFFF"/>
                </a:solidFill>
                <a:latin typeface="Tahoma" pitchFamily="34" charset="0"/>
                <a:ea typeface="宋体" pitchFamily="2" charset="-122"/>
              </a:rPr>
              <a:t>Source </a:t>
            </a:r>
            <a:r>
              <a:rPr lang="en-US" altLang="zh-CN" sz="3200" dirty="0" smtClean="0">
                <a:solidFill>
                  <a:srgbClr val="FFFFFF"/>
                </a:solidFill>
                <a:latin typeface="Tahoma" pitchFamily="34" charset="0"/>
                <a:ea typeface="宋体" pitchFamily="2" charset="-122"/>
              </a:rPr>
              <a:t>Domains</a:t>
            </a:r>
            <a:endParaRPr lang="zh-CN" altLang="en-US" sz="3200" dirty="0">
              <a:solidFill>
                <a:srgbClr val="FFFFFF"/>
              </a:solidFill>
              <a:latin typeface="Tahoma" pitchFamily="34" charset="0"/>
              <a:ea typeface="宋体" pitchFamily="2" charset="-122"/>
            </a:endParaRPr>
          </a:p>
        </p:txBody>
      </p:sp>
      <p:sp>
        <p:nvSpPr>
          <p:cNvPr id="11" name="Up Arrow 10"/>
          <p:cNvSpPr/>
          <p:nvPr/>
        </p:nvSpPr>
        <p:spPr>
          <a:xfrm>
            <a:off x="4522788" y="2433638"/>
            <a:ext cx="500062" cy="78581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zh-CN" altLang="en-US">
              <a:solidFill>
                <a:srgbClr val="FFFFFF"/>
              </a:solidFill>
              <a:latin typeface="Tahoma" pitchFamily="34" charset="0"/>
              <a:ea typeface="宋体" pitchFamily="2" charset="-122"/>
            </a:endParaRPr>
          </a:p>
        </p:txBody>
      </p:sp>
      <p:sp>
        <p:nvSpPr>
          <p:cNvPr id="932869" name="灯片编号占位符 11"/>
          <p:cNvSpPr>
            <a:spLocks noGrp="1"/>
          </p:cNvSpPr>
          <p:nvPr>
            <p:ph type="sldNum" sz="quarter" idx="12"/>
          </p:nvPr>
        </p:nvSpPr>
        <p:spPr>
          <a:noFill/>
        </p:spPr>
        <p:txBody>
          <a:bodyPr/>
          <a:lstStyle/>
          <a:p>
            <a:fld id="{693E5537-D8AE-4178-ABB1-36A8A5D0D0B2}" type="slidenum">
              <a:rPr lang="en-US" b="0"/>
              <a:pPr/>
              <a:t>15</a:t>
            </a:fld>
            <a:endParaRPr lang="en-US" b="0" dirty="0"/>
          </a:p>
        </p:txBody>
      </p:sp>
      <p:graphicFrame>
        <p:nvGraphicFramePr>
          <p:cNvPr id="14" name="内容占位符 4"/>
          <p:cNvGraphicFramePr>
            <a:graphicFrameLocks/>
          </p:cNvGraphicFramePr>
          <p:nvPr/>
        </p:nvGraphicFramePr>
        <p:xfrm>
          <a:off x="609600" y="4562474"/>
          <a:ext cx="7924800" cy="1965961"/>
        </p:xfrm>
        <a:graphic>
          <a:graphicData uri="http://schemas.openxmlformats.org/drawingml/2006/table">
            <a:tbl>
              <a:tblPr firstRow="1" bandRow="1">
                <a:tableStyleId>{5C22544A-7EE6-4342-B048-85BDC9FD1C3A}</a:tableStyleId>
              </a:tblPr>
              <a:tblGrid>
                <a:gridCol w="2641600"/>
                <a:gridCol w="2641600"/>
                <a:gridCol w="2641600"/>
              </a:tblGrid>
              <a:tr h="614363">
                <a:tc>
                  <a:txBody>
                    <a:bodyPr/>
                    <a:lstStyle/>
                    <a:p>
                      <a:endParaRPr lang="en-US" dirty="0"/>
                    </a:p>
                  </a:txBody>
                  <a:tcPr>
                    <a:solidFill>
                      <a:srgbClr val="0000FF"/>
                    </a:solidFill>
                  </a:tcPr>
                </a:tc>
                <a:tc>
                  <a:txBody>
                    <a:bodyPr/>
                    <a:lstStyle/>
                    <a:p>
                      <a:r>
                        <a:rPr lang="en-US" sz="2000" dirty="0" smtClean="0"/>
                        <a:t>Source Domain</a:t>
                      </a:r>
                      <a:endParaRPr lang="en-US" sz="2000" dirty="0"/>
                    </a:p>
                  </a:txBody>
                  <a:tcPr>
                    <a:solidFill>
                      <a:srgbClr val="0000FF"/>
                    </a:solidFill>
                  </a:tcPr>
                </a:tc>
                <a:tc>
                  <a:txBody>
                    <a:bodyPr/>
                    <a:lstStyle/>
                    <a:p>
                      <a:r>
                        <a:rPr lang="en-US" sz="2000" dirty="0" smtClean="0"/>
                        <a:t>Target Domain</a:t>
                      </a:r>
                      <a:endParaRPr lang="en-US" sz="2000" dirty="0"/>
                    </a:p>
                  </a:txBody>
                  <a:tcPr>
                    <a:solidFill>
                      <a:srgbClr val="0000FF"/>
                    </a:solidFill>
                  </a:tcPr>
                </a:tc>
              </a:tr>
              <a:tr h="737235">
                <a:tc>
                  <a:txBody>
                    <a:bodyPr/>
                    <a:lstStyle/>
                    <a:p>
                      <a:r>
                        <a:rPr lang="en-US" sz="2000" dirty="0" smtClean="0"/>
                        <a:t>Training Data</a:t>
                      </a:r>
                      <a:endParaRPr lang="en-US" sz="2000" dirty="0"/>
                    </a:p>
                  </a:txBody>
                  <a:tcPr>
                    <a:solidFill>
                      <a:schemeClr val="tx2">
                        <a:lumMod val="20000"/>
                        <a:lumOff val="80000"/>
                      </a:schemeClr>
                    </a:solidFill>
                  </a:tcPr>
                </a:tc>
                <a:tc>
                  <a:txBody>
                    <a:bodyPr/>
                    <a:lstStyle/>
                    <a:p>
                      <a:r>
                        <a:rPr lang="en-US" sz="2000" dirty="0" smtClean="0"/>
                        <a:t>Labeled/Unlabeled</a:t>
                      </a:r>
                      <a:endParaRPr lang="en-US" sz="2000" dirty="0"/>
                    </a:p>
                  </a:txBody>
                  <a:tcPr>
                    <a:solidFill>
                      <a:schemeClr val="tx2">
                        <a:lumMod val="20000"/>
                        <a:lumOff val="80000"/>
                      </a:schemeClr>
                    </a:solidFill>
                  </a:tcPr>
                </a:tc>
                <a:tc>
                  <a:txBody>
                    <a:bodyPr/>
                    <a:lstStyle/>
                    <a:p>
                      <a:r>
                        <a:rPr lang="en-US" sz="2000" dirty="0" smtClean="0"/>
                        <a:t>Labeled/Unlabeled</a:t>
                      </a:r>
                      <a:endParaRPr lang="en-US" sz="2000" dirty="0"/>
                    </a:p>
                  </a:txBody>
                  <a:tcPr>
                    <a:solidFill>
                      <a:schemeClr val="tx2">
                        <a:lumMod val="20000"/>
                        <a:lumOff val="80000"/>
                      </a:schemeClr>
                    </a:solidFill>
                  </a:tcPr>
                </a:tc>
              </a:tr>
              <a:tr h="614363">
                <a:tc>
                  <a:txBody>
                    <a:bodyPr/>
                    <a:lstStyle/>
                    <a:p>
                      <a:r>
                        <a:rPr lang="en-US" sz="2000" dirty="0" smtClean="0"/>
                        <a:t>Test Data</a:t>
                      </a:r>
                      <a:endParaRPr lang="en-US" sz="2000" dirty="0"/>
                    </a:p>
                  </a:txBody>
                  <a:tcPr/>
                </a:tc>
                <a:tc>
                  <a:txBody>
                    <a:bodyPr/>
                    <a:lstStyle/>
                    <a:p>
                      <a:endParaRPr lang="en-US" sz="2000" dirty="0"/>
                    </a:p>
                  </a:txBody>
                  <a:tcPr/>
                </a:tc>
                <a:tc>
                  <a:txBody>
                    <a:bodyPr/>
                    <a:lstStyle/>
                    <a:p>
                      <a:r>
                        <a:rPr lang="en-US" sz="2000" dirty="0" smtClean="0"/>
                        <a:t>Unlabeled</a:t>
                      </a:r>
                      <a:endParaRPr lang="en-US" sz="2000" dirty="0"/>
                    </a:p>
                  </a:txBody>
                  <a:tcPr/>
                </a:tc>
              </a:tr>
            </a:tbl>
          </a:graphicData>
        </a:graphic>
      </p:graphicFrame>
    </p:spTree>
    <p:custDataLst>
      <p:tags r:id="rId1"/>
    </p:custDataLst>
    <p:extLst>
      <p:ext uri="{BB962C8B-B14F-4D97-AF65-F5344CB8AC3E}">
        <p14:creationId xmlns:p14="http://schemas.microsoft.com/office/powerpoint/2010/main" val="2825897140"/>
      </p:ext>
    </p:extLst>
  </p:cSld>
  <p:clrMapOvr>
    <a:masterClrMapping/>
  </p:clrMapOvr>
  <p:transition xmlns:p14="http://schemas.microsoft.com/office/powerpoint/2010/main" advTm="27329">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a:xfrm>
            <a:off x="457200" y="620713"/>
            <a:ext cx="8229600" cy="5505450"/>
          </a:xfrm>
        </p:spPr>
        <p:txBody>
          <a:bodyPr/>
          <a:lstStyle/>
          <a:p>
            <a:pPr>
              <a:buFont typeface="Wingdings" charset="2"/>
              <a:buNone/>
            </a:pPr>
            <a:r>
              <a:rPr lang="en-US" altLang="zh-CN">
                <a:ea typeface="宋体" charset="-122"/>
                <a:cs typeface="宋体" charset="-122"/>
              </a:rPr>
              <a:t> </a:t>
            </a:r>
          </a:p>
        </p:txBody>
      </p:sp>
      <p:sp>
        <p:nvSpPr>
          <p:cNvPr id="1018883" name="Text Box 3"/>
          <p:cNvSpPr txBox="1">
            <a:spLocks noChangeArrowheads="1"/>
          </p:cNvSpPr>
          <p:nvPr/>
        </p:nvSpPr>
        <p:spPr bwMode="auto">
          <a:xfrm>
            <a:off x="250825" y="3284538"/>
            <a:ext cx="1223963" cy="650875"/>
          </a:xfrm>
          <a:prstGeom prst="rect">
            <a:avLst/>
          </a:prstGeom>
          <a:solidFill>
            <a:srgbClr val="FFCC99"/>
          </a:solidFill>
          <a:ln w="9525">
            <a:solidFill>
              <a:srgbClr val="993300"/>
            </a:solidFill>
            <a:miter lim="800000"/>
            <a:headEnd/>
            <a:tailEnd/>
          </a:ln>
        </p:spPr>
        <p:txBody>
          <a:bodyPr>
            <a:prstTxWarp prst="textNoShape">
              <a:avLst/>
            </a:prstTxWarp>
            <a:spAutoFit/>
          </a:bodyPr>
          <a:lstStyle/>
          <a:p>
            <a:pPr algn="ctr">
              <a:spcBef>
                <a:spcPct val="50000"/>
              </a:spcBef>
            </a:pPr>
            <a:r>
              <a:rPr lang="en-US" altLang="zh-CN" b="0">
                <a:solidFill>
                  <a:schemeClr val="tx2"/>
                </a:solidFill>
                <a:latin typeface="Times New Roman" charset="0"/>
                <a:ea typeface="华文中宋" charset="0"/>
                <a:cs typeface="华文中宋" charset="0"/>
              </a:rPr>
              <a:t>Transfer Learning</a:t>
            </a:r>
          </a:p>
        </p:txBody>
      </p:sp>
      <p:sp>
        <p:nvSpPr>
          <p:cNvPr id="1018884" name="Text Box 4"/>
          <p:cNvSpPr txBox="1">
            <a:spLocks noChangeArrowheads="1"/>
          </p:cNvSpPr>
          <p:nvPr/>
        </p:nvSpPr>
        <p:spPr bwMode="auto">
          <a:xfrm>
            <a:off x="7667625" y="2492375"/>
            <a:ext cx="1368425" cy="650875"/>
          </a:xfrm>
          <a:prstGeom prst="rect">
            <a:avLst/>
          </a:prstGeom>
          <a:solidFill>
            <a:srgbClr val="FFFF99"/>
          </a:solidFill>
          <a:ln w="9525">
            <a:solidFill>
              <a:srgbClr val="FF9900"/>
            </a:solidFill>
            <a:miter lim="800000"/>
            <a:headEnd/>
            <a:tailEnd/>
          </a:ln>
        </p:spPr>
        <p:txBody>
          <a:bodyPr>
            <a:prstTxWarp prst="textNoShape">
              <a:avLst/>
            </a:prstTxWarp>
            <a:spAutoFit/>
          </a:bodyPr>
          <a:lstStyle/>
          <a:p>
            <a:pPr algn="ctr">
              <a:spcBef>
                <a:spcPct val="50000"/>
              </a:spcBef>
            </a:pPr>
            <a:r>
              <a:rPr lang="en-US" altLang="zh-CN" b="0">
                <a:solidFill>
                  <a:schemeClr val="tx2"/>
                </a:solidFill>
                <a:latin typeface="Times New Roman" charset="0"/>
                <a:ea typeface="华文中宋" charset="0"/>
                <a:cs typeface="华文中宋" charset="0"/>
              </a:rPr>
              <a:t>Multi-task Learning</a:t>
            </a:r>
          </a:p>
        </p:txBody>
      </p:sp>
      <p:sp>
        <p:nvSpPr>
          <p:cNvPr id="1018885" name="Text Box 5"/>
          <p:cNvSpPr txBox="1">
            <a:spLocks noChangeArrowheads="1"/>
          </p:cNvSpPr>
          <p:nvPr/>
        </p:nvSpPr>
        <p:spPr bwMode="auto">
          <a:xfrm>
            <a:off x="4067175" y="4076700"/>
            <a:ext cx="1871663" cy="650875"/>
          </a:xfrm>
          <a:prstGeom prst="rect">
            <a:avLst/>
          </a:prstGeom>
          <a:solidFill>
            <a:srgbClr val="FFCC99"/>
          </a:solidFill>
          <a:ln w="9525">
            <a:solidFill>
              <a:srgbClr val="993300"/>
            </a:solidFill>
            <a:miter lim="800000"/>
            <a:headEnd/>
            <a:tailEnd/>
          </a:ln>
        </p:spPr>
        <p:txBody>
          <a:bodyPr>
            <a:prstTxWarp prst="textNoShape">
              <a:avLst/>
            </a:prstTxWarp>
            <a:spAutoFit/>
          </a:bodyPr>
          <a:lstStyle/>
          <a:p>
            <a:pPr algn="ctr">
              <a:spcBef>
                <a:spcPct val="50000"/>
              </a:spcBef>
            </a:pPr>
            <a:r>
              <a:rPr lang="en-US" altLang="zh-CN" b="0">
                <a:solidFill>
                  <a:schemeClr val="tx2"/>
                </a:solidFill>
                <a:latin typeface="Times New Roman" charset="0"/>
                <a:ea typeface="华文中宋" charset="0"/>
                <a:cs typeface="华文中宋" charset="0"/>
              </a:rPr>
              <a:t>Transductive Transfer Learning</a:t>
            </a:r>
          </a:p>
        </p:txBody>
      </p:sp>
      <p:sp>
        <p:nvSpPr>
          <p:cNvPr id="1018886" name="Text Box 6"/>
          <p:cNvSpPr txBox="1">
            <a:spLocks noChangeArrowheads="1"/>
          </p:cNvSpPr>
          <p:nvPr/>
        </p:nvSpPr>
        <p:spPr bwMode="auto">
          <a:xfrm>
            <a:off x="2124075" y="5734050"/>
            <a:ext cx="1871663" cy="650875"/>
          </a:xfrm>
          <a:prstGeom prst="rect">
            <a:avLst/>
          </a:prstGeom>
          <a:solidFill>
            <a:srgbClr val="FFCC99"/>
          </a:solidFill>
          <a:ln w="9525">
            <a:solidFill>
              <a:srgbClr val="993300"/>
            </a:solidFill>
            <a:miter lim="800000"/>
            <a:headEnd/>
            <a:tailEnd/>
          </a:ln>
        </p:spPr>
        <p:txBody>
          <a:bodyPr>
            <a:prstTxWarp prst="textNoShape">
              <a:avLst/>
            </a:prstTxWarp>
            <a:spAutoFit/>
          </a:bodyPr>
          <a:lstStyle/>
          <a:p>
            <a:pPr algn="ctr">
              <a:spcBef>
                <a:spcPct val="50000"/>
              </a:spcBef>
            </a:pPr>
            <a:r>
              <a:rPr lang="en-US" altLang="zh-CN" b="0">
                <a:solidFill>
                  <a:schemeClr val="tx2"/>
                </a:solidFill>
                <a:latin typeface="Times New Roman" charset="0"/>
                <a:ea typeface="华文中宋" charset="0"/>
                <a:cs typeface="华文中宋" charset="0"/>
              </a:rPr>
              <a:t>Unsupervised Transfer Learning</a:t>
            </a:r>
          </a:p>
        </p:txBody>
      </p:sp>
      <p:sp>
        <p:nvSpPr>
          <p:cNvPr id="1018887" name="Text Box 7"/>
          <p:cNvSpPr txBox="1">
            <a:spLocks noChangeArrowheads="1"/>
          </p:cNvSpPr>
          <p:nvPr/>
        </p:nvSpPr>
        <p:spPr bwMode="auto">
          <a:xfrm>
            <a:off x="2484438" y="1412875"/>
            <a:ext cx="1871662" cy="650875"/>
          </a:xfrm>
          <a:prstGeom prst="rect">
            <a:avLst/>
          </a:prstGeom>
          <a:solidFill>
            <a:srgbClr val="FFCC99"/>
          </a:solidFill>
          <a:ln w="9525">
            <a:solidFill>
              <a:srgbClr val="993300"/>
            </a:solidFill>
            <a:miter lim="800000"/>
            <a:headEnd/>
            <a:tailEnd/>
          </a:ln>
        </p:spPr>
        <p:txBody>
          <a:bodyPr>
            <a:prstTxWarp prst="textNoShape">
              <a:avLst/>
            </a:prstTxWarp>
            <a:spAutoFit/>
          </a:bodyPr>
          <a:lstStyle/>
          <a:p>
            <a:pPr algn="ctr">
              <a:spcBef>
                <a:spcPct val="50000"/>
              </a:spcBef>
            </a:pPr>
            <a:r>
              <a:rPr lang="en-US" altLang="zh-CN" b="0">
                <a:solidFill>
                  <a:schemeClr val="tx2"/>
                </a:solidFill>
                <a:latin typeface="Times New Roman" charset="0"/>
                <a:ea typeface="华文中宋" charset="0"/>
                <a:cs typeface="华文中宋" charset="0"/>
              </a:rPr>
              <a:t>Inductive Transfer Learning</a:t>
            </a:r>
          </a:p>
        </p:txBody>
      </p:sp>
      <p:sp>
        <p:nvSpPr>
          <p:cNvPr id="1018888" name="Line 8"/>
          <p:cNvSpPr>
            <a:spLocks noChangeShapeType="1"/>
          </p:cNvSpPr>
          <p:nvPr/>
        </p:nvSpPr>
        <p:spPr bwMode="auto">
          <a:xfrm flipV="1">
            <a:off x="827088" y="1700213"/>
            <a:ext cx="1657350" cy="1584325"/>
          </a:xfrm>
          <a:prstGeom prst="line">
            <a:avLst/>
          </a:prstGeom>
          <a:noFill/>
          <a:ln w="9525">
            <a:solidFill>
              <a:schemeClr val="tx1"/>
            </a:solidFill>
            <a:round/>
            <a:headEnd/>
            <a:tailEnd type="stealth" w="lg" len="lg"/>
          </a:ln>
        </p:spPr>
        <p:txBody>
          <a:bodyPr anchor="ctr">
            <a:prstTxWarp prst="textNoShape">
              <a:avLst/>
            </a:prstTxWarp>
          </a:bodyPr>
          <a:lstStyle/>
          <a:p>
            <a:endParaRPr lang="en-US"/>
          </a:p>
        </p:txBody>
      </p:sp>
      <p:sp>
        <p:nvSpPr>
          <p:cNvPr id="1018889" name="Text Box 9"/>
          <p:cNvSpPr txBox="1">
            <a:spLocks noChangeArrowheads="1"/>
          </p:cNvSpPr>
          <p:nvPr/>
        </p:nvSpPr>
        <p:spPr bwMode="auto">
          <a:xfrm>
            <a:off x="7740650" y="4076700"/>
            <a:ext cx="1296988" cy="650875"/>
          </a:xfrm>
          <a:prstGeom prst="rect">
            <a:avLst/>
          </a:prstGeom>
          <a:solidFill>
            <a:srgbClr val="FFFF99"/>
          </a:solidFill>
          <a:ln w="9525">
            <a:solidFill>
              <a:srgbClr val="FF9900"/>
            </a:solidFill>
            <a:miter lim="800000"/>
            <a:headEnd/>
            <a:tailEnd/>
          </a:ln>
        </p:spPr>
        <p:txBody>
          <a:bodyPr>
            <a:prstTxWarp prst="textNoShape">
              <a:avLst/>
            </a:prstTxWarp>
            <a:spAutoFit/>
          </a:bodyPr>
          <a:lstStyle/>
          <a:p>
            <a:pPr algn="ctr">
              <a:spcBef>
                <a:spcPct val="50000"/>
              </a:spcBef>
            </a:pPr>
            <a:r>
              <a:rPr lang="en-US" altLang="zh-CN" b="0">
                <a:solidFill>
                  <a:schemeClr val="tx2"/>
                </a:solidFill>
                <a:latin typeface="Times New Roman" charset="0"/>
                <a:ea typeface="华文中宋" charset="0"/>
                <a:cs typeface="华文中宋" charset="0"/>
              </a:rPr>
              <a:t>Domain Adaptation</a:t>
            </a:r>
          </a:p>
        </p:txBody>
      </p:sp>
      <p:sp>
        <p:nvSpPr>
          <p:cNvPr id="1018890" name="Text Box 10"/>
          <p:cNvSpPr txBox="1">
            <a:spLocks noChangeArrowheads="1"/>
          </p:cNvSpPr>
          <p:nvPr/>
        </p:nvSpPr>
        <p:spPr bwMode="auto">
          <a:xfrm>
            <a:off x="6659563" y="5734050"/>
            <a:ext cx="2376487" cy="650875"/>
          </a:xfrm>
          <a:prstGeom prst="rect">
            <a:avLst/>
          </a:prstGeom>
          <a:solidFill>
            <a:srgbClr val="FFFF99"/>
          </a:solidFill>
          <a:ln w="9525">
            <a:solidFill>
              <a:srgbClr val="FF9900"/>
            </a:solidFill>
            <a:miter lim="800000"/>
            <a:headEnd/>
            <a:tailEnd/>
          </a:ln>
        </p:spPr>
        <p:txBody>
          <a:bodyPr>
            <a:prstTxWarp prst="textNoShape">
              <a:avLst/>
            </a:prstTxWarp>
            <a:spAutoFit/>
          </a:bodyPr>
          <a:lstStyle/>
          <a:p>
            <a:pPr algn="ctr">
              <a:spcBef>
                <a:spcPct val="50000"/>
              </a:spcBef>
            </a:pPr>
            <a:r>
              <a:rPr lang="en-US" altLang="zh-CN" b="0">
                <a:solidFill>
                  <a:schemeClr val="tx2"/>
                </a:solidFill>
                <a:latin typeface="Times New Roman" charset="0"/>
                <a:ea typeface="华文中宋" charset="0"/>
                <a:cs typeface="华文中宋" charset="0"/>
              </a:rPr>
              <a:t>Sample Selection Bias /Covariance Shift</a:t>
            </a:r>
          </a:p>
        </p:txBody>
      </p:sp>
      <p:sp>
        <p:nvSpPr>
          <p:cNvPr id="1018891" name="Text Box 11"/>
          <p:cNvSpPr txBox="1">
            <a:spLocks noChangeArrowheads="1"/>
          </p:cNvSpPr>
          <p:nvPr/>
        </p:nvSpPr>
        <p:spPr bwMode="auto">
          <a:xfrm>
            <a:off x="7667625" y="333375"/>
            <a:ext cx="1368425" cy="650875"/>
          </a:xfrm>
          <a:prstGeom prst="rect">
            <a:avLst/>
          </a:prstGeom>
          <a:solidFill>
            <a:srgbClr val="FFFF99"/>
          </a:solidFill>
          <a:ln w="9525">
            <a:solidFill>
              <a:srgbClr val="FF9900"/>
            </a:solidFill>
            <a:miter lim="800000"/>
            <a:headEnd/>
            <a:tailEnd/>
          </a:ln>
        </p:spPr>
        <p:txBody>
          <a:bodyPr>
            <a:prstTxWarp prst="textNoShape">
              <a:avLst/>
            </a:prstTxWarp>
            <a:spAutoFit/>
          </a:bodyPr>
          <a:lstStyle/>
          <a:p>
            <a:pPr algn="ctr">
              <a:spcBef>
                <a:spcPct val="50000"/>
              </a:spcBef>
            </a:pPr>
            <a:r>
              <a:rPr lang="en-US" altLang="zh-CN" b="0">
                <a:solidFill>
                  <a:schemeClr val="tx2"/>
                </a:solidFill>
                <a:latin typeface="Times New Roman" charset="0"/>
                <a:ea typeface="华文中宋" charset="0"/>
                <a:cs typeface="华文中宋" charset="0"/>
              </a:rPr>
              <a:t>Self-taught Learning</a:t>
            </a:r>
          </a:p>
        </p:txBody>
      </p:sp>
      <p:sp>
        <p:nvSpPr>
          <p:cNvPr id="1018892" name="Line 12"/>
          <p:cNvSpPr>
            <a:spLocks noChangeShapeType="1"/>
          </p:cNvSpPr>
          <p:nvPr/>
        </p:nvSpPr>
        <p:spPr bwMode="auto">
          <a:xfrm>
            <a:off x="1476375" y="3644900"/>
            <a:ext cx="2590800" cy="792163"/>
          </a:xfrm>
          <a:prstGeom prst="line">
            <a:avLst/>
          </a:prstGeom>
          <a:noFill/>
          <a:ln w="9525">
            <a:solidFill>
              <a:schemeClr val="tx1"/>
            </a:solidFill>
            <a:round/>
            <a:headEnd/>
            <a:tailEnd type="stealth" w="lg" len="lg"/>
          </a:ln>
        </p:spPr>
        <p:txBody>
          <a:bodyPr anchor="ctr">
            <a:prstTxWarp prst="textNoShape">
              <a:avLst/>
            </a:prstTxWarp>
          </a:bodyPr>
          <a:lstStyle/>
          <a:p>
            <a:endParaRPr lang="en-US"/>
          </a:p>
        </p:txBody>
      </p:sp>
      <p:sp>
        <p:nvSpPr>
          <p:cNvPr id="1018893" name="Line 13"/>
          <p:cNvSpPr>
            <a:spLocks noChangeShapeType="1"/>
          </p:cNvSpPr>
          <p:nvPr/>
        </p:nvSpPr>
        <p:spPr bwMode="auto">
          <a:xfrm>
            <a:off x="827088" y="3933825"/>
            <a:ext cx="1296987" cy="2159000"/>
          </a:xfrm>
          <a:prstGeom prst="line">
            <a:avLst/>
          </a:prstGeom>
          <a:noFill/>
          <a:ln w="9525">
            <a:solidFill>
              <a:schemeClr val="tx1"/>
            </a:solidFill>
            <a:round/>
            <a:headEnd/>
            <a:tailEnd type="stealth" w="lg" len="lg"/>
          </a:ln>
        </p:spPr>
        <p:txBody>
          <a:bodyPr anchor="ctr">
            <a:prstTxWarp prst="textNoShape">
              <a:avLst/>
            </a:prstTxWarp>
          </a:bodyPr>
          <a:lstStyle/>
          <a:p>
            <a:endParaRPr lang="en-US"/>
          </a:p>
        </p:txBody>
      </p:sp>
      <p:sp>
        <p:nvSpPr>
          <p:cNvPr id="1018894" name="Text Box 14"/>
          <p:cNvSpPr txBox="1">
            <a:spLocks noChangeArrowheads="1"/>
          </p:cNvSpPr>
          <p:nvPr/>
        </p:nvSpPr>
        <p:spPr bwMode="auto">
          <a:xfrm>
            <a:off x="611188" y="2349500"/>
            <a:ext cx="1944687" cy="476250"/>
          </a:xfrm>
          <a:prstGeom prst="rect">
            <a:avLst/>
          </a:prstGeom>
          <a:solidFill>
            <a:srgbClr val="CCFFFF"/>
          </a:solidFill>
          <a:ln w="19050">
            <a:solidFill>
              <a:srgbClr val="0000FF"/>
            </a:solidFill>
            <a:prstDash val="sysDot"/>
            <a:miter lim="800000"/>
            <a:headEnd/>
            <a:tailEnd/>
          </a:ln>
        </p:spPr>
        <p:txBody>
          <a:bodyPr>
            <a:prstTxWarp prst="textNoShape">
              <a:avLst/>
            </a:prstTxWarp>
            <a:spAutoFit/>
          </a:bodyPr>
          <a:lstStyle/>
          <a:p>
            <a:pPr algn="ctr">
              <a:spcBef>
                <a:spcPct val="50000"/>
              </a:spcBef>
            </a:pPr>
            <a:r>
              <a:rPr lang="en-US" altLang="zh-CN" sz="1200" b="0">
                <a:solidFill>
                  <a:schemeClr val="tx2"/>
                </a:solidFill>
                <a:latin typeface="Times New Roman" charset="0"/>
                <a:ea typeface="华文中宋" charset="0"/>
                <a:cs typeface="华文中宋" charset="0"/>
              </a:rPr>
              <a:t>Labeled data are available in a target domain</a:t>
            </a:r>
          </a:p>
        </p:txBody>
      </p:sp>
      <p:sp>
        <p:nvSpPr>
          <p:cNvPr id="1018895" name="Text Box 15"/>
          <p:cNvSpPr txBox="1">
            <a:spLocks noChangeArrowheads="1"/>
          </p:cNvSpPr>
          <p:nvPr/>
        </p:nvSpPr>
        <p:spPr bwMode="auto">
          <a:xfrm>
            <a:off x="2195513" y="3789363"/>
            <a:ext cx="1368425" cy="658812"/>
          </a:xfrm>
          <a:prstGeom prst="rect">
            <a:avLst/>
          </a:prstGeom>
          <a:solidFill>
            <a:srgbClr val="CCFFFF"/>
          </a:solidFill>
          <a:ln w="19050">
            <a:solidFill>
              <a:srgbClr val="0000FF"/>
            </a:solidFill>
            <a:prstDash val="sysDot"/>
            <a:miter lim="800000"/>
            <a:headEnd/>
            <a:tailEnd/>
          </a:ln>
        </p:spPr>
        <p:txBody>
          <a:bodyPr>
            <a:prstTxWarp prst="textNoShape">
              <a:avLst/>
            </a:prstTxWarp>
            <a:spAutoFit/>
          </a:bodyPr>
          <a:lstStyle/>
          <a:p>
            <a:pPr algn="ctr">
              <a:spcBef>
                <a:spcPct val="50000"/>
              </a:spcBef>
            </a:pPr>
            <a:r>
              <a:rPr lang="en-US" altLang="zh-CN" sz="1200" b="0">
                <a:solidFill>
                  <a:schemeClr val="tx2"/>
                </a:solidFill>
                <a:latin typeface="Times New Roman" charset="0"/>
                <a:ea typeface="华文中宋" charset="0"/>
                <a:cs typeface="华文中宋" charset="0"/>
              </a:rPr>
              <a:t>Labeled data are available only in a source domain</a:t>
            </a:r>
          </a:p>
        </p:txBody>
      </p:sp>
      <p:sp>
        <p:nvSpPr>
          <p:cNvPr id="1018896" name="Text Box 16"/>
          <p:cNvSpPr txBox="1">
            <a:spLocks noChangeArrowheads="1"/>
          </p:cNvSpPr>
          <p:nvPr/>
        </p:nvSpPr>
        <p:spPr bwMode="auto">
          <a:xfrm>
            <a:off x="611188" y="4652963"/>
            <a:ext cx="1368425" cy="658812"/>
          </a:xfrm>
          <a:prstGeom prst="rect">
            <a:avLst/>
          </a:prstGeom>
          <a:solidFill>
            <a:srgbClr val="CCFFFF"/>
          </a:solidFill>
          <a:ln w="19050">
            <a:solidFill>
              <a:srgbClr val="0000FF"/>
            </a:solidFill>
            <a:prstDash val="sysDot"/>
            <a:miter lim="800000"/>
            <a:headEnd/>
            <a:tailEnd/>
          </a:ln>
        </p:spPr>
        <p:txBody>
          <a:bodyPr>
            <a:prstTxWarp prst="textNoShape">
              <a:avLst/>
            </a:prstTxWarp>
            <a:spAutoFit/>
          </a:bodyPr>
          <a:lstStyle/>
          <a:p>
            <a:pPr algn="ctr">
              <a:spcBef>
                <a:spcPct val="50000"/>
              </a:spcBef>
            </a:pPr>
            <a:r>
              <a:rPr lang="en-US" altLang="zh-CN" sz="1200" b="0">
                <a:solidFill>
                  <a:schemeClr val="tx2"/>
                </a:solidFill>
                <a:latin typeface="Times New Roman" charset="0"/>
                <a:ea typeface="华文中宋" charset="0"/>
                <a:cs typeface="华文中宋" charset="0"/>
              </a:rPr>
              <a:t>No labeled data in both source and target domain</a:t>
            </a:r>
          </a:p>
        </p:txBody>
      </p:sp>
      <p:sp>
        <p:nvSpPr>
          <p:cNvPr id="1018897" name="Line 17"/>
          <p:cNvSpPr>
            <a:spLocks noChangeShapeType="1"/>
          </p:cNvSpPr>
          <p:nvPr/>
        </p:nvSpPr>
        <p:spPr bwMode="auto">
          <a:xfrm flipV="1">
            <a:off x="4356100" y="620713"/>
            <a:ext cx="936625" cy="1079500"/>
          </a:xfrm>
          <a:prstGeom prst="line">
            <a:avLst/>
          </a:prstGeom>
          <a:noFill/>
          <a:ln w="9525">
            <a:solidFill>
              <a:schemeClr val="tx1"/>
            </a:solidFill>
            <a:round/>
            <a:headEnd/>
            <a:tailEnd type="stealth" w="lg" len="lg"/>
          </a:ln>
        </p:spPr>
        <p:txBody>
          <a:bodyPr anchor="ctr">
            <a:prstTxWarp prst="textNoShape">
              <a:avLst/>
            </a:prstTxWarp>
          </a:bodyPr>
          <a:lstStyle/>
          <a:p>
            <a:endParaRPr lang="en-US"/>
          </a:p>
        </p:txBody>
      </p:sp>
      <p:sp>
        <p:nvSpPr>
          <p:cNvPr id="1018898" name="Text Box 18"/>
          <p:cNvSpPr txBox="1">
            <a:spLocks noChangeArrowheads="1"/>
          </p:cNvSpPr>
          <p:nvPr/>
        </p:nvSpPr>
        <p:spPr bwMode="auto">
          <a:xfrm>
            <a:off x="3563938" y="981075"/>
            <a:ext cx="2376487" cy="293688"/>
          </a:xfrm>
          <a:prstGeom prst="rect">
            <a:avLst/>
          </a:prstGeom>
          <a:solidFill>
            <a:srgbClr val="CCFFFF"/>
          </a:solidFill>
          <a:ln w="19050">
            <a:solidFill>
              <a:srgbClr val="0000FF"/>
            </a:solidFill>
            <a:prstDash val="sysDot"/>
            <a:miter lim="800000"/>
            <a:headEnd/>
            <a:tailEnd/>
          </a:ln>
        </p:spPr>
        <p:txBody>
          <a:bodyPr>
            <a:prstTxWarp prst="textNoShape">
              <a:avLst/>
            </a:prstTxWarp>
            <a:spAutoFit/>
          </a:bodyPr>
          <a:lstStyle/>
          <a:p>
            <a:pPr algn="ctr">
              <a:spcBef>
                <a:spcPct val="50000"/>
              </a:spcBef>
            </a:pPr>
            <a:r>
              <a:rPr lang="en-US" altLang="zh-CN" sz="1200" b="0">
                <a:solidFill>
                  <a:schemeClr val="tx2"/>
                </a:solidFill>
                <a:latin typeface="Times New Roman" charset="0"/>
                <a:ea typeface="华文中宋" charset="0"/>
                <a:cs typeface="华文中宋" charset="0"/>
              </a:rPr>
              <a:t>No labeled data in a source domain</a:t>
            </a:r>
          </a:p>
        </p:txBody>
      </p:sp>
      <p:sp>
        <p:nvSpPr>
          <p:cNvPr id="1018899" name="Line 19"/>
          <p:cNvSpPr>
            <a:spLocks noChangeShapeType="1"/>
          </p:cNvSpPr>
          <p:nvPr/>
        </p:nvSpPr>
        <p:spPr bwMode="auto">
          <a:xfrm>
            <a:off x="4356100" y="1773238"/>
            <a:ext cx="936625" cy="1150937"/>
          </a:xfrm>
          <a:prstGeom prst="line">
            <a:avLst/>
          </a:prstGeom>
          <a:noFill/>
          <a:ln w="9525">
            <a:solidFill>
              <a:schemeClr val="tx1"/>
            </a:solidFill>
            <a:round/>
            <a:headEnd/>
            <a:tailEnd type="stealth" w="lg" len="lg"/>
          </a:ln>
        </p:spPr>
        <p:txBody>
          <a:bodyPr anchor="ctr">
            <a:prstTxWarp prst="textNoShape">
              <a:avLst/>
            </a:prstTxWarp>
          </a:bodyPr>
          <a:lstStyle/>
          <a:p>
            <a:endParaRPr lang="en-US"/>
          </a:p>
        </p:txBody>
      </p:sp>
      <p:sp>
        <p:nvSpPr>
          <p:cNvPr id="1018900" name="Text Box 20"/>
          <p:cNvSpPr txBox="1">
            <a:spLocks noChangeArrowheads="1"/>
          </p:cNvSpPr>
          <p:nvPr/>
        </p:nvSpPr>
        <p:spPr bwMode="auto">
          <a:xfrm>
            <a:off x="3132138" y="2205038"/>
            <a:ext cx="3024187" cy="293687"/>
          </a:xfrm>
          <a:prstGeom prst="rect">
            <a:avLst/>
          </a:prstGeom>
          <a:solidFill>
            <a:srgbClr val="CCFFFF"/>
          </a:solidFill>
          <a:ln w="19050">
            <a:solidFill>
              <a:srgbClr val="0000FF"/>
            </a:solidFill>
            <a:prstDash val="sysDot"/>
            <a:miter lim="800000"/>
            <a:headEnd/>
            <a:tailEnd/>
          </a:ln>
        </p:spPr>
        <p:txBody>
          <a:bodyPr>
            <a:prstTxWarp prst="textNoShape">
              <a:avLst/>
            </a:prstTxWarp>
            <a:spAutoFit/>
          </a:bodyPr>
          <a:lstStyle/>
          <a:p>
            <a:pPr algn="ctr">
              <a:spcBef>
                <a:spcPct val="50000"/>
              </a:spcBef>
            </a:pPr>
            <a:r>
              <a:rPr lang="en-US" altLang="zh-CN" sz="1200" b="0">
                <a:solidFill>
                  <a:schemeClr val="tx2"/>
                </a:solidFill>
                <a:latin typeface="Times New Roman" charset="0"/>
                <a:ea typeface="华文中宋" charset="0"/>
                <a:cs typeface="华文中宋" charset="0"/>
              </a:rPr>
              <a:t>Labeled data are available in a source domain</a:t>
            </a:r>
          </a:p>
        </p:txBody>
      </p:sp>
      <p:sp>
        <p:nvSpPr>
          <p:cNvPr id="1018901" name="Text Box 21"/>
          <p:cNvSpPr txBox="1">
            <a:spLocks noChangeArrowheads="1"/>
          </p:cNvSpPr>
          <p:nvPr/>
        </p:nvSpPr>
        <p:spPr bwMode="auto">
          <a:xfrm>
            <a:off x="5292725" y="476250"/>
            <a:ext cx="863600" cy="376238"/>
          </a:xfrm>
          <a:prstGeom prst="rect">
            <a:avLst/>
          </a:prstGeom>
          <a:solidFill>
            <a:srgbClr val="FFCC99"/>
          </a:solidFill>
          <a:ln w="9525">
            <a:solidFill>
              <a:srgbClr val="993300"/>
            </a:solidFill>
            <a:miter lim="800000"/>
            <a:headEnd/>
            <a:tailEnd/>
          </a:ln>
        </p:spPr>
        <p:txBody>
          <a:bodyPr>
            <a:prstTxWarp prst="textNoShape">
              <a:avLst/>
            </a:prstTxWarp>
            <a:spAutoFit/>
          </a:bodyPr>
          <a:lstStyle/>
          <a:p>
            <a:pPr algn="ctr">
              <a:spcBef>
                <a:spcPct val="50000"/>
              </a:spcBef>
            </a:pPr>
            <a:r>
              <a:rPr lang="en-US" altLang="zh-CN" b="0">
                <a:solidFill>
                  <a:schemeClr val="tx2"/>
                </a:solidFill>
                <a:latin typeface="Times New Roman" charset="0"/>
                <a:ea typeface="华文中宋" charset="0"/>
                <a:cs typeface="华文中宋" charset="0"/>
              </a:rPr>
              <a:t>Case 1</a:t>
            </a:r>
          </a:p>
        </p:txBody>
      </p:sp>
      <p:sp>
        <p:nvSpPr>
          <p:cNvPr id="1018902" name="Text Box 22"/>
          <p:cNvSpPr txBox="1">
            <a:spLocks noChangeArrowheads="1"/>
          </p:cNvSpPr>
          <p:nvPr/>
        </p:nvSpPr>
        <p:spPr bwMode="auto">
          <a:xfrm>
            <a:off x="5292725" y="2708275"/>
            <a:ext cx="863600" cy="376238"/>
          </a:xfrm>
          <a:prstGeom prst="rect">
            <a:avLst/>
          </a:prstGeom>
          <a:solidFill>
            <a:srgbClr val="FFCC99"/>
          </a:solidFill>
          <a:ln w="9525">
            <a:solidFill>
              <a:srgbClr val="993300"/>
            </a:solidFill>
            <a:miter lim="800000"/>
            <a:headEnd/>
            <a:tailEnd/>
          </a:ln>
        </p:spPr>
        <p:txBody>
          <a:bodyPr>
            <a:prstTxWarp prst="textNoShape">
              <a:avLst/>
            </a:prstTxWarp>
            <a:spAutoFit/>
          </a:bodyPr>
          <a:lstStyle/>
          <a:p>
            <a:pPr algn="ctr">
              <a:spcBef>
                <a:spcPct val="50000"/>
              </a:spcBef>
            </a:pPr>
            <a:r>
              <a:rPr lang="en-US" altLang="zh-CN" b="0">
                <a:solidFill>
                  <a:schemeClr val="tx2"/>
                </a:solidFill>
                <a:latin typeface="Times New Roman" charset="0"/>
                <a:ea typeface="华文中宋" charset="0"/>
                <a:cs typeface="华文中宋" charset="0"/>
              </a:rPr>
              <a:t>Case 2</a:t>
            </a:r>
          </a:p>
        </p:txBody>
      </p:sp>
      <p:sp>
        <p:nvSpPr>
          <p:cNvPr id="1018903" name="Line 23"/>
          <p:cNvSpPr>
            <a:spLocks noChangeShapeType="1"/>
          </p:cNvSpPr>
          <p:nvPr/>
        </p:nvSpPr>
        <p:spPr bwMode="auto">
          <a:xfrm>
            <a:off x="6156325" y="549275"/>
            <a:ext cx="1511300" cy="0"/>
          </a:xfrm>
          <a:prstGeom prst="line">
            <a:avLst/>
          </a:prstGeom>
          <a:noFill/>
          <a:ln w="9525">
            <a:solidFill>
              <a:schemeClr val="tx1"/>
            </a:solidFill>
            <a:round/>
            <a:headEnd/>
            <a:tailEnd type="stealth" w="lg" len="lg"/>
          </a:ln>
        </p:spPr>
        <p:txBody>
          <a:bodyPr anchor="ctr">
            <a:prstTxWarp prst="textNoShape">
              <a:avLst/>
            </a:prstTxWarp>
          </a:bodyPr>
          <a:lstStyle/>
          <a:p>
            <a:endParaRPr lang="en-US"/>
          </a:p>
        </p:txBody>
      </p:sp>
      <p:sp>
        <p:nvSpPr>
          <p:cNvPr id="1018904" name="Line 24"/>
          <p:cNvSpPr>
            <a:spLocks noChangeShapeType="1"/>
          </p:cNvSpPr>
          <p:nvPr/>
        </p:nvSpPr>
        <p:spPr bwMode="auto">
          <a:xfrm>
            <a:off x="6156325" y="765175"/>
            <a:ext cx="1511300" cy="0"/>
          </a:xfrm>
          <a:prstGeom prst="line">
            <a:avLst/>
          </a:prstGeom>
          <a:noFill/>
          <a:ln w="9525">
            <a:solidFill>
              <a:schemeClr val="tx1"/>
            </a:solidFill>
            <a:round/>
            <a:headEnd type="stealth" w="lg" len="lg"/>
            <a:tailEnd type="none" w="lg" len="lg"/>
          </a:ln>
        </p:spPr>
        <p:txBody>
          <a:bodyPr anchor="ctr">
            <a:prstTxWarp prst="textNoShape">
              <a:avLst/>
            </a:prstTxWarp>
          </a:bodyPr>
          <a:lstStyle/>
          <a:p>
            <a:endParaRPr lang="en-US"/>
          </a:p>
        </p:txBody>
      </p:sp>
      <p:sp>
        <p:nvSpPr>
          <p:cNvPr id="1018905" name="Line 25"/>
          <p:cNvSpPr>
            <a:spLocks noChangeShapeType="1"/>
          </p:cNvSpPr>
          <p:nvPr/>
        </p:nvSpPr>
        <p:spPr bwMode="auto">
          <a:xfrm>
            <a:off x="6156325" y="2852738"/>
            <a:ext cx="1511300" cy="0"/>
          </a:xfrm>
          <a:prstGeom prst="line">
            <a:avLst/>
          </a:prstGeom>
          <a:noFill/>
          <a:ln w="9525">
            <a:solidFill>
              <a:schemeClr val="tx1"/>
            </a:solidFill>
            <a:round/>
            <a:headEnd/>
            <a:tailEnd type="stealth" w="lg" len="lg"/>
          </a:ln>
        </p:spPr>
        <p:txBody>
          <a:bodyPr anchor="ctr">
            <a:prstTxWarp prst="textNoShape">
              <a:avLst/>
            </a:prstTxWarp>
          </a:bodyPr>
          <a:lstStyle/>
          <a:p>
            <a:endParaRPr lang="en-US"/>
          </a:p>
        </p:txBody>
      </p:sp>
      <p:sp>
        <p:nvSpPr>
          <p:cNvPr id="1018906" name="Text Box 26"/>
          <p:cNvSpPr txBox="1">
            <a:spLocks noChangeArrowheads="1"/>
          </p:cNvSpPr>
          <p:nvPr/>
        </p:nvSpPr>
        <p:spPr bwMode="auto">
          <a:xfrm>
            <a:off x="6300788" y="2492375"/>
            <a:ext cx="1152525" cy="841375"/>
          </a:xfrm>
          <a:prstGeom prst="rect">
            <a:avLst/>
          </a:prstGeom>
          <a:solidFill>
            <a:srgbClr val="CCFFFF"/>
          </a:solidFill>
          <a:ln w="19050">
            <a:solidFill>
              <a:srgbClr val="0000FF"/>
            </a:solidFill>
            <a:prstDash val="sysDot"/>
            <a:miter lim="800000"/>
            <a:headEnd/>
            <a:tailEnd/>
          </a:ln>
        </p:spPr>
        <p:txBody>
          <a:bodyPr>
            <a:prstTxWarp prst="textNoShape">
              <a:avLst/>
            </a:prstTxWarp>
            <a:spAutoFit/>
          </a:bodyPr>
          <a:lstStyle/>
          <a:p>
            <a:pPr algn="ctr">
              <a:spcBef>
                <a:spcPct val="50000"/>
              </a:spcBef>
            </a:pPr>
            <a:r>
              <a:rPr lang="en-US" altLang="zh-CN" sz="1200" b="0">
                <a:solidFill>
                  <a:schemeClr val="tx2"/>
                </a:solidFill>
                <a:latin typeface="Times New Roman" charset="0"/>
                <a:ea typeface="华文中宋" charset="0"/>
                <a:cs typeface="华文中宋" charset="0"/>
              </a:rPr>
              <a:t>Source and target tasks are learnt simultaneously</a:t>
            </a:r>
          </a:p>
        </p:txBody>
      </p:sp>
      <p:sp>
        <p:nvSpPr>
          <p:cNvPr id="1018907" name="Line 27"/>
          <p:cNvSpPr>
            <a:spLocks noChangeShapeType="1"/>
          </p:cNvSpPr>
          <p:nvPr/>
        </p:nvSpPr>
        <p:spPr bwMode="auto">
          <a:xfrm flipV="1">
            <a:off x="5940425" y="4292600"/>
            <a:ext cx="1800225" cy="0"/>
          </a:xfrm>
          <a:prstGeom prst="line">
            <a:avLst/>
          </a:prstGeom>
          <a:noFill/>
          <a:ln w="9525">
            <a:solidFill>
              <a:schemeClr val="tx1"/>
            </a:solidFill>
            <a:round/>
            <a:headEnd/>
            <a:tailEnd type="stealth" w="lg" len="lg"/>
          </a:ln>
        </p:spPr>
        <p:txBody>
          <a:bodyPr anchor="ctr">
            <a:prstTxWarp prst="textNoShape">
              <a:avLst/>
            </a:prstTxWarp>
          </a:bodyPr>
          <a:lstStyle/>
          <a:p>
            <a:endParaRPr lang="en-US"/>
          </a:p>
        </p:txBody>
      </p:sp>
      <p:sp>
        <p:nvSpPr>
          <p:cNvPr id="1018908" name="Line 28"/>
          <p:cNvSpPr>
            <a:spLocks noChangeShapeType="1"/>
          </p:cNvSpPr>
          <p:nvPr/>
        </p:nvSpPr>
        <p:spPr bwMode="auto">
          <a:xfrm flipV="1">
            <a:off x="5940425" y="4508500"/>
            <a:ext cx="1800225" cy="0"/>
          </a:xfrm>
          <a:prstGeom prst="line">
            <a:avLst/>
          </a:prstGeom>
          <a:noFill/>
          <a:ln w="9525">
            <a:solidFill>
              <a:schemeClr val="tx1"/>
            </a:solidFill>
            <a:round/>
            <a:headEnd type="stealth" w="lg" len="lg"/>
            <a:tailEnd type="none" w="lg" len="lg"/>
          </a:ln>
        </p:spPr>
        <p:txBody>
          <a:bodyPr anchor="ctr">
            <a:prstTxWarp prst="textNoShape">
              <a:avLst/>
            </a:prstTxWarp>
          </a:bodyPr>
          <a:lstStyle/>
          <a:p>
            <a:endParaRPr lang="en-US"/>
          </a:p>
        </p:txBody>
      </p:sp>
      <p:sp>
        <p:nvSpPr>
          <p:cNvPr id="1018909" name="Text Box 29"/>
          <p:cNvSpPr txBox="1">
            <a:spLocks noChangeArrowheads="1"/>
          </p:cNvSpPr>
          <p:nvPr/>
        </p:nvSpPr>
        <p:spPr bwMode="auto">
          <a:xfrm>
            <a:off x="6300788" y="3933825"/>
            <a:ext cx="1150937" cy="841375"/>
          </a:xfrm>
          <a:prstGeom prst="rect">
            <a:avLst/>
          </a:prstGeom>
          <a:solidFill>
            <a:srgbClr val="CCFFFF"/>
          </a:solidFill>
          <a:ln w="19050">
            <a:solidFill>
              <a:srgbClr val="0000FF"/>
            </a:solidFill>
            <a:prstDash val="sysDot"/>
            <a:miter lim="800000"/>
            <a:headEnd/>
            <a:tailEnd/>
          </a:ln>
        </p:spPr>
        <p:txBody>
          <a:bodyPr>
            <a:prstTxWarp prst="textNoShape">
              <a:avLst/>
            </a:prstTxWarp>
            <a:spAutoFit/>
          </a:bodyPr>
          <a:lstStyle/>
          <a:p>
            <a:pPr algn="ctr">
              <a:spcBef>
                <a:spcPct val="50000"/>
              </a:spcBef>
            </a:pPr>
            <a:r>
              <a:rPr lang="en-US" altLang="zh-CN" sz="1200" b="0">
                <a:solidFill>
                  <a:schemeClr val="tx2"/>
                </a:solidFill>
                <a:latin typeface="Times New Roman" charset="0"/>
                <a:ea typeface="华文中宋" charset="0"/>
                <a:cs typeface="华文中宋" charset="0"/>
              </a:rPr>
              <a:t>Assumption: different domains but single task</a:t>
            </a:r>
          </a:p>
        </p:txBody>
      </p:sp>
      <p:sp>
        <p:nvSpPr>
          <p:cNvPr id="1018910" name="Line 30"/>
          <p:cNvSpPr>
            <a:spLocks noChangeShapeType="1"/>
          </p:cNvSpPr>
          <p:nvPr/>
        </p:nvSpPr>
        <p:spPr bwMode="auto">
          <a:xfrm>
            <a:off x="5076825" y="4724400"/>
            <a:ext cx="2808288" cy="1009650"/>
          </a:xfrm>
          <a:prstGeom prst="line">
            <a:avLst/>
          </a:prstGeom>
          <a:noFill/>
          <a:ln w="9525">
            <a:solidFill>
              <a:schemeClr val="tx1"/>
            </a:solidFill>
            <a:round/>
            <a:headEnd/>
            <a:tailEnd type="stealth" w="lg" len="lg"/>
          </a:ln>
        </p:spPr>
        <p:txBody>
          <a:bodyPr anchor="ctr">
            <a:prstTxWarp prst="textNoShape">
              <a:avLst/>
            </a:prstTxWarp>
          </a:bodyPr>
          <a:lstStyle/>
          <a:p>
            <a:endParaRPr lang="en-US"/>
          </a:p>
        </p:txBody>
      </p:sp>
      <p:sp>
        <p:nvSpPr>
          <p:cNvPr id="1018911" name="Text Box 31"/>
          <p:cNvSpPr txBox="1">
            <a:spLocks noChangeArrowheads="1"/>
          </p:cNvSpPr>
          <p:nvPr/>
        </p:nvSpPr>
        <p:spPr bwMode="auto">
          <a:xfrm>
            <a:off x="5795963" y="5013325"/>
            <a:ext cx="1873250" cy="476250"/>
          </a:xfrm>
          <a:prstGeom prst="rect">
            <a:avLst/>
          </a:prstGeom>
          <a:solidFill>
            <a:srgbClr val="CCFFFF"/>
          </a:solidFill>
          <a:ln w="19050">
            <a:solidFill>
              <a:srgbClr val="0000FF"/>
            </a:solidFill>
            <a:prstDash val="sysDot"/>
            <a:miter lim="800000"/>
            <a:headEnd/>
            <a:tailEnd/>
          </a:ln>
        </p:spPr>
        <p:txBody>
          <a:bodyPr>
            <a:prstTxWarp prst="textNoShape">
              <a:avLst/>
            </a:prstTxWarp>
            <a:spAutoFit/>
          </a:bodyPr>
          <a:lstStyle/>
          <a:p>
            <a:pPr algn="ctr">
              <a:spcBef>
                <a:spcPct val="50000"/>
              </a:spcBef>
            </a:pPr>
            <a:r>
              <a:rPr lang="en-US" altLang="zh-CN" sz="1200" b="0">
                <a:solidFill>
                  <a:schemeClr val="tx2"/>
                </a:solidFill>
                <a:latin typeface="Times New Roman" charset="0"/>
                <a:ea typeface="华文中宋" charset="0"/>
                <a:cs typeface="华文中宋" charset="0"/>
              </a:rPr>
              <a:t>Assumption: single domain and single task</a:t>
            </a:r>
          </a:p>
        </p:txBody>
      </p:sp>
      <p:sp>
        <p:nvSpPr>
          <p:cNvPr id="1018912" name="Oval 32"/>
          <p:cNvSpPr>
            <a:spLocks noChangeArrowheads="1"/>
          </p:cNvSpPr>
          <p:nvPr/>
        </p:nvSpPr>
        <p:spPr bwMode="auto">
          <a:xfrm>
            <a:off x="250825" y="115888"/>
            <a:ext cx="2808288" cy="1008062"/>
          </a:xfrm>
          <a:prstGeom prst="ellipse">
            <a:avLst/>
          </a:prstGeom>
          <a:noFill/>
          <a:ln w="25400" cap="rnd">
            <a:solidFill>
              <a:srgbClr val="FF0000"/>
            </a:solidFill>
            <a:prstDash val="sysDot"/>
            <a:round/>
            <a:headEnd/>
            <a:tailEnd/>
          </a:ln>
          <a:effectLst/>
        </p:spPr>
        <p:txBody>
          <a:bodyPr wrap="none" anchor="ctr">
            <a:prstTxWarp prst="textNoShape">
              <a:avLst/>
            </a:prstTxWarp>
          </a:bodyPr>
          <a:lstStyle/>
          <a:p>
            <a:pPr algn="ctr">
              <a:defRPr/>
            </a:pPr>
            <a:r>
              <a:rPr lang="en-US" altLang="zh-CN" sz="1600">
                <a:solidFill>
                  <a:srgbClr val="FF3300"/>
                </a:solidFill>
                <a:effectLst>
                  <a:outerShdw blurRad="38100" dist="38100" dir="2700000" algn="tl">
                    <a:srgbClr val="DDDDDD"/>
                  </a:outerShdw>
                </a:effectLst>
                <a:latin typeface="Lucida Console" charset="0"/>
                <a:ea typeface="华文中宋" charset="0"/>
                <a:cs typeface="华文中宋" charset="0"/>
              </a:rPr>
              <a:t>An overview of </a:t>
            </a:r>
          </a:p>
          <a:p>
            <a:pPr algn="ctr">
              <a:defRPr/>
            </a:pPr>
            <a:r>
              <a:rPr lang="en-US" altLang="zh-CN" sz="1600">
                <a:solidFill>
                  <a:srgbClr val="FF3300"/>
                </a:solidFill>
                <a:effectLst>
                  <a:outerShdw blurRad="38100" dist="38100" dir="2700000" algn="tl">
                    <a:srgbClr val="DDDDDD"/>
                  </a:outerShdw>
                </a:effectLst>
                <a:latin typeface="Lucida Console" charset="0"/>
                <a:ea typeface="华文中宋" charset="0"/>
                <a:cs typeface="华文中宋" charset="0"/>
              </a:rPr>
              <a:t>various settings of </a:t>
            </a:r>
          </a:p>
          <a:p>
            <a:pPr algn="ctr">
              <a:defRPr/>
            </a:pPr>
            <a:r>
              <a:rPr lang="en-US" altLang="zh-CN" sz="1600">
                <a:solidFill>
                  <a:srgbClr val="FF3300"/>
                </a:solidFill>
                <a:effectLst>
                  <a:outerShdw blurRad="38100" dist="38100" dir="2700000" algn="tl">
                    <a:srgbClr val="DDDDDD"/>
                  </a:outerShdw>
                </a:effectLst>
                <a:latin typeface="Lucida Console" charset="0"/>
                <a:ea typeface="华文中宋" charset="0"/>
                <a:cs typeface="华文中宋" charset="0"/>
              </a:rPr>
              <a:t>transfer learning</a:t>
            </a:r>
          </a:p>
        </p:txBody>
      </p:sp>
      <p:pic>
        <p:nvPicPr>
          <p:cNvPr id="1018913" name="Picture 4"/>
          <p:cNvPicPr>
            <a:picLocks noChangeAspect="1" noChangeArrowheads="1"/>
          </p:cNvPicPr>
          <p:nvPr/>
        </p:nvPicPr>
        <p:blipFill>
          <a:blip r:embed="rId3"/>
          <a:srcRect/>
          <a:stretch>
            <a:fillRect/>
          </a:stretch>
        </p:blipFill>
        <p:spPr bwMode="auto">
          <a:xfrm>
            <a:off x="2819400" y="3581400"/>
            <a:ext cx="6172200" cy="2747963"/>
          </a:xfrm>
          <a:prstGeom prst="rect">
            <a:avLst/>
          </a:prstGeom>
          <a:noFill/>
          <a:ln w="9525">
            <a:noFill/>
            <a:miter lim="800000"/>
            <a:headEnd/>
            <a:tailEnd/>
          </a:ln>
        </p:spPr>
      </p:pic>
      <p:sp>
        <p:nvSpPr>
          <p:cNvPr id="18466" name="Text Box 34"/>
          <p:cNvSpPr txBox="1">
            <a:spLocks noChangeArrowheads="1"/>
          </p:cNvSpPr>
          <p:nvPr/>
        </p:nvSpPr>
        <p:spPr bwMode="auto">
          <a:xfrm>
            <a:off x="365125" y="1631950"/>
            <a:ext cx="1903173" cy="369332"/>
          </a:xfrm>
          <a:prstGeom prst="rect">
            <a:avLst/>
          </a:prstGeom>
          <a:noFill/>
          <a:ln w="9525">
            <a:noFill/>
            <a:miter lim="800000"/>
            <a:headEnd/>
            <a:tailEnd/>
          </a:ln>
        </p:spPr>
        <p:txBody>
          <a:bodyPr wrap="none">
            <a:prstTxWarp prst="textNoShape">
              <a:avLst/>
            </a:prstTxWarp>
            <a:spAutoFit/>
          </a:bodyPr>
          <a:lstStyle/>
          <a:p>
            <a:r>
              <a:rPr lang="en-US" altLang="zh-CN" dirty="0" smtClean="0">
                <a:ea typeface="宋体" charset="-122"/>
                <a:cs typeface="宋体" charset="-122"/>
              </a:rPr>
              <a:t>Target Domain</a:t>
            </a:r>
            <a:r>
              <a:rPr lang="zh-CN" altLang="en-US" dirty="0" smtClean="0">
                <a:ea typeface="宋体" charset="-122"/>
                <a:cs typeface="宋体" charset="-122"/>
              </a:rPr>
              <a:t>  </a:t>
            </a:r>
            <a:endParaRPr lang="zh-CN" altLang="en-US" dirty="0">
              <a:ea typeface="宋体" charset="-122"/>
              <a:cs typeface="宋体" charset="-122"/>
            </a:endParaRPr>
          </a:p>
        </p:txBody>
      </p:sp>
      <p:sp>
        <p:nvSpPr>
          <p:cNvPr id="18467" name="Rectangle 35"/>
          <p:cNvSpPr>
            <a:spLocks noChangeArrowheads="1"/>
          </p:cNvSpPr>
          <p:nvPr/>
        </p:nvSpPr>
        <p:spPr bwMode="auto">
          <a:xfrm>
            <a:off x="3200400" y="455891"/>
            <a:ext cx="1940593" cy="369332"/>
          </a:xfrm>
          <a:prstGeom prst="rect">
            <a:avLst/>
          </a:prstGeom>
          <a:noFill/>
          <a:ln w="9525">
            <a:noFill/>
            <a:miter lim="800000"/>
            <a:headEnd/>
            <a:tailEnd/>
          </a:ln>
        </p:spPr>
        <p:txBody>
          <a:bodyPr wrap="none" anchor="ctr">
            <a:prstTxWarp prst="textNoShape">
              <a:avLst/>
            </a:prstTxWarp>
            <a:spAutoFit/>
          </a:bodyPr>
          <a:lstStyle/>
          <a:p>
            <a:r>
              <a:rPr lang="en-US" altLang="zh-CN" dirty="0" smtClean="0">
                <a:ea typeface="宋体" charset="-122"/>
                <a:cs typeface="宋体" charset="-122"/>
              </a:rPr>
              <a:t>Source Domain</a:t>
            </a:r>
            <a:r>
              <a:rPr lang="zh-CN" altLang="en-US" dirty="0" smtClean="0">
                <a:ea typeface="宋体" charset="-122"/>
                <a:cs typeface="宋体" charset="-122"/>
              </a:rPr>
              <a:t> </a:t>
            </a:r>
            <a:endParaRPr lang="zh-CN" altLang="en-US" dirty="0">
              <a:ea typeface="宋体" charset="-122"/>
              <a:cs typeface="宋体" charset="-122"/>
            </a:endParaRPr>
          </a:p>
        </p:txBody>
      </p:sp>
      <p:sp>
        <p:nvSpPr>
          <p:cNvPr id="18468" name="Slide Number Placeholder 35"/>
          <p:cNvSpPr>
            <a:spLocks noGrp="1"/>
          </p:cNvSpPr>
          <p:nvPr>
            <p:ph type="sldNum" sz="quarter" idx="11"/>
          </p:nvPr>
        </p:nvSpPr>
        <p:spPr>
          <a:noFill/>
        </p:spPr>
        <p:txBody>
          <a:bodyPr/>
          <a:lstStyle/>
          <a:p>
            <a:fld id="{6A75C59A-C6DA-CC49-803F-AD259EB296DE}" type="slidenum">
              <a:rPr lang="zh-CN" altLang="en-US" smtClean="0"/>
              <a:pPr/>
              <a:t>16</a:t>
            </a:fld>
            <a:endParaRPr lang="en-US" altLang="zh-CN" smtClean="0"/>
          </a:p>
        </p:txBody>
      </p:sp>
    </p:spTree>
    <p:extLst>
      <p:ext uri="{BB962C8B-B14F-4D97-AF65-F5344CB8AC3E}">
        <p14:creationId xmlns:p14="http://schemas.microsoft.com/office/powerpoint/2010/main" val="31706652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8883"/>
                                        </p:tgtEl>
                                        <p:attrNameLst>
                                          <p:attrName>style.visibility</p:attrName>
                                        </p:attrNameLst>
                                      </p:cBhvr>
                                      <p:to>
                                        <p:strVal val="visible"/>
                                      </p:to>
                                    </p:set>
                                    <p:anim calcmode="lin" valueType="num">
                                      <p:cBhvr additive="base">
                                        <p:cTn id="7" dur="500" fill="hold"/>
                                        <p:tgtEl>
                                          <p:spTgt spid="1018883"/>
                                        </p:tgtEl>
                                        <p:attrNameLst>
                                          <p:attrName>ppt_x</p:attrName>
                                        </p:attrNameLst>
                                      </p:cBhvr>
                                      <p:tavLst>
                                        <p:tav tm="0">
                                          <p:val>
                                            <p:strVal val="0-#ppt_w/2"/>
                                          </p:val>
                                        </p:tav>
                                        <p:tav tm="100000">
                                          <p:val>
                                            <p:strVal val="#ppt_x"/>
                                          </p:val>
                                        </p:tav>
                                      </p:tavLst>
                                    </p:anim>
                                    <p:anim calcmode="lin" valueType="num">
                                      <p:cBhvr additive="base">
                                        <p:cTn id="8" dur="500" fill="hold"/>
                                        <p:tgtEl>
                                          <p:spTgt spid="101888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18894"/>
                                        </p:tgtEl>
                                        <p:attrNameLst>
                                          <p:attrName>style.visibility</p:attrName>
                                        </p:attrNameLst>
                                      </p:cBhvr>
                                      <p:to>
                                        <p:strVal val="visible"/>
                                      </p:to>
                                    </p:set>
                                    <p:anim calcmode="lin" valueType="num">
                                      <p:cBhvr additive="base">
                                        <p:cTn id="11" dur="500" fill="hold"/>
                                        <p:tgtEl>
                                          <p:spTgt spid="1018894"/>
                                        </p:tgtEl>
                                        <p:attrNameLst>
                                          <p:attrName>ppt_x</p:attrName>
                                        </p:attrNameLst>
                                      </p:cBhvr>
                                      <p:tavLst>
                                        <p:tav tm="0">
                                          <p:val>
                                            <p:strVal val="0-#ppt_w/2"/>
                                          </p:val>
                                        </p:tav>
                                        <p:tav tm="100000">
                                          <p:val>
                                            <p:strVal val="#ppt_x"/>
                                          </p:val>
                                        </p:tav>
                                      </p:tavLst>
                                    </p:anim>
                                    <p:anim calcmode="lin" valueType="num">
                                      <p:cBhvr additive="base">
                                        <p:cTn id="12" dur="500" fill="hold"/>
                                        <p:tgtEl>
                                          <p:spTgt spid="101889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18888"/>
                                        </p:tgtEl>
                                        <p:attrNameLst>
                                          <p:attrName>style.visibility</p:attrName>
                                        </p:attrNameLst>
                                      </p:cBhvr>
                                      <p:to>
                                        <p:strVal val="visible"/>
                                      </p:to>
                                    </p:set>
                                    <p:anim calcmode="lin" valueType="num">
                                      <p:cBhvr additive="base">
                                        <p:cTn id="15" dur="500" fill="hold"/>
                                        <p:tgtEl>
                                          <p:spTgt spid="1018888"/>
                                        </p:tgtEl>
                                        <p:attrNameLst>
                                          <p:attrName>ppt_x</p:attrName>
                                        </p:attrNameLst>
                                      </p:cBhvr>
                                      <p:tavLst>
                                        <p:tav tm="0">
                                          <p:val>
                                            <p:strVal val="0-#ppt_w/2"/>
                                          </p:val>
                                        </p:tav>
                                        <p:tav tm="100000">
                                          <p:val>
                                            <p:strVal val="#ppt_x"/>
                                          </p:val>
                                        </p:tav>
                                      </p:tavLst>
                                    </p:anim>
                                    <p:anim calcmode="lin" valueType="num">
                                      <p:cBhvr additive="base">
                                        <p:cTn id="16" dur="500" fill="hold"/>
                                        <p:tgtEl>
                                          <p:spTgt spid="101888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18887"/>
                                        </p:tgtEl>
                                        <p:attrNameLst>
                                          <p:attrName>style.visibility</p:attrName>
                                        </p:attrNameLst>
                                      </p:cBhvr>
                                      <p:to>
                                        <p:strVal val="visible"/>
                                      </p:to>
                                    </p:set>
                                    <p:anim calcmode="lin" valueType="num">
                                      <p:cBhvr additive="base">
                                        <p:cTn id="19" dur="500" fill="hold"/>
                                        <p:tgtEl>
                                          <p:spTgt spid="1018887"/>
                                        </p:tgtEl>
                                        <p:attrNameLst>
                                          <p:attrName>ppt_x</p:attrName>
                                        </p:attrNameLst>
                                      </p:cBhvr>
                                      <p:tavLst>
                                        <p:tav tm="0">
                                          <p:val>
                                            <p:strVal val="0-#ppt_w/2"/>
                                          </p:val>
                                        </p:tav>
                                        <p:tav tm="100000">
                                          <p:val>
                                            <p:strVal val="#ppt_x"/>
                                          </p:val>
                                        </p:tav>
                                      </p:tavLst>
                                    </p:anim>
                                    <p:anim calcmode="lin" valueType="num">
                                      <p:cBhvr additive="base">
                                        <p:cTn id="20" dur="500" fill="hold"/>
                                        <p:tgtEl>
                                          <p:spTgt spid="1018887"/>
                                        </p:tgtEl>
                                        <p:attrNameLst>
                                          <p:attrName>ppt_y</p:attrName>
                                        </p:attrNameLst>
                                      </p:cBhvr>
                                      <p:tavLst>
                                        <p:tav tm="0">
                                          <p:val>
                                            <p:strVal val="#ppt_y"/>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18898"/>
                                        </p:tgtEl>
                                        <p:attrNameLst>
                                          <p:attrName>style.visibility</p:attrName>
                                        </p:attrNameLst>
                                      </p:cBhvr>
                                      <p:to>
                                        <p:strVal val="visible"/>
                                      </p:to>
                                    </p:set>
                                    <p:anim calcmode="lin" valueType="num">
                                      <p:cBhvr additive="base">
                                        <p:cTn id="23" dur="500" fill="hold"/>
                                        <p:tgtEl>
                                          <p:spTgt spid="1018898"/>
                                        </p:tgtEl>
                                        <p:attrNameLst>
                                          <p:attrName>ppt_x</p:attrName>
                                        </p:attrNameLst>
                                      </p:cBhvr>
                                      <p:tavLst>
                                        <p:tav tm="0">
                                          <p:val>
                                            <p:strVal val="#ppt_x"/>
                                          </p:val>
                                        </p:tav>
                                        <p:tav tm="100000">
                                          <p:val>
                                            <p:strVal val="#ppt_x"/>
                                          </p:val>
                                        </p:tav>
                                      </p:tavLst>
                                    </p:anim>
                                    <p:anim calcmode="lin" valueType="num">
                                      <p:cBhvr additive="base">
                                        <p:cTn id="24" dur="500" fill="hold"/>
                                        <p:tgtEl>
                                          <p:spTgt spid="101889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018897"/>
                                        </p:tgtEl>
                                        <p:attrNameLst>
                                          <p:attrName>style.visibility</p:attrName>
                                        </p:attrNameLst>
                                      </p:cBhvr>
                                      <p:to>
                                        <p:strVal val="visible"/>
                                      </p:to>
                                    </p:set>
                                    <p:anim calcmode="lin" valueType="num">
                                      <p:cBhvr additive="base">
                                        <p:cTn id="27" dur="500" fill="hold"/>
                                        <p:tgtEl>
                                          <p:spTgt spid="1018897"/>
                                        </p:tgtEl>
                                        <p:attrNameLst>
                                          <p:attrName>ppt_x</p:attrName>
                                        </p:attrNameLst>
                                      </p:cBhvr>
                                      <p:tavLst>
                                        <p:tav tm="0">
                                          <p:val>
                                            <p:strVal val="#ppt_x"/>
                                          </p:val>
                                        </p:tav>
                                        <p:tav tm="100000">
                                          <p:val>
                                            <p:strVal val="#ppt_x"/>
                                          </p:val>
                                        </p:tav>
                                      </p:tavLst>
                                    </p:anim>
                                    <p:anim calcmode="lin" valueType="num">
                                      <p:cBhvr additive="base">
                                        <p:cTn id="28" dur="500" fill="hold"/>
                                        <p:tgtEl>
                                          <p:spTgt spid="101889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018901"/>
                                        </p:tgtEl>
                                        <p:attrNameLst>
                                          <p:attrName>style.visibility</p:attrName>
                                        </p:attrNameLst>
                                      </p:cBhvr>
                                      <p:to>
                                        <p:strVal val="visible"/>
                                      </p:to>
                                    </p:set>
                                    <p:anim calcmode="lin" valueType="num">
                                      <p:cBhvr additive="base">
                                        <p:cTn id="31" dur="500" fill="hold"/>
                                        <p:tgtEl>
                                          <p:spTgt spid="1018901"/>
                                        </p:tgtEl>
                                        <p:attrNameLst>
                                          <p:attrName>ppt_x</p:attrName>
                                        </p:attrNameLst>
                                      </p:cBhvr>
                                      <p:tavLst>
                                        <p:tav tm="0">
                                          <p:val>
                                            <p:strVal val="#ppt_x"/>
                                          </p:val>
                                        </p:tav>
                                        <p:tav tm="100000">
                                          <p:val>
                                            <p:strVal val="#ppt_x"/>
                                          </p:val>
                                        </p:tav>
                                      </p:tavLst>
                                    </p:anim>
                                    <p:anim calcmode="lin" valueType="num">
                                      <p:cBhvr additive="base">
                                        <p:cTn id="32" dur="500" fill="hold"/>
                                        <p:tgtEl>
                                          <p:spTgt spid="1018901"/>
                                        </p:tgtEl>
                                        <p:attrNameLst>
                                          <p:attrName>ppt_y</p:attrName>
                                        </p:attrNameLst>
                                      </p:cBhvr>
                                      <p:tavLst>
                                        <p:tav tm="0">
                                          <p:val>
                                            <p:strVal val="0-#ppt_h/2"/>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18903"/>
                                        </p:tgtEl>
                                        <p:attrNameLst>
                                          <p:attrName>style.visibility</p:attrName>
                                        </p:attrNameLst>
                                      </p:cBhvr>
                                      <p:to>
                                        <p:strVal val="visible"/>
                                      </p:to>
                                    </p:set>
                                    <p:anim calcmode="lin" valueType="num">
                                      <p:cBhvr additive="base">
                                        <p:cTn id="35" dur="500" fill="hold"/>
                                        <p:tgtEl>
                                          <p:spTgt spid="1018903"/>
                                        </p:tgtEl>
                                        <p:attrNameLst>
                                          <p:attrName>ppt_x</p:attrName>
                                        </p:attrNameLst>
                                      </p:cBhvr>
                                      <p:tavLst>
                                        <p:tav tm="0">
                                          <p:val>
                                            <p:strVal val="1+#ppt_w/2"/>
                                          </p:val>
                                        </p:tav>
                                        <p:tav tm="100000">
                                          <p:val>
                                            <p:strVal val="#ppt_x"/>
                                          </p:val>
                                        </p:tav>
                                      </p:tavLst>
                                    </p:anim>
                                    <p:anim calcmode="lin" valueType="num">
                                      <p:cBhvr additive="base">
                                        <p:cTn id="36" dur="500" fill="hold"/>
                                        <p:tgtEl>
                                          <p:spTgt spid="101890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18904"/>
                                        </p:tgtEl>
                                        <p:attrNameLst>
                                          <p:attrName>style.visibility</p:attrName>
                                        </p:attrNameLst>
                                      </p:cBhvr>
                                      <p:to>
                                        <p:strVal val="visible"/>
                                      </p:to>
                                    </p:set>
                                    <p:anim calcmode="lin" valueType="num">
                                      <p:cBhvr additive="base">
                                        <p:cTn id="39" dur="500" fill="hold"/>
                                        <p:tgtEl>
                                          <p:spTgt spid="1018904"/>
                                        </p:tgtEl>
                                        <p:attrNameLst>
                                          <p:attrName>ppt_x</p:attrName>
                                        </p:attrNameLst>
                                      </p:cBhvr>
                                      <p:tavLst>
                                        <p:tav tm="0">
                                          <p:val>
                                            <p:strVal val="1+#ppt_w/2"/>
                                          </p:val>
                                        </p:tav>
                                        <p:tav tm="100000">
                                          <p:val>
                                            <p:strVal val="#ppt_x"/>
                                          </p:val>
                                        </p:tav>
                                      </p:tavLst>
                                    </p:anim>
                                    <p:anim calcmode="lin" valueType="num">
                                      <p:cBhvr additive="base">
                                        <p:cTn id="40" dur="500" fill="hold"/>
                                        <p:tgtEl>
                                          <p:spTgt spid="101890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018891"/>
                                        </p:tgtEl>
                                        <p:attrNameLst>
                                          <p:attrName>style.visibility</p:attrName>
                                        </p:attrNameLst>
                                      </p:cBhvr>
                                      <p:to>
                                        <p:strVal val="visible"/>
                                      </p:to>
                                    </p:set>
                                    <p:anim calcmode="lin" valueType="num">
                                      <p:cBhvr additive="base">
                                        <p:cTn id="43" dur="500" fill="hold"/>
                                        <p:tgtEl>
                                          <p:spTgt spid="1018891"/>
                                        </p:tgtEl>
                                        <p:attrNameLst>
                                          <p:attrName>ppt_x</p:attrName>
                                        </p:attrNameLst>
                                      </p:cBhvr>
                                      <p:tavLst>
                                        <p:tav tm="0">
                                          <p:val>
                                            <p:strVal val="1+#ppt_w/2"/>
                                          </p:val>
                                        </p:tav>
                                        <p:tav tm="100000">
                                          <p:val>
                                            <p:strVal val="#ppt_x"/>
                                          </p:val>
                                        </p:tav>
                                      </p:tavLst>
                                    </p:anim>
                                    <p:anim calcmode="lin" valueType="num">
                                      <p:cBhvr additive="base">
                                        <p:cTn id="44" dur="500" fill="hold"/>
                                        <p:tgtEl>
                                          <p:spTgt spid="101889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018900"/>
                                        </p:tgtEl>
                                        <p:attrNameLst>
                                          <p:attrName>style.visibility</p:attrName>
                                        </p:attrNameLst>
                                      </p:cBhvr>
                                      <p:to>
                                        <p:strVal val="visible"/>
                                      </p:to>
                                    </p:set>
                                    <p:anim calcmode="lin" valueType="num">
                                      <p:cBhvr additive="base">
                                        <p:cTn id="47" dur="500" fill="hold"/>
                                        <p:tgtEl>
                                          <p:spTgt spid="1018900"/>
                                        </p:tgtEl>
                                        <p:attrNameLst>
                                          <p:attrName>ppt_x</p:attrName>
                                        </p:attrNameLst>
                                      </p:cBhvr>
                                      <p:tavLst>
                                        <p:tav tm="0">
                                          <p:val>
                                            <p:strVal val="1+#ppt_w/2"/>
                                          </p:val>
                                        </p:tav>
                                        <p:tav tm="100000">
                                          <p:val>
                                            <p:strVal val="#ppt_x"/>
                                          </p:val>
                                        </p:tav>
                                      </p:tavLst>
                                    </p:anim>
                                    <p:anim calcmode="lin" valueType="num">
                                      <p:cBhvr additive="base">
                                        <p:cTn id="48" dur="500" fill="hold"/>
                                        <p:tgtEl>
                                          <p:spTgt spid="101890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018899"/>
                                        </p:tgtEl>
                                        <p:attrNameLst>
                                          <p:attrName>style.visibility</p:attrName>
                                        </p:attrNameLst>
                                      </p:cBhvr>
                                      <p:to>
                                        <p:strVal val="visible"/>
                                      </p:to>
                                    </p:set>
                                    <p:anim calcmode="lin" valueType="num">
                                      <p:cBhvr additive="base">
                                        <p:cTn id="51" dur="500" fill="hold"/>
                                        <p:tgtEl>
                                          <p:spTgt spid="1018899"/>
                                        </p:tgtEl>
                                        <p:attrNameLst>
                                          <p:attrName>ppt_x</p:attrName>
                                        </p:attrNameLst>
                                      </p:cBhvr>
                                      <p:tavLst>
                                        <p:tav tm="0">
                                          <p:val>
                                            <p:strVal val="1+#ppt_w/2"/>
                                          </p:val>
                                        </p:tav>
                                        <p:tav tm="100000">
                                          <p:val>
                                            <p:strVal val="#ppt_x"/>
                                          </p:val>
                                        </p:tav>
                                      </p:tavLst>
                                    </p:anim>
                                    <p:anim calcmode="lin" valueType="num">
                                      <p:cBhvr additive="base">
                                        <p:cTn id="52" dur="500" fill="hold"/>
                                        <p:tgtEl>
                                          <p:spTgt spid="101889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018902"/>
                                        </p:tgtEl>
                                        <p:attrNameLst>
                                          <p:attrName>style.visibility</p:attrName>
                                        </p:attrNameLst>
                                      </p:cBhvr>
                                      <p:to>
                                        <p:strVal val="visible"/>
                                      </p:to>
                                    </p:set>
                                    <p:anim calcmode="lin" valueType="num">
                                      <p:cBhvr additive="base">
                                        <p:cTn id="55" dur="500" fill="hold"/>
                                        <p:tgtEl>
                                          <p:spTgt spid="1018902"/>
                                        </p:tgtEl>
                                        <p:attrNameLst>
                                          <p:attrName>ppt_x</p:attrName>
                                        </p:attrNameLst>
                                      </p:cBhvr>
                                      <p:tavLst>
                                        <p:tav tm="0">
                                          <p:val>
                                            <p:strVal val="1+#ppt_w/2"/>
                                          </p:val>
                                        </p:tav>
                                        <p:tav tm="100000">
                                          <p:val>
                                            <p:strVal val="#ppt_x"/>
                                          </p:val>
                                        </p:tav>
                                      </p:tavLst>
                                    </p:anim>
                                    <p:anim calcmode="lin" valueType="num">
                                      <p:cBhvr additive="base">
                                        <p:cTn id="56" dur="500" fill="hold"/>
                                        <p:tgtEl>
                                          <p:spTgt spid="1018902"/>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018906"/>
                                        </p:tgtEl>
                                        <p:attrNameLst>
                                          <p:attrName>style.visibility</p:attrName>
                                        </p:attrNameLst>
                                      </p:cBhvr>
                                      <p:to>
                                        <p:strVal val="visible"/>
                                      </p:to>
                                    </p:set>
                                    <p:anim calcmode="lin" valueType="num">
                                      <p:cBhvr additive="base">
                                        <p:cTn id="59" dur="500" fill="hold"/>
                                        <p:tgtEl>
                                          <p:spTgt spid="1018906"/>
                                        </p:tgtEl>
                                        <p:attrNameLst>
                                          <p:attrName>ppt_x</p:attrName>
                                        </p:attrNameLst>
                                      </p:cBhvr>
                                      <p:tavLst>
                                        <p:tav tm="0">
                                          <p:val>
                                            <p:strVal val="1+#ppt_w/2"/>
                                          </p:val>
                                        </p:tav>
                                        <p:tav tm="100000">
                                          <p:val>
                                            <p:strVal val="#ppt_x"/>
                                          </p:val>
                                        </p:tav>
                                      </p:tavLst>
                                    </p:anim>
                                    <p:anim calcmode="lin" valueType="num">
                                      <p:cBhvr additive="base">
                                        <p:cTn id="60" dur="500" fill="hold"/>
                                        <p:tgtEl>
                                          <p:spTgt spid="1018906"/>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018905"/>
                                        </p:tgtEl>
                                        <p:attrNameLst>
                                          <p:attrName>style.visibility</p:attrName>
                                        </p:attrNameLst>
                                      </p:cBhvr>
                                      <p:to>
                                        <p:strVal val="visible"/>
                                      </p:to>
                                    </p:set>
                                    <p:anim calcmode="lin" valueType="num">
                                      <p:cBhvr additive="base">
                                        <p:cTn id="63" dur="500" fill="hold"/>
                                        <p:tgtEl>
                                          <p:spTgt spid="1018905"/>
                                        </p:tgtEl>
                                        <p:attrNameLst>
                                          <p:attrName>ppt_x</p:attrName>
                                        </p:attrNameLst>
                                      </p:cBhvr>
                                      <p:tavLst>
                                        <p:tav tm="0">
                                          <p:val>
                                            <p:strVal val="1+#ppt_w/2"/>
                                          </p:val>
                                        </p:tav>
                                        <p:tav tm="100000">
                                          <p:val>
                                            <p:strVal val="#ppt_x"/>
                                          </p:val>
                                        </p:tav>
                                      </p:tavLst>
                                    </p:anim>
                                    <p:anim calcmode="lin" valueType="num">
                                      <p:cBhvr additive="base">
                                        <p:cTn id="64" dur="500" fill="hold"/>
                                        <p:tgtEl>
                                          <p:spTgt spid="1018905"/>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018884"/>
                                        </p:tgtEl>
                                        <p:attrNameLst>
                                          <p:attrName>style.visibility</p:attrName>
                                        </p:attrNameLst>
                                      </p:cBhvr>
                                      <p:to>
                                        <p:strVal val="visible"/>
                                      </p:to>
                                    </p:set>
                                    <p:anim calcmode="lin" valueType="num">
                                      <p:cBhvr additive="base">
                                        <p:cTn id="67" dur="500" fill="hold"/>
                                        <p:tgtEl>
                                          <p:spTgt spid="1018884"/>
                                        </p:tgtEl>
                                        <p:attrNameLst>
                                          <p:attrName>ppt_x</p:attrName>
                                        </p:attrNameLst>
                                      </p:cBhvr>
                                      <p:tavLst>
                                        <p:tav tm="0">
                                          <p:val>
                                            <p:strVal val="1+#ppt_w/2"/>
                                          </p:val>
                                        </p:tav>
                                        <p:tav tm="100000">
                                          <p:val>
                                            <p:strVal val="#ppt_x"/>
                                          </p:val>
                                        </p:tav>
                                      </p:tavLst>
                                    </p:anim>
                                    <p:anim calcmode="lin" valueType="num">
                                      <p:cBhvr additive="base">
                                        <p:cTn id="68" dur="500" fill="hold"/>
                                        <p:tgtEl>
                                          <p:spTgt spid="101888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18892"/>
                                        </p:tgtEl>
                                        <p:attrNameLst>
                                          <p:attrName>style.visibility</p:attrName>
                                        </p:attrNameLst>
                                      </p:cBhvr>
                                      <p:to>
                                        <p:strVal val="visible"/>
                                      </p:to>
                                    </p:set>
                                    <p:anim calcmode="lin" valueType="num">
                                      <p:cBhvr additive="base">
                                        <p:cTn id="73" dur="500" fill="hold"/>
                                        <p:tgtEl>
                                          <p:spTgt spid="1018892"/>
                                        </p:tgtEl>
                                        <p:attrNameLst>
                                          <p:attrName>ppt_x</p:attrName>
                                        </p:attrNameLst>
                                      </p:cBhvr>
                                      <p:tavLst>
                                        <p:tav tm="0">
                                          <p:val>
                                            <p:strVal val="#ppt_x"/>
                                          </p:val>
                                        </p:tav>
                                        <p:tav tm="100000">
                                          <p:val>
                                            <p:strVal val="#ppt_x"/>
                                          </p:val>
                                        </p:tav>
                                      </p:tavLst>
                                    </p:anim>
                                    <p:anim calcmode="lin" valueType="num">
                                      <p:cBhvr additive="base">
                                        <p:cTn id="74" dur="500" fill="hold"/>
                                        <p:tgtEl>
                                          <p:spTgt spid="101889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018895"/>
                                        </p:tgtEl>
                                        <p:attrNameLst>
                                          <p:attrName>style.visibility</p:attrName>
                                        </p:attrNameLst>
                                      </p:cBhvr>
                                      <p:to>
                                        <p:strVal val="visible"/>
                                      </p:to>
                                    </p:set>
                                    <p:anim calcmode="lin" valueType="num">
                                      <p:cBhvr additive="base">
                                        <p:cTn id="77" dur="500" fill="hold"/>
                                        <p:tgtEl>
                                          <p:spTgt spid="1018895"/>
                                        </p:tgtEl>
                                        <p:attrNameLst>
                                          <p:attrName>ppt_x</p:attrName>
                                        </p:attrNameLst>
                                      </p:cBhvr>
                                      <p:tavLst>
                                        <p:tav tm="0">
                                          <p:val>
                                            <p:strVal val="#ppt_x"/>
                                          </p:val>
                                        </p:tav>
                                        <p:tav tm="100000">
                                          <p:val>
                                            <p:strVal val="#ppt_x"/>
                                          </p:val>
                                        </p:tav>
                                      </p:tavLst>
                                    </p:anim>
                                    <p:anim calcmode="lin" valueType="num">
                                      <p:cBhvr additive="base">
                                        <p:cTn id="78" dur="500" fill="hold"/>
                                        <p:tgtEl>
                                          <p:spTgt spid="101889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018885"/>
                                        </p:tgtEl>
                                        <p:attrNameLst>
                                          <p:attrName>style.visibility</p:attrName>
                                        </p:attrNameLst>
                                      </p:cBhvr>
                                      <p:to>
                                        <p:strVal val="visible"/>
                                      </p:to>
                                    </p:set>
                                    <p:anim calcmode="lin" valueType="num">
                                      <p:cBhvr additive="base">
                                        <p:cTn id="81" dur="500" fill="hold"/>
                                        <p:tgtEl>
                                          <p:spTgt spid="1018885"/>
                                        </p:tgtEl>
                                        <p:attrNameLst>
                                          <p:attrName>ppt_x</p:attrName>
                                        </p:attrNameLst>
                                      </p:cBhvr>
                                      <p:tavLst>
                                        <p:tav tm="0">
                                          <p:val>
                                            <p:strVal val="#ppt_x"/>
                                          </p:val>
                                        </p:tav>
                                        <p:tav tm="100000">
                                          <p:val>
                                            <p:strVal val="#ppt_x"/>
                                          </p:val>
                                        </p:tav>
                                      </p:tavLst>
                                    </p:anim>
                                    <p:anim calcmode="lin" valueType="num">
                                      <p:cBhvr additive="base">
                                        <p:cTn id="82" dur="500" fill="hold"/>
                                        <p:tgtEl>
                                          <p:spTgt spid="1018885"/>
                                        </p:tgtEl>
                                        <p:attrNameLst>
                                          <p:attrName>ppt_y</p:attrName>
                                        </p:attrNameLst>
                                      </p:cBhvr>
                                      <p:tavLst>
                                        <p:tav tm="0">
                                          <p:val>
                                            <p:strVal val="1+#ppt_h/2"/>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1018908"/>
                                        </p:tgtEl>
                                        <p:attrNameLst>
                                          <p:attrName>style.visibility</p:attrName>
                                        </p:attrNameLst>
                                      </p:cBhvr>
                                      <p:to>
                                        <p:strVal val="visible"/>
                                      </p:to>
                                    </p:set>
                                    <p:anim calcmode="lin" valueType="num">
                                      <p:cBhvr additive="base">
                                        <p:cTn id="85" dur="500" fill="hold"/>
                                        <p:tgtEl>
                                          <p:spTgt spid="1018908"/>
                                        </p:tgtEl>
                                        <p:attrNameLst>
                                          <p:attrName>ppt_x</p:attrName>
                                        </p:attrNameLst>
                                      </p:cBhvr>
                                      <p:tavLst>
                                        <p:tav tm="0">
                                          <p:val>
                                            <p:strVal val="1+#ppt_w/2"/>
                                          </p:val>
                                        </p:tav>
                                        <p:tav tm="100000">
                                          <p:val>
                                            <p:strVal val="#ppt_x"/>
                                          </p:val>
                                        </p:tav>
                                      </p:tavLst>
                                    </p:anim>
                                    <p:anim calcmode="lin" valueType="num">
                                      <p:cBhvr additive="base">
                                        <p:cTn id="86" dur="500" fill="hold"/>
                                        <p:tgtEl>
                                          <p:spTgt spid="1018908"/>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1018907"/>
                                        </p:tgtEl>
                                        <p:attrNameLst>
                                          <p:attrName>style.visibility</p:attrName>
                                        </p:attrNameLst>
                                      </p:cBhvr>
                                      <p:to>
                                        <p:strVal val="visible"/>
                                      </p:to>
                                    </p:set>
                                    <p:anim calcmode="lin" valueType="num">
                                      <p:cBhvr additive="base">
                                        <p:cTn id="89" dur="500" fill="hold"/>
                                        <p:tgtEl>
                                          <p:spTgt spid="1018907"/>
                                        </p:tgtEl>
                                        <p:attrNameLst>
                                          <p:attrName>ppt_x</p:attrName>
                                        </p:attrNameLst>
                                      </p:cBhvr>
                                      <p:tavLst>
                                        <p:tav tm="0">
                                          <p:val>
                                            <p:strVal val="1+#ppt_w/2"/>
                                          </p:val>
                                        </p:tav>
                                        <p:tav tm="100000">
                                          <p:val>
                                            <p:strVal val="#ppt_x"/>
                                          </p:val>
                                        </p:tav>
                                      </p:tavLst>
                                    </p:anim>
                                    <p:anim calcmode="lin" valueType="num">
                                      <p:cBhvr additive="base">
                                        <p:cTn id="90" dur="500" fill="hold"/>
                                        <p:tgtEl>
                                          <p:spTgt spid="1018907"/>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1018909"/>
                                        </p:tgtEl>
                                        <p:attrNameLst>
                                          <p:attrName>style.visibility</p:attrName>
                                        </p:attrNameLst>
                                      </p:cBhvr>
                                      <p:to>
                                        <p:strVal val="visible"/>
                                      </p:to>
                                    </p:set>
                                    <p:anim calcmode="lin" valueType="num">
                                      <p:cBhvr additive="base">
                                        <p:cTn id="93" dur="500" fill="hold"/>
                                        <p:tgtEl>
                                          <p:spTgt spid="1018909"/>
                                        </p:tgtEl>
                                        <p:attrNameLst>
                                          <p:attrName>ppt_x</p:attrName>
                                        </p:attrNameLst>
                                      </p:cBhvr>
                                      <p:tavLst>
                                        <p:tav tm="0">
                                          <p:val>
                                            <p:strVal val="1+#ppt_w/2"/>
                                          </p:val>
                                        </p:tav>
                                        <p:tav tm="100000">
                                          <p:val>
                                            <p:strVal val="#ppt_x"/>
                                          </p:val>
                                        </p:tav>
                                      </p:tavLst>
                                    </p:anim>
                                    <p:anim calcmode="lin" valueType="num">
                                      <p:cBhvr additive="base">
                                        <p:cTn id="94" dur="500" fill="hold"/>
                                        <p:tgtEl>
                                          <p:spTgt spid="1018909"/>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1018889"/>
                                        </p:tgtEl>
                                        <p:attrNameLst>
                                          <p:attrName>style.visibility</p:attrName>
                                        </p:attrNameLst>
                                      </p:cBhvr>
                                      <p:to>
                                        <p:strVal val="visible"/>
                                      </p:to>
                                    </p:set>
                                    <p:anim calcmode="lin" valueType="num">
                                      <p:cBhvr additive="base">
                                        <p:cTn id="97" dur="500" fill="hold"/>
                                        <p:tgtEl>
                                          <p:spTgt spid="1018889"/>
                                        </p:tgtEl>
                                        <p:attrNameLst>
                                          <p:attrName>ppt_x</p:attrName>
                                        </p:attrNameLst>
                                      </p:cBhvr>
                                      <p:tavLst>
                                        <p:tav tm="0">
                                          <p:val>
                                            <p:strVal val="1+#ppt_w/2"/>
                                          </p:val>
                                        </p:tav>
                                        <p:tav tm="100000">
                                          <p:val>
                                            <p:strVal val="#ppt_x"/>
                                          </p:val>
                                        </p:tav>
                                      </p:tavLst>
                                    </p:anim>
                                    <p:anim calcmode="lin" valueType="num">
                                      <p:cBhvr additive="base">
                                        <p:cTn id="98" dur="500" fill="hold"/>
                                        <p:tgtEl>
                                          <p:spTgt spid="1018889"/>
                                        </p:tgtEl>
                                        <p:attrNameLst>
                                          <p:attrName>ppt_y</p:attrName>
                                        </p:attrNameLst>
                                      </p:cBhvr>
                                      <p:tavLst>
                                        <p:tav tm="0">
                                          <p:val>
                                            <p:strVal val="#ppt_y"/>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018911"/>
                                        </p:tgtEl>
                                        <p:attrNameLst>
                                          <p:attrName>style.visibility</p:attrName>
                                        </p:attrNameLst>
                                      </p:cBhvr>
                                      <p:to>
                                        <p:strVal val="visible"/>
                                      </p:to>
                                    </p:set>
                                    <p:anim calcmode="lin" valueType="num">
                                      <p:cBhvr additive="base">
                                        <p:cTn id="101" dur="500" fill="hold"/>
                                        <p:tgtEl>
                                          <p:spTgt spid="1018911"/>
                                        </p:tgtEl>
                                        <p:attrNameLst>
                                          <p:attrName>ppt_x</p:attrName>
                                        </p:attrNameLst>
                                      </p:cBhvr>
                                      <p:tavLst>
                                        <p:tav tm="0">
                                          <p:val>
                                            <p:strVal val="#ppt_x"/>
                                          </p:val>
                                        </p:tav>
                                        <p:tav tm="100000">
                                          <p:val>
                                            <p:strVal val="#ppt_x"/>
                                          </p:val>
                                        </p:tav>
                                      </p:tavLst>
                                    </p:anim>
                                    <p:anim calcmode="lin" valueType="num">
                                      <p:cBhvr additive="base">
                                        <p:cTn id="102" dur="500" fill="hold"/>
                                        <p:tgtEl>
                                          <p:spTgt spid="101891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018910"/>
                                        </p:tgtEl>
                                        <p:attrNameLst>
                                          <p:attrName>style.visibility</p:attrName>
                                        </p:attrNameLst>
                                      </p:cBhvr>
                                      <p:to>
                                        <p:strVal val="visible"/>
                                      </p:to>
                                    </p:set>
                                    <p:anim calcmode="lin" valueType="num">
                                      <p:cBhvr additive="base">
                                        <p:cTn id="105" dur="500" fill="hold"/>
                                        <p:tgtEl>
                                          <p:spTgt spid="1018910"/>
                                        </p:tgtEl>
                                        <p:attrNameLst>
                                          <p:attrName>ppt_x</p:attrName>
                                        </p:attrNameLst>
                                      </p:cBhvr>
                                      <p:tavLst>
                                        <p:tav tm="0">
                                          <p:val>
                                            <p:strVal val="#ppt_x"/>
                                          </p:val>
                                        </p:tav>
                                        <p:tav tm="100000">
                                          <p:val>
                                            <p:strVal val="#ppt_x"/>
                                          </p:val>
                                        </p:tav>
                                      </p:tavLst>
                                    </p:anim>
                                    <p:anim calcmode="lin" valueType="num">
                                      <p:cBhvr additive="base">
                                        <p:cTn id="106" dur="500" fill="hold"/>
                                        <p:tgtEl>
                                          <p:spTgt spid="1018910"/>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018890"/>
                                        </p:tgtEl>
                                        <p:attrNameLst>
                                          <p:attrName>style.visibility</p:attrName>
                                        </p:attrNameLst>
                                      </p:cBhvr>
                                      <p:to>
                                        <p:strVal val="visible"/>
                                      </p:to>
                                    </p:set>
                                    <p:anim calcmode="lin" valueType="num">
                                      <p:cBhvr additive="base">
                                        <p:cTn id="109" dur="500" fill="hold"/>
                                        <p:tgtEl>
                                          <p:spTgt spid="1018890"/>
                                        </p:tgtEl>
                                        <p:attrNameLst>
                                          <p:attrName>ppt_x</p:attrName>
                                        </p:attrNameLst>
                                      </p:cBhvr>
                                      <p:tavLst>
                                        <p:tav tm="0">
                                          <p:val>
                                            <p:strVal val="#ppt_x"/>
                                          </p:val>
                                        </p:tav>
                                        <p:tav tm="100000">
                                          <p:val>
                                            <p:strVal val="#ppt_x"/>
                                          </p:val>
                                        </p:tav>
                                      </p:tavLst>
                                    </p:anim>
                                    <p:anim calcmode="lin" valueType="num">
                                      <p:cBhvr additive="base">
                                        <p:cTn id="110" dur="500" fill="hold"/>
                                        <p:tgtEl>
                                          <p:spTgt spid="1018890"/>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018896"/>
                                        </p:tgtEl>
                                        <p:attrNameLst>
                                          <p:attrName>style.visibility</p:attrName>
                                        </p:attrNameLst>
                                      </p:cBhvr>
                                      <p:to>
                                        <p:strVal val="visible"/>
                                      </p:to>
                                    </p:set>
                                    <p:anim calcmode="lin" valueType="num">
                                      <p:cBhvr additive="base">
                                        <p:cTn id="113" dur="500" fill="hold"/>
                                        <p:tgtEl>
                                          <p:spTgt spid="1018896"/>
                                        </p:tgtEl>
                                        <p:attrNameLst>
                                          <p:attrName>ppt_x</p:attrName>
                                        </p:attrNameLst>
                                      </p:cBhvr>
                                      <p:tavLst>
                                        <p:tav tm="0">
                                          <p:val>
                                            <p:strVal val="#ppt_x"/>
                                          </p:val>
                                        </p:tav>
                                        <p:tav tm="100000">
                                          <p:val>
                                            <p:strVal val="#ppt_x"/>
                                          </p:val>
                                        </p:tav>
                                      </p:tavLst>
                                    </p:anim>
                                    <p:anim calcmode="lin" valueType="num">
                                      <p:cBhvr additive="base">
                                        <p:cTn id="114" dur="500" fill="hold"/>
                                        <p:tgtEl>
                                          <p:spTgt spid="101889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018893"/>
                                        </p:tgtEl>
                                        <p:attrNameLst>
                                          <p:attrName>style.visibility</p:attrName>
                                        </p:attrNameLst>
                                      </p:cBhvr>
                                      <p:to>
                                        <p:strVal val="visible"/>
                                      </p:to>
                                    </p:set>
                                    <p:anim calcmode="lin" valueType="num">
                                      <p:cBhvr additive="base">
                                        <p:cTn id="117" dur="500" fill="hold"/>
                                        <p:tgtEl>
                                          <p:spTgt spid="1018893"/>
                                        </p:tgtEl>
                                        <p:attrNameLst>
                                          <p:attrName>ppt_x</p:attrName>
                                        </p:attrNameLst>
                                      </p:cBhvr>
                                      <p:tavLst>
                                        <p:tav tm="0">
                                          <p:val>
                                            <p:strVal val="#ppt_x"/>
                                          </p:val>
                                        </p:tav>
                                        <p:tav tm="100000">
                                          <p:val>
                                            <p:strVal val="#ppt_x"/>
                                          </p:val>
                                        </p:tav>
                                      </p:tavLst>
                                    </p:anim>
                                    <p:anim calcmode="lin" valueType="num">
                                      <p:cBhvr additive="base">
                                        <p:cTn id="118" dur="500" fill="hold"/>
                                        <p:tgtEl>
                                          <p:spTgt spid="1018893"/>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018886"/>
                                        </p:tgtEl>
                                        <p:attrNameLst>
                                          <p:attrName>style.visibility</p:attrName>
                                        </p:attrNameLst>
                                      </p:cBhvr>
                                      <p:to>
                                        <p:strVal val="visible"/>
                                      </p:to>
                                    </p:set>
                                    <p:anim calcmode="lin" valueType="num">
                                      <p:cBhvr additive="base">
                                        <p:cTn id="121" dur="500" fill="hold"/>
                                        <p:tgtEl>
                                          <p:spTgt spid="1018886"/>
                                        </p:tgtEl>
                                        <p:attrNameLst>
                                          <p:attrName>ppt_x</p:attrName>
                                        </p:attrNameLst>
                                      </p:cBhvr>
                                      <p:tavLst>
                                        <p:tav tm="0">
                                          <p:val>
                                            <p:strVal val="#ppt_x"/>
                                          </p:val>
                                        </p:tav>
                                        <p:tav tm="100000">
                                          <p:val>
                                            <p:strVal val="#ppt_x"/>
                                          </p:val>
                                        </p:tav>
                                      </p:tavLst>
                                    </p:anim>
                                    <p:anim calcmode="lin" valueType="num">
                                      <p:cBhvr additive="base">
                                        <p:cTn id="122" dur="500" fill="hold"/>
                                        <p:tgtEl>
                                          <p:spTgt spid="101888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5" presetClass="entr" presetSubtype="10" fill="hold" nodeType="clickEffect">
                                  <p:stCondLst>
                                    <p:cond delay="0"/>
                                  </p:stCondLst>
                                  <p:childTnLst>
                                    <p:set>
                                      <p:cBhvr>
                                        <p:cTn id="126" dur="1" fill="hold">
                                          <p:stCondLst>
                                            <p:cond delay="0"/>
                                          </p:stCondLst>
                                        </p:cTn>
                                        <p:tgtEl>
                                          <p:spTgt spid="1018913"/>
                                        </p:tgtEl>
                                        <p:attrNameLst>
                                          <p:attrName>style.visibility</p:attrName>
                                        </p:attrNameLst>
                                      </p:cBhvr>
                                      <p:to>
                                        <p:strVal val="visible"/>
                                      </p:to>
                                    </p:set>
                                    <p:animEffect transition="in" filter="checkerboard(across)">
                                      <p:cBhvr>
                                        <p:cTn id="127" dur="500"/>
                                        <p:tgtEl>
                                          <p:spTgt spid="1018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883" grpId="0" animBg="1"/>
      <p:bldP spid="1018884" grpId="0" animBg="1"/>
      <p:bldP spid="1018885" grpId="0" animBg="1"/>
      <p:bldP spid="1018886" grpId="0" animBg="1"/>
      <p:bldP spid="1018887" grpId="0" animBg="1"/>
      <p:bldP spid="1018888" grpId="0" animBg="1"/>
      <p:bldP spid="1018889" grpId="0" animBg="1"/>
      <p:bldP spid="1018890" grpId="0" animBg="1"/>
      <p:bldP spid="1018891" grpId="0" animBg="1"/>
      <p:bldP spid="1018892" grpId="0" animBg="1"/>
      <p:bldP spid="1018893" grpId="0" animBg="1"/>
      <p:bldP spid="1018894" grpId="0" animBg="1"/>
      <p:bldP spid="1018895" grpId="0" animBg="1"/>
      <p:bldP spid="1018896" grpId="0" animBg="1"/>
      <p:bldP spid="1018897" grpId="0" animBg="1"/>
      <p:bldP spid="1018898" grpId="0" animBg="1"/>
      <p:bldP spid="1018899" grpId="0" animBg="1"/>
      <p:bldP spid="1018900" grpId="0" animBg="1"/>
      <p:bldP spid="1018901" grpId="0" animBg="1"/>
      <p:bldP spid="1018902" grpId="0" animBg="1"/>
      <p:bldP spid="1018903" grpId="0" animBg="1"/>
      <p:bldP spid="1018904" grpId="0" animBg="1"/>
      <p:bldP spid="1018905" grpId="0" animBg="1"/>
      <p:bldP spid="1018906" grpId="0" animBg="1"/>
      <p:bldP spid="1018907" grpId="0" animBg="1"/>
      <p:bldP spid="1018908" grpId="0" animBg="1"/>
      <p:bldP spid="1018909" grpId="0" animBg="1"/>
      <p:bldP spid="1018910" grpId="0" animBg="1"/>
      <p:bldP spid="10189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533400"/>
            <a:ext cx="8667750" cy="914400"/>
          </a:xfrm>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p>
            <a:r>
              <a:rPr lang="en-US" sz="3200" dirty="0">
                <a:solidFill>
                  <a:schemeClr val="tx2"/>
                </a:solidFill>
                <a:latin typeface="+mj-lt"/>
                <a:ea typeface="+mj-ea"/>
                <a:cs typeface="+mj-cs"/>
              </a:rPr>
              <a:t>Rich </a:t>
            </a:r>
            <a:r>
              <a:rPr lang="en-US" sz="3200" dirty="0" err="1">
                <a:solidFill>
                  <a:schemeClr val="tx2"/>
                </a:solidFill>
                <a:latin typeface="+mj-lt"/>
                <a:ea typeface="+mj-ea"/>
                <a:cs typeface="+mj-cs"/>
              </a:rPr>
              <a:t>Caruana</a:t>
            </a:r>
            <a:r>
              <a:rPr lang="en-US" sz="3200" dirty="0">
                <a:solidFill>
                  <a:schemeClr val="tx2"/>
                </a:solidFill>
                <a:latin typeface="+mj-lt"/>
                <a:ea typeface="+mj-ea"/>
                <a:cs typeface="+mj-cs"/>
              </a:rPr>
              <a:t>: Multitask Learning. </a:t>
            </a:r>
            <a:r>
              <a:rPr lang="en-US" sz="3200" u="sng" dirty="0">
                <a:solidFill>
                  <a:schemeClr val="tx2"/>
                </a:solidFill>
                <a:latin typeface="+mj-lt"/>
                <a:ea typeface="+mj-ea"/>
                <a:cs typeface="+mj-cs"/>
                <a:hlinkClick r:id="rId2"/>
              </a:rPr>
              <a:t>Machine Learning 28(1): 41-75 (1997</a:t>
            </a:r>
            <a:r>
              <a:rPr lang="en-US" sz="3200" u="sng" dirty="0" smtClean="0">
                <a:solidFill>
                  <a:schemeClr val="tx2"/>
                </a:solidFill>
                <a:latin typeface="+mj-lt"/>
                <a:ea typeface="+mj-ea"/>
                <a:cs typeface="+mj-cs"/>
                <a:hlinkClick r:id="rId2"/>
              </a:rPr>
              <a:t>)</a:t>
            </a:r>
            <a:endParaRPr lang="en-US" sz="3200" u="sng" dirty="0">
              <a:solidFill>
                <a:schemeClr val="tx2"/>
              </a:solidFill>
              <a:latin typeface="+mj-lt"/>
              <a:ea typeface="+mj-ea"/>
              <a:cs typeface="+mj-cs"/>
              <a:hlinkClick r:id="rId2"/>
            </a:endParaRPr>
          </a:p>
        </p:txBody>
      </p:sp>
      <p:pic>
        <p:nvPicPr>
          <p:cNvPr id="11270" name="Picture 6" descr="&#10;stl.epsi.jpeg                                                  0001A6CFVoyager                        B3E9D23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01800"/>
            <a:ext cx="847407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10;mtl.epsi.jpeg                                                  0001A6CFVoyager                        B3E9D23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0"/>
            <a:ext cx="41132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parity2.test.cor.epsi.jpeg                                     0001A6CFVoyager                        B3E9D23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810000"/>
            <a:ext cx="412115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00400" y="457200"/>
            <a:ext cx="5429692" cy="1477328"/>
          </a:xfrm>
          <a:prstGeom prst="rect">
            <a:avLst/>
          </a:prstGeom>
          <a:solidFill>
            <a:srgbClr val="FFFF00"/>
          </a:solidFill>
        </p:spPr>
        <p:txBody>
          <a:bodyPr wrap="none" rtlCol="0">
            <a:spAutoFit/>
          </a:bodyPr>
          <a:lstStyle/>
          <a:p>
            <a:r>
              <a:rPr lang="en-US" dirty="0" smtClean="0"/>
              <a:t>TS3 10:00am Multi-task Learning Tutorial by </a:t>
            </a:r>
          </a:p>
          <a:p>
            <a:r>
              <a:rPr lang="en-US" dirty="0" err="1" smtClean="0"/>
              <a:t>Jieping</a:t>
            </a:r>
            <a:r>
              <a:rPr lang="en-US" dirty="0" smtClean="0"/>
              <a:t> Ye and </a:t>
            </a:r>
            <a:r>
              <a:rPr lang="en-US" dirty="0" err="1" smtClean="0"/>
              <a:t>Jiayu</a:t>
            </a:r>
            <a:r>
              <a:rPr lang="en-US" dirty="0" smtClean="0"/>
              <a:t> Zhou;</a:t>
            </a:r>
          </a:p>
          <a:p>
            <a:endParaRPr lang="en-US" dirty="0"/>
          </a:p>
          <a:p>
            <a:r>
              <a:rPr lang="en-US" dirty="0" smtClean="0"/>
              <a:t>CP10, 3:30-4:40.  Transfer Learning Session</a:t>
            </a:r>
          </a:p>
          <a:p>
            <a:r>
              <a:rPr lang="en-US" dirty="0" smtClean="0"/>
              <a:t>CP4, Yesterday, Multi-source, Multi-task</a:t>
            </a:r>
            <a:endParaRPr lang="en-US" dirty="0"/>
          </a:p>
        </p:txBody>
      </p:sp>
      <p:sp>
        <p:nvSpPr>
          <p:cNvPr id="3" name="TextBox 2"/>
          <p:cNvSpPr txBox="1"/>
          <p:nvPr/>
        </p:nvSpPr>
        <p:spPr>
          <a:xfrm>
            <a:off x="1371600" y="4800600"/>
            <a:ext cx="5278577" cy="369332"/>
          </a:xfrm>
          <a:prstGeom prst="rect">
            <a:avLst/>
          </a:prstGeom>
          <a:solidFill>
            <a:schemeClr val="accent5"/>
          </a:solidFill>
        </p:spPr>
        <p:txBody>
          <a:bodyPr wrap="square" rtlCol="0">
            <a:spAutoFit/>
          </a:bodyPr>
          <a:lstStyle/>
          <a:p>
            <a:r>
              <a:rPr lang="en-US" dirty="0" smtClean="0"/>
              <a:t>One man’s noise is another man’s music</a:t>
            </a:r>
            <a:endParaRPr lang="en-US" dirty="0"/>
          </a:p>
        </p:txBody>
      </p:sp>
    </p:spTree>
    <p:extLst>
      <p:ext uri="{BB962C8B-B14F-4D97-AF65-F5344CB8AC3E}">
        <p14:creationId xmlns:p14="http://schemas.microsoft.com/office/powerpoint/2010/main" val="36632132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793037" cy="914400"/>
          </a:xfrm>
        </p:spPr>
        <p:txBody>
          <a:bodyPr/>
          <a:lstStyle/>
          <a:p>
            <a:r>
              <a:rPr lang="en-US" dirty="0" smtClean="0"/>
              <a:t>Transfer Learning Evaluation</a:t>
            </a:r>
            <a:br>
              <a:rPr lang="en-US" dirty="0" smtClean="0"/>
            </a:br>
            <a:r>
              <a:rPr lang="en-US" sz="2400" dirty="0" smtClean="0"/>
              <a:t>from (</a:t>
            </a:r>
            <a:r>
              <a:rPr lang="en-US" sz="2000" dirty="0"/>
              <a:t>Lisa Torrey and Jude </a:t>
            </a:r>
            <a:r>
              <a:rPr lang="en-US" sz="2000" dirty="0" err="1" smtClean="0"/>
              <a:t>Shavlik</a:t>
            </a:r>
            <a:r>
              <a:rPr lang="en-US" sz="2000" dirty="0" smtClean="0"/>
              <a:t>, 2009)</a:t>
            </a:r>
            <a:endParaRPr lang="en-US" sz="2000" dirty="0"/>
          </a:p>
        </p:txBody>
      </p:sp>
      <p:pic>
        <p:nvPicPr>
          <p:cNvPr id="5" name="Content Placeholder 4"/>
          <p:cNvPicPr>
            <a:picLocks noGrp="1" noChangeAspect="1"/>
          </p:cNvPicPr>
          <p:nvPr>
            <p:ph idx="1"/>
          </p:nvPr>
        </p:nvPicPr>
        <p:blipFill>
          <a:blip r:embed="rId2"/>
          <a:srcRect l="8092" r="8092"/>
          <a:stretch>
            <a:fillRect/>
          </a:stretch>
        </p:blipFill>
        <p:spPr/>
      </p:pic>
      <p:sp>
        <p:nvSpPr>
          <p:cNvPr id="4" name="Slide Number Placeholder 3"/>
          <p:cNvSpPr>
            <a:spLocks noGrp="1"/>
          </p:cNvSpPr>
          <p:nvPr>
            <p:ph type="sldNum" sz="quarter" idx="12"/>
          </p:nvPr>
        </p:nvSpPr>
        <p:spPr/>
        <p:txBody>
          <a:bodyPr/>
          <a:lstStyle/>
          <a:p>
            <a:pPr>
              <a:defRPr/>
            </a:pPr>
            <a:fld id="{DEF40599-B5DF-4416-B100-20D7CB1258A4}" type="slidenum">
              <a:rPr lang="en-US" smtClean="0"/>
              <a:pPr>
                <a:defRPr/>
              </a:pPr>
              <a:t>18</a:t>
            </a:fld>
            <a:endParaRPr lang="en-US" dirty="0"/>
          </a:p>
        </p:txBody>
      </p:sp>
    </p:spTree>
    <p:extLst>
      <p:ext uri="{BB962C8B-B14F-4D97-AF65-F5344CB8AC3E}">
        <p14:creationId xmlns:p14="http://schemas.microsoft.com/office/powerpoint/2010/main" val="16102226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Learning Resources</a:t>
            </a:r>
            <a:endParaRPr lang="en-US" dirty="0"/>
          </a:p>
        </p:txBody>
      </p:sp>
      <p:sp>
        <p:nvSpPr>
          <p:cNvPr id="3" name="Content Placeholder 2"/>
          <p:cNvSpPr>
            <a:spLocks noGrp="1"/>
          </p:cNvSpPr>
          <p:nvPr>
            <p:ph idx="1"/>
          </p:nvPr>
        </p:nvSpPr>
        <p:spPr/>
        <p:txBody>
          <a:bodyPr/>
          <a:lstStyle/>
          <a:p>
            <a:r>
              <a:rPr lang="en-US" dirty="0" smtClean="0">
                <a:hlinkClick r:id="rId2"/>
              </a:rPr>
              <a:t>http://www.cse.ust.hk/TL</a:t>
            </a:r>
            <a:r>
              <a:rPr lang="en-US" dirty="0" smtClean="0"/>
              <a:t> </a:t>
            </a:r>
          </a:p>
          <a:p>
            <a:endParaRPr lang="en-US" dirty="0"/>
          </a:p>
        </p:txBody>
      </p:sp>
      <p:sp>
        <p:nvSpPr>
          <p:cNvPr id="4" name="Slide Number Placeholder 3"/>
          <p:cNvSpPr>
            <a:spLocks noGrp="1"/>
          </p:cNvSpPr>
          <p:nvPr>
            <p:ph type="sldNum" sz="quarter" idx="12"/>
          </p:nvPr>
        </p:nvSpPr>
        <p:spPr/>
        <p:txBody>
          <a:bodyPr/>
          <a:lstStyle/>
          <a:p>
            <a:pPr>
              <a:defRPr/>
            </a:pPr>
            <a:fld id="{DEF40599-B5DF-4416-B100-20D7CB1258A4}" type="slidenum">
              <a:rPr lang="en-US" smtClean="0"/>
              <a:pPr>
                <a:defRPr/>
              </a:pPr>
              <a:t>19</a:t>
            </a:fld>
            <a:endParaRPr lang="en-US" dirty="0"/>
          </a:p>
        </p:txBody>
      </p:sp>
      <p:pic>
        <p:nvPicPr>
          <p:cNvPr id="5" name="Picture 4"/>
          <p:cNvPicPr>
            <a:picLocks noChangeAspect="1"/>
          </p:cNvPicPr>
          <p:nvPr/>
        </p:nvPicPr>
        <p:blipFill>
          <a:blip r:embed="rId3"/>
          <a:stretch>
            <a:fillRect/>
          </a:stretch>
        </p:blipFill>
        <p:spPr>
          <a:xfrm>
            <a:off x="685800" y="2057400"/>
            <a:ext cx="7162800" cy="4458612"/>
          </a:xfrm>
          <a:prstGeom prst="rect">
            <a:avLst/>
          </a:prstGeom>
        </p:spPr>
      </p:pic>
    </p:spTree>
    <p:extLst>
      <p:ext uri="{BB962C8B-B14F-4D97-AF65-F5344CB8AC3E}">
        <p14:creationId xmlns:p14="http://schemas.microsoft.com/office/powerpoint/2010/main" val="4023275309"/>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04" name="Rectangle 3"/>
          <p:cNvSpPr>
            <a:spLocks noGrp="1" noChangeArrowheads="1"/>
          </p:cNvSpPr>
          <p:nvPr>
            <p:ph type="title" idx="4294967295"/>
          </p:nvPr>
        </p:nvSpPr>
        <p:spPr>
          <a:xfrm>
            <a:off x="838200" y="228600"/>
            <a:ext cx="7793038" cy="700088"/>
          </a:xfrm>
        </p:spPr>
        <p:txBody>
          <a:bodyPr lIns="92075" tIns="46038" rIns="92075" bIns="46038" anchor="ctr"/>
          <a:lstStyle/>
          <a:p>
            <a:r>
              <a:rPr lang="en-US" altLang="zh-TW" smtClean="0">
                <a:latin typeface="Tahoma" pitchFamily="34" charset="0"/>
                <a:ea typeface="PMingLiU" pitchFamily="18" charset="-120"/>
              </a:rPr>
              <a:t>Traditional Machine Learning</a:t>
            </a:r>
          </a:p>
        </p:txBody>
      </p:sp>
      <p:grpSp>
        <p:nvGrpSpPr>
          <p:cNvPr id="3" name="Group 3"/>
          <p:cNvGrpSpPr>
            <a:grpSpLocks/>
          </p:cNvGrpSpPr>
          <p:nvPr/>
        </p:nvGrpSpPr>
        <p:grpSpPr bwMode="auto">
          <a:xfrm>
            <a:off x="381000" y="1839913"/>
            <a:ext cx="1220788" cy="1147762"/>
            <a:chOff x="1283" y="1118"/>
            <a:chExt cx="1070" cy="949"/>
          </a:xfrm>
        </p:grpSpPr>
        <p:pic>
          <p:nvPicPr>
            <p:cNvPr id="439322" name="Picture 4"/>
            <p:cNvPicPr>
              <a:picLocks noChangeArrowheads="1"/>
            </p:cNvPicPr>
            <p:nvPr/>
          </p:nvPicPr>
          <p:blipFill>
            <a:blip r:embed="rId5"/>
            <a:srcRect/>
            <a:stretch>
              <a:fillRect/>
            </a:stretch>
          </p:blipFill>
          <p:spPr bwMode="auto">
            <a:xfrm>
              <a:off x="1283" y="1118"/>
              <a:ext cx="1070" cy="949"/>
            </a:xfrm>
            <a:prstGeom prst="rect">
              <a:avLst/>
            </a:prstGeom>
            <a:noFill/>
            <a:ln w="9525">
              <a:noFill/>
              <a:miter lim="800000"/>
              <a:headEnd/>
              <a:tailEnd/>
            </a:ln>
          </p:spPr>
        </p:pic>
        <p:sp>
          <p:nvSpPr>
            <p:cNvPr id="439323" name="Rectangle 5"/>
            <p:cNvSpPr>
              <a:spLocks noChangeArrowheads="1"/>
            </p:cNvSpPr>
            <p:nvPr/>
          </p:nvSpPr>
          <p:spPr bwMode="auto">
            <a:xfrm>
              <a:off x="1347" y="1427"/>
              <a:ext cx="934" cy="586"/>
            </a:xfrm>
            <a:prstGeom prst="rect">
              <a:avLst/>
            </a:prstGeom>
            <a:noFill/>
            <a:ln w="9525">
              <a:noFill/>
              <a:miter lim="800000"/>
              <a:headEnd/>
              <a:tailEnd/>
            </a:ln>
          </p:spPr>
          <p:txBody>
            <a:bodyPr lIns="92075" tIns="46038" rIns="92075" bIns="46038" anchor="ctr">
              <a:spAutoFit/>
            </a:bodyPr>
            <a:lstStyle/>
            <a:p>
              <a:pPr algn="ctr" eaLnBrk="0" hangingPunct="0"/>
              <a:r>
                <a:rPr lang="en-US" altLang="zh-TW" sz="2000" b="0">
                  <a:latin typeface="Times New Roman" pitchFamily="18" charset="0"/>
                  <a:ea typeface="PMingLiU" pitchFamily="18" charset="-120"/>
                </a:rPr>
                <a:t>Training</a:t>
              </a:r>
            </a:p>
            <a:p>
              <a:pPr algn="ctr" eaLnBrk="0" hangingPunct="0"/>
              <a:r>
                <a:rPr lang="en-US" altLang="zh-TW" sz="2000" b="0">
                  <a:latin typeface="Times New Roman" pitchFamily="18" charset="0"/>
                  <a:ea typeface="PMingLiU" pitchFamily="18" charset="-120"/>
                </a:rPr>
                <a:t>Data</a:t>
              </a:r>
            </a:p>
          </p:txBody>
        </p:sp>
      </p:grpSp>
      <p:graphicFrame>
        <p:nvGraphicFramePr>
          <p:cNvPr id="439303" name="Object 7"/>
          <p:cNvGraphicFramePr>
            <a:graphicFrameLocks/>
          </p:cNvGraphicFramePr>
          <p:nvPr>
            <p:extLst>
              <p:ext uri="{D42A27DB-BD31-4B8C-83A1-F6EECF244321}">
                <p14:modId xmlns:p14="http://schemas.microsoft.com/office/powerpoint/2010/main" val="1269513526"/>
              </p:ext>
            </p:extLst>
          </p:nvPr>
        </p:nvGraphicFramePr>
        <p:xfrm>
          <a:off x="1962150" y="1789113"/>
          <a:ext cx="3848100" cy="1068387"/>
        </p:xfrm>
        <a:graphic>
          <a:graphicData uri="http://schemas.openxmlformats.org/presentationml/2006/ole">
            <mc:AlternateContent xmlns:mc="http://schemas.openxmlformats.org/markup-compatibility/2006">
              <mc:Choice xmlns:v="urn:schemas-microsoft-com:vml" Requires="v">
                <p:oleObj spid="_x0000_s1204" name="Worksheet" r:id="rId6" imgW="6438900" imgH="1790700" progId="Excel.Sheet.8">
                  <p:embed/>
                </p:oleObj>
              </mc:Choice>
              <mc:Fallback>
                <p:oleObj name="Worksheet" r:id="rId6" imgW="6438900" imgH="1790700" progId="Excel.Sheet.8">
                  <p:embed/>
                  <p:pic>
                    <p:nvPicPr>
                      <p:cNvPr id="0" name=""/>
                      <p:cNvPicPr>
                        <a:picLocks noChangeArrowheads="1"/>
                      </p:cNvPicPr>
                      <p:nvPr/>
                    </p:nvPicPr>
                    <p:blipFill>
                      <a:blip r:embed="rId7"/>
                      <a:srcRect/>
                      <a:stretch>
                        <a:fillRect/>
                      </a:stretch>
                    </p:blipFill>
                    <p:spPr bwMode="auto">
                      <a:xfrm>
                        <a:off x="1962150" y="1789113"/>
                        <a:ext cx="3848100"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439310" name="直接连接符 25"/>
          <p:cNvCxnSpPr>
            <a:cxnSpLocks noChangeShapeType="1"/>
          </p:cNvCxnSpPr>
          <p:nvPr/>
        </p:nvCxnSpPr>
        <p:spPr bwMode="auto">
          <a:xfrm flipV="1">
            <a:off x="1601788" y="1763713"/>
            <a:ext cx="455612" cy="649287"/>
          </a:xfrm>
          <a:prstGeom prst="line">
            <a:avLst/>
          </a:prstGeom>
          <a:noFill/>
          <a:ln w="9525" algn="ctr">
            <a:solidFill>
              <a:schemeClr val="tx1"/>
            </a:solidFill>
            <a:round/>
            <a:headEnd/>
            <a:tailEnd/>
          </a:ln>
        </p:spPr>
      </p:cxnSp>
      <p:cxnSp>
        <p:nvCxnSpPr>
          <p:cNvPr id="439311" name="直接连接符 27"/>
          <p:cNvCxnSpPr>
            <a:cxnSpLocks noChangeShapeType="1"/>
          </p:cNvCxnSpPr>
          <p:nvPr/>
        </p:nvCxnSpPr>
        <p:spPr bwMode="auto">
          <a:xfrm>
            <a:off x="1601788" y="2413000"/>
            <a:ext cx="455612" cy="569913"/>
          </a:xfrm>
          <a:prstGeom prst="line">
            <a:avLst/>
          </a:prstGeom>
          <a:noFill/>
          <a:ln w="9525" algn="ctr">
            <a:solidFill>
              <a:schemeClr val="tx1"/>
            </a:solidFill>
            <a:round/>
            <a:headEnd/>
            <a:tailEnd/>
          </a:ln>
        </p:spPr>
      </p:cxnSp>
      <p:grpSp>
        <p:nvGrpSpPr>
          <p:cNvPr id="6" name="Group 5"/>
          <p:cNvGrpSpPr/>
          <p:nvPr/>
        </p:nvGrpSpPr>
        <p:grpSpPr>
          <a:xfrm>
            <a:off x="1447800" y="3211513"/>
            <a:ext cx="3581400" cy="2579687"/>
            <a:chOff x="1447800" y="3211513"/>
            <a:chExt cx="3581400" cy="2579687"/>
          </a:xfrm>
        </p:grpSpPr>
        <p:grpSp>
          <p:nvGrpSpPr>
            <p:cNvPr id="2" name="Group 3"/>
            <p:cNvGrpSpPr>
              <a:grpSpLocks/>
            </p:cNvGrpSpPr>
            <p:nvPr/>
          </p:nvGrpSpPr>
          <p:grpSpPr bwMode="auto">
            <a:xfrm>
              <a:off x="3505200" y="3668713"/>
              <a:ext cx="1524000" cy="1095375"/>
              <a:chOff x="2800" y="989"/>
              <a:chExt cx="1190" cy="949"/>
            </a:xfrm>
          </p:grpSpPr>
          <p:pic>
            <p:nvPicPr>
              <p:cNvPr id="439324" name="Picture 4"/>
              <p:cNvPicPr>
                <a:picLocks noChangeArrowheads="1"/>
              </p:cNvPicPr>
              <p:nvPr/>
            </p:nvPicPr>
            <p:blipFill>
              <a:blip r:embed="rId8"/>
              <a:srcRect/>
              <a:stretch>
                <a:fillRect/>
              </a:stretch>
            </p:blipFill>
            <p:spPr bwMode="auto">
              <a:xfrm>
                <a:off x="2800" y="989"/>
                <a:ext cx="1190" cy="949"/>
              </a:xfrm>
              <a:prstGeom prst="rect">
                <a:avLst/>
              </a:prstGeom>
              <a:noFill/>
              <a:ln w="9525">
                <a:noFill/>
                <a:miter lim="800000"/>
                <a:headEnd/>
                <a:tailEnd/>
              </a:ln>
            </p:spPr>
          </p:pic>
          <p:sp>
            <p:nvSpPr>
              <p:cNvPr id="439325" name="Rectangle 5"/>
              <p:cNvSpPr>
                <a:spLocks noChangeArrowheads="1"/>
              </p:cNvSpPr>
              <p:nvPr/>
            </p:nvSpPr>
            <p:spPr bwMode="auto">
              <a:xfrm>
                <a:off x="2964" y="1384"/>
                <a:ext cx="851" cy="288"/>
              </a:xfrm>
              <a:prstGeom prst="rect">
                <a:avLst/>
              </a:prstGeom>
              <a:noFill/>
              <a:ln w="9525">
                <a:noFill/>
                <a:miter lim="800000"/>
                <a:headEnd/>
                <a:tailEnd/>
              </a:ln>
            </p:spPr>
            <p:txBody>
              <a:bodyPr wrap="none" lIns="92075" tIns="46038" rIns="92075" bIns="46038" anchor="ctr">
                <a:spAutoFit/>
              </a:bodyPr>
              <a:lstStyle/>
              <a:p>
                <a:pPr algn="ctr" eaLnBrk="0" hangingPunct="0"/>
                <a:r>
                  <a:rPr lang="en-US" altLang="zh-TW" sz="2400" b="0">
                    <a:latin typeface="Times New Roman" pitchFamily="18" charset="0"/>
                    <a:ea typeface="PMingLiU" pitchFamily="18" charset="-120"/>
                  </a:rPr>
                  <a:t>Classifier</a:t>
                </a:r>
              </a:p>
            </p:txBody>
          </p:sp>
        </p:grpSp>
        <p:sp>
          <p:nvSpPr>
            <p:cNvPr id="439307" name="AutoShape 12"/>
            <p:cNvSpPr>
              <a:spLocks noChangeArrowheads="1"/>
            </p:cNvSpPr>
            <p:nvPr/>
          </p:nvSpPr>
          <p:spPr bwMode="auto">
            <a:xfrm>
              <a:off x="3962400" y="4811713"/>
              <a:ext cx="546100" cy="592137"/>
            </a:xfrm>
            <a:prstGeom prst="downArrow">
              <a:avLst>
                <a:gd name="adj1" fmla="val 50000"/>
                <a:gd name="adj2" fmla="val 27118"/>
              </a:avLst>
            </a:prstGeom>
            <a:solidFill>
              <a:srgbClr val="2597B8"/>
            </a:solidFill>
            <a:ln w="12700">
              <a:solidFill>
                <a:srgbClr val="000000"/>
              </a:solidFill>
              <a:miter lim="800000"/>
              <a:headEnd/>
              <a:tailEnd/>
            </a:ln>
          </p:spPr>
          <p:txBody>
            <a:bodyPr wrap="none" anchor="ctr"/>
            <a:lstStyle/>
            <a:p>
              <a:pPr eaLnBrk="0" hangingPunct="0"/>
              <a:endParaRPr lang="en-US"/>
            </a:p>
          </p:txBody>
        </p:sp>
        <p:grpSp>
          <p:nvGrpSpPr>
            <p:cNvPr id="4" name="Group 14"/>
            <p:cNvGrpSpPr>
              <a:grpSpLocks/>
            </p:cNvGrpSpPr>
            <p:nvPr/>
          </p:nvGrpSpPr>
          <p:grpSpPr bwMode="auto">
            <a:xfrm>
              <a:off x="1447800" y="3592513"/>
              <a:ext cx="1676400" cy="650875"/>
              <a:chOff x="4187" y="2008"/>
              <a:chExt cx="1122" cy="514"/>
            </a:xfrm>
          </p:grpSpPr>
          <p:pic>
            <p:nvPicPr>
              <p:cNvPr id="439320" name="Picture 15"/>
              <p:cNvPicPr>
                <a:picLocks noChangeArrowheads="1"/>
              </p:cNvPicPr>
              <p:nvPr/>
            </p:nvPicPr>
            <p:blipFill>
              <a:blip r:embed="rId9"/>
              <a:srcRect/>
              <a:stretch>
                <a:fillRect/>
              </a:stretch>
            </p:blipFill>
            <p:spPr bwMode="auto">
              <a:xfrm>
                <a:off x="4187" y="2008"/>
                <a:ext cx="1122" cy="514"/>
              </a:xfrm>
              <a:prstGeom prst="rect">
                <a:avLst/>
              </a:prstGeom>
              <a:noFill/>
              <a:ln w="9525">
                <a:noFill/>
                <a:miter lim="800000"/>
                <a:headEnd/>
                <a:tailEnd/>
              </a:ln>
            </p:spPr>
          </p:pic>
          <p:sp>
            <p:nvSpPr>
              <p:cNvPr id="439321" name="Rectangle 16"/>
              <p:cNvSpPr>
                <a:spLocks noChangeArrowheads="1"/>
              </p:cNvSpPr>
              <p:nvPr/>
            </p:nvSpPr>
            <p:spPr bwMode="auto">
              <a:xfrm>
                <a:off x="4308" y="2180"/>
                <a:ext cx="929" cy="292"/>
              </a:xfrm>
              <a:prstGeom prst="rect">
                <a:avLst/>
              </a:prstGeom>
              <a:noFill/>
              <a:ln w="9525">
                <a:noFill/>
                <a:miter lim="800000"/>
                <a:headEnd/>
                <a:tailEnd/>
              </a:ln>
            </p:spPr>
            <p:txBody>
              <a:bodyPr lIns="92075" tIns="46038" rIns="92075" bIns="46038" anchor="ctr">
                <a:spAutoFit/>
              </a:bodyPr>
              <a:lstStyle/>
              <a:p>
                <a:pPr algn="ctr" eaLnBrk="0" hangingPunct="0"/>
                <a:r>
                  <a:rPr lang="en-US" altLang="zh-TW" b="0">
                    <a:latin typeface="Times New Roman" pitchFamily="18" charset="0"/>
                    <a:ea typeface="PMingLiU" pitchFamily="18" charset="-120"/>
                  </a:rPr>
                  <a:t>Unseen Data</a:t>
                </a:r>
              </a:p>
            </p:txBody>
          </p:sp>
        </p:grpSp>
        <p:sp>
          <p:nvSpPr>
            <p:cNvPr id="20" name="Rectangle 17"/>
            <p:cNvSpPr>
              <a:spLocks noChangeArrowheads="1"/>
            </p:cNvSpPr>
            <p:nvPr/>
          </p:nvSpPr>
          <p:spPr bwMode="auto">
            <a:xfrm>
              <a:off x="1447800" y="4430713"/>
              <a:ext cx="1290638" cy="369887"/>
            </a:xfrm>
            <a:prstGeom prst="rect">
              <a:avLst/>
            </a:prstGeom>
            <a:solidFill>
              <a:srgbClr val="FFCC99"/>
            </a:solidFill>
            <a:ln w="9525">
              <a:noFill/>
              <a:miter lim="800000"/>
              <a:headEnd/>
              <a:tailEnd/>
            </a:ln>
          </p:spPr>
          <p:txBody>
            <a:bodyPr wrap="none" lIns="92075" tIns="46038" rIns="92075" bIns="46038">
              <a:spAutoFit/>
            </a:bodyPr>
            <a:lstStyle/>
            <a:p>
              <a:pPr algn="ctr" eaLnBrk="0" hangingPunct="0"/>
              <a:r>
                <a:rPr lang="en-US" altLang="zh-TW" b="0">
                  <a:latin typeface="Times New Roman" pitchFamily="18" charset="0"/>
                  <a:ea typeface="PMingLiU" pitchFamily="18" charset="-120"/>
                </a:rPr>
                <a:t>(…,long, T)</a:t>
              </a:r>
            </a:p>
          </p:txBody>
        </p:sp>
        <p:sp>
          <p:nvSpPr>
            <p:cNvPr id="439312" name="AutoShape 12"/>
            <p:cNvSpPr>
              <a:spLocks noChangeArrowheads="1"/>
            </p:cNvSpPr>
            <p:nvPr/>
          </p:nvSpPr>
          <p:spPr bwMode="auto">
            <a:xfrm>
              <a:off x="4114800" y="3211513"/>
              <a:ext cx="355600" cy="411162"/>
            </a:xfrm>
            <a:prstGeom prst="downArrow">
              <a:avLst>
                <a:gd name="adj1" fmla="val 50000"/>
                <a:gd name="adj2" fmla="val 27118"/>
              </a:avLst>
            </a:prstGeom>
            <a:solidFill>
              <a:srgbClr val="2597B8"/>
            </a:solidFill>
            <a:ln w="12700">
              <a:solidFill>
                <a:srgbClr val="000000"/>
              </a:solidFill>
              <a:miter lim="800000"/>
              <a:headEnd/>
              <a:tailEnd/>
            </a:ln>
          </p:spPr>
          <p:txBody>
            <a:bodyPr wrap="none" anchor="ctr"/>
            <a:lstStyle/>
            <a:p>
              <a:pPr eaLnBrk="0" hangingPunct="0"/>
              <a:endParaRPr lang="en-US"/>
            </a:p>
          </p:txBody>
        </p:sp>
        <p:sp>
          <p:nvSpPr>
            <p:cNvPr id="439313" name="Rectangle 17"/>
            <p:cNvSpPr>
              <a:spLocks noChangeArrowheads="1"/>
            </p:cNvSpPr>
            <p:nvPr/>
          </p:nvSpPr>
          <p:spPr bwMode="auto">
            <a:xfrm>
              <a:off x="3886200" y="5421313"/>
              <a:ext cx="723900" cy="369887"/>
            </a:xfrm>
            <a:prstGeom prst="rect">
              <a:avLst/>
            </a:prstGeom>
            <a:solidFill>
              <a:srgbClr val="FFCC99"/>
            </a:solidFill>
            <a:ln w="9525">
              <a:noFill/>
              <a:miter lim="800000"/>
              <a:headEnd/>
              <a:tailEnd/>
            </a:ln>
          </p:spPr>
          <p:txBody>
            <a:bodyPr wrap="none" lIns="92075" tIns="46038" rIns="92075" bIns="46038">
              <a:spAutoFit/>
            </a:bodyPr>
            <a:lstStyle/>
            <a:p>
              <a:pPr algn="ctr" eaLnBrk="0" hangingPunct="0"/>
              <a:r>
                <a:rPr lang="en-US" altLang="zh-TW" b="0" dirty="0">
                  <a:latin typeface="Times New Roman" pitchFamily="18" charset="0"/>
                  <a:ea typeface="PMingLiU" pitchFamily="18" charset="-120"/>
                </a:rPr>
                <a:t>good!</a:t>
              </a:r>
            </a:p>
          </p:txBody>
        </p:sp>
        <p:sp>
          <p:nvSpPr>
            <p:cNvPr id="439314" name="AutoShape 17"/>
            <p:cNvSpPr>
              <a:spLocks noChangeArrowheads="1"/>
            </p:cNvSpPr>
            <p:nvPr/>
          </p:nvSpPr>
          <p:spPr bwMode="auto">
            <a:xfrm rot="16200000">
              <a:off x="3162300" y="4076700"/>
              <a:ext cx="373063" cy="449263"/>
            </a:xfrm>
            <a:prstGeom prst="downArrow">
              <a:avLst>
                <a:gd name="adj1" fmla="val 50000"/>
                <a:gd name="adj2" fmla="val 41056"/>
              </a:avLst>
            </a:prstGeom>
            <a:solidFill>
              <a:srgbClr val="2597B8"/>
            </a:solidFill>
            <a:ln w="12700">
              <a:solidFill>
                <a:srgbClr val="000000"/>
              </a:solidFill>
              <a:miter lim="800000"/>
              <a:headEnd/>
              <a:tailEnd/>
            </a:ln>
          </p:spPr>
          <p:txBody>
            <a:bodyPr wrap="none" anchor="ctr"/>
            <a:lstStyle/>
            <a:p>
              <a:pPr eaLnBrk="0" hangingPunct="0"/>
              <a:endParaRPr lang="en-US"/>
            </a:p>
          </p:txBody>
        </p:sp>
      </p:grpSp>
      <p:grpSp>
        <p:nvGrpSpPr>
          <p:cNvPr id="5" name="组合 37"/>
          <p:cNvGrpSpPr>
            <a:grpSpLocks/>
          </p:cNvGrpSpPr>
          <p:nvPr/>
        </p:nvGrpSpPr>
        <p:grpSpPr bwMode="auto">
          <a:xfrm>
            <a:off x="0" y="3733800"/>
            <a:ext cx="2990850" cy="1428750"/>
            <a:chOff x="4495800" y="2819400"/>
            <a:chExt cx="2990850" cy="1428750"/>
          </a:xfrm>
        </p:grpSpPr>
        <p:sp>
          <p:nvSpPr>
            <p:cNvPr id="34" name="TextBox 33"/>
            <p:cNvSpPr txBox="1"/>
            <p:nvPr/>
          </p:nvSpPr>
          <p:spPr>
            <a:xfrm>
              <a:off x="4495800" y="3200400"/>
              <a:ext cx="1617663" cy="461963"/>
            </a:xfrm>
            <a:prstGeom prst="rect">
              <a:avLst/>
            </a:prstGeom>
            <a:noFill/>
          </p:spPr>
          <p:txBody>
            <a:bodyPr wrap="none">
              <a:spAutoFit/>
            </a:bodyPr>
            <a:lstStyle/>
            <a:p>
              <a:pPr eaLnBrk="0" hangingPunct="0">
                <a:defRPr/>
              </a:pPr>
              <a:r>
                <a:rPr lang="en-US" sz="2400" dirty="0">
                  <a:latin typeface="+mj-lt"/>
                </a:rPr>
                <a:t>What if…</a:t>
              </a:r>
            </a:p>
          </p:txBody>
        </p:sp>
        <p:pic>
          <p:nvPicPr>
            <p:cNvPr id="439319" name="Picture 8"/>
            <p:cNvPicPr>
              <a:picLocks noChangeAspect="1" noChangeArrowheads="1"/>
            </p:cNvPicPr>
            <p:nvPr/>
          </p:nvPicPr>
          <p:blipFill>
            <a:blip r:embed="rId10"/>
            <a:srcRect/>
            <a:stretch>
              <a:fillRect/>
            </a:stretch>
          </p:blipFill>
          <p:spPr bwMode="auto">
            <a:xfrm>
              <a:off x="6324600" y="2819400"/>
              <a:ext cx="1162050" cy="1428750"/>
            </a:xfrm>
            <a:prstGeom prst="rect">
              <a:avLst/>
            </a:prstGeom>
            <a:noFill/>
            <a:ln w="9525">
              <a:noFill/>
              <a:miter lim="800000"/>
              <a:headEnd/>
              <a:tailEnd/>
            </a:ln>
          </p:spPr>
        </p:pic>
      </p:grpSp>
      <p:sp>
        <p:nvSpPr>
          <p:cNvPr id="439316" name="灯片编号占位符 26"/>
          <p:cNvSpPr>
            <a:spLocks noGrp="1"/>
          </p:cNvSpPr>
          <p:nvPr>
            <p:ph type="sldNum" sz="quarter" idx="12"/>
          </p:nvPr>
        </p:nvSpPr>
        <p:spPr>
          <a:xfrm>
            <a:off x="7010400" y="6172200"/>
            <a:ext cx="1905000" cy="457200"/>
          </a:xfrm>
          <a:noFill/>
        </p:spPr>
        <p:txBody>
          <a:bodyPr/>
          <a:lstStyle/>
          <a:p>
            <a:fld id="{05077F0B-D321-4F09-B73E-D939AC531269}" type="slidenum">
              <a:rPr lang="zh-CN" altLang="en-US" smtClean="0"/>
              <a:pPr/>
              <a:t>2</a:t>
            </a:fld>
            <a:endParaRPr lang="en-US" altLang="zh-CN" smtClean="0"/>
          </a:p>
        </p:txBody>
      </p:sp>
      <p:pic>
        <p:nvPicPr>
          <p:cNvPr id="439317" name="Picture 8"/>
          <p:cNvPicPr>
            <a:picLocks noChangeAspect="1" noChangeArrowheads="1"/>
          </p:cNvPicPr>
          <p:nvPr/>
        </p:nvPicPr>
        <p:blipFill>
          <a:blip r:embed="rId11"/>
          <a:srcRect/>
          <a:stretch>
            <a:fillRect/>
          </a:stretch>
        </p:blipFill>
        <p:spPr bwMode="auto">
          <a:xfrm>
            <a:off x="5867400" y="1143000"/>
            <a:ext cx="2976563" cy="2424113"/>
          </a:xfrm>
          <a:prstGeom prst="rect">
            <a:avLst/>
          </a:prstGeom>
          <a:noFill/>
          <a:ln w="9525">
            <a:noFill/>
            <a:miter lim="800000"/>
            <a:headEnd/>
            <a:tailEnd/>
          </a:ln>
        </p:spPr>
      </p:pic>
    </p:spTree>
    <p:custDataLst>
      <p:tags r:id="rId2"/>
    </p:custDataLst>
    <p:extLst>
      <p:ext uri="{BB962C8B-B14F-4D97-AF65-F5344CB8AC3E}">
        <p14:creationId xmlns:p14="http://schemas.microsoft.com/office/powerpoint/2010/main" val="3679974355"/>
      </p:ext>
    </p:extLst>
  </p:cSld>
  <p:clrMapOvr>
    <a:masterClrMapping/>
  </p:clrMapOvr>
  <p:transition xmlns:p14="http://schemas.microsoft.com/office/powerpoint/2010/main" advTm="50453">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93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93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93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Learning in the News</a:t>
            </a:r>
            <a:endParaRPr lang="en-US" dirty="0"/>
          </a:p>
        </p:txBody>
      </p:sp>
      <p:pic>
        <p:nvPicPr>
          <p:cNvPr id="5" name="Content Placeholder 4"/>
          <p:cNvPicPr>
            <a:picLocks noGrp="1" noChangeAspect="1"/>
          </p:cNvPicPr>
          <p:nvPr>
            <p:ph idx="1"/>
          </p:nvPr>
        </p:nvPicPr>
        <p:blipFill>
          <a:blip r:embed="rId2"/>
          <a:srcRect t="20675" b="20675"/>
          <a:stretch>
            <a:fillRect/>
          </a:stretch>
        </p:blipFill>
        <p:spPr>
          <a:xfrm>
            <a:off x="-38100" y="990600"/>
            <a:ext cx="5988570" cy="3581400"/>
          </a:xfrm>
        </p:spPr>
      </p:pic>
      <p:sp>
        <p:nvSpPr>
          <p:cNvPr id="4" name="Slide Number Placeholder 3"/>
          <p:cNvSpPr>
            <a:spLocks noGrp="1"/>
          </p:cNvSpPr>
          <p:nvPr>
            <p:ph type="sldNum" sz="quarter" idx="12"/>
          </p:nvPr>
        </p:nvSpPr>
        <p:spPr/>
        <p:txBody>
          <a:bodyPr/>
          <a:lstStyle/>
          <a:p>
            <a:pPr>
              <a:defRPr/>
            </a:pPr>
            <a:fld id="{DEF40599-B5DF-4416-B100-20D7CB1258A4}" type="slidenum">
              <a:rPr lang="en-US" smtClean="0"/>
              <a:pPr>
                <a:defRPr/>
              </a:pPr>
              <a:t>20</a:t>
            </a:fld>
            <a:endParaRPr lang="en-US" dirty="0"/>
          </a:p>
        </p:txBody>
      </p:sp>
      <p:pic>
        <p:nvPicPr>
          <p:cNvPr id="6" name="Picture 5"/>
          <p:cNvPicPr>
            <a:picLocks noChangeAspect="1"/>
          </p:cNvPicPr>
          <p:nvPr/>
        </p:nvPicPr>
        <p:blipFill>
          <a:blip r:embed="rId3"/>
          <a:stretch>
            <a:fillRect/>
          </a:stretch>
        </p:blipFill>
        <p:spPr>
          <a:xfrm>
            <a:off x="685800" y="4114800"/>
            <a:ext cx="8140702" cy="2286000"/>
          </a:xfrm>
          <a:prstGeom prst="rect">
            <a:avLst/>
          </a:prstGeom>
        </p:spPr>
      </p:pic>
      <p:sp>
        <p:nvSpPr>
          <p:cNvPr id="7" name="TextBox 6"/>
          <p:cNvSpPr txBox="1"/>
          <p:nvPr/>
        </p:nvSpPr>
        <p:spPr>
          <a:xfrm>
            <a:off x="6096000" y="1828800"/>
            <a:ext cx="2880566" cy="830997"/>
          </a:xfrm>
          <a:prstGeom prst="rect">
            <a:avLst/>
          </a:prstGeom>
          <a:noFill/>
        </p:spPr>
        <p:txBody>
          <a:bodyPr wrap="none" rtlCol="0">
            <a:spAutoFit/>
          </a:bodyPr>
          <a:lstStyle/>
          <a:p>
            <a:r>
              <a:rPr lang="en-US" sz="2400" dirty="0" smtClean="0"/>
              <a:t>MIT Technology</a:t>
            </a:r>
          </a:p>
          <a:p>
            <a:r>
              <a:rPr lang="en-US" sz="2400" dirty="0"/>
              <a:t> </a:t>
            </a:r>
            <a:r>
              <a:rPr lang="en-US" sz="2400" dirty="0" smtClean="0"/>
              <a:t> Review </a:t>
            </a:r>
            <a:r>
              <a:rPr lang="en-US" sz="2400" b="0" dirty="0" smtClean="0"/>
              <a:t>July 2010</a:t>
            </a:r>
            <a:endParaRPr lang="en-US" sz="2400" b="0" dirty="0"/>
          </a:p>
        </p:txBody>
      </p:sp>
      <p:sp>
        <p:nvSpPr>
          <p:cNvPr id="3" name="Oval 2"/>
          <p:cNvSpPr/>
          <p:nvPr/>
        </p:nvSpPr>
        <p:spPr bwMode="auto">
          <a:xfrm>
            <a:off x="2971800" y="4419600"/>
            <a:ext cx="1752600" cy="533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8" name="Rectangle 7"/>
          <p:cNvSpPr/>
          <p:nvPr/>
        </p:nvSpPr>
        <p:spPr bwMode="auto">
          <a:xfrm>
            <a:off x="7696200" y="5943600"/>
            <a:ext cx="8382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9327736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Issues</a:t>
            </a:r>
            <a:endParaRPr lang="en-US" dirty="0"/>
          </a:p>
        </p:txBody>
      </p:sp>
      <p:sp>
        <p:nvSpPr>
          <p:cNvPr id="4" name="Slide Number Placeholder 3"/>
          <p:cNvSpPr>
            <a:spLocks noGrp="1"/>
          </p:cNvSpPr>
          <p:nvPr>
            <p:ph type="sldNum" sz="quarter" idx="12"/>
          </p:nvPr>
        </p:nvSpPr>
        <p:spPr/>
        <p:txBody>
          <a:bodyPr/>
          <a:lstStyle/>
          <a:p>
            <a:pPr>
              <a:defRPr/>
            </a:pPr>
            <a:fld id="{DEF40599-B5DF-4416-B100-20D7CB1258A4}" type="slidenum">
              <a:rPr lang="en-US" smtClean="0"/>
              <a:pPr>
                <a:defRPr/>
              </a:pPr>
              <a:t>21</a:t>
            </a:fld>
            <a:endParaRPr lang="en-US" dirty="0"/>
          </a:p>
        </p:txBody>
      </p:sp>
      <p:pic>
        <p:nvPicPr>
          <p:cNvPr id="5" name="Picture 4"/>
          <p:cNvPicPr>
            <a:picLocks noChangeAspect="1"/>
          </p:cNvPicPr>
          <p:nvPr/>
        </p:nvPicPr>
        <p:blipFill>
          <a:blip r:embed="rId2"/>
          <a:stretch>
            <a:fillRect/>
          </a:stretch>
        </p:blipFill>
        <p:spPr>
          <a:xfrm>
            <a:off x="0" y="1016000"/>
            <a:ext cx="6019800" cy="3164772"/>
          </a:xfrm>
          <a:prstGeom prst="rect">
            <a:avLst/>
          </a:prstGeom>
        </p:spPr>
      </p:pic>
      <p:pic>
        <p:nvPicPr>
          <p:cNvPr id="6" name="Picture 5"/>
          <p:cNvPicPr>
            <a:picLocks noChangeAspect="1"/>
          </p:cNvPicPr>
          <p:nvPr/>
        </p:nvPicPr>
        <p:blipFill>
          <a:blip r:embed="rId3"/>
          <a:stretch>
            <a:fillRect/>
          </a:stretch>
        </p:blipFill>
        <p:spPr>
          <a:xfrm>
            <a:off x="1905000" y="3657600"/>
            <a:ext cx="7010400" cy="2827399"/>
          </a:xfrm>
          <a:prstGeom prst="rect">
            <a:avLst/>
          </a:prstGeom>
        </p:spPr>
      </p:pic>
    </p:spTree>
    <p:extLst>
      <p:ext uri="{BB962C8B-B14F-4D97-AF65-F5344CB8AC3E}">
        <p14:creationId xmlns:p14="http://schemas.microsoft.com/office/powerpoint/2010/main" val="28425764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98AD719-4E8E-FF44-9643-7833F3580DE7}" type="slidenum">
              <a:rPr lang="en-US"/>
              <a:pPr/>
              <a:t>22</a:t>
            </a:fld>
            <a:endParaRPr lang="en-US"/>
          </a:p>
        </p:txBody>
      </p:sp>
      <p:sp>
        <p:nvSpPr>
          <p:cNvPr id="46082" name="Rectangle 2"/>
          <p:cNvSpPr>
            <a:spLocks noGrp="1" noChangeArrowheads="1"/>
          </p:cNvSpPr>
          <p:nvPr>
            <p:ph type="title"/>
          </p:nvPr>
        </p:nvSpPr>
        <p:spPr>
          <a:xfrm>
            <a:off x="381000" y="685800"/>
            <a:ext cx="8610600" cy="700087"/>
          </a:xfrm>
        </p:spPr>
        <p:txBody>
          <a:bodyPr/>
          <a:lstStyle/>
          <a:p>
            <a:r>
              <a:rPr lang="en-US" altLang="zh-CN" sz="4000" dirty="0" smtClean="0">
                <a:latin typeface="Century Gothic" charset="0"/>
              </a:rPr>
              <a:t>Educational Psychology Theory:  </a:t>
            </a:r>
            <a:r>
              <a:rPr lang="en-US" altLang="zh-CN" sz="4000" b="1" dirty="0" smtClean="0">
                <a:latin typeface="Century Gothic" charset="0"/>
              </a:rPr>
              <a:t>Transfer </a:t>
            </a:r>
            <a:r>
              <a:rPr lang="en-US" altLang="zh-CN" sz="4000" b="1" i="1" dirty="0" smtClean="0">
                <a:solidFill>
                  <a:srgbClr val="FF6600"/>
                </a:solidFill>
                <a:latin typeface="Century Gothic" charset="0"/>
              </a:rPr>
              <a:t>of</a:t>
            </a:r>
            <a:r>
              <a:rPr lang="en-US" altLang="zh-CN" sz="4000" b="1" dirty="0" smtClean="0">
                <a:latin typeface="Century Gothic" charset="0"/>
              </a:rPr>
              <a:t> Learning (TOL) </a:t>
            </a:r>
            <a:endParaRPr lang="en-US" sz="4000" b="1" dirty="0">
              <a:latin typeface="Century Gothic" charset="0"/>
            </a:endParaRPr>
          </a:p>
        </p:txBody>
      </p:sp>
      <p:pic>
        <p:nvPicPr>
          <p:cNvPr id="46084" name="Picture 4" descr="TAP 623 - Transfer Cartoo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8001000" cy="4718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52800" y="6400800"/>
            <a:ext cx="3517902" cy="369332"/>
          </a:xfrm>
          <a:prstGeom prst="rect">
            <a:avLst/>
          </a:prstGeom>
        </p:spPr>
        <p:txBody>
          <a:bodyPr wrap="square">
            <a:spAutoFit/>
          </a:bodyPr>
          <a:lstStyle/>
          <a:p>
            <a:r>
              <a:rPr lang="en-US" b="0" dirty="0" smtClean="0">
                <a:latin typeface="Century Gothic" charset="0"/>
              </a:rPr>
              <a:t>Courtesy of Amanda Jones</a:t>
            </a:r>
            <a:endParaRPr lang="en-US" b="0" dirty="0">
              <a:latin typeface="Century Gothic" charset="0"/>
            </a:endParaRPr>
          </a:p>
        </p:txBody>
      </p:sp>
    </p:spTree>
    <p:extLst>
      <p:ext uri="{BB962C8B-B14F-4D97-AF65-F5344CB8AC3E}">
        <p14:creationId xmlns:p14="http://schemas.microsoft.com/office/powerpoint/2010/main" val="9272023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Text Box 11"/>
          <p:cNvSpPr txBox="1">
            <a:spLocks noChangeArrowheads="1"/>
          </p:cNvSpPr>
          <p:nvPr/>
        </p:nvSpPr>
        <p:spPr bwMode="auto">
          <a:xfrm>
            <a:off x="1295400" y="1752600"/>
            <a:ext cx="7315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latin typeface="Tahoma" charset="0"/>
              </a:rPr>
              <a:t>Transfer of learning is the effect that prior learning has on later learning.</a:t>
            </a:r>
          </a:p>
        </p:txBody>
      </p:sp>
      <p:sp>
        <p:nvSpPr>
          <p:cNvPr id="3084" name="Text Box 12"/>
          <p:cNvSpPr txBox="1">
            <a:spLocks noChangeArrowheads="1"/>
          </p:cNvSpPr>
          <p:nvPr/>
        </p:nvSpPr>
        <p:spPr bwMode="auto">
          <a:xfrm>
            <a:off x="2057400" y="304800"/>
            <a:ext cx="487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1" dirty="0">
                <a:solidFill>
                  <a:srgbClr val="003399"/>
                </a:solidFill>
                <a:latin typeface="Tahoma" charset="0"/>
              </a:rPr>
              <a:t>Transfer of Learning</a:t>
            </a:r>
          </a:p>
        </p:txBody>
      </p:sp>
      <p:pic>
        <p:nvPicPr>
          <p:cNvPr id="3085" name="Picture 13" descr="C:\WINDOWS\Desktop\My Briefcase\thorndik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81000"/>
            <a:ext cx="1096963" cy="1403350"/>
          </a:xfrm>
          <a:prstGeom prst="rect">
            <a:avLst/>
          </a:prstGeom>
          <a:noFill/>
          <a:extLst>
            <a:ext uri="{909E8E84-426E-40dd-AFC4-6F175D3DCCD1}">
              <a14:hiddenFill xmlns:a14="http://schemas.microsoft.com/office/drawing/2010/main">
                <a:solidFill>
                  <a:srgbClr val="FFFFFF"/>
                </a:solidFill>
              </a14:hiddenFill>
            </a:ext>
          </a:extLst>
        </p:spPr>
      </p:pic>
      <p:sp>
        <p:nvSpPr>
          <p:cNvPr id="3086" name="Text Box 14"/>
          <p:cNvSpPr txBox="1">
            <a:spLocks noChangeArrowheads="1"/>
          </p:cNvSpPr>
          <p:nvPr/>
        </p:nvSpPr>
        <p:spPr bwMode="auto">
          <a:xfrm>
            <a:off x="7010400" y="0"/>
            <a:ext cx="2209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000" i="1" dirty="0" smtClean="0">
                <a:solidFill>
                  <a:srgbClr val="A82800"/>
                </a:solidFill>
              </a:rPr>
              <a:t>Thorndike 1901</a:t>
            </a:r>
            <a:endParaRPr lang="en-US" sz="2000" i="1" dirty="0">
              <a:solidFill>
                <a:srgbClr val="A82800"/>
              </a:solidFill>
            </a:endParaRPr>
          </a:p>
        </p:txBody>
      </p:sp>
      <p:sp>
        <p:nvSpPr>
          <p:cNvPr id="3087" name="Text Box 15"/>
          <p:cNvSpPr txBox="1">
            <a:spLocks noChangeArrowheads="1"/>
          </p:cNvSpPr>
          <p:nvPr/>
        </p:nvSpPr>
        <p:spPr bwMode="auto">
          <a:xfrm>
            <a:off x="0" y="0"/>
            <a:ext cx="198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000" i="1" dirty="0" smtClean="0">
                <a:solidFill>
                  <a:srgbClr val="A82800"/>
                </a:solidFill>
              </a:rPr>
              <a:t>Lock</a:t>
            </a:r>
            <a:r>
              <a:rPr lang="en-US" altLang="zh-CN" sz="2000" i="1" dirty="0" smtClean="0">
                <a:solidFill>
                  <a:srgbClr val="A82800"/>
                </a:solidFill>
              </a:rPr>
              <a:t>e</a:t>
            </a:r>
            <a:r>
              <a:rPr lang="en-US" sz="2000" i="1" dirty="0" smtClean="0">
                <a:solidFill>
                  <a:srgbClr val="A82800"/>
                </a:solidFill>
              </a:rPr>
              <a:t> 1700</a:t>
            </a:r>
            <a:endParaRPr lang="en-US" sz="2000" i="1" dirty="0">
              <a:solidFill>
                <a:srgbClr val="A82800"/>
              </a:solidFill>
            </a:endParaRPr>
          </a:p>
        </p:txBody>
      </p:sp>
      <p:pic>
        <p:nvPicPr>
          <p:cNvPr id="3091" name="Picture 19" descr="C:\WINDOWS\Desktop\My Briefcase\lock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381000"/>
            <a:ext cx="904875" cy="1420813"/>
          </a:xfrm>
          <a:prstGeom prst="rect">
            <a:avLst/>
          </a:prstGeom>
          <a:noFill/>
          <a:extLst>
            <a:ext uri="{909E8E84-426E-40dd-AFC4-6F175D3DCCD1}">
              <a14:hiddenFill xmlns:a14="http://schemas.microsoft.com/office/drawing/2010/main">
                <a:solidFill>
                  <a:srgbClr val="FFFFFF"/>
                </a:solidFill>
              </a14:hiddenFill>
            </a:ext>
          </a:extLst>
        </p:spPr>
      </p:pic>
      <p:sp>
        <p:nvSpPr>
          <p:cNvPr id="3093" name="Text Box 21"/>
          <p:cNvSpPr txBox="1">
            <a:spLocks noChangeArrowheads="1"/>
          </p:cNvSpPr>
          <p:nvPr/>
        </p:nvSpPr>
        <p:spPr bwMode="auto">
          <a:xfrm>
            <a:off x="838200" y="2743200"/>
            <a:ext cx="7772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000" b="0" dirty="0">
                <a:latin typeface="Tahoma" charset="0"/>
              </a:rPr>
              <a:t>In 1700, the British empiricist philosopher, John Locke, proposed a theory of transfer called </a:t>
            </a:r>
            <a:r>
              <a:rPr lang="en-US" sz="2000" b="0" u="sng" dirty="0">
                <a:latin typeface="Tahoma" charset="0"/>
              </a:rPr>
              <a:t>The Doctrine of Formal Discipline</a:t>
            </a:r>
            <a:r>
              <a:rPr lang="en-US" sz="2000" b="0" dirty="0">
                <a:latin typeface="Tahoma" charset="0"/>
              </a:rPr>
              <a:t>.  It was challenged two centuries later by American psychologist, Edward L. Thorndike, with his </a:t>
            </a:r>
            <a:r>
              <a:rPr lang="en-US" sz="2000" b="0" u="sng" dirty="0">
                <a:latin typeface="Tahoma" charset="0"/>
              </a:rPr>
              <a:t>Theory of Identical Elements</a:t>
            </a:r>
            <a:r>
              <a:rPr lang="en-US" sz="2000" b="0" dirty="0">
                <a:latin typeface="Tahoma" charset="0"/>
              </a:rPr>
              <a:t>.  Thorndike founded educational psychology.</a:t>
            </a:r>
          </a:p>
        </p:txBody>
      </p:sp>
      <p:sp>
        <p:nvSpPr>
          <p:cNvPr id="3094" name="Rectangle 22"/>
          <p:cNvSpPr>
            <a:spLocks noGrp="1" noChangeArrowheads="1"/>
          </p:cNvSpPr>
          <p:nvPr>
            <p:ph type="title"/>
          </p:nvPr>
        </p:nvSpPr>
        <p:spPr/>
        <p:txBody>
          <a:bodyPr/>
          <a:lstStyle/>
          <a:p>
            <a:r>
              <a:rPr lang="en-US" dirty="0"/>
              <a:t>  </a:t>
            </a:r>
          </a:p>
        </p:txBody>
      </p:sp>
      <p:sp>
        <p:nvSpPr>
          <p:cNvPr id="2" name="Rectangle 1"/>
          <p:cNvSpPr/>
          <p:nvPr/>
        </p:nvSpPr>
        <p:spPr>
          <a:xfrm>
            <a:off x="1828800" y="6096000"/>
            <a:ext cx="6172200" cy="369332"/>
          </a:xfrm>
          <a:prstGeom prst="rect">
            <a:avLst/>
          </a:prstGeom>
        </p:spPr>
        <p:txBody>
          <a:bodyPr wrap="square">
            <a:spAutoFit/>
          </a:bodyPr>
          <a:lstStyle/>
          <a:p>
            <a:r>
              <a:rPr lang="en-US" b="0" dirty="0" smtClean="0"/>
              <a:t>Courtesy of </a:t>
            </a:r>
            <a:r>
              <a:rPr lang="en-US" b="0" dirty="0" err="1" smtClean="0"/>
              <a:t>psych.fullerton.edu</a:t>
            </a:r>
            <a:r>
              <a:rPr lang="en-US" b="0" dirty="0"/>
              <a:t>/</a:t>
            </a:r>
            <a:r>
              <a:rPr lang="en-US" b="0" dirty="0" err="1"/>
              <a:t>navarick</a:t>
            </a:r>
            <a:r>
              <a:rPr lang="en-US" b="0" dirty="0"/>
              <a:t>/</a:t>
            </a:r>
            <a:r>
              <a:rPr lang="en-US" b="0" dirty="0" err="1"/>
              <a:t>transfer.ppt</a:t>
            </a:r>
            <a:endParaRPr lang="en-US" b="0" dirty="0"/>
          </a:p>
        </p:txBody>
      </p:sp>
    </p:spTree>
    <p:extLst>
      <p:ext uri="{BB962C8B-B14F-4D97-AF65-F5344CB8AC3E}">
        <p14:creationId xmlns:p14="http://schemas.microsoft.com/office/powerpoint/2010/main" val="2925540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83"/>
                                        </p:tgtEl>
                                        <p:attrNameLst>
                                          <p:attrName>style.visibility</p:attrName>
                                        </p:attrNameLst>
                                      </p:cBhvr>
                                      <p:to>
                                        <p:strVal val="visible"/>
                                      </p:to>
                                    </p:set>
                                    <p:animEffect transition="in" filter="dissolve">
                                      <p:cBhvr>
                                        <p:cTn id="7" dur="500"/>
                                        <p:tgtEl>
                                          <p:spTgt spid="3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93"/>
                                        </p:tgtEl>
                                        <p:attrNameLst>
                                          <p:attrName>style.visibility</p:attrName>
                                        </p:attrNameLst>
                                      </p:cBhvr>
                                      <p:to>
                                        <p:strVal val="visible"/>
                                      </p:to>
                                    </p:set>
                                    <p:animEffect transition="in" filter="wipe(up)">
                                      <p:cBhvr>
                                        <p:cTn id="12" dur="500"/>
                                        <p:tgtEl>
                                          <p:spTgt spid="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utoUpdateAnimBg="0"/>
      <p:bldP spid="309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447800" y="14478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dirty="0">
                <a:solidFill>
                  <a:srgbClr val="A82800"/>
                </a:solidFill>
                <a:latin typeface="Tahoma" charset="0"/>
              </a:rPr>
              <a:t>Doctrine of Formal Discipline</a:t>
            </a:r>
            <a:r>
              <a:rPr lang="en-US" b="1" dirty="0">
                <a:latin typeface="Tahoma" charset="0"/>
              </a:rPr>
              <a:t> </a:t>
            </a:r>
            <a:r>
              <a:rPr lang="en-US" dirty="0">
                <a:latin typeface="Tahoma" charset="0"/>
              </a:rPr>
              <a:t> </a:t>
            </a:r>
          </a:p>
        </p:txBody>
      </p:sp>
      <p:sp>
        <p:nvSpPr>
          <p:cNvPr id="5126" name="Text Box 6"/>
          <p:cNvSpPr txBox="1">
            <a:spLocks noChangeArrowheads="1"/>
          </p:cNvSpPr>
          <p:nvPr/>
        </p:nvSpPr>
        <p:spPr bwMode="auto">
          <a:xfrm>
            <a:off x="2286000" y="304800"/>
            <a:ext cx="487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1">
                <a:solidFill>
                  <a:srgbClr val="003399"/>
                </a:solidFill>
                <a:latin typeface="Tahoma" charset="0"/>
              </a:rPr>
              <a:t>Transfer of Learning</a:t>
            </a:r>
          </a:p>
        </p:txBody>
      </p:sp>
      <p:pic>
        <p:nvPicPr>
          <p:cNvPr id="5127" name="Picture 7" descr="C:\WINDOWS\Desktop\My Briefcase\thorndik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810000"/>
            <a:ext cx="1096963" cy="14033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WINDOWS\Desktop\My Briefcase\lock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915485" cy="1438275"/>
          </a:xfrm>
          <a:prstGeom prst="rect">
            <a:avLst/>
          </a:prstGeom>
          <a:noFill/>
          <a:extLst>
            <a:ext uri="{909E8E84-426E-40dd-AFC4-6F175D3DCCD1}">
              <a14:hiddenFill xmlns:a14="http://schemas.microsoft.com/office/drawing/2010/main">
                <a:solidFill>
                  <a:srgbClr val="FFFFFF"/>
                </a:solidFill>
              </a14:hiddenFill>
            </a:ext>
          </a:extLst>
        </p:spPr>
      </p:pic>
      <p:sp>
        <p:nvSpPr>
          <p:cNvPr id="5133" name="Text Box 13"/>
          <p:cNvSpPr txBox="1">
            <a:spLocks noChangeArrowheads="1"/>
          </p:cNvSpPr>
          <p:nvPr/>
        </p:nvSpPr>
        <p:spPr bwMode="auto">
          <a:xfrm>
            <a:off x="1371600" y="1828800"/>
            <a:ext cx="7315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dirty="0" smtClean="0">
                <a:latin typeface="Tahoma" charset="0"/>
              </a:rPr>
              <a:t>Locke</a:t>
            </a:r>
            <a:r>
              <a:rPr lang="en-US" sz="2000" b="0" dirty="0" smtClean="0">
                <a:latin typeface="Tahoma" charset="0"/>
              </a:rPr>
              <a:t>: “.</a:t>
            </a:r>
            <a:r>
              <a:rPr lang="en-US" sz="2000" b="0" dirty="0">
                <a:latin typeface="Tahoma" charset="0"/>
              </a:rPr>
              <a:t>..that having got the way of reasoning, which that study necessarily brings the mind to, they might be able to </a:t>
            </a:r>
            <a:r>
              <a:rPr lang="en-US" sz="2000" b="0" u="sng" dirty="0">
                <a:latin typeface="Tahoma" charset="0"/>
              </a:rPr>
              <a:t>transfer</a:t>
            </a:r>
            <a:r>
              <a:rPr lang="en-US" sz="2000" b="0" dirty="0">
                <a:latin typeface="Tahoma" charset="0"/>
              </a:rPr>
              <a:t> it to other parts of knowledge as they shall have occasion.</a:t>
            </a:r>
            <a:r>
              <a:rPr lang="ja-JP" altLang="en-US" sz="2000" b="0" dirty="0">
                <a:latin typeface="Arial"/>
              </a:rPr>
              <a:t>”</a:t>
            </a:r>
            <a:endParaRPr lang="en-US" sz="2000" b="0" dirty="0">
              <a:latin typeface="Tahoma" charset="0"/>
            </a:endParaRPr>
          </a:p>
        </p:txBody>
      </p:sp>
      <p:sp>
        <p:nvSpPr>
          <p:cNvPr id="12" name="Rectangle 11"/>
          <p:cNvSpPr/>
          <p:nvPr/>
        </p:nvSpPr>
        <p:spPr>
          <a:xfrm>
            <a:off x="1828800" y="6096000"/>
            <a:ext cx="6172200" cy="369332"/>
          </a:xfrm>
          <a:prstGeom prst="rect">
            <a:avLst/>
          </a:prstGeom>
        </p:spPr>
        <p:txBody>
          <a:bodyPr wrap="square">
            <a:spAutoFit/>
          </a:bodyPr>
          <a:lstStyle/>
          <a:p>
            <a:r>
              <a:rPr lang="en-US" b="0" dirty="0" smtClean="0"/>
              <a:t>Courtesy of </a:t>
            </a:r>
            <a:r>
              <a:rPr lang="en-US" b="0" dirty="0" err="1" smtClean="0"/>
              <a:t>psych.fullerton.edu</a:t>
            </a:r>
            <a:r>
              <a:rPr lang="en-US" b="0" dirty="0"/>
              <a:t>/</a:t>
            </a:r>
            <a:r>
              <a:rPr lang="en-US" b="0" dirty="0" err="1"/>
              <a:t>navarick</a:t>
            </a:r>
            <a:r>
              <a:rPr lang="en-US" b="0" dirty="0"/>
              <a:t>/</a:t>
            </a:r>
            <a:r>
              <a:rPr lang="en-US" b="0" dirty="0" err="1"/>
              <a:t>transfer.ppt</a:t>
            </a:r>
            <a:endParaRPr lang="en-US" b="0" dirty="0"/>
          </a:p>
        </p:txBody>
      </p:sp>
      <p:sp>
        <p:nvSpPr>
          <p:cNvPr id="13" name="Text Box 5"/>
          <p:cNvSpPr txBox="1">
            <a:spLocks noChangeArrowheads="1"/>
          </p:cNvSpPr>
          <p:nvPr/>
        </p:nvSpPr>
        <p:spPr bwMode="auto">
          <a:xfrm>
            <a:off x="1371600" y="3810000"/>
            <a:ext cx="69342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dirty="0">
                <a:latin typeface="Tahoma" charset="0"/>
              </a:rPr>
              <a:t>Thorndike</a:t>
            </a:r>
            <a:r>
              <a:rPr lang="en-US" b="0" dirty="0">
                <a:latin typeface="Tahoma" charset="0"/>
              </a:rPr>
              <a:t> maintained that transfer takes place to the extent that the original task is similar to the transfer task</a:t>
            </a:r>
            <a:r>
              <a:rPr lang="en-US" b="0" dirty="0" smtClean="0">
                <a:latin typeface="Tahoma" charset="0"/>
              </a:rPr>
              <a:t>.</a:t>
            </a:r>
            <a:endParaRPr lang="en-US" b="0" dirty="0">
              <a:latin typeface="Tahoma" charset="0"/>
            </a:endParaRPr>
          </a:p>
          <a:p>
            <a:pPr>
              <a:spcBef>
                <a:spcPct val="50000"/>
              </a:spcBef>
            </a:pPr>
            <a:r>
              <a:rPr lang="en-US" b="0" dirty="0">
                <a:latin typeface="Tahoma" charset="0"/>
              </a:rPr>
              <a:t>It depends on how how many </a:t>
            </a:r>
            <a:r>
              <a:rPr lang="ja-JP" altLang="en-US" b="0" dirty="0">
                <a:latin typeface="Arial"/>
              </a:rPr>
              <a:t>“</a:t>
            </a:r>
            <a:r>
              <a:rPr lang="en-US" b="0" dirty="0">
                <a:latin typeface="Tahoma" charset="0"/>
              </a:rPr>
              <a:t>elements</a:t>
            </a:r>
            <a:r>
              <a:rPr lang="ja-JP" altLang="en-US" b="0" dirty="0">
                <a:latin typeface="Arial"/>
              </a:rPr>
              <a:t>”</a:t>
            </a:r>
            <a:r>
              <a:rPr lang="en-US" b="0" dirty="0">
                <a:latin typeface="Tahoma" charset="0"/>
              </a:rPr>
              <a:t> the two tasks have in common.  </a:t>
            </a:r>
          </a:p>
        </p:txBody>
      </p:sp>
      <p:sp>
        <p:nvSpPr>
          <p:cNvPr id="2" name="Rectangle 1"/>
          <p:cNvSpPr/>
          <p:nvPr/>
        </p:nvSpPr>
        <p:spPr>
          <a:xfrm>
            <a:off x="1447800" y="3505200"/>
            <a:ext cx="3525086" cy="369332"/>
          </a:xfrm>
          <a:prstGeom prst="rect">
            <a:avLst/>
          </a:prstGeom>
        </p:spPr>
        <p:txBody>
          <a:bodyPr wrap="none">
            <a:spAutoFit/>
          </a:bodyPr>
          <a:lstStyle/>
          <a:p>
            <a:pPr>
              <a:spcBef>
                <a:spcPct val="50000"/>
              </a:spcBef>
            </a:pPr>
            <a:r>
              <a:rPr lang="en-US" dirty="0">
                <a:solidFill>
                  <a:srgbClr val="A82800"/>
                </a:solidFill>
                <a:latin typeface="Tahoma" charset="0"/>
              </a:rPr>
              <a:t>Theory of Identical Elements</a:t>
            </a:r>
            <a:r>
              <a:rPr lang="en-US" dirty="0">
                <a:latin typeface="Tahoma" charset="0"/>
              </a:rPr>
              <a:t>  </a:t>
            </a:r>
          </a:p>
        </p:txBody>
      </p:sp>
    </p:spTree>
    <p:extLst>
      <p:ext uri="{BB962C8B-B14F-4D97-AF65-F5344CB8AC3E}">
        <p14:creationId xmlns:p14="http://schemas.microsoft.com/office/powerpoint/2010/main" val="3944546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33"/>
                                        </p:tgtEl>
                                        <p:attrNameLst>
                                          <p:attrName>style.visibility</p:attrName>
                                        </p:attrNameLst>
                                      </p:cBhvr>
                                      <p:to>
                                        <p:strVal val="visible"/>
                                      </p:to>
                                    </p:set>
                                    <p:animEffect transition="in" filter="dissolve">
                                      <p:cBhvr>
                                        <p:cTn id="7" dur="500"/>
                                        <p:tgtEl>
                                          <p:spTgt spid="51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autoUpdateAnimBg="0"/>
      <p:bldP spid="1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1CD6C63-7975-7243-A57C-D16E20002D9B}" type="slidenum">
              <a:rPr lang="en-US"/>
              <a:pPr/>
              <a:t>25</a:t>
            </a:fld>
            <a:endParaRPr lang="en-US"/>
          </a:p>
        </p:txBody>
      </p:sp>
      <p:sp>
        <p:nvSpPr>
          <p:cNvPr id="9218" name="Rectangle 2"/>
          <p:cNvSpPr>
            <a:spLocks noGrp="1" noChangeArrowheads="1"/>
          </p:cNvSpPr>
          <p:nvPr>
            <p:ph type="title"/>
          </p:nvPr>
        </p:nvSpPr>
        <p:spPr>
          <a:xfrm>
            <a:off x="609600" y="609600"/>
            <a:ext cx="7793037" cy="700087"/>
          </a:xfrm>
        </p:spPr>
        <p:txBody>
          <a:bodyPr/>
          <a:lstStyle/>
          <a:p>
            <a:r>
              <a:rPr lang="en-US" sz="4000" dirty="0" smtClean="0"/>
              <a:t>Transfer of Learning: Factors </a:t>
            </a:r>
            <a:r>
              <a:rPr lang="en-US" sz="4000" dirty="0"/>
              <a:t>that Affect Transfer</a:t>
            </a:r>
          </a:p>
        </p:txBody>
      </p:sp>
      <p:sp>
        <p:nvSpPr>
          <p:cNvPr id="9219" name="Rectangle 3"/>
          <p:cNvSpPr>
            <a:spLocks noGrp="1" noChangeArrowheads="1"/>
          </p:cNvSpPr>
          <p:nvPr>
            <p:ph type="body" idx="1"/>
          </p:nvPr>
        </p:nvSpPr>
        <p:spPr>
          <a:xfrm>
            <a:off x="457200" y="1600200"/>
            <a:ext cx="8077200" cy="4525963"/>
          </a:xfrm>
        </p:spPr>
        <p:txBody>
          <a:bodyPr/>
          <a:lstStyle/>
          <a:p>
            <a:pPr>
              <a:lnSpc>
                <a:spcPct val="90000"/>
              </a:lnSpc>
            </a:pPr>
            <a:r>
              <a:rPr lang="en-US" sz="2800" b="1" dirty="0">
                <a:latin typeface="Century Gothic" charset="0"/>
              </a:rPr>
              <a:t>Initial acquisition </a:t>
            </a:r>
            <a:r>
              <a:rPr lang="en-US" sz="2800" dirty="0">
                <a:latin typeface="Century Gothic" charset="0"/>
              </a:rPr>
              <a:t>of knowledge is necessary for transfer. </a:t>
            </a:r>
          </a:p>
          <a:p>
            <a:pPr lvl="1">
              <a:lnSpc>
                <a:spcPct val="90000"/>
              </a:lnSpc>
            </a:pPr>
            <a:r>
              <a:rPr lang="en-US" sz="2400" dirty="0">
                <a:latin typeface="Century Gothic" charset="0"/>
              </a:rPr>
              <a:t>Rote learning (memorizing isolated facts) does not tend to facilitate transfer, learning with understanding does</a:t>
            </a:r>
          </a:p>
          <a:p>
            <a:pPr lvl="1">
              <a:lnSpc>
                <a:spcPct val="90000"/>
              </a:lnSpc>
            </a:pPr>
            <a:r>
              <a:rPr lang="en-US" sz="2400" dirty="0">
                <a:latin typeface="Century Gothic" charset="0"/>
              </a:rPr>
              <a:t>Transfer is affected by degree to which students learn with understanding </a:t>
            </a:r>
          </a:p>
          <a:p>
            <a:pPr>
              <a:lnSpc>
                <a:spcPct val="90000"/>
              </a:lnSpc>
            </a:pPr>
            <a:r>
              <a:rPr lang="en-US" sz="2800" b="1" dirty="0">
                <a:latin typeface="Century Gothic" charset="0"/>
              </a:rPr>
              <a:t>Context</a:t>
            </a:r>
            <a:r>
              <a:rPr lang="en-US" sz="2800" dirty="0">
                <a:latin typeface="Century Gothic" charset="0"/>
              </a:rPr>
              <a:t> plays a fundamental role.</a:t>
            </a:r>
          </a:p>
          <a:p>
            <a:pPr lvl="1">
              <a:lnSpc>
                <a:spcPct val="90000"/>
              </a:lnSpc>
            </a:pPr>
            <a:r>
              <a:rPr lang="en-US" sz="2400" dirty="0">
                <a:latin typeface="Century Gothic" charset="0"/>
              </a:rPr>
              <a:t>Knowledge learned that is too tightly bound to context in which it was learned will significantly reduce transfer</a:t>
            </a:r>
            <a:endParaRPr lang="en-US" sz="2400" dirty="0"/>
          </a:p>
          <a:p>
            <a:pPr lvl="1">
              <a:lnSpc>
                <a:spcPct val="90000"/>
              </a:lnSpc>
            </a:pPr>
            <a:endParaRPr lang="en-US" sz="2400" dirty="0">
              <a:latin typeface="Century Gothic" charset="0"/>
            </a:endParaRPr>
          </a:p>
          <a:p>
            <a:pPr lvl="1">
              <a:lnSpc>
                <a:spcPct val="90000"/>
              </a:lnSpc>
            </a:pPr>
            <a:endParaRPr lang="en-US" sz="2400" dirty="0">
              <a:latin typeface="Century Gothic" charset="0"/>
            </a:endParaRPr>
          </a:p>
        </p:txBody>
      </p:sp>
      <p:sp>
        <p:nvSpPr>
          <p:cNvPr id="8" name="Rectangle 7"/>
          <p:cNvSpPr/>
          <p:nvPr/>
        </p:nvSpPr>
        <p:spPr>
          <a:xfrm>
            <a:off x="3352800" y="6400800"/>
            <a:ext cx="3517902" cy="369332"/>
          </a:xfrm>
          <a:prstGeom prst="rect">
            <a:avLst/>
          </a:prstGeom>
        </p:spPr>
        <p:txBody>
          <a:bodyPr wrap="square">
            <a:spAutoFit/>
          </a:bodyPr>
          <a:lstStyle/>
          <a:p>
            <a:r>
              <a:rPr lang="en-US" b="0" dirty="0" smtClean="0">
                <a:latin typeface="Century Gothic" charset="0"/>
              </a:rPr>
              <a:t>Courtesy of Amanda Jones</a:t>
            </a:r>
            <a:endParaRPr lang="en-US" b="0" dirty="0">
              <a:latin typeface="Century Gothic" charset="0"/>
            </a:endParaRPr>
          </a:p>
        </p:txBody>
      </p:sp>
    </p:spTree>
    <p:extLst>
      <p:ext uri="{BB962C8B-B14F-4D97-AF65-F5344CB8AC3E}">
        <p14:creationId xmlns:p14="http://schemas.microsoft.com/office/powerpoint/2010/main" val="17302198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latin typeface="Century Gothic" charset="0"/>
              </a:rPr>
              <a:t>TOL: Near </a:t>
            </a:r>
            <a:r>
              <a:rPr lang="en-US" dirty="0">
                <a:latin typeface="Century Gothic" charset="0"/>
              </a:rPr>
              <a:t>vs. Far</a:t>
            </a:r>
          </a:p>
        </p:txBody>
      </p:sp>
      <p:sp>
        <p:nvSpPr>
          <p:cNvPr id="21507" name="Rectangle 3"/>
          <p:cNvSpPr>
            <a:spLocks noGrp="1" noChangeArrowheads="1"/>
          </p:cNvSpPr>
          <p:nvPr>
            <p:ph type="body" sz="half" idx="1"/>
          </p:nvPr>
        </p:nvSpPr>
        <p:spPr/>
        <p:txBody>
          <a:bodyPr/>
          <a:lstStyle/>
          <a:p>
            <a:r>
              <a:rPr lang="en-US" sz="2400" b="1" dirty="0">
                <a:latin typeface="Century Gothic" charset="0"/>
              </a:rPr>
              <a:t>Near transfer</a:t>
            </a:r>
            <a:r>
              <a:rPr lang="en-US" sz="2400" dirty="0">
                <a:latin typeface="Century Gothic" charset="0"/>
              </a:rPr>
              <a:t>: transfer </a:t>
            </a:r>
            <a:r>
              <a:rPr lang="en-US" sz="2400" dirty="0" smtClean="0">
                <a:latin typeface="Century Gothic" charset="0"/>
              </a:rPr>
              <a:t>in very </a:t>
            </a:r>
            <a:r>
              <a:rPr lang="en-US" sz="2400" dirty="0">
                <a:latin typeface="Century Gothic" charset="0"/>
              </a:rPr>
              <a:t>similar contexts</a:t>
            </a:r>
          </a:p>
          <a:p>
            <a:pPr lvl="1"/>
            <a:r>
              <a:rPr lang="en-US" sz="2000" dirty="0">
                <a:latin typeface="Century Gothic" charset="0"/>
              </a:rPr>
              <a:t>When a mechanic repairs an engine in a new model of car, but with </a:t>
            </a:r>
            <a:r>
              <a:rPr lang="en-US" sz="2000" dirty="0" smtClean="0">
                <a:latin typeface="Century Gothic" charset="0"/>
              </a:rPr>
              <a:t>design </a:t>
            </a:r>
            <a:r>
              <a:rPr lang="en-US" sz="2000" dirty="0">
                <a:latin typeface="Century Gothic" charset="0"/>
              </a:rPr>
              <a:t>similar to prior models</a:t>
            </a:r>
          </a:p>
          <a:p>
            <a:r>
              <a:rPr lang="en-US" sz="2400" b="1" dirty="0" smtClean="0">
                <a:latin typeface="Century Gothic" charset="0"/>
              </a:rPr>
              <a:t>Far </a:t>
            </a:r>
            <a:r>
              <a:rPr lang="en-US" sz="2400" b="1" dirty="0">
                <a:latin typeface="Century Gothic" charset="0"/>
              </a:rPr>
              <a:t>transfer</a:t>
            </a:r>
            <a:r>
              <a:rPr lang="en-US" sz="2400" dirty="0">
                <a:latin typeface="Century Gothic" charset="0"/>
              </a:rPr>
              <a:t>: transfer between contexts that seem alien to one another</a:t>
            </a:r>
          </a:p>
          <a:p>
            <a:pPr lvl="1"/>
            <a:r>
              <a:rPr lang="en-US" sz="2000" dirty="0">
                <a:latin typeface="Century Gothic" charset="0"/>
              </a:rPr>
              <a:t>A chess player may apply basic strategies to </a:t>
            </a:r>
            <a:r>
              <a:rPr lang="en-US" sz="2000" dirty="0" smtClean="0">
                <a:latin typeface="Century Gothic" charset="0"/>
              </a:rPr>
              <a:t>financial investment </a:t>
            </a:r>
            <a:r>
              <a:rPr lang="en-US" sz="2000" dirty="0">
                <a:latin typeface="Century Gothic" charset="0"/>
              </a:rPr>
              <a:t>practices or </a:t>
            </a:r>
            <a:r>
              <a:rPr lang="en-US" sz="2000" dirty="0" smtClean="0">
                <a:latin typeface="Century Gothic" charset="0"/>
              </a:rPr>
              <a:t>policies</a:t>
            </a:r>
            <a:endParaRPr lang="en-US" sz="2000" dirty="0">
              <a:latin typeface="Century Gothic" charset="0"/>
            </a:endParaRPr>
          </a:p>
        </p:txBody>
      </p:sp>
      <p:sp>
        <p:nvSpPr>
          <p:cNvPr id="2" name="Content Placeholder 1"/>
          <p:cNvSpPr>
            <a:spLocks noGrp="1"/>
          </p:cNvSpPr>
          <p:nvPr>
            <p:ph sz="half" idx="2"/>
          </p:nvPr>
        </p:nvSpPr>
        <p:spPr/>
        <p:txBody>
          <a:bodyPr/>
          <a:lstStyle/>
          <a:p>
            <a:pPr>
              <a:lnSpc>
                <a:spcPct val="80000"/>
              </a:lnSpc>
            </a:pPr>
            <a:r>
              <a:rPr lang="en-US" sz="2000" b="1" dirty="0">
                <a:latin typeface="Century Gothic" charset="0"/>
              </a:rPr>
              <a:t>Low road transfer</a:t>
            </a:r>
            <a:r>
              <a:rPr lang="en-US" sz="2000" dirty="0">
                <a:latin typeface="Century Gothic" charset="0"/>
              </a:rPr>
              <a:t>: when stimulus conditions in the transfer context are similar to those in a prior context of learning to trigger semi-automatic responses</a:t>
            </a:r>
          </a:p>
          <a:p>
            <a:pPr lvl="1">
              <a:lnSpc>
                <a:spcPct val="80000"/>
              </a:lnSpc>
            </a:pPr>
            <a:r>
              <a:rPr lang="en-US" sz="1800" dirty="0" smtClean="0">
                <a:latin typeface="Century Gothic" charset="0"/>
              </a:rPr>
              <a:t>When </a:t>
            </a:r>
            <a:r>
              <a:rPr lang="en-US" sz="1800" dirty="0">
                <a:latin typeface="Century Gothic" charset="0"/>
              </a:rPr>
              <a:t>a person rents a truck for the first time to move, he/she finds that the familiar steering wheel and shift evoke useful car-driving responses</a:t>
            </a:r>
          </a:p>
          <a:p>
            <a:pPr>
              <a:lnSpc>
                <a:spcPct val="80000"/>
              </a:lnSpc>
            </a:pPr>
            <a:r>
              <a:rPr lang="en-US" sz="2000" b="1" dirty="0">
                <a:latin typeface="Century Gothic" charset="0"/>
              </a:rPr>
              <a:t>High road transfer</a:t>
            </a:r>
            <a:r>
              <a:rPr lang="en-US" sz="2000" dirty="0">
                <a:latin typeface="Century Gothic" charset="0"/>
              </a:rPr>
              <a:t>: depends on abstraction from the learning </a:t>
            </a:r>
            <a:r>
              <a:rPr lang="en-US" sz="1800" dirty="0" smtClean="0">
                <a:latin typeface="Century Gothic" charset="0"/>
              </a:rPr>
              <a:t>A </a:t>
            </a:r>
            <a:r>
              <a:rPr lang="en-US" sz="1800" dirty="0">
                <a:latin typeface="Century Gothic" charset="0"/>
              </a:rPr>
              <a:t>person familiar with chess but new to politics might carry over the chess principle of control of center, contemplating what it would mean to control the political center</a:t>
            </a:r>
          </a:p>
          <a:p>
            <a:endParaRPr lang="en-US" sz="2800" dirty="0"/>
          </a:p>
        </p:txBody>
      </p:sp>
      <p:sp>
        <p:nvSpPr>
          <p:cNvPr id="6" name="Slide Number Placeholder 5"/>
          <p:cNvSpPr>
            <a:spLocks noGrp="1"/>
          </p:cNvSpPr>
          <p:nvPr>
            <p:ph type="sldNum" sz="quarter" idx="12"/>
          </p:nvPr>
        </p:nvSpPr>
        <p:spPr/>
        <p:txBody>
          <a:bodyPr/>
          <a:lstStyle/>
          <a:p>
            <a:fld id="{C2CD0A8A-B8D1-E443-B9DB-4A22F5222E5D}" type="slidenum">
              <a:rPr lang="en-US"/>
              <a:pPr/>
              <a:t>26</a:t>
            </a:fld>
            <a:endParaRPr lang="en-US"/>
          </a:p>
        </p:txBody>
      </p:sp>
      <p:sp>
        <p:nvSpPr>
          <p:cNvPr id="7" name="Rectangle 6"/>
          <p:cNvSpPr/>
          <p:nvPr/>
        </p:nvSpPr>
        <p:spPr>
          <a:xfrm>
            <a:off x="3048000" y="6172200"/>
            <a:ext cx="3517902" cy="369332"/>
          </a:xfrm>
          <a:prstGeom prst="rect">
            <a:avLst/>
          </a:prstGeom>
        </p:spPr>
        <p:txBody>
          <a:bodyPr wrap="square">
            <a:spAutoFit/>
          </a:bodyPr>
          <a:lstStyle/>
          <a:p>
            <a:r>
              <a:rPr lang="en-US" b="0" dirty="0" smtClean="0">
                <a:latin typeface="Century Gothic" charset="0"/>
              </a:rPr>
              <a:t>Courtesy of Amanda Jones</a:t>
            </a:r>
            <a:endParaRPr lang="en-US" b="0" dirty="0">
              <a:latin typeface="Century Gothic" charset="0"/>
            </a:endParaRPr>
          </a:p>
        </p:txBody>
      </p:sp>
    </p:spTree>
    <p:extLst>
      <p:ext uri="{BB962C8B-B14F-4D97-AF65-F5344CB8AC3E}">
        <p14:creationId xmlns:p14="http://schemas.microsoft.com/office/powerpoint/2010/main" val="22868693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3352800" y="1295400"/>
            <a:ext cx="327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0">
                <a:solidFill>
                  <a:srgbClr val="A82800"/>
                </a:solidFill>
                <a:latin typeface="Tahoma" charset="0"/>
              </a:rPr>
              <a:t>Learning Sets</a:t>
            </a:r>
            <a:r>
              <a:rPr lang="en-US" b="0">
                <a:latin typeface="Tahoma" charset="0"/>
              </a:rPr>
              <a:t>  </a:t>
            </a:r>
          </a:p>
        </p:txBody>
      </p:sp>
      <p:sp>
        <p:nvSpPr>
          <p:cNvPr id="35845" name="Text Box 5"/>
          <p:cNvSpPr txBox="1">
            <a:spLocks noChangeArrowheads="1"/>
          </p:cNvSpPr>
          <p:nvPr/>
        </p:nvSpPr>
        <p:spPr bwMode="auto">
          <a:xfrm>
            <a:off x="1295400" y="1752600"/>
            <a:ext cx="73152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smtClean="0">
                <a:latin typeface="Tahoma" charset="0"/>
              </a:rPr>
              <a:t>Harry Harlow’s Monkey Experiments: </a:t>
            </a:r>
            <a:r>
              <a:rPr lang="en-US" dirty="0" smtClean="0"/>
              <a:t>1950s</a:t>
            </a:r>
            <a:endParaRPr lang="en-US" dirty="0">
              <a:latin typeface="Tahoma" charset="0"/>
            </a:endParaRPr>
          </a:p>
          <a:p>
            <a:pPr>
              <a:spcBef>
                <a:spcPct val="50000"/>
              </a:spcBef>
            </a:pPr>
            <a:r>
              <a:rPr lang="en-US" b="0" dirty="0" smtClean="0">
                <a:latin typeface="Tahoma" charset="0"/>
              </a:rPr>
              <a:t>The </a:t>
            </a:r>
            <a:r>
              <a:rPr lang="en-US" b="0" dirty="0">
                <a:latin typeface="Tahoma" charset="0"/>
              </a:rPr>
              <a:t>monkeys became </a:t>
            </a:r>
            <a:r>
              <a:rPr lang="ja-JP" altLang="en-US" b="0" dirty="0">
                <a:latin typeface="Arial"/>
              </a:rPr>
              <a:t>“</a:t>
            </a:r>
            <a:r>
              <a:rPr lang="en-US" b="0" dirty="0">
                <a:latin typeface="Tahoma" charset="0"/>
              </a:rPr>
              <a:t>experts</a:t>
            </a:r>
            <a:r>
              <a:rPr lang="ja-JP" altLang="en-US" b="0" dirty="0">
                <a:latin typeface="Arial"/>
              </a:rPr>
              <a:t>”</a:t>
            </a:r>
            <a:r>
              <a:rPr lang="en-US" b="0" dirty="0">
                <a:latin typeface="Tahoma" charset="0"/>
              </a:rPr>
              <a:t> at solving this type of problem.  The first few problems took a lot of trials to solve—blind trial-and-error like Thorndike</a:t>
            </a:r>
            <a:r>
              <a:rPr lang="ja-JP" altLang="en-US" b="0" dirty="0">
                <a:latin typeface="Arial"/>
              </a:rPr>
              <a:t>’</a:t>
            </a:r>
            <a:r>
              <a:rPr lang="en-US" b="0" dirty="0">
                <a:latin typeface="Tahoma" charset="0"/>
              </a:rPr>
              <a:t>s cats in the problem box.</a:t>
            </a:r>
          </a:p>
        </p:txBody>
      </p:sp>
      <p:sp>
        <p:nvSpPr>
          <p:cNvPr id="35846" name="Text Box 6"/>
          <p:cNvSpPr txBox="1">
            <a:spLocks noChangeArrowheads="1"/>
          </p:cNvSpPr>
          <p:nvPr/>
        </p:nvSpPr>
        <p:spPr bwMode="auto">
          <a:xfrm>
            <a:off x="2286000" y="304800"/>
            <a:ext cx="487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0">
                <a:solidFill>
                  <a:srgbClr val="003399"/>
                </a:solidFill>
                <a:latin typeface="Tahoma" charset="0"/>
              </a:rPr>
              <a:t>Transfer of Learning</a:t>
            </a:r>
          </a:p>
        </p:txBody>
      </p:sp>
      <p:sp>
        <p:nvSpPr>
          <p:cNvPr id="35851" name="Rectangle 11"/>
          <p:cNvSpPr>
            <a:spLocks noGrp="1" noChangeArrowheads="1"/>
          </p:cNvSpPr>
          <p:nvPr>
            <p:ph type="title"/>
          </p:nvPr>
        </p:nvSpPr>
        <p:spPr/>
        <p:txBody>
          <a:bodyPr/>
          <a:lstStyle/>
          <a:p>
            <a:r>
              <a:rPr lang="en-US"/>
              <a:t>   </a:t>
            </a:r>
          </a:p>
        </p:txBody>
      </p:sp>
      <p:sp>
        <p:nvSpPr>
          <p:cNvPr id="35852" name="Text Box 12"/>
          <p:cNvSpPr txBox="1">
            <a:spLocks noChangeArrowheads="1"/>
          </p:cNvSpPr>
          <p:nvPr/>
        </p:nvSpPr>
        <p:spPr bwMode="auto">
          <a:xfrm>
            <a:off x="914400" y="4191000"/>
            <a:ext cx="7315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0" dirty="0">
                <a:latin typeface="Tahoma" charset="0"/>
              </a:rPr>
              <a:t>After 300 </a:t>
            </a:r>
            <a:r>
              <a:rPr lang="en-US" b="0" u="sng" dirty="0">
                <a:latin typeface="Tahoma" charset="0"/>
              </a:rPr>
              <a:t>problems </a:t>
            </a:r>
            <a:r>
              <a:rPr lang="en-US" b="0" dirty="0">
                <a:latin typeface="Tahoma" charset="0"/>
              </a:rPr>
              <a:t>(not trials on the same problem), they solved each problem within 2 trials, the absolute minimum, using a </a:t>
            </a:r>
            <a:r>
              <a:rPr lang="ja-JP" altLang="en-US" b="0" dirty="0">
                <a:latin typeface="Arial"/>
              </a:rPr>
              <a:t>“</a:t>
            </a:r>
            <a:r>
              <a:rPr lang="en-US" b="0" dirty="0">
                <a:latin typeface="Tahoma" charset="0"/>
              </a:rPr>
              <a:t>win-stay, lose-shift</a:t>
            </a:r>
            <a:r>
              <a:rPr lang="ja-JP" altLang="en-US" b="0" dirty="0">
                <a:latin typeface="Arial"/>
              </a:rPr>
              <a:t>”</a:t>
            </a:r>
            <a:r>
              <a:rPr lang="en-US" b="0" dirty="0">
                <a:latin typeface="Tahoma" charset="0"/>
              </a:rPr>
              <a:t> strategy.</a:t>
            </a:r>
            <a:endParaRPr lang="en-US" b="0" u="sng" dirty="0">
              <a:latin typeface="Tahoma" charset="0"/>
            </a:endParaRPr>
          </a:p>
        </p:txBody>
      </p:sp>
      <p:sp>
        <p:nvSpPr>
          <p:cNvPr id="35855" name="Text Box 15"/>
          <p:cNvSpPr txBox="1">
            <a:spLocks noChangeArrowheads="1"/>
          </p:cNvSpPr>
          <p:nvPr/>
        </p:nvSpPr>
        <p:spPr bwMode="auto">
          <a:xfrm>
            <a:off x="914400" y="5325070"/>
            <a:ext cx="7315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0" dirty="0">
                <a:latin typeface="Tahoma" charset="0"/>
              </a:rPr>
              <a:t>If the first object they chose was correct, the chose it on every trial.  If it was wrong, they shifted to the other object on Trial 2, and then stuck with it.</a:t>
            </a:r>
            <a:endParaRPr lang="en-US" b="0" u="sng" dirty="0">
              <a:latin typeface="Tahoma" charset="0"/>
            </a:endParaRPr>
          </a:p>
        </p:txBody>
      </p:sp>
      <p:pic>
        <p:nvPicPr>
          <p:cNvPr id="2" name="Picture 1"/>
          <p:cNvPicPr>
            <a:picLocks noChangeAspect="1"/>
          </p:cNvPicPr>
          <p:nvPr/>
        </p:nvPicPr>
        <p:blipFill>
          <a:blip r:embed="rId2"/>
          <a:stretch>
            <a:fillRect/>
          </a:stretch>
        </p:blipFill>
        <p:spPr>
          <a:xfrm>
            <a:off x="0" y="25400"/>
            <a:ext cx="1752600" cy="1662932"/>
          </a:xfrm>
          <a:prstGeom prst="rect">
            <a:avLst/>
          </a:prstGeom>
        </p:spPr>
      </p:pic>
      <p:sp>
        <p:nvSpPr>
          <p:cNvPr id="15" name="Slide Number Placeholder 5"/>
          <p:cNvSpPr>
            <a:spLocks noGrp="1"/>
          </p:cNvSpPr>
          <p:nvPr>
            <p:ph type="sldNum" sz="quarter" idx="12"/>
          </p:nvPr>
        </p:nvSpPr>
        <p:spPr>
          <a:xfrm>
            <a:off x="6858000" y="6248400"/>
            <a:ext cx="1905000" cy="457200"/>
          </a:xfrm>
        </p:spPr>
        <p:txBody>
          <a:bodyPr/>
          <a:lstStyle/>
          <a:p>
            <a:fld id="{67C309BF-D0C7-9142-B18E-423E18883691}" type="slidenum">
              <a:rPr lang="en-US"/>
              <a:pPr/>
              <a:t>27</a:t>
            </a:fld>
            <a:endParaRPr lang="en-US" dirty="0"/>
          </a:p>
        </p:txBody>
      </p:sp>
      <p:sp>
        <p:nvSpPr>
          <p:cNvPr id="16" name="AutoShape 15"/>
          <p:cNvSpPr>
            <a:spLocks noChangeArrowheads="1"/>
          </p:cNvSpPr>
          <p:nvPr/>
        </p:nvSpPr>
        <p:spPr bwMode="auto">
          <a:xfrm>
            <a:off x="6096000" y="3276600"/>
            <a:ext cx="685800" cy="685800"/>
          </a:xfrm>
          <a:prstGeom prst="cube">
            <a:avLst>
              <a:gd name="adj" fmla="val 25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7" name="Oval 17"/>
          <p:cNvSpPr>
            <a:spLocks noChangeArrowheads="1"/>
          </p:cNvSpPr>
          <p:nvPr/>
        </p:nvSpPr>
        <p:spPr bwMode="auto">
          <a:xfrm>
            <a:off x="7391400" y="3276600"/>
            <a:ext cx="685800" cy="685800"/>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8" name="AutoShape 14"/>
          <p:cNvSpPr>
            <a:spLocks noChangeArrowheads="1"/>
          </p:cNvSpPr>
          <p:nvPr/>
        </p:nvSpPr>
        <p:spPr bwMode="auto">
          <a:xfrm>
            <a:off x="1143000" y="3124200"/>
            <a:ext cx="533400" cy="914400"/>
          </a:xfrm>
          <a:prstGeom prst="can">
            <a:avLst>
              <a:gd name="adj" fmla="val 42857"/>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9" name="AutoShape 15"/>
          <p:cNvSpPr>
            <a:spLocks noChangeArrowheads="1"/>
          </p:cNvSpPr>
          <p:nvPr/>
        </p:nvSpPr>
        <p:spPr bwMode="auto">
          <a:xfrm>
            <a:off x="2286000" y="3124200"/>
            <a:ext cx="762000" cy="914400"/>
          </a:xfrm>
          <a:prstGeom prst="triangle">
            <a:avLst>
              <a:gd name="adj" fmla="val 50000"/>
            </a:avLst>
          </a:prstGeom>
          <a:solidFill>
            <a:srgbClr val="3366FF"/>
          </a:solidFill>
          <a:ln w="12700">
            <a:miter lim="800000"/>
            <a:headEnd/>
            <a:tailEnd/>
          </a:ln>
          <a:effectLst/>
          <a:scene3d>
            <a:camera prst="legacyPerspectiveTopRight"/>
            <a:lightRig rig="legacyFlat1" dir="t"/>
          </a:scene3d>
          <a:sp3d extrusionH="887400" prstMaterial="legacyMatte">
            <a:bevelT w="13500" h="13500" prst="angle"/>
            <a:bevelB w="13500" h="13500" prst="angle"/>
            <a:extrusionClr>
              <a:srgbClr val="3366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flatTx/>
          </a:bodyPr>
          <a:lstStyle/>
          <a:p>
            <a:endParaRPr lang="en-US"/>
          </a:p>
        </p:txBody>
      </p:sp>
    </p:spTree>
    <p:extLst>
      <p:ext uri="{BB962C8B-B14F-4D97-AF65-F5344CB8AC3E}">
        <p14:creationId xmlns:p14="http://schemas.microsoft.com/office/powerpoint/2010/main" val="26145030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3352800" y="11430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A82800"/>
                </a:solidFill>
                <a:latin typeface="Tahoma" charset="0"/>
              </a:rPr>
              <a:t>Learning Sets</a:t>
            </a:r>
            <a:r>
              <a:rPr lang="en-US" b="1">
                <a:latin typeface="Tahoma" charset="0"/>
              </a:rPr>
              <a:t> </a:t>
            </a:r>
            <a:r>
              <a:rPr lang="en-US">
                <a:latin typeface="Tahoma" charset="0"/>
              </a:rPr>
              <a:t> </a:t>
            </a:r>
          </a:p>
        </p:txBody>
      </p:sp>
      <p:sp>
        <p:nvSpPr>
          <p:cNvPr id="36870" name="Text Box 6"/>
          <p:cNvSpPr txBox="1">
            <a:spLocks noChangeArrowheads="1"/>
          </p:cNvSpPr>
          <p:nvPr/>
        </p:nvSpPr>
        <p:spPr bwMode="auto">
          <a:xfrm>
            <a:off x="2286000" y="304800"/>
            <a:ext cx="487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1">
                <a:solidFill>
                  <a:srgbClr val="003399"/>
                </a:solidFill>
                <a:latin typeface="Tahoma" charset="0"/>
              </a:rPr>
              <a:t>Transfer of Learning</a:t>
            </a:r>
          </a:p>
        </p:txBody>
      </p:sp>
      <p:sp>
        <p:nvSpPr>
          <p:cNvPr id="36875" name="Rectangle 11"/>
          <p:cNvSpPr>
            <a:spLocks noGrp="1" noChangeArrowheads="1"/>
          </p:cNvSpPr>
          <p:nvPr>
            <p:ph type="title"/>
          </p:nvPr>
        </p:nvSpPr>
        <p:spPr/>
        <p:txBody>
          <a:bodyPr/>
          <a:lstStyle/>
          <a:p>
            <a:r>
              <a:rPr lang="en-US"/>
              <a:t>  </a:t>
            </a:r>
          </a:p>
        </p:txBody>
      </p:sp>
      <p:sp>
        <p:nvSpPr>
          <p:cNvPr id="36878" name="Line 14"/>
          <p:cNvSpPr>
            <a:spLocks noChangeShapeType="1"/>
          </p:cNvSpPr>
          <p:nvPr/>
        </p:nvSpPr>
        <p:spPr bwMode="auto">
          <a:xfrm>
            <a:off x="2895600" y="15240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6879" name="Line 15"/>
          <p:cNvSpPr>
            <a:spLocks noChangeShapeType="1"/>
          </p:cNvSpPr>
          <p:nvPr/>
        </p:nvSpPr>
        <p:spPr bwMode="auto">
          <a:xfrm>
            <a:off x="2895600" y="4572000"/>
            <a:ext cx="441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6880" name="Text Box 16"/>
          <p:cNvSpPr txBox="1">
            <a:spLocks noChangeArrowheads="1"/>
          </p:cNvSpPr>
          <p:nvPr/>
        </p:nvSpPr>
        <p:spPr bwMode="auto">
          <a:xfrm>
            <a:off x="2895600" y="4495800"/>
            <a:ext cx="5257800" cy="944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ahoma" charset="0"/>
              </a:rPr>
              <a:t> 1       2                                        6</a:t>
            </a:r>
          </a:p>
          <a:p>
            <a:pPr>
              <a:spcBef>
                <a:spcPct val="50000"/>
              </a:spcBef>
            </a:pPr>
            <a:r>
              <a:rPr lang="en-US" sz="2000">
                <a:latin typeface="Tahoma" charset="0"/>
              </a:rPr>
              <a:t>                       </a:t>
            </a:r>
            <a:r>
              <a:rPr lang="en-US">
                <a:latin typeface="Tahoma" charset="0"/>
              </a:rPr>
              <a:t>Trials</a:t>
            </a:r>
          </a:p>
        </p:txBody>
      </p:sp>
      <p:sp>
        <p:nvSpPr>
          <p:cNvPr id="36881" name="Text Box 17"/>
          <p:cNvSpPr txBox="1">
            <a:spLocks noChangeArrowheads="1"/>
          </p:cNvSpPr>
          <p:nvPr/>
        </p:nvSpPr>
        <p:spPr bwMode="auto">
          <a:xfrm>
            <a:off x="2209800" y="1447800"/>
            <a:ext cx="609600" cy="3597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t>100</a:t>
            </a:r>
          </a:p>
          <a:p>
            <a:pPr>
              <a:spcBef>
                <a:spcPct val="50000"/>
              </a:spcBef>
            </a:pPr>
            <a:endParaRPr lang="en-US" sz="2000"/>
          </a:p>
          <a:p>
            <a:pPr>
              <a:spcBef>
                <a:spcPct val="50000"/>
              </a:spcBef>
            </a:pPr>
            <a:endParaRPr lang="en-US" sz="2000"/>
          </a:p>
          <a:p>
            <a:pPr>
              <a:spcBef>
                <a:spcPct val="50000"/>
              </a:spcBef>
            </a:pPr>
            <a:r>
              <a:rPr lang="en-US" sz="2000"/>
              <a:t>  75</a:t>
            </a:r>
          </a:p>
          <a:p>
            <a:pPr>
              <a:spcBef>
                <a:spcPct val="50000"/>
              </a:spcBef>
            </a:pPr>
            <a:endParaRPr lang="en-US" sz="2000"/>
          </a:p>
          <a:p>
            <a:pPr>
              <a:spcBef>
                <a:spcPct val="50000"/>
              </a:spcBef>
            </a:pPr>
            <a:endParaRPr lang="en-US" sz="2000"/>
          </a:p>
          <a:p>
            <a:pPr>
              <a:spcBef>
                <a:spcPct val="50000"/>
              </a:spcBef>
            </a:pPr>
            <a:r>
              <a:rPr lang="en-US" sz="2000"/>
              <a:t>  50</a:t>
            </a:r>
          </a:p>
          <a:p>
            <a:pPr>
              <a:spcBef>
                <a:spcPct val="50000"/>
              </a:spcBef>
            </a:pPr>
            <a:endParaRPr lang="en-US" sz="2000"/>
          </a:p>
        </p:txBody>
      </p:sp>
      <p:sp>
        <p:nvSpPr>
          <p:cNvPr id="36882" name="Text Box 18"/>
          <p:cNvSpPr txBox="1">
            <a:spLocks noChangeArrowheads="1"/>
          </p:cNvSpPr>
          <p:nvPr/>
        </p:nvSpPr>
        <p:spPr bwMode="auto">
          <a:xfrm rot="16200000">
            <a:off x="-190500" y="2781300"/>
            <a:ext cx="419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atin typeface="Tahoma" charset="0"/>
              </a:rPr>
              <a:t>Percent Correct Responses</a:t>
            </a:r>
          </a:p>
        </p:txBody>
      </p:sp>
      <p:sp>
        <p:nvSpPr>
          <p:cNvPr id="36883" name="Line 19"/>
          <p:cNvSpPr>
            <a:spLocks noChangeShapeType="1"/>
          </p:cNvSpPr>
          <p:nvPr/>
        </p:nvSpPr>
        <p:spPr bwMode="auto">
          <a:xfrm flipV="1">
            <a:off x="3200400" y="3048000"/>
            <a:ext cx="38862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6884" name="Text Box 20"/>
          <p:cNvSpPr txBox="1">
            <a:spLocks noChangeArrowheads="1"/>
          </p:cNvSpPr>
          <p:nvPr/>
        </p:nvSpPr>
        <p:spPr bwMode="auto">
          <a:xfrm>
            <a:off x="6172200" y="3505200"/>
            <a:ext cx="2209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ahoma" charset="0"/>
              </a:rPr>
              <a:t>Problems 1 - 8</a:t>
            </a:r>
          </a:p>
        </p:txBody>
      </p:sp>
      <p:sp>
        <p:nvSpPr>
          <p:cNvPr id="36886" name="Line 22"/>
          <p:cNvSpPr>
            <a:spLocks noChangeShapeType="1"/>
          </p:cNvSpPr>
          <p:nvPr/>
        </p:nvSpPr>
        <p:spPr bwMode="auto">
          <a:xfrm flipV="1">
            <a:off x="3200400" y="2971800"/>
            <a:ext cx="10668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6887" name="Line 23"/>
          <p:cNvSpPr>
            <a:spLocks noChangeShapeType="1"/>
          </p:cNvSpPr>
          <p:nvPr/>
        </p:nvSpPr>
        <p:spPr bwMode="auto">
          <a:xfrm flipV="1">
            <a:off x="4267200" y="2057400"/>
            <a:ext cx="27432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6888" name="Text Box 24"/>
          <p:cNvSpPr txBox="1">
            <a:spLocks noChangeArrowheads="1"/>
          </p:cNvSpPr>
          <p:nvPr/>
        </p:nvSpPr>
        <p:spPr bwMode="auto">
          <a:xfrm>
            <a:off x="6172200" y="2438400"/>
            <a:ext cx="2667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ahoma" charset="0"/>
              </a:rPr>
              <a:t>Problems 33 - 132</a:t>
            </a:r>
          </a:p>
        </p:txBody>
      </p:sp>
      <p:sp>
        <p:nvSpPr>
          <p:cNvPr id="36889" name="Line 25"/>
          <p:cNvSpPr>
            <a:spLocks noChangeShapeType="1"/>
          </p:cNvSpPr>
          <p:nvPr/>
        </p:nvSpPr>
        <p:spPr bwMode="auto">
          <a:xfrm flipV="1">
            <a:off x="3200400" y="1828800"/>
            <a:ext cx="99060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6890" name="Line 26"/>
          <p:cNvSpPr>
            <a:spLocks noChangeShapeType="1"/>
          </p:cNvSpPr>
          <p:nvPr/>
        </p:nvSpPr>
        <p:spPr bwMode="auto">
          <a:xfrm flipV="1">
            <a:off x="4191000" y="1524000"/>
            <a:ext cx="2819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6891" name="Text Box 27"/>
          <p:cNvSpPr txBox="1">
            <a:spLocks noChangeArrowheads="1"/>
          </p:cNvSpPr>
          <p:nvPr/>
        </p:nvSpPr>
        <p:spPr bwMode="auto">
          <a:xfrm>
            <a:off x="5410200" y="1676400"/>
            <a:ext cx="2667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ahoma" charset="0"/>
              </a:rPr>
              <a:t>Problems 289 - 344</a:t>
            </a:r>
          </a:p>
        </p:txBody>
      </p:sp>
      <p:sp>
        <p:nvSpPr>
          <p:cNvPr id="36892" name="Text Box 28"/>
          <p:cNvSpPr txBox="1">
            <a:spLocks noChangeArrowheads="1"/>
          </p:cNvSpPr>
          <p:nvPr/>
        </p:nvSpPr>
        <p:spPr bwMode="auto">
          <a:xfrm>
            <a:off x="1524000" y="5791200"/>
            <a:ext cx="6629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36893" name="Text Box 29"/>
          <p:cNvSpPr txBox="1">
            <a:spLocks noChangeArrowheads="1"/>
          </p:cNvSpPr>
          <p:nvPr/>
        </p:nvSpPr>
        <p:spPr bwMode="auto">
          <a:xfrm>
            <a:off x="1295400" y="5638800"/>
            <a:ext cx="7391400" cy="400110"/>
          </a:xfrm>
          <a:prstGeom prst="rect">
            <a:avLst/>
          </a:prstGeom>
          <a:solidFill>
            <a:srgbClr val="FCF2E8"/>
          </a:solidFill>
          <a:ln w="9525">
            <a:solidFill>
              <a:srgbClr val="9848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0" dirty="0" smtClean="0">
                <a:latin typeface="Tahoma" charset="0"/>
              </a:rPr>
              <a:t>Monkeys show transfer of learning (Thorndike)</a:t>
            </a:r>
            <a:endParaRPr lang="en-US" sz="2000" b="0" dirty="0">
              <a:latin typeface="Tahoma" charset="0"/>
            </a:endParaRPr>
          </a:p>
        </p:txBody>
      </p:sp>
      <p:sp>
        <p:nvSpPr>
          <p:cNvPr id="26" name="Slide Number Placeholder 5"/>
          <p:cNvSpPr>
            <a:spLocks noGrp="1"/>
          </p:cNvSpPr>
          <p:nvPr>
            <p:ph type="sldNum" sz="quarter" idx="12"/>
          </p:nvPr>
        </p:nvSpPr>
        <p:spPr>
          <a:xfrm>
            <a:off x="6858000" y="6248400"/>
            <a:ext cx="1905000" cy="457200"/>
          </a:xfrm>
        </p:spPr>
        <p:txBody>
          <a:bodyPr/>
          <a:lstStyle/>
          <a:p>
            <a:fld id="{67C309BF-D0C7-9142-B18E-423E18883691}" type="slidenum">
              <a:rPr lang="en-US"/>
              <a:pPr/>
              <a:t>28</a:t>
            </a:fld>
            <a:endParaRPr lang="en-US" dirty="0"/>
          </a:p>
        </p:txBody>
      </p:sp>
      <p:pic>
        <p:nvPicPr>
          <p:cNvPr id="27" name="Picture 26"/>
          <p:cNvPicPr>
            <a:picLocks noChangeAspect="1"/>
          </p:cNvPicPr>
          <p:nvPr/>
        </p:nvPicPr>
        <p:blipFill>
          <a:blip r:embed="rId2"/>
          <a:stretch>
            <a:fillRect/>
          </a:stretch>
        </p:blipFill>
        <p:spPr>
          <a:xfrm>
            <a:off x="0" y="25400"/>
            <a:ext cx="1752600" cy="1662932"/>
          </a:xfrm>
          <a:prstGeom prst="rect">
            <a:avLst/>
          </a:prstGeom>
        </p:spPr>
      </p:pic>
    </p:spTree>
    <p:extLst>
      <p:ext uri="{BB962C8B-B14F-4D97-AF65-F5344CB8AC3E}">
        <p14:creationId xmlns:p14="http://schemas.microsoft.com/office/powerpoint/2010/main" val="7156435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7" name="Rectangle 16"/>
          <p:cNvSpPr>
            <a:spLocks noGrp="1" noChangeArrowheads="1"/>
          </p:cNvSpPr>
          <p:nvPr>
            <p:ph type="sldNum" sz="quarter" idx="12"/>
          </p:nvPr>
        </p:nvSpPr>
        <p:spPr>
          <a:noFill/>
        </p:spPr>
        <p:txBody>
          <a:bodyPr/>
          <a:lstStyle/>
          <a:p>
            <a:fld id="{A7B2C409-F08E-4803-BCCF-EB6602441B21}" type="slidenum">
              <a:rPr lang="zh-CN" altLang="en-US" smtClean="0"/>
              <a:pPr/>
              <a:t>29</a:t>
            </a:fld>
            <a:endParaRPr lang="en-US" altLang="zh-CN" smtClean="0"/>
          </a:p>
        </p:txBody>
      </p:sp>
      <p:sp>
        <p:nvSpPr>
          <p:cNvPr id="943108" name="Rectangle 2"/>
          <p:cNvSpPr>
            <a:spLocks noGrp="1" noChangeArrowheads="1"/>
          </p:cNvSpPr>
          <p:nvPr>
            <p:ph type="title" idx="4294967295"/>
          </p:nvPr>
        </p:nvSpPr>
        <p:spPr>
          <a:xfrm>
            <a:off x="1350963" y="457200"/>
            <a:ext cx="7793037" cy="700088"/>
          </a:xfrm>
        </p:spPr>
        <p:txBody>
          <a:bodyPr/>
          <a:lstStyle/>
          <a:p>
            <a:r>
              <a:rPr lang="en-US" altLang="zh-CN" sz="4000" dirty="0" smtClean="0">
                <a:latin typeface="Tahoma" pitchFamily="34" charset="0"/>
                <a:ea typeface="宋体" pitchFamily="2" charset="-122"/>
              </a:rPr>
              <a:t>Learning by Analogy (1950 - )</a:t>
            </a:r>
          </a:p>
        </p:txBody>
      </p:sp>
      <p:sp>
        <p:nvSpPr>
          <p:cNvPr id="448515" name="Rectangle 3"/>
          <p:cNvSpPr>
            <a:spLocks noGrp="1" noChangeArrowheads="1"/>
          </p:cNvSpPr>
          <p:nvPr>
            <p:ph type="body" idx="4294967295"/>
          </p:nvPr>
        </p:nvSpPr>
        <p:spPr>
          <a:xfrm>
            <a:off x="381000" y="1524000"/>
            <a:ext cx="2971800" cy="4953000"/>
          </a:xfrm>
          <a:ln>
            <a:solidFill>
              <a:srgbClr val="6666FF"/>
            </a:solidFill>
          </a:ln>
        </p:spPr>
        <p:style>
          <a:lnRef idx="1">
            <a:schemeClr val="accent5"/>
          </a:lnRef>
          <a:fillRef idx="2">
            <a:schemeClr val="accent5"/>
          </a:fillRef>
          <a:effectRef idx="1">
            <a:schemeClr val="accent5"/>
          </a:effectRef>
          <a:fontRef idx="minor">
            <a:schemeClr val="dk1"/>
          </a:fontRef>
        </p:style>
        <p:txBody>
          <a:bodyPr/>
          <a:lstStyle/>
          <a:p>
            <a:pPr>
              <a:defRPr/>
            </a:pPr>
            <a:r>
              <a:rPr lang="en-US" sz="2600" b="1" dirty="0" smtClean="0"/>
              <a:t>Learning by Analogy: an important branch of AI</a:t>
            </a:r>
          </a:p>
          <a:p>
            <a:pPr>
              <a:defRPr/>
            </a:pPr>
            <a:r>
              <a:rPr lang="en-US" sz="2600" b="1" dirty="0" smtClean="0"/>
              <a:t>Using knowledge learned in one domain to help improve the learning of another domain</a:t>
            </a:r>
            <a:endParaRPr lang="en-US" sz="2600" dirty="0" smtClean="0"/>
          </a:p>
          <a:p>
            <a:pPr>
              <a:defRPr/>
            </a:pPr>
            <a:endParaRPr lang="en-US" altLang="zh-CN" dirty="0" smtClean="0">
              <a:latin typeface="Tahoma" pitchFamily="34" charset="0"/>
              <a:ea typeface="宋体" pitchFamily="2" charset="-122"/>
            </a:endParaRPr>
          </a:p>
        </p:txBody>
      </p:sp>
      <p:graphicFrame>
        <p:nvGraphicFramePr>
          <p:cNvPr id="943106" name="Object 2"/>
          <p:cNvGraphicFramePr>
            <a:graphicFrameLocks noChangeAspect="1"/>
          </p:cNvGraphicFramePr>
          <p:nvPr/>
        </p:nvGraphicFramePr>
        <p:xfrm>
          <a:off x="3810000" y="1524000"/>
          <a:ext cx="5029200" cy="4038600"/>
        </p:xfrm>
        <a:graphic>
          <a:graphicData uri="http://schemas.openxmlformats.org/presentationml/2006/ole">
            <mc:AlternateContent xmlns:mc="http://schemas.openxmlformats.org/markup-compatibility/2006">
              <mc:Choice xmlns:v="urn:schemas-microsoft-com:vml" Requires="v">
                <p:oleObj spid="_x0000_s943288" name="Document" r:id="rId4" imgW="3174883" imgH="2451010" progId="Word.Document.12">
                  <p:link updateAutomatic="1"/>
                </p:oleObj>
              </mc:Choice>
              <mc:Fallback>
                <p:oleObj name="Document" r:id="rId4" imgW="3174883" imgH="2451010" progId="Word.Document.12">
                  <p:link updateAutomatic="1"/>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524000"/>
                        <a:ext cx="50292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advTm="0">
    <p:wipe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16"/>
          <p:cNvSpPr>
            <a:spLocks noGrp="1" noChangeArrowheads="1"/>
          </p:cNvSpPr>
          <p:nvPr>
            <p:ph type="sldNum" sz="quarter" idx="12"/>
          </p:nvPr>
        </p:nvSpPr>
        <p:spPr>
          <a:noFill/>
        </p:spPr>
        <p:txBody>
          <a:bodyPr/>
          <a:lstStyle/>
          <a:p>
            <a:fld id="{4D26F9E8-0141-43B0-890E-E5E95B94C89A}" type="slidenum">
              <a:rPr lang="zh-CN" altLang="en-US" smtClean="0"/>
              <a:pPr/>
              <a:t>3</a:t>
            </a:fld>
            <a:endParaRPr lang="en-US" altLang="zh-CN" smtClean="0"/>
          </a:p>
        </p:txBody>
      </p:sp>
      <p:sp>
        <p:nvSpPr>
          <p:cNvPr id="441346" name="Rectangle 2"/>
          <p:cNvSpPr>
            <a:spLocks noGrp="1" noChangeArrowheads="1"/>
          </p:cNvSpPr>
          <p:nvPr>
            <p:ph type="title" idx="4294967295"/>
          </p:nvPr>
        </p:nvSpPr>
        <p:spPr>
          <a:xfrm>
            <a:off x="762000" y="838200"/>
            <a:ext cx="7793037" cy="700088"/>
          </a:xfrm>
        </p:spPr>
        <p:txBody>
          <a:bodyPr/>
          <a:lstStyle/>
          <a:p>
            <a:r>
              <a:rPr lang="en-US" altLang="zh-CN" sz="4000" dirty="0" smtClean="0">
                <a:latin typeface="Tahoma" pitchFamily="34" charset="0"/>
                <a:ea typeface="宋体" pitchFamily="2" charset="-122"/>
              </a:rPr>
              <a:t>A Major Assumption in Traditional</a:t>
            </a:r>
            <a:br>
              <a:rPr lang="en-US" altLang="zh-CN" sz="4000" dirty="0" smtClean="0">
                <a:latin typeface="Tahoma" pitchFamily="34" charset="0"/>
                <a:ea typeface="宋体" pitchFamily="2" charset="-122"/>
              </a:rPr>
            </a:br>
            <a:r>
              <a:rPr lang="en-US" altLang="zh-CN" sz="4000" dirty="0" smtClean="0">
                <a:latin typeface="Tahoma" pitchFamily="34" charset="0"/>
                <a:ea typeface="宋体" pitchFamily="2" charset="-122"/>
              </a:rPr>
              <a:t>Machine </a:t>
            </a:r>
            <a:r>
              <a:rPr lang="en-US" altLang="zh-CN" sz="4000" dirty="0">
                <a:latin typeface="Tahoma" pitchFamily="34" charset="0"/>
                <a:ea typeface="宋体" pitchFamily="2" charset="-122"/>
              </a:rPr>
              <a:t>L</a:t>
            </a:r>
            <a:r>
              <a:rPr lang="en-US" altLang="zh-CN" sz="4000" dirty="0" smtClean="0">
                <a:latin typeface="Tahoma" pitchFamily="34" charset="0"/>
                <a:ea typeface="宋体" pitchFamily="2" charset="-122"/>
              </a:rPr>
              <a:t>earning</a:t>
            </a:r>
          </a:p>
        </p:txBody>
      </p:sp>
      <p:sp>
        <p:nvSpPr>
          <p:cNvPr id="448515" name="Rectangle 3"/>
          <p:cNvSpPr>
            <a:spLocks noGrp="1" noChangeArrowheads="1"/>
          </p:cNvSpPr>
          <p:nvPr>
            <p:ph type="body" idx="4294967295"/>
          </p:nvPr>
        </p:nvSpPr>
        <p:spPr>
          <a:xfrm>
            <a:off x="838200" y="2057400"/>
            <a:ext cx="7772400" cy="1828800"/>
          </a:xfrm>
          <a:ln>
            <a:solidFill>
              <a:srgbClr val="6666FF"/>
            </a:solidFill>
          </a:ln>
        </p:spPr>
        <p:style>
          <a:lnRef idx="1">
            <a:schemeClr val="accent5"/>
          </a:lnRef>
          <a:fillRef idx="2">
            <a:schemeClr val="accent5"/>
          </a:fillRef>
          <a:effectRef idx="1">
            <a:schemeClr val="accent5"/>
          </a:effectRef>
          <a:fontRef idx="minor">
            <a:schemeClr val="dk1"/>
          </a:fontRef>
        </p:style>
        <p:txBody>
          <a:bodyPr/>
          <a:lstStyle/>
          <a:p>
            <a:pPr>
              <a:defRPr/>
            </a:pPr>
            <a:r>
              <a:rPr lang="en-US" altLang="zh-CN" dirty="0" smtClean="0">
                <a:latin typeface="Tahoma" pitchFamily="34" charset="0"/>
                <a:ea typeface="宋体" pitchFamily="2" charset="-122"/>
              </a:rPr>
              <a:t>Training and future (test) data </a:t>
            </a:r>
          </a:p>
          <a:p>
            <a:pPr lvl="1">
              <a:defRPr/>
            </a:pPr>
            <a:r>
              <a:rPr lang="en-US" altLang="zh-CN" dirty="0" smtClean="0">
                <a:latin typeface="Tahoma" pitchFamily="34" charset="0"/>
                <a:ea typeface="宋体" pitchFamily="2" charset="-122"/>
              </a:rPr>
              <a:t>follow the same distribution, and</a:t>
            </a:r>
          </a:p>
          <a:p>
            <a:pPr lvl="1">
              <a:defRPr/>
            </a:pPr>
            <a:r>
              <a:rPr lang="en-US" altLang="zh-CN" dirty="0" smtClean="0">
                <a:latin typeface="Tahoma" pitchFamily="34" charset="0"/>
                <a:ea typeface="宋体" pitchFamily="2" charset="-122"/>
              </a:rPr>
              <a:t>are in same feature space</a:t>
            </a:r>
          </a:p>
        </p:txBody>
      </p:sp>
    </p:spTree>
    <p:extLst>
      <p:ext uri="{BB962C8B-B14F-4D97-AF65-F5344CB8AC3E}">
        <p14:creationId xmlns:p14="http://schemas.microsoft.com/office/powerpoint/2010/main" val="1137507518"/>
      </p:ext>
    </p:extLst>
  </p:cSld>
  <p:clrMapOvr>
    <a:masterClrMapping/>
  </p:clrMapOvr>
  <p:transition xmlns:p14="http://schemas.microsoft.com/office/powerpoint/2010/main" advTm="0">
    <p:wipe dir="d"/>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3" name="标题 1"/>
          <p:cNvSpPr>
            <a:spLocks noGrp="1"/>
          </p:cNvSpPr>
          <p:nvPr>
            <p:ph type="title" idx="4294967295"/>
          </p:nvPr>
        </p:nvSpPr>
        <p:spPr>
          <a:xfrm>
            <a:off x="685800" y="457200"/>
            <a:ext cx="7793038" cy="700088"/>
          </a:xfrm>
          <a:solidFill>
            <a:srgbClr val="FFFFFF"/>
          </a:solidFill>
          <a:ln>
            <a:solidFill>
              <a:srgbClr val="000000"/>
            </a:solidFill>
          </a:ln>
        </p:spPr>
        <p:txBody>
          <a:bodyPr/>
          <a:lstStyle/>
          <a:p>
            <a:pPr algn="ctr"/>
            <a:r>
              <a:rPr lang="en-US" altLang="zh-CN" smtClean="0">
                <a:ea typeface="宋体" pitchFamily="2" charset="-122"/>
              </a:rPr>
              <a:t>Learning by Analogy</a:t>
            </a:r>
            <a:endParaRPr lang="en-US" smtClean="0"/>
          </a:p>
        </p:txBody>
      </p:sp>
      <p:sp>
        <p:nvSpPr>
          <p:cNvPr id="447490" name="内容占位符 2"/>
          <p:cNvSpPr>
            <a:spLocks noGrp="1"/>
          </p:cNvSpPr>
          <p:nvPr>
            <p:ph idx="4294967295"/>
          </p:nvPr>
        </p:nvSpPr>
        <p:spPr>
          <a:xfrm>
            <a:off x="609600" y="1447800"/>
            <a:ext cx="7772400" cy="4800600"/>
          </a:xfrm>
          <a:solidFill>
            <a:srgbClr val="FFFFFF"/>
          </a:solidFill>
          <a:ln>
            <a:solidFill>
              <a:srgbClr val="000000"/>
            </a:solidFill>
          </a:ln>
        </p:spPr>
        <p:txBody>
          <a:bodyPr/>
          <a:lstStyle/>
          <a:p>
            <a:pPr marL="0" indent="0"/>
            <a:r>
              <a:rPr lang="en-US" dirty="0" smtClean="0"/>
              <a:t>  </a:t>
            </a:r>
            <a:r>
              <a:rPr lang="en-US" sz="2800" dirty="0" err="1" smtClean="0"/>
              <a:t>Gentner</a:t>
            </a:r>
            <a:r>
              <a:rPr lang="en-US" sz="2800" dirty="0" smtClean="0">
                <a:ea typeface="宋体" pitchFamily="2" charset="-122"/>
              </a:rPr>
              <a:t> 1</a:t>
            </a:r>
            <a:r>
              <a:rPr lang="en-US" sz="2800" dirty="0" smtClean="0"/>
              <a:t>983</a:t>
            </a:r>
            <a:r>
              <a:rPr lang="en-US" altLang="zh-CN" sz="2800" dirty="0" smtClean="0">
                <a:ea typeface="宋体" pitchFamily="2" charset="-122"/>
              </a:rPr>
              <a:t>: Structural Correspondence</a:t>
            </a:r>
            <a:endParaRPr lang="en-US" dirty="0" smtClean="0"/>
          </a:p>
          <a:p>
            <a:pPr marL="400050" lvl="1" indent="0"/>
            <a:r>
              <a:rPr lang="en-US" altLang="zh-CN" sz="1900" dirty="0" smtClean="0">
                <a:ea typeface="宋体" pitchFamily="2" charset="-122"/>
              </a:rPr>
              <a:t> Mapping between source and target: </a:t>
            </a:r>
          </a:p>
          <a:p>
            <a:pPr marL="800100" lvl="2" indent="0"/>
            <a:r>
              <a:rPr lang="en-US" altLang="zh-CN" sz="1500" dirty="0" smtClean="0">
                <a:ea typeface="宋体" pitchFamily="2" charset="-122"/>
              </a:rPr>
              <a:t> </a:t>
            </a:r>
            <a:r>
              <a:rPr lang="en-US" altLang="zh-CN" sz="1800" dirty="0" smtClean="0">
                <a:ea typeface="宋体" pitchFamily="2" charset="-122"/>
              </a:rPr>
              <a:t>mapping between objects in different domains</a:t>
            </a:r>
          </a:p>
          <a:p>
            <a:pPr marL="800100" lvl="2" indent="0"/>
            <a:r>
              <a:rPr lang="en-US" altLang="zh-CN" sz="1800" dirty="0" smtClean="0">
                <a:ea typeface="宋体" pitchFamily="2" charset="-122"/>
              </a:rPr>
              <a:t>  </a:t>
            </a:r>
            <a:r>
              <a:rPr lang="en-US" altLang="zh-CN" sz="1400" dirty="0" smtClean="0">
                <a:ea typeface="宋体" pitchFamily="2" charset="-122"/>
              </a:rPr>
              <a:t>e.g., between computers and humans</a:t>
            </a:r>
          </a:p>
          <a:p>
            <a:pPr marL="800100" lvl="2" indent="0"/>
            <a:r>
              <a:rPr lang="en-US" altLang="zh-CN" sz="1800" dirty="0" smtClean="0">
                <a:ea typeface="宋体" pitchFamily="2" charset="-122"/>
              </a:rPr>
              <a:t> mapping can also be between relations</a:t>
            </a:r>
          </a:p>
          <a:p>
            <a:pPr marL="800100" lvl="2" indent="0"/>
            <a:r>
              <a:rPr lang="en-US" altLang="zh-CN" sz="1400" dirty="0" smtClean="0">
                <a:ea typeface="宋体" pitchFamily="2" charset="-122"/>
              </a:rPr>
              <a:t>Anti-virus software vs. medicine</a:t>
            </a:r>
          </a:p>
          <a:p>
            <a:pPr marL="0" indent="0"/>
            <a:r>
              <a:rPr lang="de-DE" sz="2400" dirty="0" smtClean="0"/>
              <a:t>  </a:t>
            </a:r>
            <a:r>
              <a:rPr lang="de-DE" sz="2400" dirty="0" err="1" smtClean="0"/>
              <a:t>Falkenhainer</a:t>
            </a:r>
            <a:r>
              <a:rPr lang="zh-CN" altLang="en-US" sz="2400" dirty="0" smtClean="0">
                <a:ea typeface="宋体" pitchFamily="2" charset="-122"/>
              </a:rPr>
              <a:t>，</a:t>
            </a:r>
            <a:r>
              <a:rPr lang="de-DE" sz="2400" dirty="0" err="1" smtClean="0"/>
              <a:t>Forbus</a:t>
            </a:r>
            <a:r>
              <a:rPr lang="de-DE" sz="2400" dirty="0" smtClean="0"/>
              <a:t>, and </a:t>
            </a:r>
            <a:r>
              <a:rPr lang="de-DE" sz="2400" dirty="0" err="1" smtClean="0"/>
              <a:t>Gentner</a:t>
            </a:r>
            <a:r>
              <a:rPr lang="de-DE" sz="2400" dirty="0" smtClean="0"/>
              <a:t>  (1989</a:t>
            </a:r>
            <a:r>
              <a:rPr lang="zh-CN" altLang="en-US" sz="2400" dirty="0" smtClean="0">
                <a:ea typeface="宋体" pitchFamily="2" charset="-122"/>
              </a:rPr>
              <a:t>）</a:t>
            </a:r>
            <a:r>
              <a:rPr lang="en-US" altLang="zh-CN" sz="2400" dirty="0" smtClean="0">
                <a:ea typeface="宋体" pitchFamily="2" charset="-122"/>
              </a:rPr>
              <a:t> </a:t>
            </a:r>
          </a:p>
          <a:p>
            <a:pPr marL="400050" lvl="1" indent="0"/>
            <a:r>
              <a:rPr lang="en-US" altLang="zh-CN" sz="2000" dirty="0" smtClean="0">
                <a:ea typeface="宋体" pitchFamily="2" charset="-122"/>
              </a:rPr>
              <a:t>  Structural Correspondence Engine</a:t>
            </a:r>
            <a:r>
              <a:rPr lang="zh-CN" altLang="zh-CN" sz="2000" dirty="0" smtClean="0">
                <a:ea typeface="宋体" pitchFamily="2" charset="-122"/>
              </a:rPr>
              <a:t>：</a:t>
            </a:r>
            <a:r>
              <a:rPr lang="en-US" altLang="zh-CN" sz="2000" dirty="0" smtClean="0">
                <a:ea typeface="宋体" pitchFamily="2" charset="-122"/>
              </a:rPr>
              <a:t> incremental transfer of knowledge via comparison of two domains</a:t>
            </a:r>
          </a:p>
          <a:p>
            <a:pPr marL="0" indent="0"/>
            <a:r>
              <a:rPr lang="en-US" altLang="zh-CN" sz="2300" dirty="0" smtClean="0">
                <a:ea typeface="宋体" pitchFamily="2" charset="-122"/>
              </a:rPr>
              <a:t>  Case-based Reasoning (CBR</a:t>
            </a:r>
            <a:r>
              <a:rPr lang="zh-CN" altLang="en-US" sz="2300" dirty="0" smtClean="0">
                <a:ea typeface="宋体" pitchFamily="2" charset="-122"/>
              </a:rPr>
              <a:t>）</a:t>
            </a:r>
            <a:endParaRPr lang="en-US" altLang="zh-CN" sz="2300" dirty="0" smtClean="0">
              <a:ea typeface="宋体" pitchFamily="2" charset="-122"/>
            </a:endParaRPr>
          </a:p>
          <a:p>
            <a:pPr marL="400050" lvl="1" indent="0"/>
            <a:r>
              <a:rPr lang="en-US" altLang="zh-CN" sz="1900" dirty="0" smtClean="0">
                <a:ea typeface="宋体" pitchFamily="2" charset="-122"/>
              </a:rPr>
              <a:t> e.g.,</a:t>
            </a:r>
            <a:r>
              <a:rPr lang="zh-CN" altLang="en-US" sz="2000" dirty="0" smtClean="0">
                <a:ea typeface="宋体" pitchFamily="2" charset="-122"/>
              </a:rPr>
              <a:t>（</a:t>
            </a:r>
            <a:r>
              <a:rPr lang="en-US" sz="2000" dirty="0" smtClean="0"/>
              <a:t>CHEF</a:t>
            </a:r>
            <a:r>
              <a:rPr lang="zh-CN" altLang="en-US" sz="2000" dirty="0" smtClean="0">
                <a:ea typeface="宋体" pitchFamily="2" charset="-122"/>
              </a:rPr>
              <a:t>） </a:t>
            </a:r>
            <a:r>
              <a:rPr lang="en-US" sz="2000" dirty="0" smtClean="0"/>
              <a:t>[Hammond, 1986] </a:t>
            </a:r>
            <a:r>
              <a:rPr lang="zh-CN" altLang="en-US" sz="2000" dirty="0" smtClean="0">
                <a:ea typeface="宋体" pitchFamily="2" charset="-122"/>
              </a:rPr>
              <a:t>，</a:t>
            </a:r>
            <a:r>
              <a:rPr lang="en-US" sz="2000" dirty="0" smtClean="0"/>
              <a:t>AI planning</a:t>
            </a:r>
            <a:r>
              <a:rPr lang="en-US" altLang="zh-CN" sz="2000" dirty="0" smtClean="0">
                <a:ea typeface="宋体" pitchFamily="2" charset="-122"/>
              </a:rPr>
              <a:t> of recipes for cooking, </a:t>
            </a:r>
            <a:r>
              <a:rPr lang="en-US" sz="2000" dirty="0" smtClean="0"/>
              <a:t>HYPO (Ashley 1991), …</a:t>
            </a:r>
            <a:endParaRPr lang="en-US" altLang="zh-CN" sz="2000" dirty="0" smtClean="0">
              <a:ea typeface="宋体" pitchFamily="2" charset="-122"/>
            </a:endParaRPr>
          </a:p>
        </p:txBody>
      </p:sp>
      <p:sp>
        <p:nvSpPr>
          <p:cNvPr id="945155" name="灯片编号占位符 3"/>
          <p:cNvSpPr>
            <a:spLocks noGrp="1"/>
          </p:cNvSpPr>
          <p:nvPr>
            <p:ph type="sldNum" sz="quarter" idx="4294967295"/>
          </p:nvPr>
        </p:nvSpPr>
        <p:spPr>
          <a:noFill/>
        </p:spPr>
        <p:txBody>
          <a:bodyPr/>
          <a:lstStyle/>
          <a:p>
            <a:fld id="{AAAE0D0B-ED11-4173-8E79-1FA89584F1CE}" type="slidenum">
              <a:rPr lang="en-US" smtClean="0"/>
              <a:pPr/>
              <a:t>30</a:t>
            </a:fld>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749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749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749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749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749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749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749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749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749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7490">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749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05800" cy="411162"/>
          </a:xfrm>
        </p:spPr>
        <p:txBody>
          <a:bodyPr/>
          <a:lstStyle/>
          <a:p>
            <a:r>
              <a:rPr lang="en-US" dirty="0" smtClean="0"/>
              <a:t>Lifelong Learning </a:t>
            </a:r>
            <a:r>
              <a:rPr lang="en-US" sz="2000" dirty="0" smtClean="0"/>
              <a:t>[S. </a:t>
            </a:r>
            <a:r>
              <a:rPr lang="en-US" sz="2000" dirty="0" err="1" smtClean="0"/>
              <a:t>Thurn</a:t>
            </a:r>
            <a:r>
              <a:rPr lang="en-US" sz="2000" dirty="0" smtClean="0"/>
              <a:t>: </a:t>
            </a:r>
            <a:r>
              <a:rPr lang="en-US" sz="2000" dirty="0"/>
              <a:t>Is Learning The n-</a:t>
            </a:r>
            <a:r>
              <a:rPr lang="en-US" sz="2000" dirty="0" err="1"/>
              <a:t>th</a:t>
            </a:r>
            <a:r>
              <a:rPr lang="en-US" sz="2000" dirty="0"/>
              <a:t> Thing Any Easier Than Learning The First? (NIPS 1996</a:t>
            </a:r>
            <a:r>
              <a:rPr lang="en-US" sz="2000" dirty="0" smtClean="0"/>
              <a:t>)]</a:t>
            </a:r>
            <a:endParaRPr lang="en-US" sz="2000" dirty="0"/>
          </a:p>
        </p:txBody>
      </p:sp>
      <p:sp>
        <p:nvSpPr>
          <p:cNvPr id="3" name="Content Placeholder 2"/>
          <p:cNvSpPr>
            <a:spLocks noGrp="1"/>
          </p:cNvSpPr>
          <p:nvPr>
            <p:ph sz="half" idx="2"/>
          </p:nvPr>
        </p:nvSpPr>
        <p:spPr>
          <a:xfrm>
            <a:off x="685800" y="1066800"/>
            <a:ext cx="8305800" cy="5287963"/>
          </a:xfrm>
        </p:spPr>
        <p:txBody>
          <a:bodyPr/>
          <a:lstStyle/>
          <a:p>
            <a:r>
              <a:rPr lang="en-US" sz="2400" dirty="0" smtClean="0"/>
              <a:t>Intuition: humans learn with more than just training data</a:t>
            </a:r>
          </a:p>
          <a:p>
            <a:pPr lvl="1"/>
            <a:r>
              <a:rPr lang="en-US" sz="2000" dirty="0" smtClean="0"/>
              <a:t>Thus we can learn with a single example</a:t>
            </a:r>
          </a:p>
          <a:p>
            <a:r>
              <a:rPr lang="en-US" sz="2400" dirty="0" smtClean="0"/>
              <a:t>Human vs. machine learning: lifelong learning</a:t>
            </a:r>
          </a:p>
          <a:p>
            <a:pPr lvl="1"/>
            <a:r>
              <a:rPr lang="en-US" sz="2000" dirty="0" smtClean="0"/>
              <a:t>Learning representations</a:t>
            </a:r>
          </a:p>
          <a:p>
            <a:pPr lvl="1"/>
            <a:r>
              <a:rPr lang="en-US" sz="2000" dirty="0" smtClean="0"/>
              <a:t>Learning distance functions </a:t>
            </a:r>
          </a:p>
        </p:txBody>
      </p:sp>
      <p:pic>
        <p:nvPicPr>
          <p:cNvPr id="9" name="Picture 8"/>
          <p:cNvPicPr>
            <a:picLocks noChangeAspect="1"/>
          </p:cNvPicPr>
          <p:nvPr/>
        </p:nvPicPr>
        <p:blipFill>
          <a:blip r:embed="rId2"/>
          <a:stretch>
            <a:fillRect/>
          </a:stretch>
        </p:blipFill>
        <p:spPr>
          <a:xfrm>
            <a:off x="1929806" y="3276600"/>
            <a:ext cx="5842594" cy="3517900"/>
          </a:xfrm>
          <a:prstGeom prst="rect">
            <a:avLst/>
          </a:prstGeom>
        </p:spPr>
      </p:pic>
      <p:sp>
        <p:nvSpPr>
          <p:cNvPr id="10" name="灯片编号占位符 3"/>
          <p:cNvSpPr>
            <a:spLocks noGrp="1"/>
          </p:cNvSpPr>
          <p:nvPr>
            <p:ph type="sldNum" sz="quarter" idx="4294967295"/>
          </p:nvPr>
        </p:nvSpPr>
        <p:spPr>
          <a:xfrm>
            <a:off x="6858000" y="6248400"/>
            <a:ext cx="1905000" cy="457200"/>
          </a:xfrm>
          <a:noFill/>
        </p:spPr>
        <p:txBody>
          <a:bodyPr/>
          <a:lstStyle/>
          <a:p>
            <a:fld id="{AAAE0D0B-ED11-4173-8E79-1FA89584F1CE}" type="slidenum">
              <a:rPr lang="en-US" smtClean="0"/>
              <a:pPr/>
              <a:t>31</a:t>
            </a:fld>
            <a:endParaRPr lang="en-US" dirty="0" smtClean="0"/>
          </a:p>
        </p:txBody>
      </p:sp>
    </p:spTree>
    <p:extLst>
      <p:ext uri="{BB962C8B-B14F-4D97-AF65-F5344CB8AC3E}">
        <p14:creationId xmlns:p14="http://schemas.microsoft.com/office/powerpoint/2010/main" val="1484364315"/>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Transfer Learning Surveys</a:t>
            </a:r>
          </a:p>
        </p:txBody>
      </p:sp>
      <p:sp>
        <p:nvSpPr>
          <p:cNvPr id="16386" name="Content Placeholder 2"/>
          <p:cNvSpPr>
            <a:spLocks noGrp="1"/>
          </p:cNvSpPr>
          <p:nvPr>
            <p:ph idx="1"/>
          </p:nvPr>
        </p:nvSpPr>
        <p:spPr/>
        <p:txBody>
          <a:bodyPr/>
          <a:lstStyle/>
          <a:p>
            <a:r>
              <a:rPr lang="en-US" sz="2800" smtClean="0"/>
              <a:t>Sinno Jialin Pan and Qiang Yang. </a:t>
            </a:r>
            <a:r>
              <a:rPr lang="en-US" sz="2800" smtClean="0">
                <a:hlinkClick r:id="rId2"/>
              </a:rPr>
              <a:t>A survey on transfer learning</a:t>
            </a:r>
            <a:r>
              <a:rPr lang="en-US" sz="2800" smtClean="0"/>
              <a:t>. IEEE Transactions on Knowledge and Data Engineering, 22(10):1345–1359, October 2010.</a:t>
            </a:r>
          </a:p>
          <a:p>
            <a:r>
              <a:rPr lang="en-US" sz="2800" smtClean="0"/>
              <a:t>Jing Jiang.  </a:t>
            </a:r>
            <a:r>
              <a:rPr lang="en-US" sz="2800" smtClean="0">
                <a:hlinkClick r:id="rId3"/>
              </a:rPr>
              <a:t>A Literature Survey on Domain Adaptation of Statistical Classifiers</a:t>
            </a:r>
            <a:r>
              <a:rPr lang="en-US" sz="2800" smtClean="0"/>
              <a:t>.</a:t>
            </a:r>
          </a:p>
          <a:p>
            <a:r>
              <a:rPr lang="en-US" sz="2800" smtClean="0"/>
              <a:t>Matthew E. Taylor and Peter Stone. </a:t>
            </a:r>
            <a:r>
              <a:rPr lang="en-US" sz="2800" smtClean="0">
                <a:hlinkClick r:id="rId4"/>
              </a:rPr>
              <a:t>Transfer Learning for Reinforcement Learning Domains: A Survey</a:t>
            </a:r>
            <a:r>
              <a:rPr lang="en-US" sz="2800" smtClean="0"/>
              <a:t>, JMLR V10(Jul):1633--1685, 2009. </a:t>
            </a:r>
          </a:p>
        </p:txBody>
      </p:sp>
      <p:sp>
        <p:nvSpPr>
          <p:cNvPr id="4" name="Slide Number Placeholder 3"/>
          <p:cNvSpPr>
            <a:spLocks noGrp="1"/>
          </p:cNvSpPr>
          <p:nvPr>
            <p:ph type="sldNum" sz="quarter" idx="12"/>
          </p:nvPr>
        </p:nvSpPr>
        <p:spPr/>
        <p:txBody>
          <a:bodyPr/>
          <a:lstStyle/>
          <a:p>
            <a:pPr>
              <a:defRPr/>
            </a:pPr>
            <a:fld id="{57F4413A-C134-4980-94AF-5884498D85FE}" type="slidenum">
              <a:rPr lang="en-US"/>
              <a:pPr>
                <a:defRPr/>
              </a:pPr>
              <a:t>32</a:t>
            </a:fld>
            <a:endParaRPr lang="en-US"/>
          </a:p>
        </p:txBody>
      </p:sp>
    </p:spTree>
    <p:extLst>
      <p:ext uri="{BB962C8B-B14F-4D97-AF65-F5344CB8AC3E}">
        <p14:creationId xmlns:p14="http://schemas.microsoft.com/office/powerpoint/2010/main" val="11728790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Reinforcement Learning</a:t>
            </a:r>
          </a:p>
        </p:txBody>
      </p:sp>
      <p:sp>
        <p:nvSpPr>
          <p:cNvPr id="17410" name="Content Placeholder 2"/>
          <p:cNvSpPr>
            <a:spLocks noGrp="1"/>
          </p:cNvSpPr>
          <p:nvPr>
            <p:ph idx="1"/>
          </p:nvPr>
        </p:nvSpPr>
        <p:spPr/>
        <p:txBody>
          <a:bodyPr/>
          <a:lstStyle/>
          <a:p>
            <a:r>
              <a:rPr lang="en-US" smtClean="0"/>
              <a:t>Lisa Torrey, Jude Shavlik, S. Natarajan, P. Kuppili &amp; T. Walker (2008). Knowledge Transfer in Reinforcement Learning via Markov Logic Networks. AAAI'08 Workshop on Transfer Learning for Complex Tasks. </a:t>
            </a:r>
          </a:p>
          <a:p>
            <a:r>
              <a:rPr lang="en-US" smtClean="0"/>
              <a:t>Lisa Torrey and Jude Shavlik, </a:t>
            </a:r>
            <a:r>
              <a:rPr lang="en-US" smtClean="0">
                <a:hlinkClick r:id="rId2"/>
              </a:rPr>
              <a:t>Transfer Learning</a:t>
            </a:r>
            <a:r>
              <a:rPr lang="en-US" smtClean="0"/>
              <a:t>.  2009. </a:t>
            </a:r>
          </a:p>
          <a:p>
            <a:r>
              <a:rPr lang="en-US" smtClean="0"/>
              <a:t>Lisa Torrey and Peter Stone.  JMLR. (see prev. page)</a:t>
            </a:r>
          </a:p>
        </p:txBody>
      </p:sp>
      <p:sp>
        <p:nvSpPr>
          <p:cNvPr id="4" name="Slide Number Placeholder 3"/>
          <p:cNvSpPr>
            <a:spLocks noGrp="1"/>
          </p:cNvSpPr>
          <p:nvPr>
            <p:ph type="sldNum" sz="quarter" idx="12"/>
          </p:nvPr>
        </p:nvSpPr>
        <p:spPr/>
        <p:txBody>
          <a:bodyPr/>
          <a:lstStyle/>
          <a:p>
            <a:pPr>
              <a:defRPr/>
            </a:pPr>
            <a:fld id="{EB9B1948-5129-4767-9419-C0664E9CFD45}" type="slidenum">
              <a:rPr lang="en-US"/>
              <a:pPr>
                <a:defRPr/>
              </a:pPr>
              <a:t>33</a:t>
            </a:fld>
            <a:endParaRPr lang="en-US"/>
          </a:p>
        </p:txBody>
      </p:sp>
    </p:spTree>
    <p:extLst>
      <p:ext uri="{BB962C8B-B14F-4D97-AF65-F5344CB8AC3E}">
        <p14:creationId xmlns:p14="http://schemas.microsoft.com/office/powerpoint/2010/main" val="40739092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410575" cy="700087"/>
          </a:xfrm>
        </p:spPr>
        <p:txBody>
          <a:bodyPr rtlCol="0">
            <a:noAutofit/>
          </a:bodyPr>
          <a:lstStyle/>
          <a:p>
            <a:pPr fontAlgn="auto">
              <a:spcAft>
                <a:spcPts val="0"/>
              </a:spcAft>
              <a:defRPr/>
            </a:pPr>
            <a:r>
              <a:rPr lang="en-US" sz="3600" dirty="0" smtClean="0"/>
              <a:t>Transfer Learning via Ensemble Learning</a:t>
            </a:r>
            <a:endParaRPr lang="en-US" sz="3600" dirty="0"/>
          </a:p>
        </p:txBody>
      </p:sp>
      <p:sp>
        <p:nvSpPr>
          <p:cNvPr id="18434" name="Content Placeholder 2"/>
          <p:cNvSpPr>
            <a:spLocks noGrp="1"/>
          </p:cNvSpPr>
          <p:nvPr>
            <p:ph idx="1"/>
          </p:nvPr>
        </p:nvSpPr>
        <p:spPr/>
        <p:txBody>
          <a:bodyPr/>
          <a:lstStyle/>
          <a:p>
            <a:r>
              <a:rPr lang="en-US" smtClean="0"/>
              <a:t>Jing Gao, Wei Fan, Jing Jiang, and Jiawei Han. </a:t>
            </a:r>
            <a:r>
              <a:rPr lang="en-US" smtClean="0">
                <a:hlinkClick r:id="rId2"/>
              </a:rPr>
              <a:t>Knowledge transfer via multiple model local structure mapping</a:t>
            </a:r>
            <a:r>
              <a:rPr lang="en-US" smtClean="0"/>
              <a:t>. In Proceeding of the 14th ACM SIGKDD international conference on Knowledge discovery and data mining, KDD ’08, pages 283–291, New York, NY, USA, 2008. ACM.</a:t>
            </a:r>
          </a:p>
          <a:p>
            <a:endParaRPr lang="en-US" smtClean="0"/>
          </a:p>
        </p:txBody>
      </p:sp>
      <p:sp>
        <p:nvSpPr>
          <p:cNvPr id="4" name="Slide Number Placeholder 3"/>
          <p:cNvSpPr>
            <a:spLocks noGrp="1"/>
          </p:cNvSpPr>
          <p:nvPr>
            <p:ph type="sldNum" sz="quarter" idx="12"/>
          </p:nvPr>
        </p:nvSpPr>
        <p:spPr/>
        <p:txBody>
          <a:bodyPr/>
          <a:lstStyle/>
          <a:p>
            <a:pPr>
              <a:defRPr/>
            </a:pPr>
            <a:fld id="{51ED34B9-BF93-4DC5-BF37-4624088F0D67}" type="slidenum">
              <a:rPr lang="en-US"/>
              <a:pPr>
                <a:defRPr/>
              </a:pPr>
              <a:t>34</a:t>
            </a:fld>
            <a:endParaRPr lang="en-US"/>
          </a:p>
        </p:txBody>
      </p:sp>
    </p:spTree>
    <p:extLst>
      <p:ext uri="{BB962C8B-B14F-4D97-AF65-F5344CB8AC3E}">
        <p14:creationId xmlns:p14="http://schemas.microsoft.com/office/powerpoint/2010/main" val="151185860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Lifelong Learning</a:t>
            </a:r>
          </a:p>
        </p:txBody>
      </p:sp>
      <p:sp>
        <p:nvSpPr>
          <p:cNvPr id="19458" name="Content Placeholder 2"/>
          <p:cNvSpPr>
            <a:spLocks noGrp="1"/>
          </p:cNvSpPr>
          <p:nvPr>
            <p:ph idx="1"/>
          </p:nvPr>
        </p:nvSpPr>
        <p:spPr/>
        <p:txBody>
          <a:bodyPr/>
          <a:lstStyle/>
          <a:p>
            <a:r>
              <a:rPr lang="en-US" smtClean="0"/>
              <a:t>S. Thurn: </a:t>
            </a:r>
            <a:r>
              <a:rPr lang="en-US" smtClean="0">
                <a:hlinkClick r:id="rId2"/>
              </a:rPr>
              <a:t>Is Learning The n-th Thing Any Easier Than Learning The First</a:t>
            </a:r>
            <a:r>
              <a:rPr lang="en-US" smtClean="0"/>
              <a:t>? (NIPS 1996)</a:t>
            </a:r>
          </a:p>
          <a:p>
            <a:endParaRPr lang="en-US" smtClean="0"/>
          </a:p>
        </p:txBody>
      </p:sp>
      <p:sp>
        <p:nvSpPr>
          <p:cNvPr id="4" name="Slide Number Placeholder 3"/>
          <p:cNvSpPr>
            <a:spLocks noGrp="1"/>
          </p:cNvSpPr>
          <p:nvPr>
            <p:ph type="sldNum" sz="quarter" idx="12"/>
          </p:nvPr>
        </p:nvSpPr>
        <p:spPr/>
        <p:txBody>
          <a:bodyPr/>
          <a:lstStyle/>
          <a:p>
            <a:pPr>
              <a:defRPr/>
            </a:pPr>
            <a:fld id="{357ADA0E-0CF4-4FBF-AA9A-703C699ADAD8}" type="slidenum">
              <a:rPr lang="en-US"/>
              <a:pPr>
                <a:defRPr/>
              </a:pPr>
              <a:t>35</a:t>
            </a:fld>
            <a:endParaRPr lang="en-US"/>
          </a:p>
        </p:txBody>
      </p:sp>
    </p:spTree>
    <p:extLst>
      <p:ext uri="{BB962C8B-B14F-4D97-AF65-F5344CB8AC3E}">
        <p14:creationId xmlns:p14="http://schemas.microsoft.com/office/powerpoint/2010/main" val="8752860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25"/>
          <p:cNvSpPr>
            <a:spLocks noGrp="1"/>
          </p:cNvSpPr>
          <p:nvPr>
            <p:ph type="title"/>
          </p:nvPr>
        </p:nvSpPr>
        <p:spPr>
          <a:xfrm>
            <a:off x="457200" y="214313"/>
            <a:ext cx="8486775" cy="700087"/>
          </a:xfrm>
        </p:spPr>
        <p:txBody>
          <a:bodyPr/>
          <a:lstStyle/>
          <a:p>
            <a:r>
              <a:rPr lang="en-US" dirty="0" smtClean="0"/>
              <a:t/>
            </a:r>
            <a:br>
              <a:rPr lang="en-US" dirty="0" smtClean="0"/>
            </a:br>
            <a:r>
              <a:rPr lang="en-US" dirty="0" smtClean="0"/>
              <a:t>When distributions are different</a:t>
            </a:r>
            <a:endParaRPr lang="en-US" dirty="0"/>
          </a:p>
        </p:txBody>
      </p:sp>
      <p:sp>
        <p:nvSpPr>
          <p:cNvPr id="27" name="内容占位符 26"/>
          <p:cNvSpPr>
            <a:spLocks noGrp="1"/>
          </p:cNvSpPr>
          <p:nvPr>
            <p:ph idx="1"/>
          </p:nvPr>
        </p:nvSpPr>
        <p:spPr>
          <a:xfrm>
            <a:off x="838200" y="4572000"/>
            <a:ext cx="7772400" cy="1676400"/>
          </a:xfrm>
        </p:spPr>
        <p:txBody>
          <a:bodyPr/>
          <a:lstStyle/>
          <a:p>
            <a:r>
              <a:rPr lang="en-US" dirty="0" smtClean="0"/>
              <a:t>Part-of-Speech tagging</a:t>
            </a:r>
          </a:p>
          <a:p>
            <a:r>
              <a:rPr lang="en-US" dirty="0" smtClean="0"/>
              <a:t>Named-Entity Recognition</a:t>
            </a:r>
          </a:p>
          <a:p>
            <a:r>
              <a:rPr lang="en-US" dirty="0" smtClean="0"/>
              <a:t>Classification</a:t>
            </a:r>
            <a:endParaRPr lang="en-US" dirty="0"/>
          </a:p>
        </p:txBody>
      </p:sp>
      <p:sp>
        <p:nvSpPr>
          <p:cNvPr id="927750" name="Rectangle 16"/>
          <p:cNvSpPr>
            <a:spLocks noGrp="1" noChangeArrowheads="1"/>
          </p:cNvSpPr>
          <p:nvPr>
            <p:ph type="sldNum" sz="quarter" idx="12"/>
          </p:nvPr>
        </p:nvSpPr>
        <p:spPr>
          <a:noFill/>
        </p:spPr>
        <p:txBody>
          <a:bodyPr/>
          <a:lstStyle/>
          <a:p>
            <a:fld id="{A9B40890-0C22-4156-8AE3-9C5268FF089F}" type="slidenum">
              <a:rPr lang="zh-CN" altLang="en-US" smtClean="0"/>
              <a:pPr/>
              <a:t>4</a:t>
            </a:fld>
            <a:endParaRPr lang="en-US" altLang="zh-CN" smtClean="0"/>
          </a:p>
        </p:txBody>
      </p:sp>
      <p:pic>
        <p:nvPicPr>
          <p:cNvPr id="1042437" name="Picture 5"/>
          <p:cNvPicPr>
            <a:picLocks noChangeAspect="1" noChangeArrowheads="1"/>
          </p:cNvPicPr>
          <p:nvPr/>
        </p:nvPicPr>
        <p:blipFill>
          <a:blip r:embed="rId3"/>
          <a:srcRect/>
          <a:stretch>
            <a:fillRect/>
          </a:stretch>
        </p:blipFill>
        <p:spPr bwMode="auto">
          <a:xfrm>
            <a:off x="533400" y="1447800"/>
            <a:ext cx="2749422" cy="3119438"/>
          </a:xfrm>
          <a:prstGeom prst="rect">
            <a:avLst/>
          </a:prstGeom>
          <a:noFill/>
          <a:ln w="9525">
            <a:noFill/>
            <a:miter lim="800000"/>
            <a:headEnd/>
            <a:tailEnd/>
          </a:ln>
          <a:effectLst/>
        </p:spPr>
      </p:pic>
      <p:pic>
        <p:nvPicPr>
          <p:cNvPr id="1042440" name="Picture 8"/>
          <p:cNvPicPr>
            <a:picLocks noChangeAspect="1" noChangeArrowheads="1"/>
          </p:cNvPicPr>
          <p:nvPr/>
        </p:nvPicPr>
        <p:blipFill>
          <a:blip r:embed="rId4"/>
          <a:srcRect/>
          <a:stretch>
            <a:fillRect/>
          </a:stretch>
        </p:blipFill>
        <p:spPr bwMode="auto">
          <a:xfrm>
            <a:off x="4953000" y="1828800"/>
            <a:ext cx="4004694" cy="2500313"/>
          </a:xfrm>
          <a:prstGeom prst="rect">
            <a:avLst/>
          </a:prstGeom>
          <a:noFill/>
          <a:ln w="9525">
            <a:noFill/>
            <a:miter lim="800000"/>
            <a:headEnd/>
            <a:tailEnd/>
          </a:ln>
          <a:effectLst/>
        </p:spPr>
      </p:pic>
      <p:sp>
        <p:nvSpPr>
          <p:cNvPr id="28" name="右箭头 27"/>
          <p:cNvSpPr/>
          <p:nvPr/>
        </p:nvSpPr>
        <p:spPr bwMode="auto">
          <a:xfrm>
            <a:off x="3581400" y="2743200"/>
            <a:ext cx="1143000" cy="4572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930029918"/>
      </p:ext>
    </p:extLst>
  </p:cSld>
  <p:clrMapOvr>
    <a:masterClrMapping/>
  </p:clrMapOvr>
  <p:transition xmlns:p14="http://schemas.microsoft.com/office/powerpoint/2010/main" advTm="34319">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3" name="标题 1"/>
          <p:cNvSpPr>
            <a:spLocks noGrp="1"/>
          </p:cNvSpPr>
          <p:nvPr>
            <p:ph type="title"/>
          </p:nvPr>
        </p:nvSpPr>
        <p:spPr/>
        <p:txBody>
          <a:bodyPr/>
          <a:lstStyle/>
          <a:p>
            <a:r>
              <a:rPr lang="en-US" smtClean="0"/>
              <a:t>When Features are different</a:t>
            </a:r>
          </a:p>
        </p:txBody>
      </p:sp>
      <p:sp>
        <p:nvSpPr>
          <p:cNvPr id="929794" name="内容占位符 2"/>
          <p:cNvSpPr>
            <a:spLocks noGrp="1"/>
          </p:cNvSpPr>
          <p:nvPr>
            <p:ph idx="1"/>
          </p:nvPr>
        </p:nvSpPr>
        <p:spPr/>
        <p:txBody>
          <a:bodyPr/>
          <a:lstStyle/>
          <a:p>
            <a:r>
              <a:rPr lang="en-US" smtClean="0"/>
              <a:t>Heterogeneous: different feature spaces</a:t>
            </a:r>
          </a:p>
          <a:p>
            <a:pPr>
              <a:buFont typeface="Wingdings" pitchFamily="2" charset="2"/>
              <a:buNone/>
            </a:pPr>
            <a:endParaRPr lang="en-US" smtClean="0"/>
          </a:p>
        </p:txBody>
      </p:sp>
      <p:sp>
        <p:nvSpPr>
          <p:cNvPr id="929795" name="灯片编号占位符 3"/>
          <p:cNvSpPr>
            <a:spLocks noGrp="1"/>
          </p:cNvSpPr>
          <p:nvPr>
            <p:ph type="sldNum" sz="quarter" idx="12"/>
          </p:nvPr>
        </p:nvSpPr>
        <p:spPr>
          <a:noFill/>
        </p:spPr>
        <p:txBody>
          <a:bodyPr/>
          <a:lstStyle/>
          <a:p>
            <a:fld id="{D52BA479-2826-4131-842F-AFBDDB965739}" type="slidenum">
              <a:rPr lang="en-US" b="0"/>
              <a:pPr/>
              <a:t>5</a:t>
            </a:fld>
            <a:endParaRPr lang="en-US" b="0" dirty="0"/>
          </a:p>
        </p:txBody>
      </p:sp>
      <p:sp>
        <p:nvSpPr>
          <p:cNvPr id="929796" name="Text Box 2"/>
          <p:cNvSpPr txBox="1">
            <a:spLocks noChangeArrowheads="1"/>
          </p:cNvSpPr>
          <p:nvPr/>
        </p:nvSpPr>
        <p:spPr bwMode="auto">
          <a:xfrm flipH="1">
            <a:off x="6718300" y="2879725"/>
            <a:ext cx="1584325" cy="2951163"/>
          </a:xfrm>
          <a:prstGeom prst="rect">
            <a:avLst/>
          </a:prstGeom>
          <a:solidFill>
            <a:srgbClr val="FFCC00"/>
          </a:solidFill>
          <a:ln w="9525">
            <a:noFill/>
            <a:miter lim="800000"/>
            <a:headEnd/>
            <a:tailEnd/>
          </a:ln>
        </p:spPr>
        <p:txBody>
          <a:bodyPr wrap="none"/>
          <a:lstStyle/>
          <a:p>
            <a:pPr eaLnBrk="0" hangingPunct="0"/>
            <a:endParaRPr lang="zh-CN" altLang="zh-CN">
              <a:ea typeface="宋体" pitchFamily="2" charset="-122"/>
            </a:endParaRPr>
          </a:p>
        </p:txBody>
      </p:sp>
      <p:sp>
        <p:nvSpPr>
          <p:cNvPr id="6" name="Text Box 3"/>
          <p:cNvSpPr txBox="1">
            <a:spLocks noChangeArrowheads="1"/>
          </p:cNvSpPr>
          <p:nvPr/>
        </p:nvSpPr>
        <p:spPr bwMode="auto">
          <a:xfrm>
            <a:off x="1476375" y="2879725"/>
            <a:ext cx="4772025" cy="3216275"/>
          </a:xfrm>
          <a:prstGeom prst="rect">
            <a:avLst/>
          </a:prstGeom>
          <a:solidFill>
            <a:schemeClr val="accent1">
              <a:lumMod val="50000"/>
            </a:schemeClr>
          </a:solidFill>
          <a:ln w="9525" cmpd="sng">
            <a:noFill/>
            <a:miter lim="800000"/>
            <a:headEnd/>
            <a:tailEnd/>
          </a:ln>
          <a:effectLst/>
        </p:spPr>
        <p:txBody>
          <a:bodyPr wrap="none"/>
          <a:lstStyle/>
          <a:p>
            <a:pPr eaLnBrk="0" hangingPunct="0"/>
            <a:endParaRPr lang="zh-CN" altLang="zh-CN">
              <a:solidFill>
                <a:srgbClr val="007254"/>
              </a:solidFill>
              <a:ea typeface="宋体" pitchFamily="2" charset="-122"/>
            </a:endParaRPr>
          </a:p>
        </p:txBody>
      </p:sp>
      <p:pic>
        <p:nvPicPr>
          <p:cNvPr id="929798" name="Picture 6" descr="red apple"/>
          <p:cNvPicPr>
            <a:picLocks noChangeAspect="1" noChangeArrowheads="1"/>
          </p:cNvPicPr>
          <p:nvPr/>
        </p:nvPicPr>
        <p:blipFill>
          <a:blip r:embed="rId2"/>
          <a:srcRect/>
          <a:stretch>
            <a:fillRect/>
          </a:stretch>
        </p:blipFill>
        <p:spPr bwMode="auto">
          <a:xfrm>
            <a:off x="6973888" y="3095625"/>
            <a:ext cx="1117600" cy="1008063"/>
          </a:xfrm>
          <a:prstGeom prst="rect">
            <a:avLst/>
          </a:prstGeom>
          <a:noFill/>
          <a:ln w="9525">
            <a:noFill/>
            <a:miter lim="800000"/>
            <a:headEnd/>
            <a:tailEnd/>
          </a:ln>
        </p:spPr>
      </p:pic>
      <p:pic>
        <p:nvPicPr>
          <p:cNvPr id="929799" name="Picture 7" descr="banana"/>
          <p:cNvPicPr>
            <a:picLocks noChangeAspect="1" noChangeArrowheads="1"/>
          </p:cNvPicPr>
          <p:nvPr/>
        </p:nvPicPr>
        <p:blipFill>
          <a:blip r:embed="rId3"/>
          <a:srcRect/>
          <a:stretch>
            <a:fillRect/>
          </a:stretch>
        </p:blipFill>
        <p:spPr bwMode="auto">
          <a:xfrm>
            <a:off x="6945313" y="4608513"/>
            <a:ext cx="1150937" cy="1027112"/>
          </a:xfrm>
          <a:prstGeom prst="rect">
            <a:avLst/>
          </a:prstGeom>
          <a:noFill/>
          <a:ln w="9525">
            <a:noFill/>
            <a:miter lim="800000"/>
            <a:headEnd/>
            <a:tailEnd/>
          </a:ln>
        </p:spPr>
      </p:pic>
      <p:sp>
        <p:nvSpPr>
          <p:cNvPr id="10" name="Text Box 8"/>
          <p:cNvSpPr txBox="1">
            <a:spLocks noChangeArrowheads="1"/>
          </p:cNvSpPr>
          <p:nvPr/>
        </p:nvSpPr>
        <p:spPr bwMode="auto">
          <a:xfrm>
            <a:off x="1855788" y="3167063"/>
            <a:ext cx="4175125" cy="912812"/>
          </a:xfrm>
          <a:prstGeom prst="rect">
            <a:avLst/>
          </a:prstGeom>
          <a:noFill/>
          <a:ln>
            <a:solidFill>
              <a:schemeClr val="bg1"/>
            </a:solidFill>
            <a:headEnd/>
            <a:tailEnd/>
          </a:ln>
        </p:spPr>
        <p:style>
          <a:lnRef idx="0">
            <a:schemeClr val="accent6"/>
          </a:lnRef>
          <a:fillRef idx="3">
            <a:schemeClr val="accent6"/>
          </a:fillRef>
          <a:effectRef idx="3">
            <a:schemeClr val="accent6"/>
          </a:effectRef>
          <a:fontRef idx="minor">
            <a:schemeClr val="lt1"/>
          </a:fontRef>
        </p:style>
        <p:txBody>
          <a:bodyPr>
            <a:spAutoFit/>
          </a:bodyPr>
          <a:lstStyle/>
          <a:p>
            <a:pPr eaLnBrk="0" hangingPunct="0">
              <a:defRPr/>
            </a:pPr>
            <a:r>
              <a:rPr lang="zh-CN" dirty="0"/>
              <a:t>The apple is the pomaceous fruit of the apple tree, species Malus domestica in the rose family Rosaceae ...</a:t>
            </a:r>
          </a:p>
        </p:txBody>
      </p:sp>
      <p:sp>
        <p:nvSpPr>
          <p:cNvPr id="11" name="Text Box 9"/>
          <p:cNvSpPr txBox="1">
            <a:spLocks noChangeArrowheads="1"/>
          </p:cNvSpPr>
          <p:nvPr/>
        </p:nvSpPr>
        <p:spPr bwMode="auto">
          <a:xfrm>
            <a:off x="1858963" y="4429125"/>
            <a:ext cx="4160837" cy="1477328"/>
          </a:xfrm>
          <a:prstGeom prst="rect">
            <a:avLst/>
          </a:prstGeom>
          <a:noFill/>
          <a:ln>
            <a:solidFill>
              <a:schemeClr val="bg1"/>
            </a:solidFill>
            <a:headEnd/>
            <a:tailEnd/>
          </a:ln>
        </p:spPr>
        <p:style>
          <a:lnRef idx="0">
            <a:schemeClr val="accent6"/>
          </a:lnRef>
          <a:fillRef idx="3">
            <a:schemeClr val="accent6"/>
          </a:fillRef>
          <a:effectRef idx="3">
            <a:schemeClr val="accent6"/>
          </a:effectRef>
          <a:fontRef idx="minor">
            <a:schemeClr val="lt1"/>
          </a:fontRef>
        </p:style>
        <p:txBody>
          <a:bodyPr>
            <a:spAutoFit/>
          </a:bodyPr>
          <a:lstStyle/>
          <a:p>
            <a:pPr eaLnBrk="0" hangingPunct="0">
              <a:defRPr/>
            </a:pPr>
            <a:r>
              <a:rPr lang="zh-CN" dirty="0"/>
              <a:t>Banana is the common name for a type of fruit and also the herbaceous plants of the genus Musa which produce this commonly eaten fruit ...</a:t>
            </a:r>
          </a:p>
        </p:txBody>
      </p:sp>
      <p:sp>
        <p:nvSpPr>
          <p:cNvPr id="929806" name="Text Box 10"/>
          <p:cNvSpPr txBox="1">
            <a:spLocks noChangeArrowheads="1"/>
          </p:cNvSpPr>
          <p:nvPr/>
        </p:nvSpPr>
        <p:spPr bwMode="auto">
          <a:xfrm>
            <a:off x="3567113" y="2366963"/>
            <a:ext cx="1874837" cy="369887"/>
          </a:xfrm>
          <a:prstGeom prst="rect">
            <a:avLst/>
          </a:prstGeom>
          <a:noFill/>
          <a:ln w="9525">
            <a:noFill/>
            <a:miter lim="800000"/>
            <a:headEnd/>
            <a:tailEnd/>
          </a:ln>
        </p:spPr>
        <p:txBody>
          <a:bodyPr wrap="none">
            <a:spAutoFit/>
          </a:bodyPr>
          <a:lstStyle/>
          <a:p>
            <a:pPr eaLnBrk="0" hangingPunct="0"/>
            <a:r>
              <a:rPr lang="zh-CN">
                <a:ea typeface="宋体" pitchFamily="2" charset="-122"/>
              </a:rPr>
              <a:t>Train</a:t>
            </a:r>
            <a:r>
              <a:rPr lang="en-US" altLang="zh-CN">
                <a:ea typeface="宋体" pitchFamily="2" charset="-122"/>
              </a:rPr>
              <a:t>ing: Text</a:t>
            </a:r>
            <a:endParaRPr lang="zh-CN">
              <a:ea typeface="宋体" pitchFamily="2" charset="-122"/>
            </a:endParaRPr>
          </a:p>
        </p:txBody>
      </p:sp>
      <p:sp>
        <p:nvSpPr>
          <p:cNvPr id="929807" name="Text Box 11"/>
          <p:cNvSpPr txBox="1">
            <a:spLocks noChangeArrowheads="1"/>
          </p:cNvSpPr>
          <p:nvPr/>
        </p:nvSpPr>
        <p:spPr bwMode="auto">
          <a:xfrm>
            <a:off x="6546850" y="2362200"/>
            <a:ext cx="1970088" cy="369888"/>
          </a:xfrm>
          <a:prstGeom prst="rect">
            <a:avLst/>
          </a:prstGeom>
          <a:noFill/>
          <a:ln w="9525">
            <a:noFill/>
            <a:miter lim="800000"/>
            <a:headEnd/>
            <a:tailEnd/>
          </a:ln>
        </p:spPr>
        <p:txBody>
          <a:bodyPr wrap="none">
            <a:spAutoFit/>
          </a:bodyPr>
          <a:lstStyle/>
          <a:p>
            <a:pPr eaLnBrk="0" hangingPunct="0"/>
            <a:r>
              <a:rPr lang="en-US" altLang="zh-CN">
                <a:ea typeface="宋体" pitchFamily="2" charset="-122"/>
              </a:rPr>
              <a:t>Future: Images</a:t>
            </a:r>
            <a:endParaRPr lang="zh-CN">
              <a:ea typeface="宋体" pitchFamily="2" charset="-122"/>
            </a:endParaRPr>
          </a:p>
        </p:txBody>
      </p:sp>
      <p:sp>
        <p:nvSpPr>
          <p:cNvPr id="929808" name="Text Box 12"/>
          <p:cNvSpPr txBox="1">
            <a:spLocks noChangeArrowheads="1"/>
          </p:cNvSpPr>
          <p:nvPr/>
        </p:nvSpPr>
        <p:spPr bwMode="auto">
          <a:xfrm>
            <a:off x="381000" y="3449638"/>
            <a:ext cx="960519" cy="369332"/>
          </a:xfrm>
          <a:prstGeom prst="rect">
            <a:avLst/>
          </a:prstGeom>
          <a:noFill/>
          <a:ln w="9525">
            <a:noFill/>
            <a:miter lim="800000"/>
            <a:headEnd/>
            <a:tailEnd/>
          </a:ln>
        </p:spPr>
        <p:txBody>
          <a:bodyPr wrap="none">
            <a:spAutoFit/>
          </a:bodyPr>
          <a:lstStyle/>
          <a:p>
            <a:pPr eaLnBrk="0" hangingPunct="0"/>
            <a:r>
              <a:rPr lang="zh-CN" dirty="0" smtClean="0">
                <a:ea typeface="宋体" pitchFamily="2" charset="-122"/>
              </a:rPr>
              <a:t>Apple</a:t>
            </a:r>
            <a:r>
              <a:rPr lang="en-US" altLang="zh-CN" dirty="0" smtClean="0">
                <a:ea typeface="宋体" pitchFamily="2" charset="-122"/>
              </a:rPr>
              <a:t>s</a:t>
            </a:r>
            <a:endParaRPr lang="zh-CN" dirty="0">
              <a:ea typeface="宋体" pitchFamily="2" charset="-122"/>
            </a:endParaRPr>
          </a:p>
        </p:txBody>
      </p:sp>
      <p:sp>
        <p:nvSpPr>
          <p:cNvPr id="929809" name="Text Box 13"/>
          <p:cNvSpPr txBox="1">
            <a:spLocks noChangeArrowheads="1"/>
          </p:cNvSpPr>
          <p:nvPr/>
        </p:nvSpPr>
        <p:spPr bwMode="auto">
          <a:xfrm>
            <a:off x="304800" y="4889500"/>
            <a:ext cx="1170513" cy="369332"/>
          </a:xfrm>
          <a:prstGeom prst="rect">
            <a:avLst/>
          </a:prstGeom>
          <a:noFill/>
          <a:ln w="9525">
            <a:noFill/>
            <a:miter lim="800000"/>
            <a:headEnd/>
            <a:tailEnd/>
          </a:ln>
        </p:spPr>
        <p:txBody>
          <a:bodyPr wrap="none">
            <a:spAutoFit/>
          </a:bodyPr>
          <a:lstStyle/>
          <a:p>
            <a:pPr eaLnBrk="0" hangingPunct="0"/>
            <a:r>
              <a:rPr lang="zh-CN" dirty="0" smtClean="0">
                <a:ea typeface="宋体" pitchFamily="2" charset="-122"/>
              </a:rPr>
              <a:t>Banana</a:t>
            </a:r>
            <a:r>
              <a:rPr lang="en-US" altLang="zh-CN" dirty="0" smtClean="0">
                <a:ea typeface="宋体" pitchFamily="2" charset="-122"/>
              </a:rPr>
              <a:t>s</a:t>
            </a:r>
            <a:endParaRPr lang="zh-CN" dirty="0">
              <a:ea typeface="宋体" pitchFamily="2" charset="-122"/>
            </a:endParaRPr>
          </a:p>
        </p:txBody>
      </p:sp>
    </p:spTree>
    <p:extLst>
      <p:ext uri="{BB962C8B-B14F-4D97-AF65-F5344CB8AC3E}">
        <p14:creationId xmlns:p14="http://schemas.microsoft.com/office/powerpoint/2010/main" val="32171152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620000" cy="1143000"/>
          </a:xfrm>
        </p:spPr>
        <p:txBody>
          <a:bodyPr>
            <a:normAutofit/>
          </a:bodyPr>
          <a:lstStyle/>
          <a:p>
            <a:pPr>
              <a:defRPr/>
            </a:pPr>
            <a:r>
              <a:rPr lang="en-US" dirty="0" smtClean="0">
                <a:latin typeface="+mj-lt"/>
              </a:rPr>
              <a:t>Reinforcement Learning</a:t>
            </a:r>
            <a:endParaRPr lang="en-US" dirty="0">
              <a:latin typeface="+mj-lt"/>
            </a:endParaRPr>
          </a:p>
        </p:txBody>
      </p:sp>
      <p:sp>
        <p:nvSpPr>
          <p:cNvPr id="939010" name="灯片编号占位符 66"/>
          <p:cNvSpPr>
            <a:spLocks noGrp="1"/>
          </p:cNvSpPr>
          <p:nvPr>
            <p:ph type="sldNum" sz="quarter" idx="12"/>
          </p:nvPr>
        </p:nvSpPr>
        <p:spPr>
          <a:noFill/>
        </p:spPr>
        <p:txBody>
          <a:bodyPr/>
          <a:lstStyle/>
          <a:p>
            <a:fld id="{4C91A8D4-F8A3-486A-8A43-AA7149E4C672}" type="slidenum">
              <a:rPr lang="en-US" b="0"/>
              <a:pPr/>
              <a:t>6</a:t>
            </a:fld>
            <a:endParaRPr lang="en-US" b="0" dirty="0"/>
          </a:p>
        </p:txBody>
      </p:sp>
      <p:pic>
        <p:nvPicPr>
          <p:cNvPr id="939014" name="Picture 2"/>
          <p:cNvPicPr>
            <a:picLocks noChangeAspect="1" noChangeArrowheads="1"/>
          </p:cNvPicPr>
          <p:nvPr/>
        </p:nvPicPr>
        <p:blipFill>
          <a:blip r:embed="rId3"/>
          <a:srcRect/>
          <a:stretch>
            <a:fillRect/>
          </a:stretch>
        </p:blipFill>
        <p:spPr bwMode="auto">
          <a:xfrm>
            <a:off x="5943600" y="1219200"/>
            <a:ext cx="2952750" cy="2057400"/>
          </a:xfrm>
          <a:prstGeom prst="rect">
            <a:avLst/>
          </a:prstGeom>
          <a:noFill/>
          <a:ln w="9525">
            <a:noFill/>
            <a:miter lim="800000"/>
            <a:headEnd/>
            <a:tailEnd/>
          </a:ln>
        </p:spPr>
      </p:pic>
      <p:pic>
        <p:nvPicPr>
          <p:cNvPr id="947201" name="Picture 1"/>
          <p:cNvPicPr>
            <a:picLocks noChangeAspect="1" noChangeArrowheads="1"/>
          </p:cNvPicPr>
          <p:nvPr/>
        </p:nvPicPr>
        <p:blipFill>
          <a:blip r:embed="rId4"/>
          <a:srcRect/>
          <a:stretch>
            <a:fillRect/>
          </a:stretch>
        </p:blipFill>
        <p:spPr bwMode="auto">
          <a:xfrm>
            <a:off x="304800" y="3048000"/>
            <a:ext cx="7500068" cy="3200400"/>
          </a:xfrm>
          <a:prstGeom prst="rect">
            <a:avLst/>
          </a:prstGeom>
          <a:noFill/>
          <a:ln w="9525">
            <a:noFill/>
            <a:miter lim="800000"/>
            <a:headEnd/>
            <a:tailEnd/>
          </a:ln>
          <a:effectLst/>
        </p:spPr>
      </p:pic>
      <p:sp>
        <p:nvSpPr>
          <p:cNvPr id="133" name="矩形 132"/>
          <p:cNvSpPr/>
          <p:nvPr/>
        </p:nvSpPr>
        <p:spPr>
          <a:xfrm>
            <a:off x="0" y="1219200"/>
            <a:ext cx="5715000" cy="1477328"/>
          </a:xfrm>
          <a:prstGeom prst="rect">
            <a:avLst/>
          </a:prstGeom>
        </p:spPr>
        <p:txBody>
          <a:bodyPr wrap="square">
            <a:spAutoFit/>
          </a:bodyPr>
          <a:lstStyle/>
          <a:p>
            <a:r>
              <a:rPr lang="en-US" dirty="0" smtClean="0">
                <a:solidFill>
                  <a:srgbClr val="0000FF"/>
                </a:solidFill>
              </a:rPr>
              <a:t>L. Torrey, J. </a:t>
            </a:r>
            <a:r>
              <a:rPr lang="en-US" dirty="0" err="1" smtClean="0">
                <a:solidFill>
                  <a:srgbClr val="0000FF"/>
                </a:solidFill>
              </a:rPr>
              <a:t>Shavlik</a:t>
            </a:r>
            <a:r>
              <a:rPr lang="en-US" dirty="0" smtClean="0">
                <a:solidFill>
                  <a:srgbClr val="0000FF"/>
                </a:solidFill>
              </a:rPr>
              <a:t>, S. </a:t>
            </a:r>
            <a:r>
              <a:rPr lang="en-US" dirty="0" err="1" smtClean="0">
                <a:solidFill>
                  <a:srgbClr val="0000FF"/>
                </a:solidFill>
              </a:rPr>
              <a:t>Natarajan</a:t>
            </a:r>
            <a:r>
              <a:rPr lang="en-US" dirty="0" smtClean="0">
                <a:solidFill>
                  <a:srgbClr val="0000FF"/>
                </a:solidFill>
              </a:rPr>
              <a:t>, P. </a:t>
            </a:r>
            <a:r>
              <a:rPr lang="en-US" dirty="0" err="1" smtClean="0">
                <a:solidFill>
                  <a:srgbClr val="0000FF"/>
                </a:solidFill>
              </a:rPr>
              <a:t>Kuppili</a:t>
            </a:r>
            <a:r>
              <a:rPr lang="en-US" dirty="0" smtClean="0">
                <a:solidFill>
                  <a:srgbClr val="0000FF"/>
                </a:solidFill>
              </a:rPr>
              <a:t> &amp; T. Walker (2008). </a:t>
            </a:r>
            <a:br>
              <a:rPr lang="en-US" dirty="0" smtClean="0">
                <a:solidFill>
                  <a:srgbClr val="0000FF"/>
                </a:solidFill>
              </a:rPr>
            </a:br>
            <a:r>
              <a:rPr lang="en-US" dirty="0" smtClean="0">
                <a:solidFill>
                  <a:srgbClr val="0000FF"/>
                </a:solidFill>
                <a:hlinkClick r:id="rId5"/>
              </a:rPr>
              <a:t>Transfer in Reinforcement Learning via Markov Logic Networks</a:t>
            </a:r>
            <a:r>
              <a:rPr lang="en-US" dirty="0" smtClean="0">
                <a:solidFill>
                  <a:srgbClr val="0000FF"/>
                </a:solidFill>
              </a:rPr>
              <a:t>. </a:t>
            </a:r>
            <a:r>
              <a:rPr lang="en-US" i="1" dirty="0" smtClean="0">
                <a:solidFill>
                  <a:srgbClr val="0000FF"/>
                </a:solidFill>
              </a:rPr>
              <a:t>AAAI'08 Workshop on Transfer Learning for Complex Tasks</a:t>
            </a:r>
            <a:r>
              <a:rPr lang="en-US" dirty="0" smtClean="0">
                <a:solidFill>
                  <a:srgbClr val="0000FF"/>
                </a:solidFill>
              </a:rPr>
              <a:t>, Chicago, IL.</a:t>
            </a:r>
            <a:endParaRPr lang="en-US" dirty="0">
              <a:solidFill>
                <a:srgbClr val="0000FF"/>
              </a:solidFill>
            </a:endParaRPr>
          </a:p>
        </p:txBody>
      </p:sp>
    </p:spTree>
    <p:extLst>
      <p:ext uri="{BB962C8B-B14F-4D97-AF65-F5344CB8AC3E}">
        <p14:creationId xmlns:p14="http://schemas.microsoft.com/office/powerpoint/2010/main" val="2260430691"/>
      </p:ext>
    </p:extLst>
  </p:cSld>
  <p:clrMapOvr>
    <a:masterClrMapping/>
  </p:clrMapOvr>
  <p:transition xmlns:p14="http://schemas.microsoft.com/office/powerpoint/2010/main" advTm="26247"/>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fld id="{FB1A2EEC-1922-DE4E-ACFA-E40FAC3D5F1C}" type="slidenum">
              <a:rPr lang="en-US" altLang="zh-CN" sz="1400">
                <a:solidFill>
                  <a:schemeClr val="tx1"/>
                </a:solidFill>
                <a:ea typeface="宋体" charset="0"/>
                <a:cs typeface="宋体" charset="0"/>
              </a:rPr>
              <a:pPr eaLnBrk="1" hangingPunct="1"/>
              <a:t>7</a:t>
            </a:fld>
            <a:endParaRPr lang="en-US" altLang="zh-CN" sz="1400">
              <a:solidFill>
                <a:schemeClr val="tx1"/>
              </a:solidFill>
              <a:ea typeface="宋体" charset="0"/>
              <a:cs typeface="宋体"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0010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ChangeArrowheads="1"/>
          </p:cNvSpPr>
          <p:nvPr/>
        </p:nvSpPr>
        <p:spPr bwMode="auto">
          <a:xfrm>
            <a:off x="152400" y="1600200"/>
            <a:ext cx="8763000" cy="4876800"/>
          </a:xfrm>
          <a:prstGeom prst="rect">
            <a:avLst/>
          </a:prstGeom>
          <a:solidFill>
            <a:schemeClr val="bg1">
              <a:alpha val="4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3797" name="Rectangle 4"/>
          <p:cNvSpPr>
            <a:spLocks noGrp="1" noChangeArrowheads="1"/>
          </p:cNvSpPr>
          <p:nvPr>
            <p:ph type="title" sz="quarter"/>
          </p:nvPr>
        </p:nvSpPr>
        <p:spPr/>
        <p:txBody>
          <a:bodyPr/>
          <a:lstStyle/>
          <a:p>
            <a:pPr eaLnBrk="1" hangingPunct="1">
              <a:defRPr/>
            </a:pPr>
            <a:r>
              <a:rPr lang="en-US" altLang="zh-CN" sz="3600" b="1" dirty="0" smtClean="0">
                <a:effectLst>
                  <a:outerShdw blurRad="38100" dist="38100" dir="2700000" algn="tl">
                    <a:srgbClr val="C0C0C0"/>
                  </a:outerShdw>
                </a:effectLst>
                <a:latin typeface="Times New Roman" pitchFamily="18" charset="0"/>
                <a:ea typeface="华文中宋" pitchFamily="2" charset="-122"/>
                <a:cs typeface="+mj-cs"/>
              </a:rPr>
              <a:t>Motivating </a:t>
            </a:r>
            <a:r>
              <a:rPr lang="en-US" altLang="zh-CN" sz="3600" b="1" dirty="0" smtClean="0">
                <a:effectLst>
                  <a:outerShdw blurRad="38100" dist="38100" dir="2700000" algn="tl">
                    <a:srgbClr val="C0C0C0"/>
                  </a:outerShdw>
                </a:effectLst>
                <a:latin typeface="Times New Roman" pitchFamily="18" charset="0"/>
                <a:ea typeface="华文中宋" pitchFamily="2" charset="-122"/>
                <a:cs typeface="+mj-cs"/>
              </a:rPr>
              <a:t>Example: </a:t>
            </a:r>
            <a:r>
              <a:rPr lang="en-US" altLang="zh-CN" sz="3600" b="1" dirty="0" smtClean="0">
                <a:effectLst>
                  <a:outerShdw blurRad="38100" dist="38100" dir="2700000" algn="tl">
                    <a:srgbClr val="C0C0C0"/>
                  </a:outerShdw>
                </a:effectLst>
                <a:latin typeface="Times New Roman" pitchFamily="18" charset="0"/>
                <a:ea typeface="华文中宋" pitchFamily="2" charset="-122"/>
                <a:cs typeface="+mj-cs"/>
              </a:rPr>
              <a:t/>
            </a:r>
            <a:br>
              <a:rPr lang="en-US" altLang="zh-CN" sz="3600" b="1" dirty="0" smtClean="0">
                <a:effectLst>
                  <a:outerShdw blurRad="38100" dist="38100" dir="2700000" algn="tl">
                    <a:srgbClr val="C0C0C0"/>
                  </a:outerShdw>
                </a:effectLst>
                <a:latin typeface="Times New Roman" pitchFamily="18" charset="0"/>
                <a:ea typeface="华文中宋" pitchFamily="2" charset="-122"/>
                <a:cs typeface="+mj-cs"/>
              </a:rPr>
            </a:br>
            <a:r>
              <a:rPr lang="en-US" altLang="zh-CN" sz="3600" b="1" dirty="0" smtClean="0">
                <a:solidFill>
                  <a:schemeClr val="tx1"/>
                </a:solidFill>
                <a:latin typeface="Times New Roman" pitchFamily="18" charset="0"/>
                <a:cs typeface="+mj-cs"/>
              </a:rPr>
              <a:t>Indoor </a:t>
            </a:r>
            <a:r>
              <a:rPr lang="en-US" altLang="zh-CN" sz="3600" b="1" dirty="0" err="1" smtClean="0">
                <a:solidFill>
                  <a:schemeClr val="tx1"/>
                </a:solidFill>
                <a:latin typeface="Times New Roman" pitchFamily="18" charset="0"/>
                <a:cs typeface="+mj-cs"/>
              </a:rPr>
              <a:t>WiFi</a:t>
            </a:r>
            <a:r>
              <a:rPr lang="en-US" altLang="zh-CN" sz="3600" b="1" dirty="0" smtClean="0">
                <a:solidFill>
                  <a:schemeClr val="tx1"/>
                </a:solidFill>
                <a:latin typeface="Times New Roman" pitchFamily="18" charset="0"/>
                <a:cs typeface="+mj-cs"/>
              </a:rPr>
              <a:t> Localization</a:t>
            </a:r>
            <a:r>
              <a:rPr lang="en-US" altLang="zh-CN" sz="4000" b="1" dirty="0" smtClean="0">
                <a:solidFill>
                  <a:schemeClr val="tx1"/>
                </a:solidFill>
                <a:latin typeface="Times New Roman" pitchFamily="18" charset="0"/>
                <a:cs typeface="+mj-cs"/>
              </a:rPr>
              <a:t/>
            </a:r>
            <a:br>
              <a:rPr lang="en-US" altLang="zh-CN" sz="4000" b="1" dirty="0" smtClean="0">
                <a:solidFill>
                  <a:schemeClr val="tx1"/>
                </a:solidFill>
                <a:latin typeface="Times New Roman" pitchFamily="18" charset="0"/>
                <a:cs typeface="+mj-cs"/>
              </a:rPr>
            </a:br>
            <a:r>
              <a:rPr lang="en-US" altLang="zh-CN" sz="2400" b="1" dirty="0" smtClean="0">
                <a:solidFill>
                  <a:srgbClr val="0000FF"/>
                </a:solidFill>
                <a:latin typeface="Times New Roman" pitchFamily="18" charset="0"/>
                <a:cs typeface="+mj-cs"/>
              </a:rPr>
              <a:t>Where is the Mobile Device?</a:t>
            </a:r>
          </a:p>
        </p:txBody>
      </p:sp>
      <p:pic>
        <p:nvPicPr>
          <p:cNvPr id="20485" name="Picture 5" descr="linksys_wap54g">
            <a:hlinkClick r:id="rId4"/>
          </p:cNvPr>
          <p:cNvPicPr>
            <a:picLocks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2711450" y="2270125"/>
            <a:ext cx="614363" cy="533400"/>
          </a:xfrm>
          <a:ln>
            <a:solidFill>
              <a:srgbClr val="0000FF"/>
            </a:solidFill>
            <a:miter lim="800000"/>
            <a:headEnd/>
            <a:tailEnd/>
          </a:ln>
        </p:spPr>
      </p:pic>
      <p:pic>
        <p:nvPicPr>
          <p:cNvPr id="20486" name="Picture 6" descr="linksys_wap54g">
            <a:hlinkClick r:id="rId4"/>
          </p:cNvPr>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903913" y="3025775"/>
            <a:ext cx="654050" cy="568325"/>
          </a:xfrm>
          <a:ln>
            <a:solidFill>
              <a:srgbClr val="0000FF"/>
            </a:solidFill>
            <a:miter lim="800000"/>
            <a:headEnd/>
            <a:tailEnd/>
          </a:ln>
        </p:spPr>
      </p:pic>
      <p:pic>
        <p:nvPicPr>
          <p:cNvPr id="20487" name="Picture 7" descr="linksys_wap54g">
            <a:hlinkClick r:id="rId4"/>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81000" y="4800600"/>
            <a:ext cx="609600" cy="517525"/>
          </a:xfrm>
          <a:ln>
            <a:solidFill>
              <a:srgbClr val="0000FF"/>
            </a:solidFill>
            <a:miter lim="800000"/>
            <a:headEnd/>
            <a:tailEnd/>
          </a:ln>
        </p:spPr>
      </p:pic>
      <p:pic>
        <p:nvPicPr>
          <p:cNvPr id="394248" name="Picture 8" descr="palm-m515-0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276600"/>
            <a:ext cx="609600" cy="4937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94249" name="Picture 9" descr="palm-m515-01">
            <a:hlinkClick r:id="rId6"/>
          </p:cNvPr>
          <p:cNvPicPr>
            <a:picLocks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2957513" y="3779838"/>
            <a:ext cx="654050" cy="533400"/>
          </a:xfrm>
          <a:ln w="38100">
            <a:solidFill>
              <a:srgbClr val="FF0000"/>
            </a:solidFill>
            <a:miter lim="800000"/>
            <a:headEnd/>
            <a:tailEnd/>
          </a:ln>
        </p:spPr>
      </p:pic>
      <p:sp>
        <p:nvSpPr>
          <p:cNvPr id="394250" name="Line 10"/>
          <p:cNvSpPr>
            <a:spLocks noChangeShapeType="1"/>
          </p:cNvSpPr>
          <p:nvPr/>
        </p:nvSpPr>
        <p:spPr bwMode="auto">
          <a:xfrm flipH="1">
            <a:off x="3581400" y="3505200"/>
            <a:ext cx="2667000" cy="609600"/>
          </a:xfrm>
          <a:prstGeom prst="line">
            <a:avLst/>
          </a:prstGeom>
          <a:noFill/>
          <a:ln w="381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4251" name="Line 11"/>
          <p:cNvSpPr>
            <a:spLocks noChangeShapeType="1"/>
          </p:cNvSpPr>
          <p:nvPr/>
        </p:nvSpPr>
        <p:spPr bwMode="auto">
          <a:xfrm>
            <a:off x="3352800" y="2819400"/>
            <a:ext cx="228600" cy="129540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4252" name="Line 12"/>
          <p:cNvSpPr>
            <a:spLocks noChangeShapeType="1"/>
          </p:cNvSpPr>
          <p:nvPr/>
        </p:nvSpPr>
        <p:spPr bwMode="auto">
          <a:xfrm flipV="1">
            <a:off x="685800" y="4114800"/>
            <a:ext cx="2895600" cy="990600"/>
          </a:xfrm>
          <a:prstGeom prst="line">
            <a:avLst/>
          </a:prstGeom>
          <a:noFill/>
          <a:ln w="381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94253" name="Group 13"/>
          <p:cNvGraphicFramePr>
            <a:graphicFrameLocks noGrp="1"/>
          </p:cNvGraphicFramePr>
          <p:nvPr/>
        </p:nvGraphicFramePr>
        <p:xfrm>
          <a:off x="4038600" y="4038600"/>
          <a:ext cx="3754438" cy="381000"/>
        </p:xfrm>
        <a:graphic>
          <a:graphicData uri="http://schemas.openxmlformats.org/drawingml/2006/table">
            <a:tbl>
              <a:tblPr/>
              <a:tblGrid>
                <a:gridCol w="1250950"/>
                <a:gridCol w="1252538"/>
                <a:gridCol w="125095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rgbClr val="FF0000"/>
                          </a:solidFill>
                          <a:effectLst/>
                          <a:latin typeface="Arial" charset="0"/>
                          <a:ea typeface="宋体" pitchFamily="2" charset="-122"/>
                        </a:rPr>
                        <a:t>-30dBm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rgbClr val="00FF00"/>
                          </a:solidFill>
                          <a:effectLst/>
                          <a:latin typeface="Arial" charset="0"/>
                          <a:ea typeface="宋体" pitchFamily="2" charset="-122"/>
                        </a:rPr>
                        <a:t>-70dBm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rgbClr val="0000FF"/>
                          </a:solidFill>
                          <a:effectLst/>
                          <a:latin typeface="Arial" charset="0"/>
                          <a:ea typeface="宋体" pitchFamily="2" charset="-122"/>
                        </a:rPr>
                        <a:t>-40dBm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837249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77778E-7 2.59259E-6 L -0.27309 -0.00255 " pathEditMode="relative" rAng="0" ptsTypes="AA">
                                      <p:cBhvr>
                                        <p:cTn id="6" dur="1000" fill="hold"/>
                                        <p:tgtEl>
                                          <p:spTgt spid="394248"/>
                                        </p:tgtEl>
                                        <p:attrNameLst>
                                          <p:attrName>ppt_x</p:attrName>
                                          <p:attrName>ppt_y</p:attrName>
                                        </p:attrNameLst>
                                      </p:cBhvr>
                                      <p:rCtr x="-13663" y="-139"/>
                                    </p:animMotion>
                                  </p:childTnLst>
                                </p:cTn>
                              </p:par>
                            </p:childTnLst>
                          </p:cTn>
                        </p:par>
                        <p:par>
                          <p:cTn id="7" fill="hold" nodeType="afterGroup">
                            <p:stCondLst>
                              <p:cond delay="1000"/>
                            </p:stCondLst>
                            <p:childTnLst>
                              <p:par>
                                <p:cTn id="8" presetID="0" presetClass="path" presetSubtype="0" accel="50000" decel="50000" fill="hold" nodeType="afterEffect">
                                  <p:stCondLst>
                                    <p:cond delay="0"/>
                                  </p:stCondLst>
                                  <p:childTnLst>
                                    <p:animMotion origin="layout" path="M -0.27309 -0.00255 L -0.27309 0.3419 " pathEditMode="relative" rAng="0" ptsTypes="AA">
                                      <p:cBhvr>
                                        <p:cTn id="9" dur="1000" fill="hold"/>
                                        <p:tgtEl>
                                          <p:spTgt spid="394248"/>
                                        </p:tgtEl>
                                        <p:attrNameLst>
                                          <p:attrName>ppt_x</p:attrName>
                                          <p:attrName>ppt_y</p:attrName>
                                        </p:attrNameLst>
                                      </p:cBhvr>
                                      <p:rCtr x="0" y="17222"/>
                                    </p:animMotion>
                                  </p:childTnLst>
                                </p:cTn>
                              </p:par>
                            </p:childTnLst>
                          </p:cTn>
                        </p:par>
                        <p:par>
                          <p:cTn id="10" fill="hold" nodeType="afterGroup">
                            <p:stCondLst>
                              <p:cond delay="2000"/>
                            </p:stCondLst>
                            <p:childTnLst>
                              <p:par>
                                <p:cTn id="11" presetID="0" presetClass="path" presetSubtype="0" accel="50000" decel="50000" fill="hold" nodeType="afterEffect">
                                  <p:stCondLst>
                                    <p:cond delay="0"/>
                                  </p:stCondLst>
                                  <p:childTnLst>
                                    <p:animMotion origin="layout" path="M -0.27309 0.34189 L 0.01858 0.34189 " pathEditMode="relative" rAng="0" ptsTypes="AA">
                                      <p:cBhvr>
                                        <p:cTn id="12" dur="1000" fill="hold"/>
                                        <p:tgtEl>
                                          <p:spTgt spid="394248"/>
                                        </p:tgtEl>
                                        <p:attrNameLst>
                                          <p:attrName>ppt_x</p:attrName>
                                          <p:attrName>ppt_y</p:attrName>
                                        </p:attrNameLst>
                                      </p:cBhvr>
                                      <p:rCtr x="14583" y="0"/>
                                    </p:animMotion>
                                  </p:childTnLst>
                                </p:cTn>
                              </p:par>
                            </p:childTnLst>
                          </p:cTn>
                        </p:par>
                        <p:par>
                          <p:cTn id="13" fill="hold" nodeType="afterGroup">
                            <p:stCondLst>
                              <p:cond delay="3000"/>
                            </p:stCondLst>
                            <p:childTnLst>
                              <p:par>
                                <p:cTn id="14" presetID="0" presetClass="path" presetSubtype="0" accel="50000" decel="50000" fill="hold" nodeType="afterEffect">
                                  <p:stCondLst>
                                    <p:cond delay="0"/>
                                  </p:stCondLst>
                                  <p:childTnLst>
                                    <p:animMotion origin="layout" path="M 0.01858 0.34189 L 0.01667 -0.18889 " pathEditMode="relative" rAng="0" ptsTypes="AA">
                                      <p:cBhvr>
                                        <p:cTn id="15" dur="1000" fill="hold"/>
                                        <p:tgtEl>
                                          <p:spTgt spid="394248"/>
                                        </p:tgtEl>
                                        <p:attrNameLst>
                                          <p:attrName>ppt_x</p:attrName>
                                          <p:attrName>ppt_y</p:attrName>
                                        </p:attrNameLst>
                                      </p:cBhvr>
                                      <p:rCtr x="-104" y="-26551"/>
                                    </p:animMotion>
                                  </p:childTnLst>
                                </p:cTn>
                              </p:par>
                            </p:childTnLst>
                          </p:cTn>
                        </p:par>
                        <p:par>
                          <p:cTn id="16" fill="hold" nodeType="afterGroup">
                            <p:stCondLst>
                              <p:cond delay="4000"/>
                            </p:stCondLst>
                            <p:childTnLst>
                              <p:par>
                                <p:cTn id="17" presetID="0" presetClass="path" presetSubtype="0" accel="50000" decel="50000" fill="hold" nodeType="afterEffect">
                                  <p:stCondLst>
                                    <p:cond delay="0"/>
                                  </p:stCondLst>
                                  <p:childTnLst>
                                    <p:animMotion origin="layout" path="M 0.01667 -0.18889 L 0.01858 -0.03588 " pathEditMode="relative" rAng="0" ptsTypes="AA">
                                      <p:cBhvr>
                                        <p:cTn id="18" dur="1000" fill="hold"/>
                                        <p:tgtEl>
                                          <p:spTgt spid="394248"/>
                                        </p:tgtEl>
                                        <p:attrNameLst>
                                          <p:attrName>ppt_x</p:attrName>
                                          <p:attrName>ppt_y</p:attrName>
                                        </p:attrNameLst>
                                      </p:cBhvr>
                                      <p:rCtr x="87" y="7639"/>
                                    </p:animMotion>
                                  </p:childTnLst>
                                </p:cTn>
                              </p:par>
                            </p:childTnLst>
                          </p:cTn>
                        </p:par>
                        <p:par>
                          <p:cTn id="19" fill="hold" nodeType="afterGroup">
                            <p:stCondLst>
                              <p:cond delay="5000"/>
                            </p:stCondLst>
                            <p:childTnLst>
                              <p:par>
                                <p:cTn id="20" presetID="0" presetClass="path" presetSubtype="0" accel="50000" decel="50000" fill="hold" nodeType="afterEffect">
                                  <p:stCondLst>
                                    <p:cond delay="0"/>
                                  </p:stCondLst>
                                  <p:childTnLst>
                                    <p:animMotion origin="layout" path="M 0.01858 -0.03588 L 0.55191 -0.03588 " pathEditMode="relative" rAng="0" ptsTypes="AA">
                                      <p:cBhvr>
                                        <p:cTn id="21" dur="1000" fill="hold"/>
                                        <p:tgtEl>
                                          <p:spTgt spid="394248"/>
                                        </p:tgtEl>
                                        <p:attrNameLst>
                                          <p:attrName>ppt_x</p:attrName>
                                          <p:attrName>ppt_y</p:attrName>
                                        </p:attrNameLst>
                                      </p:cBhvr>
                                      <p:rCtr x="26667" y="0"/>
                                    </p:animMotion>
                                  </p:childTnLst>
                                </p:cTn>
                              </p:par>
                            </p:childTnLst>
                          </p:cTn>
                        </p:par>
                        <p:par>
                          <p:cTn id="22" fill="hold" nodeType="afterGroup">
                            <p:stCondLst>
                              <p:cond delay="6000"/>
                            </p:stCondLst>
                            <p:childTnLst>
                              <p:par>
                                <p:cTn id="23" presetID="1" presetClass="exit" presetSubtype="0" fill="hold" nodeType="afterEffect">
                                  <p:stCondLst>
                                    <p:cond delay="0"/>
                                  </p:stCondLst>
                                  <p:childTnLst>
                                    <p:set>
                                      <p:cBhvr>
                                        <p:cTn id="24" dur="1" fill="hold">
                                          <p:stCondLst>
                                            <p:cond delay="0"/>
                                          </p:stCondLst>
                                        </p:cTn>
                                        <p:tgtEl>
                                          <p:spTgt spid="39424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499"/>
                                          </p:stCondLst>
                                        </p:cTn>
                                        <p:tgtEl>
                                          <p:spTgt spid="394249"/>
                                        </p:tgtEl>
                                        <p:attrNameLst>
                                          <p:attrName>style.visibility</p:attrName>
                                        </p:attrNameLst>
                                      </p:cBhvr>
                                      <p:to>
                                        <p:strVal val="visible"/>
                                      </p:to>
                                    </p:set>
                                  </p:childTnLst>
                                </p:cTn>
                              </p:par>
                            </p:childTnLst>
                          </p:cTn>
                        </p:par>
                        <p:par>
                          <p:cTn id="27" fill="hold" nodeType="afterGroup">
                            <p:stCondLst>
                              <p:cond delay="6500"/>
                            </p:stCondLst>
                            <p:childTnLst>
                              <p:par>
                                <p:cTn id="28" presetID="18" presetClass="entr" presetSubtype="6" repeatCount="3000" fill="hold" grpId="0" nodeType="afterEffect">
                                  <p:stCondLst>
                                    <p:cond delay="0"/>
                                  </p:stCondLst>
                                  <p:childTnLst>
                                    <p:set>
                                      <p:cBhvr>
                                        <p:cTn id="29" dur="1" fill="hold">
                                          <p:stCondLst>
                                            <p:cond delay="0"/>
                                          </p:stCondLst>
                                        </p:cTn>
                                        <p:tgtEl>
                                          <p:spTgt spid="394251"/>
                                        </p:tgtEl>
                                        <p:attrNameLst>
                                          <p:attrName>style.visibility</p:attrName>
                                        </p:attrNameLst>
                                      </p:cBhvr>
                                      <p:to>
                                        <p:strVal val="visible"/>
                                      </p:to>
                                    </p:set>
                                    <p:animEffect transition="in" filter="strips(downRight)">
                                      <p:cBhvr>
                                        <p:cTn id="30" dur="1000"/>
                                        <p:tgtEl>
                                          <p:spTgt spid="394251"/>
                                        </p:tgtEl>
                                      </p:cBhvr>
                                    </p:animEffect>
                                  </p:childTnLst>
                                </p:cTn>
                              </p:par>
                              <p:par>
                                <p:cTn id="31" presetID="18" presetClass="entr" presetSubtype="12" repeatCount="3000" fill="hold" grpId="0" nodeType="withEffect">
                                  <p:stCondLst>
                                    <p:cond delay="0"/>
                                  </p:stCondLst>
                                  <p:childTnLst>
                                    <p:set>
                                      <p:cBhvr>
                                        <p:cTn id="32" dur="1" fill="hold">
                                          <p:stCondLst>
                                            <p:cond delay="0"/>
                                          </p:stCondLst>
                                        </p:cTn>
                                        <p:tgtEl>
                                          <p:spTgt spid="394250"/>
                                        </p:tgtEl>
                                        <p:attrNameLst>
                                          <p:attrName>style.visibility</p:attrName>
                                        </p:attrNameLst>
                                      </p:cBhvr>
                                      <p:to>
                                        <p:strVal val="visible"/>
                                      </p:to>
                                    </p:set>
                                    <p:animEffect transition="in" filter="strips(downLeft)">
                                      <p:cBhvr>
                                        <p:cTn id="33" dur="1000"/>
                                        <p:tgtEl>
                                          <p:spTgt spid="394250"/>
                                        </p:tgtEl>
                                      </p:cBhvr>
                                    </p:animEffect>
                                  </p:childTnLst>
                                </p:cTn>
                              </p:par>
                              <p:par>
                                <p:cTn id="34" presetID="18" presetClass="entr" presetSubtype="3" repeatCount="3000" fill="hold" grpId="0" nodeType="withEffect">
                                  <p:stCondLst>
                                    <p:cond delay="0"/>
                                  </p:stCondLst>
                                  <p:childTnLst>
                                    <p:set>
                                      <p:cBhvr>
                                        <p:cTn id="35" dur="1" fill="hold">
                                          <p:stCondLst>
                                            <p:cond delay="0"/>
                                          </p:stCondLst>
                                        </p:cTn>
                                        <p:tgtEl>
                                          <p:spTgt spid="394252"/>
                                        </p:tgtEl>
                                        <p:attrNameLst>
                                          <p:attrName>style.visibility</p:attrName>
                                        </p:attrNameLst>
                                      </p:cBhvr>
                                      <p:to>
                                        <p:strVal val="visible"/>
                                      </p:to>
                                    </p:set>
                                    <p:animEffect transition="in" filter="strips(upRight)">
                                      <p:cBhvr>
                                        <p:cTn id="36" dur="1000"/>
                                        <p:tgtEl>
                                          <p:spTgt spid="394252"/>
                                        </p:tgtEl>
                                      </p:cBhvr>
                                    </p:animEffect>
                                  </p:childTnLst>
                                </p:cTn>
                              </p:par>
                            </p:childTnLst>
                          </p:cTn>
                        </p:par>
                        <p:par>
                          <p:cTn id="37" fill="hold" nodeType="afterGroup">
                            <p:stCondLst>
                              <p:cond delay="9500"/>
                            </p:stCondLst>
                            <p:childTnLst>
                              <p:par>
                                <p:cTn id="38" presetID="3" presetClass="entr" presetSubtype="10" fill="hold" nodeType="afterEffect">
                                  <p:stCondLst>
                                    <p:cond delay="0"/>
                                  </p:stCondLst>
                                  <p:childTnLst>
                                    <p:set>
                                      <p:cBhvr>
                                        <p:cTn id="39" dur="1" fill="hold">
                                          <p:stCondLst>
                                            <p:cond delay="0"/>
                                          </p:stCondLst>
                                        </p:cTn>
                                        <p:tgtEl>
                                          <p:spTgt spid="394253"/>
                                        </p:tgtEl>
                                        <p:attrNameLst>
                                          <p:attrName>style.visibility</p:attrName>
                                        </p:attrNameLst>
                                      </p:cBhvr>
                                      <p:to>
                                        <p:strVal val="visible"/>
                                      </p:to>
                                    </p:set>
                                    <p:animEffect transition="in" filter="blinds(horizontal)">
                                      <p:cBhvr>
                                        <p:cTn id="40" dur="500"/>
                                        <p:tgtEl>
                                          <p:spTgt spid="394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50" grpId="0" animBg="1"/>
      <p:bldP spid="394251" grpId="0" animBg="1"/>
      <p:bldP spid="3942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fld id="{04DF4A28-6BBF-E849-B779-BB2778CEA272}" type="slidenum">
              <a:rPr lang="en-US" altLang="zh-CN" sz="1400">
                <a:solidFill>
                  <a:schemeClr val="tx1"/>
                </a:solidFill>
                <a:ea typeface="宋体" charset="0"/>
                <a:cs typeface="宋体" charset="0"/>
              </a:rPr>
              <a:pPr eaLnBrk="1" hangingPunct="1"/>
              <a:t>8</a:t>
            </a:fld>
            <a:endParaRPr lang="en-US" altLang="zh-CN" sz="1400">
              <a:solidFill>
                <a:schemeClr val="tx1"/>
              </a:solidFill>
              <a:ea typeface="宋体" charset="0"/>
              <a:cs typeface="宋体" charset="0"/>
            </a:endParaRPr>
          </a:p>
        </p:txBody>
      </p:sp>
      <p:sp>
        <p:nvSpPr>
          <p:cNvPr id="2" name="Title 1"/>
          <p:cNvSpPr>
            <a:spLocks noGrp="1"/>
          </p:cNvSpPr>
          <p:nvPr>
            <p:ph type="title" idx="4294967295"/>
          </p:nvPr>
        </p:nvSpPr>
        <p:spPr/>
        <p:txBody>
          <a:bodyPr>
            <a:normAutofit fontScale="90000"/>
          </a:bodyPr>
          <a:lstStyle/>
          <a:p>
            <a:pPr eaLnBrk="1" hangingPunct="1">
              <a:defRPr/>
            </a:pPr>
            <a:r>
              <a:rPr lang="en-US" altLang="zh-CN" sz="4000" b="1">
                <a:effectLst>
                  <a:outerShdw blurRad="38100" dist="38100" dir="2700000" algn="tl">
                    <a:srgbClr val="DDDDDD"/>
                  </a:outerShdw>
                </a:effectLst>
                <a:latin typeface="Times New Roman" charset="0"/>
                <a:ea typeface="宋体" charset="0"/>
                <a:cs typeface="华文中宋" charset="0"/>
              </a:rPr>
              <a:t>Indoor WiFi Localization (cont.)</a:t>
            </a:r>
          </a:p>
        </p:txBody>
      </p:sp>
      <p:sp>
        <p:nvSpPr>
          <p:cNvPr id="22531" name="Rectangle 4"/>
          <p:cNvSpPr>
            <a:spLocks noChangeArrowheads="1"/>
          </p:cNvSpPr>
          <p:nvPr/>
        </p:nvSpPr>
        <p:spPr bwMode="auto">
          <a:xfrm>
            <a:off x="107950" y="6237288"/>
            <a:ext cx="8856663" cy="431800"/>
          </a:xfrm>
          <a:prstGeom prst="rect">
            <a:avLst/>
          </a:prstGeom>
          <a:solidFill>
            <a:srgbClr val="FFFFCC"/>
          </a:solidFill>
          <a:ln w="25400">
            <a:solidFill>
              <a:srgbClr val="800000"/>
            </a:solidFill>
            <a:miter lim="800000"/>
            <a:headEnd/>
            <a:tailEnd/>
          </a:ln>
        </p:spPr>
        <p:txBody>
          <a:bodyPr lIns="90487" tIns="44450" rIns="90487" bIns="44450"/>
          <a:lstStyle/>
          <a:p>
            <a:pPr marL="284163" indent="-284163" algn="l">
              <a:tabLst>
                <a:tab pos="7431088" algn="r"/>
              </a:tabLst>
            </a:pPr>
            <a:r>
              <a:rPr lang="en-US" altLang="zh-CN" sz="2000">
                <a:solidFill>
                  <a:srgbClr val="800000"/>
                </a:solidFill>
                <a:latin typeface="Times New Roman" charset="0"/>
              </a:rPr>
              <a:t>WiFi signal strength may be a function of time or devices, depending on later factors</a:t>
            </a:r>
          </a:p>
        </p:txBody>
      </p:sp>
      <p:pic>
        <p:nvPicPr>
          <p:cNvPr id="22532" name="Picture 4" desc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844675"/>
            <a:ext cx="28717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844675"/>
            <a:ext cx="28717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6"/>
          <p:cNvSpPr txBox="1">
            <a:spLocks noChangeArrowheads="1"/>
          </p:cNvSpPr>
          <p:nvPr/>
        </p:nvSpPr>
        <p:spPr bwMode="auto">
          <a:xfrm>
            <a:off x="2195513" y="1628775"/>
            <a:ext cx="1943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t>Time Period 1</a:t>
            </a:r>
          </a:p>
        </p:txBody>
      </p:sp>
      <p:sp>
        <p:nvSpPr>
          <p:cNvPr id="22535" name="Text Box 7"/>
          <p:cNvSpPr txBox="1">
            <a:spLocks noChangeArrowheads="1"/>
          </p:cNvSpPr>
          <p:nvPr/>
        </p:nvSpPr>
        <p:spPr bwMode="auto">
          <a:xfrm>
            <a:off x="5148263" y="1628775"/>
            <a:ext cx="1943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t>Time Period 2</a:t>
            </a:r>
          </a:p>
        </p:txBody>
      </p:sp>
      <p:pic>
        <p:nvPicPr>
          <p:cNvPr id="22536" name="Picture 8" descr="B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4005263"/>
            <a:ext cx="28717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descr="B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4005263"/>
            <a:ext cx="28717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10"/>
          <p:cNvSpPr txBox="1">
            <a:spLocks noChangeArrowheads="1"/>
          </p:cNvSpPr>
          <p:nvPr/>
        </p:nvSpPr>
        <p:spPr bwMode="auto">
          <a:xfrm>
            <a:off x="323850" y="4797425"/>
            <a:ext cx="1511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t>Device B</a:t>
            </a:r>
          </a:p>
        </p:txBody>
      </p:sp>
      <p:sp>
        <p:nvSpPr>
          <p:cNvPr id="22539" name="Text Box 11"/>
          <p:cNvSpPr txBox="1">
            <a:spLocks noChangeArrowheads="1"/>
          </p:cNvSpPr>
          <p:nvPr/>
        </p:nvSpPr>
        <p:spPr bwMode="auto">
          <a:xfrm>
            <a:off x="250825" y="2709863"/>
            <a:ext cx="1511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spcBef>
                <a:spcPct val="50000"/>
              </a:spcBef>
            </a:pPr>
            <a:r>
              <a:rPr lang="en-US" altLang="zh-CN" sz="1600" b="1"/>
              <a:t>Device A</a:t>
            </a:r>
          </a:p>
        </p:txBody>
      </p:sp>
      <p:sp>
        <p:nvSpPr>
          <p:cNvPr id="22540" name="Rectangle 4"/>
          <p:cNvSpPr>
            <a:spLocks noChangeArrowheads="1"/>
          </p:cNvSpPr>
          <p:nvPr/>
        </p:nvSpPr>
        <p:spPr bwMode="auto">
          <a:xfrm>
            <a:off x="250825" y="1196975"/>
            <a:ext cx="53990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7" tIns="44450" rIns="90487" bIns="44450"/>
          <a:lstStyle/>
          <a:p>
            <a:pPr marL="284163" indent="-284163" algn="l">
              <a:tabLst>
                <a:tab pos="7431088" algn="r"/>
              </a:tabLst>
            </a:pPr>
            <a:r>
              <a:rPr lang="en-US" altLang="zh-CN" sz="2000">
                <a:solidFill>
                  <a:srgbClr val="0000FF"/>
                </a:solidFill>
                <a:latin typeface="Times New Roman" charset="0"/>
              </a:rPr>
              <a:t>Contour of signal strength values in the building</a:t>
            </a:r>
          </a:p>
        </p:txBody>
      </p:sp>
      <p:sp>
        <p:nvSpPr>
          <p:cNvPr id="22541" name="Line 13"/>
          <p:cNvSpPr>
            <a:spLocks noChangeShapeType="1"/>
          </p:cNvSpPr>
          <p:nvPr/>
        </p:nvSpPr>
        <p:spPr bwMode="auto">
          <a:xfrm>
            <a:off x="2124075" y="1484313"/>
            <a:ext cx="144463" cy="503237"/>
          </a:xfrm>
          <a:prstGeom prst="line">
            <a:avLst/>
          </a:prstGeom>
          <a:noFill/>
          <a:ln w="25400">
            <a:solidFill>
              <a:srgbClr val="0000FF"/>
            </a:solidFill>
            <a:round/>
            <a:headEnd/>
            <a:tailEnd type="stealth" w="lg" len="lg"/>
          </a:ln>
          <a:extLst>
            <a:ext uri="{909E8E84-426E-40dd-AFC4-6F175D3DCCD1}">
              <a14:hiddenFill xmlns:a14="http://schemas.microsoft.com/office/drawing/2010/main">
                <a:noFill/>
              </a14:hiddenFill>
            </a:ext>
          </a:extLst>
        </p:spPr>
        <p:txBody>
          <a:bodyPr anchor="ctr"/>
          <a:lstStyle/>
          <a:p>
            <a:endParaRPr lang="en-US"/>
          </a:p>
        </p:txBody>
      </p:sp>
      <p:sp>
        <p:nvSpPr>
          <p:cNvPr id="22542" name="Line 14"/>
          <p:cNvSpPr>
            <a:spLocks noChangeShapeType="1"/>
          </p:cNvSpPr>
          <p:nvPr/>
        </p:nvSpPr>
        <p:spPr bwMode="auto">
          <a:xfrm flipV="1">
            <a:off x="1692275" y="2060575"/>
            <a:ext cx="0" cy="1728788"/>
          </a:xfrm>
          <a:prstGeom prst="line">
            <a:avLst/>
          </a:prstGeom>
          <a:noFill/>
          <a:ln w="25400">
            <a:solidFill>
              <a:srgbClr val="0000FF"/>
            </a:solidFill>
            <a:round/>
            <a:headEnd/>
            <a:tailEnd type="stealth" w="lg" len="lg"/>
          </a:ln>
          <a:extLst>
            <a:ext uri="{909E8E84-426E-40dd-AFC4-6F175D3DCCD1}">
              <a14:hiddenFill xmlns:a14="http://schemas.microsoft.com/office/drawing/2010/main">
                <a:noFill/>
              </a14:hiddenFill>
            </a:ext>
          </a:extLst>
        </p:spPr>
        <p:txBody>
          <a:bodyPr anchor="ctr"/>
          <a:lstStyle/>
          <a:p>
            <a:endParaRPr lang="en-US"/>
          </a:p>
        </p:txBody>
      </p:sp>
      <p:sp>
        <p:nvSpPr>
          <p:cNvPr id="22543" name="Line 15"/>
          <p:cNvSpPr>
            <a:spLocks noChangeShapeType="1"/>
          </p:cNvSpPr>
          <p:nvPr/>
        </p:nvSpPr>
        <p:spPr bwMode="auto">
          <a:xfrm flipV="1">
            <a:off x="1692275" y="3933825"/>
            <a:ext cx="2447925" cy="1588"/>
          </a:xfrm>
          <a:prstGeom prst="line">
            <a:avLst/>
          </a:prstGeom>
          <a:noFill/>
          <a:ln w="25400">
            <a:solidFill>
              <a:srgbClr val="0000FF"/>
            </a:solidFill>
            <a:round/>
            <a:headEnd/>
            <a:tailEnd type="stealth" w="lg" len="lg"/>
          </a:ln>
          <a:extLst>
            <a:ext uri="{909E8E84-426E-40dd-AFC4-6F175D3DCCD1}">
              <a14:hiddenFill xmlns:a14="http://schemas.microsoft.com/office/drawing/2010/main">
                <a:noFill/>
              </a14:hiddenFill>
            </a:ext>
          </a:extLst>
        </p:spPr>
        <p:txBody>
          <a:bodyPr anchor="ctr"/>
          <a:lstStyle/>
          <a:p>
            <a:endParaRPr lang="en-US"/>
          </a:p>
        </p:txBody>
      </p:sp>
      <p:sp>
        <p:nvSpPr>
          <p:cNvPr id="22544" name="Rectangle 4"/>
          <p:cNvSpPr>
            <a:spLocks noChangeArrowheads="1"/>
          </p:cNvSpPr>
          <p:nvPr/>
        </p:nvSpPr>
        <p:spPr bwMode="auto">
          <a:xfrm>
            <a:off x="395288" y="2205038"/>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7" tIns="44450" rIns="90487" bIns="44450"/>
          <a:lstStyle/>
          <a:p>
            <a:pPr marL="284163" indent="-284163" algn="l">
              <a:tabLst>
                <a:tab pos="7431088" algn="r"/>
              </a:tabLst>
            </a:pPr>
            <a:r>
              <a:rPr lang="en-US" altLang="zh-CN" sz="1800">
                <a:solidFill>
                  <a:srgbClr val="0000FF"/>
                </a:solidFill>
                <a:latin typeface="Times New Roman" charset="0"/>
              </a:rPr>
              <a:t>Y coordinate</a:t>
            </a:r>
          </a:p>
        </p:txBody>
      </p:sp>
      <p:sp>
        <p:nvSpPr>
          <p:cNvPr id="22545" name="Rectangle 4"/>
          <p:cNvSpPr>
            <a:spLocks noChangeArrowheads="1"/>
          </p:cNvSpPr>
          <p:nvPr/>
        </p:nvSpPr>
        <p:spPr bwMode="auto">
          <a:xfrm>
            <a:off x="3924300" y="3860800"/>
            <a:ext cx="1368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7" tIns="44450" rIns="90487" bIns="44450"/>
          <a:lstStyle/>
          <a:p>
            <a:pPr marL="284163" indent="-284163" algn="l">
              <a:tabLst>
                <a:tab pos="7431088" algn="r"/>
              </a:tabLst>
            </a:pPr>
            <a:r>
              <a:rPr lang="en-US" altLang="zh-CN" sz="1800">
                <a:solidFill>
                  <a:srgbClr val="0000FF"/>
                </a:solidFill>
                <a:latin typeface="Times New Roman" charset="0"/>
              </a:rPr>
              <a:t>X coordinate</a:t>
            </a:r>
          </a:p>
        </p:txBody>
      </p:sp>
    </p:spTree>
    <p:extLst>
      <p:ext uri="{BB962C8B-B14F-4D97-AF65-F5344CB8AC3E}">
        <p14:creationId xmlns:p14="http://schemas.microsoft.com/office/powerpoint/2010/main" val="32072147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2"/>
                </a:solidFill>
                <a:latin typeface="Arial" charset="0"/>
                <a:ea typeface="ＭＳ Ｐゴシック" charset="0"/>
                <a:cs typeface="ＭＳ Ｐゴシック" charset="0"/>
              </a:defRPr>
            </a:lvl1pPr>
            <a:lvl2pPr marL="742950" indent="-285750" eaLnBrk="0" hangingPunct="0">
              <a:defRPr sz="3700">
                <a:solidFill>
                  <a:schemeClr val="tx2"/>
                </a:solidFill>
                <a:latin typeface="Arial" charset="0"/>
                <a:ea typeface="ＭＳ Ｐゴシック" charset="0"/>
              </a:defRPr>
            </a:lvl2pPr>
            <a:lvl3pPr marL="1143000" indent="-228600" eaLnBrk="0" hangingPunct="0">
              <a:defRPr sz="3700">
                <a:solidFill>
                  <a:schemeClr val="tx2"/>
                </a:solidFill>
                <a:latin typeface="Arial" charset="0"/>
                <a:ea typeface="ＭＳ Ｐゴシック" charset="0"/>
              </a:defRPr>
            </a:lvl3pPr>
            <a:lvl4pPr marL="1600200" indent="-228600" eaLnBrk="0" hangingPunct="0">
              <a:defRPr sz="3700">
                <a:solidFill>
                  <a:schemeClr val="tx2"/>
                </a:solidFill>
                <a:latin typeface="Arial" charset="0"/>
                <a:ea typeface="ＭＳ Ｐゴシック" charset="0"/>
              </a:defRPr>
            </a:lvl4pPr>
            <a:lvl5pPr marL="2057400" indent="-228600" eaLnBrk="0" hangingPunct="0">
              <a:defRPr sz="37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37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37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37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3700">
                <a:solidFill>
                  <a:schemeClr val="tx2"/>
                </a:solidFill>
                <a:latin typeface="Arial" charset="0"/>
                <a:ea typeface="ＭＳ Ｐゴシック" charset="0"/>
              </a:defRPr>
            </a:lvl9pPr>
          </a:lstStyle>
          <a:p>
            <a:pPr eaLnBrk="1" hangingPunct="1"/>
            <a:fld id="{74A0DC34-FA8E-9549-A2D9-DC6447C1E75C}" type="slidenum">
              <a:rPr lang="en-US" altLang="zh-CN" sz="1400">
                <a:solidFill>
                  <a:schemeClr val="tx1"/>
                </a:solidFill>
                <a:ea typeface="宋体" charset="0"/>
                <a:cs typeface="宋体" charset="0"/>
              </a:rPr>
              <a:pPr eaLnBrk="1" hangingPunct="1"/>
              <a:t>9</a:t>
            </a:fld>
            <a:endParaRPr lang="en-US" altLang="zh-CN" sz="1400">
              <a:solidFill>
                <a:schemeClr val="tx1"/>
              </a:solidFill>
              <a:ea typeface="宋体" charset="0"/>
              <a:cs typeface="宋体" charset="0"/>
            </a:endParaRPr>
          </a:p>
        </p:txBody>
      </p:sp>
      <p:sp>
        <p:nvSpPr>
          <p:cNvPr id="356354" name="AutoShape 2"/>
          <p:cNvSpPr>
            <a:spLocks noChangeArrowheads="1"/>
          </p:cNvSpPr>
          <p:nvPr/>
        </p:nvSpPr>
        <p:spPr bwMode="auto">
          <a:xfrm>
            <a:off x="6084888" y="2060575"/>
            <a:ext cx="2879725" cy="1944688"/>
          </a:xfrm>
          <a:prstGeom prst="cloudCallout">
            <a:avLst>
              <a:gd name="adj1" fmla="val -29420"/>
              <a:gd name="adj2" fmla="val 103910"/>
            </a:avLst>
          </a:prstGeom>
          <a:solidFill>
            <a:srgbClr val="CCFFCC">
              <a:alpha val="37000"/>
            </a:srgbClr>
          </a:solidFill>
          <a:ln w="25400">
            <a:solidFill>
              <a:schemeClr val="tx1"/>
            </a:solidFill>
            <a:round/>
            <a:headEnd/>
            <a:tailEnd/>
          </a:ln>
          <a:effectLst/>
        </p:spPr>
        <p:txBody>
          <a:bodyPr anchor="ctr"/>
          <a:lstStyle/>
          <a:p>
            <a:pPr>
              <a:defRPr/>
            </a:pPr>
            <a:endParaRPr lang="zh-CN" sz="4400" b="1">
              <a:solidFill>
                <a:schemeClr val="tx1"/>
              </a:solidFill>
              <a:effectLst>
                <a:outerShdw blurRad="38100" dist="38100" dir="2700000" algn="tl">
                  <a:srgbClr val="FFFFFF"/>
                </a:outerShdw>
              </a:effectLst>
              <a:ea typeface="宋体" charset="-122"/>
              <a:cs typeface="宋体" charset="-122"/>
            </a:endParaRPr>
          </a:p>
        </p:txBody>
      </p:sp>
      <p:sp>
        <p:nvSpPr>
          <p:cNvPr id="356355" name="Rectangle 3"/>
          <p:cNvSpPr>
            <a:spLocks noGrp="1" noChangeArrowheads="1"/>
          </p:cNvSpPr>
          <p:nvPr>
            <p:ph type="title"/>
          </p:nvPr>
        </p:nvSpPr>
        <p:spPr>
          <a:xfrm>
            <a:off x="609600" y="609600"/>
            <a:ext cx="7793037" cy="700087"/>
          </a:xfrm>
        </p:spPr>
        <p:txBody>
          <a:bodyPr/>
          <a:lstStyle/>
          <a:p>
            <a:pPr eaLnBrk="1" hangingPunct="1">
              <a:defRPr/>
            </a:pPr>
            <a:r>
              <a:rPr lang="en-US" altLang="zh-CN" sz="4000" b="1" dirty="0">
                <a:effectLst>
                  <a:outerShdw blurRad="38100" dist="38100" dir="2700000" algn="tl">
                    <a:srgbClr val="DDDDDD"/>
                  </a:outerShdw>
                </a:effectLst>
                <a:latin typeface="Times New Roman" charset="0"/>
                <a:ea typeface="宋体" charset="0"/>
                <a:cs typeface="华文中宋" charset="0"/>
              </a:rPr>
              <a:t>Motivating </a:t>
            </a:r>
            <a:r>
              <a:rPr lang="en-US" altLang="zh-CN" sz="4000" b="1" dirty="0" smtClean="0">
                <a:effectLst>
                  <a:outerShdw blurRad="38100" dist="38100" dir="2700000" algn="tl">
                    <a:srgbClr val="DDDDDD"/>
                  </a:outerShdw>
                </a:effectLst>
                <a:latin typeface="Times New Roman" charset="0"/>
                <a:ea typeface="宋体" charset="0"/>
                <a:cs typeface="华文中宋" charset="0"/>
              </a:rPr>
              <a:t>Example: </a:t>
            </a:r>
            <a:r>
              <a:rPr lang="en-US" altLang="zh-CN" sz="4000" b="1" dirty="0">
                <a:effectLst>
                  <a:outerShdw blurRad="38100" dist="38100" dir="2700000" algn="tl">
                    <a:srgbClr val="DDDDDD"/>
                  </a:outerShdw>
                </a:effectLst>
                <a:latin typeface="Times New Roman" charset="0"/>
                <a:ea typeface="宋体" charset="0"/>
                <a:cs typeface="华文中宋" charset="0"/>
              </a:rPr>
              <a:t/>
            </a:r>
            <a:br>
              <a:rPr lang="en-US" altLang="zh-CN" sz="4000" b="1" dirty="0">
                <a:effectLst>
                  <a:outerShdw blurRad="38100" dist="38100" dir="2700000" algn="tl">
                    <a:srgbClr val="DDDDDD"/>
                  </a:outerShdw>
                </a:effectLst>
                <a:latin typeface="Times New Roman" charset="0"/>
                <a:ea typeface="宋体" charset="0"/>
                <a:cs typeface="华文中宋" charset="0"/>
              </a:rPr>
            </a:br>
            <a:r>
              <a:rPr lang="en-US" altLang="zh-CN" sz="4000" b="1" dirty="0">
                <a:effectLst>
                  <a:outerShdw blurRad="38100" dist="38100" dir="2700000" algn="tl">
                    <a:srgbClr val="DDDDDD"/>
                  </a:outerShdw>
                </a:effectLst>
                <a:latin typeface="Times New Roman" charset="0"/>
                <a:ea typeface="宋体" charset="0"/>
                <a:cs typeface="华文中宋" charset="0"/>
              </a:rPr>
              <a:t>Sentiment Classification</a:t>
            </a: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16113"/>
            <a:ext cx="4160837" cy="16192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997200"/>
            <a:ext cx="4162425" cy="16192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2708275"/>
            <a:ext cx="7921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0" y="2276475"/>
            <a:ext cx="7985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063" y="5084763"/>
            <a:ext cx="985837"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913" y="4005263"/>
            <a:ext cx="4164012" cy="16208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84293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ags/tag2.xml><?xml version="1.0" encoding="utf-8"?>
<p:tagLst xmlns:a="http://schemas.openxmlformats.org/drawingml/2006/main" xmlns:r="http://schemas.openxmlformats.org/officeDocument/2006/relationships" xmlns:p="http://schemas.openxmlformats.org/presentationml/2006/main">
  <p:tag name="TIMING" val="|16.1"/>
</p:tagLst>
</file>

<file path=ppt/tags/tag3.xml><?xml version="1.0" encoding="utf-8"?>
<p:tagLst xmlns:a="http://schemas.openxmlformats.org/drawingml/2006/main" xmlns:r="http://schemas.openxmlformats.org/officeDocument/2006/relationships" xmlns:p="http://schemas.openxmlformats.org/presentationml/2006/main">
  <p:tag name="TIMING" val="|12.5"/>
</p:tagLst>
</file>

<file path=ppt/tags/tag4.xml><?xml version="1.0" encoding="utf-8"?>
<p:tagLst xmlns:a="http://schemas.openxmlformats.org/drawingml/2006/main" xmlns:r="http://schemas.openxmlformats.org/officeDocument/2006/relationships" xmlns:p="http://schemas.openxmlformats.org/presentationml/2006/main">
  <p:tag name="TIMING" val="|12.4"/>
</p:tagLst>
</file>

<file path=ppt/theme/theme1.xml><?xml version="1.0" encoding="utf-8"?>
<a:theme xmlns:a="http://schemas.openxmlformats.org/drawingml/2006/main" name="2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Blend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18845</TotalTime>
  <Words>1800</Words>
  <Application>Microsoft Macintosh PowerPoint</Application>
  <PresentationFormat>On-screen Show (4:3)</PresentationFormat>
  <Paragraphs>287</Paragraphs>
  <Slides>35</Slides>
  <Notes>20</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35</vt:i4>
      </vt:variant>
    </vt:vector>
  </HeadingPairs>
  <TitlesOfParts>
    <vt:vector size="38" baseType="lpstr">
      <vt:lpstr>2_Blends</vt:lpstr>
      <vt:lpstr>???</vt:lpstr>
      <vt:lpstr>Microsoft Excel 97 - 2004 Worksheet</vt:lpstr>
      <vt:lpstr> Introduction to Transfer Learning for 2012 Dragon Star Lectures</vt:lpstr>
      <vt:lpstr>Traditional Machine Learning</vt:lpstr>
      <vt:lpstr>A Major Assumption in Traditional Machine Learning</vt:lpstr>
      <vt:lpstr> When distributions are different</vt:lpstr>
      <vt:lpstr>When Features are different</vt:lpstr>
      <vt:lpstr>Reinforcement Learning</vt:lpstr>
      <vt:lpstr>Motivating Example:  Indoor WiFi Localization Where is the Mobile Device?</vt:lpstr>
      <vt:lpstr>Indoor WiFi Localization (cont.)</vt:lpstr>
      <vt:lpstr>Motivating Example:  Sentiment Classification</vt:lpstr>
      <vt:lpstr>Traditional Supervised Learning</vt:lpstr>
      <vt:lpstr>Traditional Supervised Learning (cont.)</vt:lpstr>
      <vt:lpstr>Traditional Supervised Learning (cont.)</vt:lpstr>
      <vt:lpstr>Domain Difference</vt:lpstr>
      <vt:lpstr>Transfer Learning? </vt:lpstr>
      <vt:lpstr>Transfer Learning: Source Domains</vt:lpstr>
      <vt:lpstr>PowerPoint Presentation</vt:lpstr>
      <vt:lpstr>Rich Caruana: Multitask Learning. Machine Learning 28(1): 41-75 (1997)</vt:lpstr>
      <vt:lpstr>Transfer Learning Evaluation from (Lisa Torrey and Jude Shavlik, 2009)</vt:lpstr>
      <vt:lpstr>Transfer Learning Resources</vt:lpstr>
      <vt:lpstr>Transfer Learning in the News</vt:lpstr>
      <vt:lpstr>Special Issues</vt:lpstr>
      <vt:lpstr>Educational Psychology Theory:  Transfer of Learning (TOL) </vt:lpstr>
      <vt:lpstr>  </vt:lpstr>
      <vt:lpstr>PowerPoint Presentation</vt:lpstr>
      <vt:lpstr>Transfer of Learning: Factors that Affect Transfer</vt:lpstr>
      <vt:lpstr>TOL: Near vs. Far</vt:lpstr>
      <vt:lpstr>   </vt:lpstr>
      <vt:lpstr>  </vt:lpstr>
      <vt:lpstr>Learning by Analogy (1950 - )</vt:lpstr>
      <vt:lpstr>Learning by Analogy</vt:lpstr>
      <vt:lpstr>Lifelong Learning [S. Thurn: Is Learning The n-th Thing Any Easier Than Learning The First? (NIPS 1996)]</vt:lpstr>
      <vt:lpstr>Transfer Learning Surveys</vt:lpstr>
      <vt:lpstr>Reinforcement Learning</vt:lpstr>
      <vt:lpstr>Transfer Learning via Ensemble Learning</vt:lpstr>
      <vt:lpstr>Lifelong Learning</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ACL/IJCNLP 2009 Invited Talk</dc:title>
  <dc:subject>Heterogeneous Transfer Learning</dc:subject>
  <dc:creator>Qiang Yang</dc:creator>
  <cp:keywords>Transfer Learning</cp:keywords>
  <dc:description>http://www.acl-ijcnlp-2009.org/main/invitedtalks.html</dc:description>
  <cp:lastModifiedBy>Qiang Yang</cp:lastModifiedBy>
  <cp:revision>1264</cp:revision>
  <dcterms:created xsi:type="dcterms:W3CDTF">2011-06-30T17:11:25Z</dcterms:created>
  <dcterms:modified xsi:type="dcterms:W3CDTF">2012-05-19T14:00:27Z</dcterms:modified>
  <cp:category>Natural Language Processing</cp:category>
</cp:coreProperties>
</file>