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7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0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9"/>
  </p:notesMasterIdLst>
  <p:handoutMasterIdLst>
    <p:handoutMasterId r:id="rId30"/>
  </p:handoutMasterIdLst>
  <p:sldIdLst>
    <p:sldId id="256" r:id="rId2"/>
    <p:sldId id="1031" r:id="rId3"/>
    <p:sldId id="1032" r:id="rId4"/>
    <p:sldId id="1033" r:id="rId5"/>
    <p:sldId id="1076" r:id="rId6"/>
    <p:sldId id="1136" r:id="rId7"/>
    <p:sldId id="1137" r:id="rId8"/>
    <p:sldId id="1138" r:id="rId9"/>
    <p:sldId id="1039" r:id="rId10"/>
    <p:sldId id="1036" r:id="rId11"/>
    <p:sldId id="1041" r:id="rId12"/>
    <p:sldId id="1122" r:id="rId13"/>
    <p:sldId id="1123" r:id="rId14"/>
    <p:sldId id="1124" r:id="rId15"/>
    <p:sldId id="1093" r:id="rId16"/>
    <p:sldId id="1074" r:id="rId17"/>
    <p:sldId id="1043" r:id="rId18"/>
    <p:sldId id="1046" r:id="rId19"/>
    <p:sldId id="1049" r:id="rId20"/>
    <p:sldId id="1050" r:id="rId21"/>
    <p:sldId id="1052" r:id="rId22"/>
    <p:sldId id="1058" r:id="rId23"/>
    <p:sldId id="1091" r:id="rId24"/>
    <p:sldId id="1132" r:id="rId25"/>
    <p:sldId id="1133" r:id="rId26"/>
    <p:sldId id="1134" r:id="rId27"/>
    <p:sldId id="1135" r:id="rId28"/>
  </p:sldIdLst>
  <p:sldSz cx="9144000" cy="6858000" type="screen4x3"/>
  <p:notesSz cx="6781800" cy="99187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66FF"/>
    <a:srgbClr val="9999FF"/>
    <a:srgbClr val="9900CC"/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9804" autoAdjust="0"/>
  </p:normalViewPr>
  <p:slideViewPr>
    <p:cSldViewPr>
      <p:cViewPr>
        <p:scale>
          <a:sx n="100" d="100"/>
          <a:sy n="100" d="100"/>
        </p:scale>
        <p:origin x="-79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004" y="-102"/>
      </p:cViewPr>
      <p:guideLst>
        <p:guide orient="horz" pos="3124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0" Type="http://schemas.openxmlformats.org/officeDocument/2006/relationships/image" Target="../media/image14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93B879B3-4E1C-4BD4-9882-C22683AFE6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2532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64F8DF9E-D661-4C50-B79A-E72FE47545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6411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CN">
                <a:latin typeface="Arial" charset="0"/>
                <a:cs typeface="宋体" charset="-122"/>
              </a:rPr>
              <a:t>Co-clustering based Classification is another algorithm developed by us. This work was published in KDD 2007.</a:t>
            </a:r>
          </a:p>
          <a:p>
            <a:pPr>
              <a:spcBef>
                <a:spcPct val="0"/>
              </a:spcBef>
            </a:pPr>
            <a:endParaRPr lang="en-US" altLang="zh-CN">
              <a:latin typeface="Arial" charset="0"/>
              <a:cs typeface="宋体" charset="-122"/>
            </a:endParaRPr>
          </a:p>
          <a:p>
            <a:pPr>
              <a:spcBef>
                <a:spcPct val="0"/>
              </a:spcBef>
            </a:pPr>
            <a:r>
              <a:rPr lang="en-US" altLang="zh-CN">
                <a:latin typeface="Arial" charset="0"/>
                <a:cs typeface="宋体" charset="-122"/>
              </a:rPr>
              <a:t>The main idea of our algorithm is to build better feature representations for classification in the target domain, with the help of labeled information from another domain.</a:t>
            </a:r>
          </a:p>
          <a:p>
            <a:pPr>
              <a:spcBef>
                <a:spcPct val="0"/>
              </a:spcBef>
            </a:pPr>
            <a:endParaRPr lang="en-US" altLang="zh-CN">
              <a:latin typeface="Arial" charset="0"/>
              <a:cs typeface="宋体" charset="-122"/>
            </a:endParaRPr>
          </a:p>
          <a:p>
            <a:pPr>
              <a:spcBef>
                <a:spcPct val="0"/>
              </a:spcBef>
            </a:pPr>
            <a:r>
              <a:rPr lang="en-US" altLang="zh-CN">
                <a:latin typeface="Arial" charset="0"/>
                <a:cs typeface="宋体" charset="-122"/>
              </a:rPr>
              <a:t>We model our algorithm using co-clustering. In our algorithm, word clustering based on in-domain documents, and co-clustering based on out-of-domain documents are performed simultaneusly. Then, the word clusters are served as a new feature representation to help the classification.</a:t>
            </a:r>
            <a:endParaRPr lang="zh-CN" altLang="en-US">
              <a:latin typeface="Arial" charset="0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CF5A1C-A1B0-FE48-AA63-83F824B30560}" type="slidenum">
              <a:rPr lang="en-US" altLang="zh-CN" sz="1200">
                <a:solidFill>
                  <a:schemeClr val="tx1"/>
                </a:solidFill>
                <a:ea typeface="宋体" charset="0"/>
                <a:cs typeface="宋体" charset="0"/>
              </a:rPr>
              <a:pPr eaLnBrk="1" hangingPunct="1"/>
              <a:t>12</a:t>
            </a:fld>
            <a:endParaRPr lang="en-US" altLang="zh-CN" sz="12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BC3307-9E26-3D4E-80FB-223B61018C2D}" type="slidenum">
              <a:rPr lang="en-US" altLang="zh-CN" sz="1200">
                <a:solidFill>
                  <a:schemeClr val="tx1"/>
                </a:solidFill>
                <a:ea typeface="宋体" charset="0"/>
                <a:cs typeface="宋体" charset="0"/>
              </a:rPr>
              <a:pPr eaLnBrk="1" hangingPunct="1"/>
              <a:t>13</a:t>
            </a:fld>
            <a:endParaRPr lang="en-US" altLang="zh-CN" sz="12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5FB27E-09E9-3448-846D-42AB566D1C6C}" type="slidenum">
              <a:rPr lang="en-US" altLang="zh-CN" sz="1200">
                <a:solidFill>
                  <a:schemeClr val="tx1"/>
                </a:solidFill>
                <a:ea typeface="宋体" charset="0"/>
                <a:cs typeface="宋体" charset="0"/>
              </a:rPr>
              <a:pPr eaLnBrk="1" hangingPunct="1"/>
              <a:t>14</a:t>
            </a:fld>
            <a:endParaRPr lang="en-US" altLang="zh-CN" sz="12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8B0E35-C873-B64E-93A4-D19D40268E82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5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latin typeface="Arial" charset="0"/>
                <a:ea typeface="宋体" charset="0"/>
                <a:cs typeface="宋体" charset="0"/>
              </a:rPr>
              <a:t>The learned features can be understood as basic strokes of written characters</a:t>
            </a:r>
          </a:p>
          <a:p>
            <a:pPr eaLnBrk="1" hangingPunct="1">
              <a:spcBef>
                <a:spcPct val="0"/>
              </a:spcBef>
            </a:pPr>
            <a:endParaRPr lang="zh-CN" alt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/>
            <a:fld id="{C449A0AC-A78A-CB41-B8C6-1B150DF63597}" type="slidenum">
              <a:rPr lang="zh-CN" altLang="en-US" sz="1200" b="0">
                <a:latin typeface="Calibri" charset="0"/>
                <a:ea typeface="宋体" charset="0"/>
                <a:cs typeface="宋体" charset="0"/>
              </a:rPr>
              <a:pPr algn="r" eaLnBrk="1" hangingPunct="1"/>
              <a:t>16</a:t>
            </a:fld>
            <a:endParaRPr lang="en-US" altLang="zh-CN" sz="1200" b="0">
              <a:latin typeface="Calibri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46EB5C57-D4CB-BC42-8FF7-7579BC01DCA7}" type="slidenum">
              <a:rPr lang="en-US" altLang="zh-CN" sz="1200" b="0">
                <a:latin typeface="Calibri" charset="0"/>
                <a:cs typeface="宋体" charset="-122"/>
              </a:rPr>
              <a:pPr algn="r" eaLnBrk="1" hangingPunct="1"/>
              <a:t>17</a:t>
            </a:fld>
            <a:endParaRPr lang="en-US" altLang="zh-CN" sz="1200" b="0">
              <a:latin typeface="Calibri" charset="0"/>
              <a:cs typeface="宋体" charset="-122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>
              <a:latin typeface="Arial" charset="0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6C889-D4AA-BF42-9796-D11667B56B89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AE58A-3185-F244-B73F-4CB901D2AB52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solidFill>
                <a:schemeClr val="tx2"/>
              </a:solidFill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2C1B5-8A1E-B84A-B642-77885661B76E}" type="slidenum">
              <a:rPr lang="en-US" altLang="zh-CN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D5903-FD9A-4C51-9CDE-EC15E5B31132}" type="slidenum">
              <a:rPr lang="zh-CN" altLang="en-US" smtClean="0">
                <a:latin typeface="Arial" charset="0"/>
              </a:rPr>
              <a:pPr/>
              <a:t>2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Arial" charset="0"/>
              </a:rPr>
              <a:t>For example, the idea of Structural Correspondence Learning comes from Tong zhang’s multi-task learning paper</a:t>
            </a:r>
          </a:p>
          <a:p>
            <a:endParaRPr lang="en-US" altLang="zh-CN" smtClean="0">
              <a:latin typeface="Arial" charset="0"/>
            </a:endParaRPr>
          </a:p>
          <a:p>
            <a:r>
              <a:rPr lang="en-US" altLang="zh-CN" smtClean="0">
                <a:latin typeface="Arial" charset="0"/>
              </a:rPr>
              <a:t>ACL… consistency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6DEBE-E1E3-2E4F-AE26-21F00C3FAF00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F08E-0CAC-4C41-9A7C-709E3D62FA82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50F3CE-4A1D-6149-892D-E8A785ABCE1F}" type="slidenum">
              <a:rPr lang="en-US" altLang="zh-CN" sz="1200">
                <a:solidFill>
                  <a:schemeClr val="tx1"/>
                </a:solidFill>
                <a:ea typeface="宋体" charset="0"/>
                <a:cs typeface="宋体" charset="0"/>
              </a:rPr>
              <a:pPr eaLnBrk="1" hangingPunct="1"/>
              <a:t>24</a:t>
            </a:fld>
            <a:endParaRPr lang="en-US" altLang="zh-CN" sz="12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36467E-3542-3244-9BF8-5EFBAD16FDBB}" type="slidenum">
              <a:rPr lang="en-US" altLang="zh-CN" sz="1200">
                <a:solidFill>
                  <a:schemeClr val="tx1"/>
                </a:solidFill>
                <a:ea typeface="宋体" charset="0"/>
                <a:cs typeface="宋体" charset="0"/>
              </a:rPr>
              <a:pPr eaLnBrk="1" hangingPunct="1"/>
              <a:t>25</a:t>
            </a:fld>
            <a:endParaRPr lang="en-US" altLang="zh-CN" sz="12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C49F64-9DC6-C242-8FBE-D2A198DAF354}" type="slidenum">
              <a:rPr lang="en-US" altLang="zh-CN" sz="1200">
                <a:solidFill>
                  <a:schemeClr val="tx1"/>
                </a:solidFill>
                <a:ea typeface="宋体" charset="0"/>
                <a:cs typeface="宋体" charset="0"/>
              </a:rPr>
              <a:pPr eaLnBrk="1" hangingPunct="1"/>
              <a:t>26</a:t>
            </a:fld>
            <a:endParaRPr lang="en-US" altLang="zh-CN" sz="12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BBAE3D-34C8-574B-BE0C-8780A9E619C1}" type="slidenum">
              <a:rPr lang="en-US" altLang="zh-CN" sz="1200">
                <a:solidFill>
                  <a:schemeClr val="tx1"/>
                </a:solidFill>
                <a:ea typeface="宋体" charset="0"/>
                <a:cs typeface="宋体" charset="0"/>
              </a:rPr>
              <a:pPr eaLnBrk="1" hangingPunct="1"/>
              <a:t>27</a:t>
            </a:fld>
            <a:endParaRPr lang="en-US" altLang="zh-CN" sz="12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E8640-741F-4364-B8A3-F1A47D80F6CD}" type="slidenum">
              <a:rPr lang="en-US" altLang="zh-CN" smtClean="0">
                <a:latin typeface="Arial" charset="0"/>
              </a:rPr>
              <a:pPr/>
              <a:t>3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Stress test data have label</a:t>
            </a:r>
          </a:p>
          <a:p>
            <a:r>
              <a:rPr lang="en-US" smtClean="0">
                <a:latin typeface="Arial" charset="0"/>
              </a:rPr>
              <a:t>Animation…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E7E2B-4321-44C5-BD2D-70A630A4AD30}" type="slidenum">
              <a:rPr lang="en-US" altLang="zh-CN" smtClean="0">
                <a:latin typeface="Arial" charset="0"/>
              </a:rPr>
              <a:pPr/>
              <a:t>4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817563"/>
            <a:ext cx="4764088" cy="3573462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zh-CN" altLang="en-US" sz="1600" dirty="0"/>
              <a:t>1. The basic idea is to build a linear combination of base models for each target instance (The upper half of the slide). Note: the combination coefficients for different target instances can be different.</a:t>
            </a:r>
          </a:p>
          <a:p>
            <a:r>
              <a:rPr lang="zh-CN" altLang="en-US" sz="1600" dirty="0"/>
              <a:t>2. The weight of each model is decided by the similarity between its neighborhood graph and the clustering structure around x. The neighborhood graph is built like this:</a:t>
            </a:r>
          </a:p>
          <a:p>
            <a:r>
              <a:rPr lang="zh-CN" altLang="en-US" sz="1600" dirty="0"/>
              <a:t>a. the model will predict the label of each target instance</a:t>
            </a:r>
          </a:p>
          <a:p>
            <a:r>
              <a:rPr lang="zh-CN" altLang="en-US" sz="1600" dirty="0"/>
              <a:t>b. if the pseudo labels of two target instances are the same, they are linked.</a:t>
            </a:r>
          </a:p>
          <a:p>
            <a:r>
              <a:rPr lang="zh-CN" altLang="en-US" sz="1600" dirty="0"/>
              <a:t>3. The  figure in the right corner is a toy example. It shows that  model-1 captures 3 out of 4 links of the clustering structure while model-2 captures only 2, and hence model-1 has higher weight for x.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375FA4-9FFF-5446-8784-6B19AA922223}" type="slidenum">
              <a:rPr lang="en-US" altLang="zh-CN" sz="1200">
                <a:solidFill>
                  <a:schemeClr val="tx1"/>
                </a:solidFill>
                <a:ea typeface="宋体" charset="0"/>
                <a:cs typeface="宋体" charset="0"/>
              </a:rPr>
              <a:pPr eaLnBrk="1" hangingPunct="1"/>
              <a:t>6</a:t>
            </a:fld>
            <a:endParaRPr lang="en-US" altLang="zh-CN" sz="12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62820E-EE32-F142-BF07-AD7973293BFE}" type="slidenum">
              <a:rPr lang="en-US" altLang="zh-CN" sz="1200">
                <a:solidFill>
                  <a:schemeClr val="tx1"/>
                </a:solidFill>
                <a:ea typeface="宋体" charset="0"/>
                <a:cs typeface="宋体" charset="0"/>
              </a:rPr>
              <a:pPr eaLnBrk="1" hangingPunct="1"/>
              <a:t>7</a:t>
            </a:fld>
            <a:endParaRPr lang="en-US" altLang="zh-CN" sz="12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1D5E93-6FE3-FB42-AFA7-238124115220}" type="slidenum">
              <a:rPr lang="en-US" altLang="zh-CN" sz="1200">
                <a:solidFill>
                  <a:schemeClr val="tx1"/>
                </a:solidFill>
                <a:ea typeface="宋体" charset="0"/>
                <a:cs typeface="宋体" charset="0"/>
              </a:rPr>
              <a:pPr eaLnBrk="1" hangingPunct="1"/>
              <a:t>8</a:t>
            </a:fld>
            <a:endParaRPr lang="en-US" altLang="zh-CN" sz="120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8F10-6B03-4264-8DB0-B1CDF682797B}" type="datetime1">
              <a:rPr lang="en-US" altLang="zh-CN"/>
              <a:pPr>
                <a:defRPr/>
              </a:pPr>
              <a:t>5/21/12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ACL-IJCNLP 2009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555C-D06D-4F95-AF61-1D38733AAC53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xmlns:p14="http://schemas.microsoft.com/office/powerpoint/2010/main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73E3-9E5D-44EA-A3AB-37C906E776B8}" type="datetime1">
              <a:rPr lang="en-US"/>
              <a:pPr>
                <a:defRPr/>
              </a:pPr>
              <a:t>5/21/12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ACL-IJCNLP 2009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0599-B5DF-4416-B100-20D7CB125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411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604C-F8EC-41CB-9733-32D3050C50A6}" type="datetime1">
              <a:rPr lang="en-US" altLang="zh-CN"/>
              <a:pPr>
                <a:defRPr/>
              </a:pPr>
              <a:t>5/21/12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ACL-IJCNLP 2009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CC55-2EBD-4EA2-AFE5-CAEC42545B8A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14805-08E7-AA42-A5B6-4A0AA56F1283}" type="datetime1">
              <a:rPr lang="en-US" smtClean="0"/>
              <a:t>5/21/12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Harbin 2011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BC31C-06CE-46A2-BFA2-87374AA6A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0A3C-23AC-4C48-9D65-FC143F001962}" type="datetime1">
              <a:rPr lang="en-US" altLang="zh-CN" smtClean="0"/>
              <a:t>5/21/12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Harbin 2011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8C1F-B567-40AD-9BE5-FAD7D89EC1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03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F2A70-357C-EF42-A8F9-A481C1B887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615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0E316B67-64D4-482B-B331-AC4ED5A5F0C9}" type="datetime1">
              <a:rPr lang="en-US" altLang="zh-CN"/>
              <a:pPr>
                <a:defRPr/>
              </a:pPr>
              <a:t>5/21/12</a:t>
            </a:fld>
            <a:endParaRPr lang="en-US" altLang="zh-CN"/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chemeClr val="bg2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5476B3DC-2E9D-4FE6-BDF1-79730B91842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1" r:id="rId3"/>
    <p:sldLayoutId id="2147483676" r:id="rId4"/>
    <p:sldLayoutId id="2147483677" r:id="rId5"/>
    <p:sldLayoutId id="2147483679" r:id="rId6"/>
  </p:sldLayoutIdLst>
  <p:transition xmlns:p14="http://schemas.microsoft.com/office/powerpoint/2010/main">
    <p:wipe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wmf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34.wmf"/><Relationship Id="rId16" Type="http://schemas.openxmlformats.org/officeDocument/2006/relationships/oleObject" Target="../embeddings/oleObject23.bin"/><Relationship Id="rId17" Type="http://schemas.openxmlformats.org/officeDocument/2006/relationships/oleObject" Target="../embeddings/oleObject24.bin"/><Relationship Id="rId18" Type="http://schemas.openxmlformats.org/officeDocument/2006/relationships/oleObject" Target="../embeddings/oleObject25.bin"/><Relationship Id="rId19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4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5.wmf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4.jpeg"/><Relationship Id="rId5" Type="http://schemas.openxmlformats.org/officeDocument/2006/relationships/oleObject" Target="../embeddings/oleObject30.bin"/><Relationship Id="rId6" Type="http://schemas.openxmlformats.org/officeDocument/2006/relationships/image" Target="../media/image53.wmf"/><Relationship Id="rId7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58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59.wmf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wmf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3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4.wmf"/><Relationship Id="rId24" Type="http://schemas.openxmlformats.org/officeDocument/2006/relationships/image" Target="../media/image15.wmf"/><Relationship Id="rId2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0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1.w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wmf"/><Relationship Id="rId8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37C41-81C3-4909-A384-C2FA634B1622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772400" cy="1219200"/>
          </a:xfrm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latin typeface="Tahoma" pitchFamily="34" charset="0"/>
                <a:ea typeface="宋体" pitchFamily="2" charset="-122"/>
              </a:rPr>
              <a:t/>
            </a:r>
            <a:br>
              <a:rPr lang="en-US" altLang="zh-CN" sz="4000" dirty="0" smtClean="0">
                <a:latin typeface="Tahoma" pitchFamily="34" charset="0"/>
                <a:ea typeface="宋体" pitchFamily="2" charset="-122"/>
              </a:rPr>
            </a:br>
            <a:r>
              <a:rPr lang="en-US" altLang="zh-CN" sz="4000" dirty="0" smtClean="0">
                <a:latin typeface="Tahoma" pitchFamily="34" charset="0"/>
                <a:ea typeface="宋体" pitchFamily="2" charset="-122"/>
              </a:rPr>
              <a:t>Introduction to </a:t>
            </a:r>
            <a:r>
              <a:rPr lang="en-US" sz="4000" dirty="0" smtClean="0"/>
              <a:t>Transfer Learning (Part 2) For 2012 Dragon Star Lectures</a:t>
            </a:r>
            <a:endParaRPr lang="en-US" altLang="zh-CN" sz="3600" dirty="0" smtClean="0">
              <a:solidFill>
                <a:srgbClr val="9999FF"/>
              </a:solidFill>
              <a:latin typeface="Tahoma" pitchFamily="34" charset="0"/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00400"/>
            <a:ext cx="80010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Qiang Yang</a:t>
            </a:r>
            <a:endParaRPr lang="en-US" altLang="zh-CN" sz="2800" baseline="30000" dirty="0" smtClean="0">
              <a:latin typeface="Tahoma" pitchFamily="34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latin typeface="Tahoma" pitchFamily="34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</a:rPr>
              <a:t>Hong Kong University of Science and Technology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</a:rPr>
              <a:t>Hong Kong, China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3600" u="sng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http://</a:t>
            </a:r>
            <a:r>
              <a:rPr lang="en-US" altLang="zh-CN" sz="3600" u="sng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www.cse.ust.hk/~qyang</a:t>
            </a:r>
            <a:r>
              <a:rPr lang="en-US" altLang="zh-CN" sz="3600" u="sng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 advTm="13559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E7B67DB-1CC9-1A43-B857-07939479355D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5" name="Rectangle 13"/>
          <p:cNvSpPr txBox="1">
            <a:spLocks noGrp="1"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 eaLnBrk="1" hangingPunct="1"/>
            <a:fld id="{B4FF614E-E7E9-2C41-ABFA-C27B5B3ED2B0}" type="slidenum">
              <a:rPr lang="zh-CN" altLang="en-US" sz="1200" b="0">
                <a:solidFill>
                  <a:srgbClr val="898989"/>
                </a:solidFill>
                <a:latin typeface="Calibri" charset="0"/>
                <a:ea typeface="宋体" charset="-122"/>
                <a:cs typeface="宋体" charset="-122"/>
              </a:rPr>
              <a:pPr algn="r" eaLnBrk="1" hangingPunct="1"/>
              <a:t>10</a:t>
            </a:fld>
            <a:endParaRPr lang="en-US" altLang="zh-CN" sz="1200" b="0">
              <a:solidFill>
                <a:srgbClr val="898989"/>
              </a:solidFill>
              <a:latin typeface="Calibri" charset="0"/>
              <a:ea typeface="宋体" charset="-122"/>
              <a:cs typeface="宋体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750" y="274638"/>
            <a:ext cx="8715375" cy="1143000"/>
          </a:xfrm>
        </p:spPr>
        <p:txBody>
          <a:bodyPr anchor="ctr">
            <a:normAutofit fontScale="90000"/>
          </a:bodyPr>
          <a:lstStyle/>
          <a:p>
            <a:r>
              <a:rPr lang="en-US" altLang="zh-CN" sz="3600">
                <a:ea typeface="宋体" charset="-122"/>
                <a:cs typeface="宋体" charset="-122"/>
              </a:rPr>
              <a:t>Co-Clustering based Classification (KDD 2007)</a:t>
            </a:r>
            <a:endParaRPr lang="zh-CN" altLang="en-US" sz="3600">
              <a:ea typeface="宋体" charset="-122"/>
              <a:cs typeface="宋体" charset="-122"/>
            </a:endParaRPr>
          </a:p>
        </p:txBody>
      </p:sp>
      <p:sp>
        <p:nvSpPr>
          <p:cNvPr id="550916" name="Content Placeholder 2"/>
          <p:cNvSpPr>
            <a:spLocks noGrp="1"/>
          </p:cNvSpPr>
          <p:nvPr>
            <p:ph idx="4294967295"/>
          </p:nvPr>
        </p:nvSpPr>
        <p:spPr>
          <a:xfrm>
            <a:off x="785813" y="1414463"/>
            <a:ext cx="7499350" cy="4800600"/>
          </a:xfrm>
        </p:spPr>
        <p:txBody>
          <a:bodyPr/>
          <a:lstStyle/>
          <a:p>
            <a:pPr marL="365125" indent="-282575"/>
            <a:r>
              <a:rPr lang="en-US" altLang="zh-CN">
                <a:ea typeface="宋体" charset="-122"/>
                <a:cs typeface="宋体" charset="-122"/>
              </a:rPr>
              <a:t>Co-clustering is applied between features (</a:t>
            </a:r>
            <a:r>
              <a:rPr lang="en-US" altLang="zh-CN">
                <a:solidFill>
                  <a:srgbClr val="CC3300"/>
                </a:solidFill>
                <a:ea typeface="宋体" charset="-122"/>
                <a:cs typeface="宋体" charset="-122"/>
              </a:rPr>
              <a:t>words)</a:t>
            </a:r>
            <a:r>
              <a:rPr lang="en-US" altLang="zh-CN">
                <a:ea typeface="宋体" charset="-122"/>
                <a:cs typeface="宋体" charset="-122"/>
              </a:rPr>
              <a:t> and target-domain documents</a:t>
            </a:r>
            <a:endParaRPr lang="en-US" altLang="zh-CN">
              <a:solidFill>
                <a:schemeClr val="folHlink"/>
              </a:solidFill>
              <a:ea typeface="宋体" charset="-122"/>
              <a:cs typeface="宋体" charset="-122"/>
            </a:endParaRPr>
          </a:p>
          <a:p>
            <a:pPr marL="365125" indent="-282575"/>
            <a:r>
              <a:rPr lang="en-US" altLang="zh-CN">
                <a:ea typeface="宋体" charset="-122"/>
                <a:cs typeface="宋体" charset="-122"/>
              </a:rPr>
              <a:t>Word clustering is constrained by the labels of in-domain (</a:t>
            </a:r>
            <a:r>
              <a:rPr lang="en-US" altLang="zh-CN">
                <a:solidFill>
                  <a:srgbClr val="CC3300"/>
                </a:solidFill>
                <a:ea typeface="宋体" charset="-122"/>
                <a:cs typeface="宋体" charset="-122"/>
              </a:rPr>
              <a:t>Old</a:t>
            </a:r>
            <a:r>
              <a:rPr lang="en-US" altLang="zh-CN">
                <a:ea typeface="宋体" charset="-122"/>
                <a:cs typeface="宋体" charset="-122"/>
              </a:rPr>
              <a:t>) documents</a:t>
            </a:r>
          </a:p>
          <a:p>
            <a:pPr lvl="1"/>
            <a:r>
              <a:rPr lang="en-US" altLang="zh-CN">
                <a:ea typeface="宋体" charset="-122"/>
                <a:cs typeface="宋体" charset="-122"/>
              </a:rPr>
              <a:t>The word clustering part in both domains serve as a </a:t>
            </a:r>
            <a:r>
              <a:rPr lang="en-US" altLang="zh-CN" b="1" i="1">
                <a:solidFill>
                  <a:srgbClr val="CC3300"/>
                </a:solidFill>
                <a:ea typeface="宋体" charset="-122"/>
                <a:cs typeface="宋体" charset="-122"/>
              </a:rPr>
              <a:t>bridge</a:t>
            </a:r>
          </a:p>
        </p:txBody>
      </p:sp>
      <p:pic>
        <p:nvPicPr>
          <p:cNvPr id="550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652963"/>
            <a:ext cx="61436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03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标题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93038" cy="700088"/>
          </a:xfrm>
        </p:spPr>
        <p:txBody>
          <a:bodyPr/>
          <a:lstStyle/>
          <a:p>
            <a:r>
              <a:rPr lang="en-US" altLang="zh-CN" sz="4000" dirty="0" smtClean="0">
                <a:ea typeface="宋体" pitchFamily="2" charset="-122"/>
              </a:rPr>
              <a:t>Structural Correspondence Learning </a:t>
            </a:r>
            <a:r>
              <a:rPr lang="en-US" altLang="zh-CN" sz="2800" dirty="0" smtClean="0">
                <a:ea typeface="宋体" pitchFamily="2" charset="-122"/>
              </a:rPr>
              <a:t>[Blitzer et al. ACL 2007]</a:t>
            </a:r>
            <a:endParaRPr lang="zh-CN" altLang="en-US" sz="4000" dirty="0" smtClean="0">
              <a:ea typeface="宋体" pitchFamily="2" charset="-122"/>
            </a:endParaRPr>
          </a:p>
        </p:txBody>
      </p:sp>
      <p:sp>
        <p:nvSpPr>
          <p:cNvPr id="961538" name="内容占位符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2286000"/>
          </a:xfrm>
        </p:spPr>
        <p:txBody>
          <a:bodyPr/>
          <a:lstStyle/>
          <a:p>
            <a:r>
              <a:rPr lang="en-US" altLang="zh-CN" sz="2800" dirty="0" smtClean="0">
                <a:ea typeface="宋体" pitchFamily="2" charset="-122"/>
              </a:rPr>
              <a:t>SCL: [Ando and Zhang, JMLR 2005]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Define </a:t>
            </a:r>
            <a:r>
              <a:rPr lang="en-US" altLang="zh-CN" sz="2400" dirty="0" smtClean="0">
                <a:ea typeface="宋体" pitchFamily="2" charset="-122"/>
              </a:rPr>
              <a:t>pivot features: common in two </a:t>
            </a:r>
            <a:r>
              <a:rPr lang="en-US" altLang="zh-CN" sz="2400" dirty="0" smtClean="0">
                <a:ea typeface="宋体" pitchFamily="2" charset="-122"/>
              </a:rPr>
              <a:t>domains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Build Latent Space built from Pivot Features, and do mapping</a:t>
            </a:r>
            <a:endParaRPr lang="en-US" altLang="zh-CN" sz="2400" dirty="0" smtClean="0"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Build classifiers through the non-pivot Features</a:t>
            </a: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5BCE4-3E6F-42C7-9A2A-53496AECA14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940058"/>
            <a:ext cx="6057899" cy="29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5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SCL</a:t>
            </a: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[Blitzer et al. </a:t>
            </a: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EMNLP-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06, Blitzer et al. ACL-07, Ando and Zhang JMLR-05]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48482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AutoShape 5"/>
          <p:cNvSpPr>
            <a:spLocks noChangeArrowheads="1"/>
          </p:cNvSpPr>
          <p:nvPr/>
        </p:nvSpPr>
        <p:spPr bwMode="auto">
          <a:xfrm>
            <a:off x="900113" y="2492375"/>
            <a:ext cx="3959225" cy="5048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079" name="AutoShape 7"/>
          <p:cNvSpPr>
            <a:spLocks noChangeArrowheads="1"/>
          </p:cNvSpPr>
          <p:nvPr/>
        </p:nvSpPr>
        <p:spPr bwMode="auto">
          <a:xfrm>
            <a:off x="900113" y="3068638"/>
            <a:ext cx="3959225" cy="129698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080" name="AutoShape 8"/>
          <p:cNvSpPr>
            <a:spLocks noChangeArrowheads="1"/>
          </p:cNvSpPr>
          <p:nvPr/>
        </p:nvSpPr>
        <p:spPr bwMode="auto">
          <a:xfrm>
            <a:off x="900113" y="4437063"/>
            <a:ext cx="4392612" cy="5762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081" name="AutoShape 9"/>
          <p:cNvSpPr>
            <a:spLocks noChangeArrowheads="1"/>
          </p:cNvSpPr>
          <p:nvPr/>
        </p:nvSpPr>
        <p:spPr bwMode="auto">
          <a:xfrm>
            <a:off x="900113" y="5084763"/>
            <a:ext cx="2879725" cy="86518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H="1">
            <a:off x="4859338" y="2276475"/>
            <a:ext cx="1081087" cy="43338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flipH="1" flipV="1">
            <a:off x="4859338" y="3717925"/>
            <a:ext cx="1368425" cy="714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 flipH="1" flipV="1">
            <a:off x="5292725" y="4725988"/>
            <a:ext cx="93503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5940425" y="1484313"/>
            <a:ext cx="2987675" cy="1690687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600">
                <a:latin typeface="Times New Roman" charset="0"/>
              </a:rPr>
              <a:t>a) Heuristically choose m pivot features, which is task specific.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1600">
                <a:latin typeface="Times New Roman" charset="0"/>
              </a:rPr>
              <a:t>b) Transform each vector of pivot feature to a vector of binary values and then create corresponding prediction problem.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6227763" y="3500438"/>
            <a:ext cx="2303462" cy="59055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600">
                <a:latin typeface="Times New Roman" charset="0"/>
              </a:rPr>
              <a:t>Learn parameters of each prediction problem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6227763" y="4437063"/>
            <a:ext cx="2303462" cy="107950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600">
                <a:latin typeface="Times New Roman" charset="0"/>
              </a:rPr>
              <a:t>Do Eigen Decomposition on the matrix of parameters and learn the linear mapping function.</a:t>
            </a: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5508625" y="5876925"/>
            <a:ext cx="3455988" cy="835025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600">
                <a:latin typeface="Times New Roman" charset="0"/>
              </a:rPr>
              <a:t>Use the learnt mapping function to construct new features and train classifiers onto the new representations.</a:t>
            </a:r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 flipH="1" flipV="1">
            <a:off x="3779838" y="5589588"/>
            <a:ext cx="1728787" cy="7191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0" y="6324600"/>
            <a:ext cx="219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Courtesy of </a:t>
            </a:r>
            <a:r>
              <a:rPr lang="en-US" sz="1600" b="0" dirty="0" err="1" smtClean="0"/>
              <a:t>Sinno</a:t>
            </a:r>
            <a:r>
              <a:rPr lang="en-US" sz="1600" b="0" dirty="0" smtClean="0"/>
              <a:t> Pan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66497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nimBg="1"/>
      <p:bldP spid="131079" grpId="0" animBg="1"/>
      <p:bldP spid="131080" grpId="0" animBg="1"/>
      <p:bldP spid="131081" grpId="0" animBg="1"/>
      <p:bldP spid="131082" grpId="0" animBg="1"/>
      <p:bldP spid="131083" grpId="0" animBg="1"/>
      <p:bldP spid="131084" grpId="0" animBg="1"/>
      <p:bldP spid="131085" grpId="0" animBg="1"/>
      <p:bldP spid="131086" grpId="0" animBg="1"/>
      <p:bldP spid="131087" grpId="0" animBg="1"/>
      <p:bldP spid="131088" grpId="0" animBg="1"/>
      <p:bldP spid="1310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858962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Self-Taught Learning</a:t>
            </a:r>
            <a: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Feature-representation-transfer Approaches</a:t>
            </a:r>
            <a:b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Unsupervised Feature Construction</a:t>
            </a: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[</a:t>
            </a:r>
            <a:r>
              <a:rPr lang="en-US" altLang="zh-CN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Raina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et al. ICML-07]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609600" indent="-609600">
              <a:buFontTx/>
              <a:buNone/>
              <a:defRPr/>
            </a:pPr>
            <a:r>
              <a:rPr lang="en-US" altLang="zh-CN" sz="24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Three steps: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altLang="zh-CN" sz="2200">
                <a:latin typeface="Times New Roman" charset="0"/>
              </a:rPr>
              <a:t>Applying </a:t>
            </a:r>
            <a:r>
              <a:rPr lang="en-US" altLang="zh-CN" sz="2200" i="1">
                <a:solidFill>
                  <a:srgbClr val="FF3300"/>
                </a:solidFill>
                <a:latin typeface="Times New Roman" charset="0"/>
              </a:rPr>
              <a:t>sparse coding</a:t>
            </a:r>
            <a:r>
              <a:rPr lang="en-US" altLang="zh-CN" sz="2200">
                <a:latin typeface="Times New Roman" charset="0"/>
              </a:rPr>
              <a:t> </a:t>
            </a:r>
            <a:r>
              <a:rPr lang="en-US" altLang="zh-CN" sz="2200">
                <a:solidFill>
                  <a:srgbClr val="FF3300"/>
                </a:solidFill>
                <a:latin typeface="Times New Roman" charset="0"/>
              </a:rPr>
              <a:t>[Lee et al. NIPS-07]</a:t>
            </a:r>
            <a:r>
              <a:rPr lang="en-US" altLang="zh-CN" sz="2200">
                <a:latin typeface="Times New Roman" charset="0"/>
              </a:rPr>
              <a:t> algorithm to learn higher-level representation from unlabeled data in the source domain.</a:t>
            </a:r>
          </a:p>
          <a:p>
            <a:pPr marL="609600" indent="-609600">
              <a:buFontTx/>
              <a:buAutoNum type="arabicPeriod"/>
              <a:defRPr/>
            </a:pPr>
            <a:endParaRPr lang="en-US" altLang="zh-CN" sz="2200">
              <a:latin typeface="Times New Roman" charset="0"/>
            </a:endParaRPr>
          </a:p>
          <a:p>
            <a:pPr marL="609600" indent="-609600">
              <a:buFontTx/>
              <a:buAutoNum type="arabicPeriod"/>
              <a:defRPr/>
            </a:pPr>
            <a:r>
              <a:rPr lang="en-US" altLang="zh-CN" sz="2200">
                <a:latin typeface="Times New Roman" charset="0"/>
              </a:rPr>
              <a:t>Transforming the target data to new representations by new bases learnt in the first step.</a:t>
            </a:r>
            <a:r>
              <a:rPr lang="en-US" altLang="zh-CN" sz="2000"/>
              <a:t> </a:t>
            </a:r>
          </a:p>
          <a:p>
            <a:pPr marL="609600" indent="-609600">
              <a:buFontTx/>
              <a:buAutoNum type="arabicPeriod"/>
              <a:defRPr/>
            </a:pPr>
            <a:endParaRPr lang="en-US" altLang="zh-CN" sz="2000"/>
          </a:p>
          <a:p>
            <a:pPr marL="609600" indent="-609600">
              <a:buFontTx/>
              <a:buAutoNum type="arabicPeriod"/>
              <a:defRPr/>
            </a:pPr>
            <a:r>
              <a:rPr lang="en-US" altLang="zh-CN" sz="2200">
                <a:latin typeface="Times New Roman" charset="0"/>
              </a:rPr>
              <a:t>Traditional discriminative models can be applied on new representations of the target data with corresponding labels.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6324600"/>
            <a:ext cx="219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Courtesy of </a:t>
            </a:r>
            <a:r>
              <a:rPr lang="en-US" sz="1600" b="0" dirty="0" err="1" smtClean="0"/>
              <a:t>Sinno</a:t>
            </a:r>
            <a:r>
              <a:rPr lang="en-US" sz="1600" b="0" dirty="0" smtClean="0"/>
              <a:t> Pan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1718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00200"/>
            <a:ext cx="7993063" cy="4781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Step1:</a:t>
            </a:r>
          </a:p>
          <a:p>
            <a:pPr>
              <a:buFontTx/>
              <a:buNone/>
              <a:defRPr/>
            </a:pPr>
            <a:endParaRPr lang="en-US" altLang="zh-CN" sz="2000" b="1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buFontTx/>
              <a:buNone/>
              <a:defRPr/>
            </a:pPr>
            <a:endParaRPr lang="en-US" altLang="zh-CN" sz="2000" b="1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buFontTx/>
              <a:buNone/>
              <a:defRPr/>
            </a:pPr>
            <a:endParaRPr lang="en-US" altLang="zh-CN" sz="2000" b="1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Input:</a:t>
            </a:r>
            <a:r>
              <a:rPr lang="en-US" altLang="zh-CN" sz="2000" b="1">
                <a:solidFill>
                  <a:srgbClr val="000099"/>
                </a:solidFill>
                <a:latin typeface="Times New Roman" charset="0"/>
              </a:rPr>
              <a:t>    </a:t>
            </a:r>
            <a:r>
              <a:rPr lang="en-US" altLang="zh-CN" sz="2000">
                <a:solidFill>
                  <a:srgbClr val="000099"/>
                </a:solidFill>
                <a:latin typeface="Times New Roman" charset="0"/>
              </a:rPr>
              <a:t>Source domain data                 and  coefficient</a:t>
            </a:r>
            <a:r>
              <a:rPr lang="en-US" altLang="zh-CN" sz="2000" b="1">
                <a:solidFill>
                  <a:srgbClr val="000099"/>
                </a:solidFill>
                <a:latin typeface="Times New Roman" charset="0"/>
              </a:rPr>
              <a:t>  </a:t>
            </a:r>
          </a:p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Output:</a:t>
            </a:r>
            <a:r>
              <a:rPr lang="en-US" altLang="zh-CN" sz="2000" b="1">
                <a:solidFill>
                  <a:srgbClr val="000099"/>
                </a:solidFill>
                <a:latin typeface="Times New Roman" charset="0"/>
              </a:rPr>
              <a:t> </a:t>
            </a:r>
            <a:r>
              <a:rPr lang="en-US" altLang="zh-CN" sz="2000">
                <a:solidFill>
                  <a:srgbClr val="000099"/>
                </a:solidFill>
                <a:latin typeface="Times New Roman" charset="0"/>
              </a:rPr>
              <a:t>New representations of the source domain data                  </a:t>
            </a:r>
          </a:p>
          <a:p>
            <a:pPr>
              <a:buFontTx/>
              <a:buNone/>
              <a:defRPr/>
            </a:pPr>
            <a:r>
              <a:rPr lang="en-US" altLang="zh-CN" sz="2000">
                <a:solidFill>
                  <a:srgbClr val="000099"/>
                </a:solidFill>
                <a:latin typeface="Times New Roman" charset="0"/>
              </a:rPr>
              <a:t>              and new bases</a:t>
            </a:r>
            <a:r>
              <a:rPr lang="en-US" altLang="zh-CN" sz="2000">
                <a:solidFill>
                  <a:srgbClr val="CC3300"/>
                </a:solidFill>
                <a:latin typeface="Times New Roman" charset="0"/>
              </a:rPr>
              <a:t>  </a:t>
            </a:r>
          </a:p>
          <a:p>
            <a:pPr>
              <a:buFontTx/>
              <a:buNone/>
              <a:defRPr/>
            </a:pPr>
            <a:endParaRPr lang="en-US" altLang="zh-CN" sz="2000">
              <a:solidFill>
                <a:srgbClr val="CC3300"/>
              </a:solidFill>
              <a:latin typeface="Times New Roman" charset="0"/>
            </a:endParaRPr>
          </a:p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Step2:</a:t>
            </a:r>
          </a:p>
          <a:p>
            <a:pPr>
              <a:buFontTx/>
              <a:buNone/>
              <a:defRPr/>
            </a:pPr>
            <a:endParaRPr lang="en-US" altLang="zh-CN" sz="20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buFontTx/>
              <a:buNone/>
              <a:defRPr/>
            </a:pPr>
            <a:endParaRPr lang="en-US" altLang="zh-CN" sz="20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Input:</a:t>
            </a:r>
            <a:r>
              <a:rPr lang="en-US" altLang="zh-CN" sz="2000" b="1">
                <a:solidFill>
                  <a:srgbClr val="000099"/>
                </a:solidFill>
                <a:latin typeface="Times New Roman" charset="0"/>
              </a:rPr>
              <a:t>    </a:t>
            </a:r>
            <a:r>
              <a:rPr lang="en-US" altLang="zh-CN" sz="2000">
                <a:solidFill>
                  <a:srgbClr val="000099"/>
                </a:solidFill>
                <a:latin typeface="Times New Roman" charset="0"/>
              </a:rPr>
              <a:t>Target domain data                , coefficient     and bases</a:t>
            </a:r>
            <a:r>
              <a:rPr lang="en-US" altLang="zh-CN" sz="2000" b="1">
                <a:solidFill>
                  <a:srgbClr val="000099"/>
                </a:solidFill>
                <a:latin typeface="Times New Roman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Output:</a:t>
            </a:r>
            <a:r>
              <a:rPr lang="en-US" altLang="zh-CN" sz="2000" b="1">
                <a:solidFill>
                  <a:srgbClr val="000099"/>
                </a:solidFill>
                <a:latin typeface="Times New Roman" charset="0"/>
              </a:rPr>
              <a:t> </a:t>
            </a:r>
            <a:r>
              <a:rPr lang="en-US" altLang="zh-CN" sz="2000">
                <a:solidFill>
                  <a:srgbClr val="000099"/>
                </a:solidFill>
                <a:latin typeface="Times New Roman" charset="0"/>
              </a:rPr>
              <a:t>New representations of the target domain data</a:t>
            </a:r>
          </a:p>
        </p:txBody>
      </p:sp>
      <p:graphicFrame>
        <p:nvGraphicFramePr>
          <p:cNvPr id="45058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35375" y="3141663"/>
          <a:ext cx="10033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38" name="Equation" r:id="rId4" imgW="672808" imgH="241195" progId="Equation.DSMT4">
                  <p:embed/>
                </p:oleObj>
              </mc:Choice>
              <mc:Fallback>
                <p:oleObj name="Equation" r:id="rId4" imgW="67280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141663"/>
                        <a:ext cx="10033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00788" y="3068638"/>
          <a:ext cx="2698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39" name="Equation" r:id="rId6" imgW="152268" imgH="203024" progId="Equation.DSMT4">
                  <p:embed/>
                </p:oleObj>
              </mc:Choice>
              <mc:Fallback>
                <p:oleObj name="Equation" r:id="rId6" imgW="15226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068638"/>
                        <a:ext cx="2698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6372225" y="3500438"/>
          <a:ext cx="9667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40" name="Equation" r:id="rId8" imgW="647700" imgH="241300" progId="Equation.DSMT4">
                  <p:embed/>
                </p:oleObj>
              </mc:Choice>
              <mc:Fallback>
                <p:oleObj name="Equation" r:id="rId8" imgW="647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500438"/>
                        <a:ext cx="9667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3059113" y="3860800"/>
          <a:ext cx="7762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41" name="Equation" r:id="rId10" imgW="520700" imgH="228600" progId="Equation.DSMT4">
                  <p:embed/>
                </p:oleObj>
              </mc:Choice>
              <mc:Fallback>
                <p:oleObj name="Equation" r:id="rId10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860800"/>
                        <a:ext cx="776287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40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Unsupervised Feature Construction</a:t>
            </a:r>
            <a:r>
              <a:rPr lang="en-US" altLang="zh-CN" sz="24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24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4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[Raina et al. ICML-07]</a:t>
            </a:r>
          </a:p>
        </p:txBody>
      </p:sp>
      <p:pic>
        <p:nvPicPr>
          <p:cNvPr id="4506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84313"/>
            <a:ext cx="4591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508500"/>
            <a:ext cx="47720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5" name="Object 6"/>
          <p:cNvGraphicFramePr>
            <a:graphicFrameLocks noChangeAspect="1"/>
          </p:cNvGraphicFramePr>
          <p:nvPr/>
        </p:nvGraphicFramePr>
        <p:xfrm>
          <a:off x="3563938" y="5661025"/>
          <a:ext cx="9842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42" name="Equation" r:id="rId14" imgW="660113" imgH="241195" progId="Equation.DSMT4">
                  <p:embed/>
                </p:oleObj>
              </mc:Choice>
              <mc:Fallback>
                <p:oleObj name="Equation" r:id="rId14" imgW="660113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661025"/>
                        <a:ext cx="9842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7"/>
          <p:cNvGraphicFramePr>
            <a:graphicFrameLocks noChangeAspect="1"/>
          </p:cNvGraphicFramePr>
          <p:nvPr/>
        </p:nvGraphicFramePr>
        <p:xfrm>
          <a:off x="5795963" y="5661025"/>
          <a:ext cx="2698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43" name="Equation" r:id="rId16" imgW="152268" imgH="203024" progId="Equation.DSMT4">
                  <p:embed/>
                </p:oleObj>
              </mc:Choice>
              <mc:Fallback>
                <p:oleObj name="Equation" r:id="rId16" imgW="152268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661025"/>
                        <a:ext cx="2698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8"/>
          <p:cNvGraphicFramePr>
            <a:graphicFrameLocks noChangeAspect="1"/>
          </p:cNvGraphicFramePr>
          <p:nvPr/>
        </p:nvGraphicFramePr>
        <p:xfrm>
          <a:off x="7092950" y="5661025"/>
          <a:ext cx="7762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44" name="Equation" r:id="rId17" imgW="520700" imgH="228600" progId="Equation.DSMT4">
                  <p:embed/>
                </p:oleObj>
              </mc:Choice>
              <mc:Fallback>
                <p:oleObj name="Equation" r:id="rId17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661025"/>
                        <a:ext cx="77628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9"/>
          <p:cNvGraphicFramePr>
            <a:graphicFrameLocks noChangeAspect="1"/>
          </p:cNvGraphicFramePr>
          <p:nvPr/>
        </p:nvGraphicFramePr>
        <p:xfrm>
          <a:off x="6300788" y="6021388"/>
          <a:ext cx="947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145" name="Equation" r:id="rId18" imgW="634725" imgH="241195" progId="Equation.3">
                  <p:embed/>
                </p:oleObj>
              </mc:Choice>
              <mc:Fallback>
                <p:oleObj name="Equation" r:id="rId18" imgW="63472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6021388"/>
                        <a:ext cx="9477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24200" y="6506746"/>
            <a:ext cx="219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Courtesy of </a:t>
            </a:r>
            <a:r>
              <a:rPr lang="en-US" sz="1600" b="0" dirty="0" err="1" smtClean="0"/>
              <a:t>Sinno</a:t>
            </a:r>
            <a:r>
              <a:rPr lang="en-US" sz="1600" b="0" dirty="0" smtClean="0"/>
              <a:t> Pan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1070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50938" y="671513"/>
            <a:ext cx="7793037" cy="700087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Franklin Gothic Book" charset="0"/>
              </a:rPr>
              <a:t>“</a:t>
            </a:r>
            <a:r>
              <a:rPr lang="en-US" dirty="0">
                <a:latin typeface="Franklin Gothic Book" charset="0"/>
              </a:rPr>
              <a:t>Self-taught Learning</a:t>
            </a:r>
            <a:r>
              <a:rPr lang="ja-JP" altLang="en-US" dirty="0" smtClean="0">
                <a:latin typeface="Franklin Gothic Book" charset="0"/>
              </a:rPr>
              <a:t>”</a:t>
            </a:r>
            <a:r>
              <a:rPr lang="en-US" altLang="ja-JP" dirty="0" smtClean="0">
                <a:latin typeface="Franklin Gothic Book" charset="0"/>
              </a:rPr>
              <a:t/>
            </a:r>
            <a:br>
              <a:rPr lang="en-US" altLang="ja-JP" dirty="0" smtClean="0">
                <a:latin typeface="Franklin Gothic Book" charset="0"/>
              </a:rPr>
            </a:br>
            <a:r>
              <a:rPr lang="en-US" altLang="zh-CN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宋体" charset="0"/>
                <a:cs typeface="宋体" charset="0"/>
              </a:rPr>
              <a:t>[</a:t>
            </a:r>
            <a:r>
              <a:rPr lang="en-US" altLang="zh-CN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宋体" charset="0"/>
                <a:cs typeface="宋体" charset="0"/>
              </a:rPr>
              <a:t>Raina</a:t>
            </a:r>
            <a:r>
              <a:rPr lang="en-US" altLang="zh-CN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宋体" charset="0"/>
                <a:cs typeface="宋体" charset="0"/>
              </a:rPr>
              <a:t> et al. Self-Taught Learning ICML-07]</a:t>
            </a:r>
            <a:endParaRPr lang="en-US" sz="2400" dirty="0">
              <a:latin typeface="Franklin Gothic Book" charset="0"/>
            </a:endParaRPr>
          </a:p>
        </p:txBody>
      </p:sp>
      <p:grpSp>
        <p:nvGrpSpPr>
          <p:cNvPr id="21507" name="Group 47"/>
          <p:cNvGrpSpPr>
            <a:grpSpLocks/>
          </p:cNvGrpSpPr>
          <p:nvPr/>
        </p:nvGrpSpPr>
        <p:grpSpPr bwMode="auto">
          <a:xfrm>
            <a:off x="4686300" y="1676400"/>
            <a:ext cx="3695700" cy="1485900"/>
            <a:chOff x="4686300" y="1676400"/>
            <a:chExt cx="3695700" cy="1485900"/>
          </a:xfrm>
        </p:grpSpPr>
        <p:sp>
          <p:nvSpPr>
            <p:cNvPr id="21542" name="Rectangle 645"/>
            <p:cNvSpPr>
              <a:spLocks noChangeArrowheads="1"/>
            </p:cNvSpPr>
            <p:nvPr/>
          </p:nvSpPr>
          <p:spPr bwMode="auto">
            <a:xfrm>
              <a:off x="4800600" y="1676400"/>
              <a:ext cx="3429000" cy="1470025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latin typeface="Perpetua" charset="0"/>
              </a:endParaRPr>
            </a:p>
          </p:txBody>
        </p:sp>
        <p:sp>
          <p:nvSpPr>
            <p:cNvPr id="21543" name="Text Box 652"/>
            <p:cNvSpPr txBox="1">
              <a:spLocks noChangeArrowheads="1"/>
            </p:cNvSpPr>
            <p:nvPr/>
          </p:nvSpPr>
          <p:spPr bwMode="auto">
            <a:xfrm>
              <a:off x="4686300" y="2762190"/>
              <a:ext cx="3695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/>
                <a:t>Unlabeled English characters</a:t>
              </a:r>
            </a:p>
          </p:txBody>
        </p:sp>
        <p:pic>
          <p:nvPicPr>
            <p:cNvPr id="2154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2" t="14999" r="11249" b="19284"/>
            <a:stretch>
              <a:fillRect/>
            </a:stretch>
          </p:blipFill>
          <p:spPr bwMode="auto">
            <a:xfrm>
              <a:off x="5257800" y="1714500"/>
              <a:ext cx="2206625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21508" name="Group 46"/>
          <p:cNvGrpSpPr>
            <a:grpSpLocks/>
          </p:cNvGrpSpPr>
          <p:nvPr/>
        </p:nvGrpSpPr>
        <p:grpSpPr bwMode="auto">
          <a:xfrm>
            <a:off x="990600" y="1676400"/>
            <a:ext cx="2286000" cy="1466850"/>
            <a:chOff x="990600" y="1676400"/>
            <a:chExt cx="2286000" cy="1466910"/>
          </a:xfrm>
        </p:grpSpPr>
        <p:grpSp>
          <p:nvGrpSpPr>
            <p:cNvPr id="21538" name="Group 17"/>
            <p:cNvGrpSpPr>
              <a:grpSpLocks/>
            </p:cNvGrpSpPr>
            <p:nvPr/>
          </p:nvGrpSpPr>
          <p:grpSpPr bwMode="auto">
            <a:xfrm>
              <a:off x="990600" y="1676400"/>
              <a:ext cx="2286000" cy="1466910"/>
              <a:chOff x="990600" y="1676400"/>
              <a:chExt cx="2286000" cy="1466910"/>
            </a:xfrm>
          </p:grpSpPr>
          <p:sp>
            <p:nvSpPr>
              <p:cNvPr id="21540" name="Rectangle 574"/>
              <p:cNvSpPr>
                <a:spLocks noChangeArrowheads="1"/>
              </p:cNvSpPr>
              <p:nvPr/>
            </p:nvSpPr>
            <p:spPr bwMode="auto">
              <a:xfrm>
                <a:off x="990600" y="1676400"/>
                <a:ext cx="2286000" cy="1447800"/>
              </a:xfrm>
              <a:prstGeom prst="rect">
                <a:avLst/>
              </a:prstGeom>
              <a:solidFill>
                <a:srgbClr val="FF9900">
                  <a:alpha val="89803"/>
                </a:srgb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Perpetua" charset="0"/>
                </a:endParaRPr>
              </a:p>
            </p:txBody>
          </p:sp>
          <p:sp>
            <p:nvSpPr>
              <p:cNvPr id="21541" name="Text Box 577"/>
              <p:cNvSpPr txBox="1">
                <a:spLocks noChangeArrowheads="1"/>
              </p:cNvSpPr>
              <p:nvPr/>
            </p:nvSpPr>
            <p:spPr bwMode="auto">
              <a:xfrm>
                <a:off x="1312486" y="2743200"/>
                <a:ext cx="18117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/>
                  <a:t>Labeled Digits</a:t>
                </a:r>
                <a:endParaRPr lang="en-US" sz="2800"/>
              </a:p>
            </p:txBody>
          </p:sp>
        </p:grpSp>
        <p:pic>
          <p:nvPicPr>
            <p:cNvPr id="21539" name="Picture 7"/>
            <p:cNvPicPr>
              <a:picLocks noChangeAspect="1" noChangeArrowheads="1"/>
            </p:cNvPicPr>
            <p:nvPr/>
          </p:nvPicPr>
          <p:blipFill>
            <a:blip r:embed="rId4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2" t="14999" r="11249" b="19284"/>
            <a:stretch>
              <a:fillRect/>
            </a:stretch>
          </p:blipFill>
          <p:spPr bwMode="auto">
            <a:xfrm>
              <a:off x="1095375" y="1714500"/>
              <a:ext cx="2095500" cy="1085850"/>
            </a:xfrm>
            <a:prstGeom prst="rect">
              <a:avLst/>
            </a:prstGeom>
            <a:solidFill>
              <a:schemeClr val="accent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>
          <a:xfrm>
            <a:off x="990600" y="6248400"/>
            <a:ext cx="33528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Self-taught Learning: Courtesy of </a:t>
            </a:r>
            <a:r>
              <a:rPr lang="en-US" dirty="0" err="1" smtClean="0"/>
              <a:t>Raina</a:t>
            </a:r>
            <a:endParaRPr lang="en-US" dirty="0"/>
          </a:p>
        </p:txBody>
      </p:sp>
      <p:grpSp>
        <p:nvGrpSpPr>
          <p:cNvPr id="21510" name="Group 35"/>
          <p:cNvGrpSpPr>
            <a:grpSpLocks/>
          </p:cNvGrpSpPr>
          <p:nvPr/>
        </p:nvGrpSpPr>
        <p:grpSpPr bwMode="auto">
          <a:xfrm>
            <a:off x="952500" y="3314700"/>
            <a:ext cx="2390775" cy="1181100"/>
            <a:chOff x="952500" y="3257490"/>
            <a:chExt cx="2390591" cy="1181220"/>
          </a:xfrm>
        </p:grpSpPr>
        <p:grpSp>
          <p:nvGrpSpPr>
            <p:cNvPr id="21534" name="Group 18"/>
            <p:cNvGrpSpPr>
              <a:grpSpLocks/>
            </p:cNvGrpSpPr>
            <p:nvPr/>
          </p:nvGrpSpPr>
          <p:grpSpPr bwMode="auto">
            <a:xfrm>
              <a:off x="952500" y="3257490"/>
              <a:ext cx="2390591" cy="1181220"/>
              <a:chOff x="952500" y="1676400"/>
              <a:chExt cx="2390591" cy="1181220"/>
            </a:xfrm>
          </p:grpSpPr>
          <p:sp>
            <p:nvSpPr>
              <p:cNvPr id="21536" name="Rectangle 574"/>
              <p:cNvSpPr>
                <a:spLocks noChangeArrowheads="1"/>
              </p:cNvSpPr>
              <p:nvPr/>
            </p:nvSpPr>
            <p:spPr bwMode="auto">
              <a:xfrm>
                <a:off x="990600" y="1676400"/>
                <a:ext cx="2286000" cy="1162110"/>
              </a:xfrm>
              <a:prstGeom prst="rect">
                <a:avLst/>
              </a:prstGeom>
              <a:solidFill>
                <a:srgbClr val="FF9900">
                  <a:alpha val="89803"/>
                </a:srgb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latin typeface="Perpetua" charset="0"/>
                </a:endParaRPr>
              </a:p>
            </p:txBody>
          </p:sp>
          <p:sp>
            <p:nvSpPr>
              <p:cNvPr id="21537" name="Text Box 577"/>
              <p:cNvSpPr txBox="1">
                <a:spLocks noChangeArrowheads="1"/>
              </p:cNvSpPr>
              <p:nvPr/>
            </p:nvSpPr>
            <p:spPr bwMode="auto">
              <a:xfrm>
                <a:off x="952500" y="2457510"/>
                <a:ext cx="239059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/>
                  <a:t>Labeled Webpages</a:t>
                </a:r>
                <a:endParaRPr lang="en-US" sz="2800"/>
              </a:p>
            </p:txBody>
          </p:sp>
        </p:grpSp>
        <p:sp>
          <p:nvSpPr>
            <p:cNvPr id="24" name="Documents"/>
            <p:cNvSpPr>
              <a:spLocks noEditPoints="1" noChangeArrowheads="1"/>
            </p:cNvSpPr>
            <p:nvPr/>
          </p:nvSpPr>
          <p:spPr bwMode="auto">
            <a:xfrm>
              <a:off x="1752538" y="3314646"/>
              <a:ext cx="761941" cy="68587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21511" name="Group 36"/>
          <p:cNvGrpSpPr>
            <a:grpSpLocks/>
          </p:cNvGrpSpPr>
          <p:nvPr/>
        </p:nvGrpSpPr>
        <p:grpSpPr bwMode="auto">
          <a:xfrm>
            <a:off x="4686300" y="3314700"/>
            <a:ext cx="3695700" cy="1162050"/>
            <a:chOff x="4686300" y="3200401"/>
            <a:chExt cx="3695700" cy="1162109"/>
          </a:xfrm>
        </p:grpSpPr>
        <p:sp>
          <p:nvSpPr>
            <p:cNvPr id="21531" name="Rectangle 645"/>
            <p:cNvSpPr>
              <a:spLocks noChangeArrowheads="1"/>
            </p:cNvSpPr>
            <p:nvPr/>
          </p:nvSpPr>
          <p:spPr bwMode="auto">
            <a:xfrm>
              <a:off x="4800600" y="3200401"/>
              <a:ext cx="3429000" cy="1142999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latin typeface="Perpetua" charset="0"/>
              </a:endParaRPr>
            </a:p>
          </p:txBody>
        </p:sp>
        <p:sp>
          <p:nvSpPr>
            <p:cNvPr id="21532" name="Text Box 652"/>
            <p:cNvSpPr txBox="1">
              <a:spLocks noChangeArrowheads="1"/>
            </p:cNvSpPr>
            <p:nvPr/>
          </p:nvSpPr>
          <p:spPr bwMode="auto">
            <a:xfrm>
              <a:off x="4686300" y="3962400"/>
              <a:ext cx="3695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/>
                <a:t>Unlabeled newspaper articles</a:t>
              </a:r>
            </a:p>
          </p:txBody>
        </p:sp>
        <p:sp>
          <p:nvSpPr>
            <p:cNvPr id="30" name="Documents"/>
            <p:cNvSpPr>
              <a:spLocks noEditPoints="1" noChangeArrowheads="1"/>
            </p:cNvSpPr>
            <p:nvPr/>
          </p:nvSpPr>
          <p:spPr bwMode="auto">
            <a:xfrm>
              <a:off x="6096000" y="3238503"/>
              <a:ext cx="762000" cy="685835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21512" name="Group 51"/>
          <p:cNvGrpSpPr>
            <a:grpSpLocks/>
          </p:cNvGrpSpPr>
          <p:nvPr/>
        </p:nvGrpSpPr>
        <p:grpSpPr bwMode="auto">
          <a:xfrm>
            <a:off x="685800" y="4724400"/>
            <a:ext cx="3038475" cy="1219200"/>
            <a:chOff x="685800" y="4724400"/>
            <a:chExt cx="3038011" cy="1219320"/>
          </a:xfrm>
        </p:grpSpPr>
        <p:sp>
          <p:nvSpPr>
            <p:cNvPr id="21529" name="Rectangle 574"/>
            <p:cNvSpPr>
              <a:spLocks noChangeArrowheads="1"/>
            </p:cNvSpPr>
            <p:nvPr/>
          </p:nvSpPr>
          <p:spPr bwMode="auto">
            <a:xfrm>
              <a:off x="723900" y="4724400"/>
              <a:ext cx="2895600" cy="1162110"/>
            </a:xfrm>
            <a:prstGeom prst="rect">
              <a:avLst/>
            </a:prstGeom>
            <a:solidFill>
              <a:srgbClr val="FF9900">
                <a:alpha val="89803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latin typeface="Perpetua" charset="0"/>
              </a:endParaRPr>
            </a:p>
          </p:txBody>
        </p:sp>
        <p:sp>
          <p:nvSpPr>
            <p:cNvPr id="21530" name="Text Box 577"/>
            <p:cNvSpPr txBox="1">
              <a:spLocks noChangeArrowheads="1"/>
            </p:cNvSpPr>
            <p:nvPr/>
          </p:nvSpPr>
          <p:spPr bwMode="auto">
            <a:xfrm>
              <a:off x="685800" y="5543610"/>
              <a:ext cx="3038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Labeled Russian Speech</a:t>
              </a:r>
              <a:endParaRPr lang="en-US" sz="2800"/>
            </a:p>
          </p:txBody>
        </p:sp>
      </p:grpSp>
      <p:grpSp>
        <p:nvGrpSpPr>
          <p:cNvPr id="21513" name="Group 52"/>
          <p:cNvGrpSpPr>
            <a:grpSpLocks/>
          </p:cNvGrpSpPr>
          <p:nvPr/>
        </p:nvGrpSpPr>
        <p:grpSpPr bwMode="auto">
          <a:xfrm>
            <a:off x="4686300" y="4724400"/>
            <a:ext cx="3695700" cy="1200150"/>
            <a:chOff x="4686300" y="4724401"/>
            <a:chExt cx="3695700" cy="1200209"/>
          </a:xfrm>
        </p:grpSpPr>
        <p:sp>
          <p:nvSpPr>
            <p:cNvPr id="21527" name="Rectangle 645"/>
            <p:cNvSpPr>
              <a:spLocks noChangeArrowheads="1"/>
            </p:cNvSpPr>
            <p:nvPr/>
          </p:nvSpPr>
          <p:spPr bwMode="auto">
            <a:xfrm>
              <a:off x="4800600" y="4724401"/>
              <a:ext cx="3429000" cy="1142999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>
                <a:latin typeface="Perpetua" charset="0"/>
              </a:endParaRPr>
            </a:p>
          </p:txBody>
        </p:sp>
        <p:sp>
          <p:nvSpPr>
            <p:cNvPr id="21528" name="Text Box 652"/>
            <p:cNvSpPr txBox="1">
              <a:spLocks noChangeArrowheads="1"/>
            </p:cNvSpPr>
            <p:nvPr/>
          </p:nvSpPr>
          <p:spPr bwMode="auto">
            <a:xfrm>
              <a:off x="4686300" y="5524500"/>
              <a:ext cx="3695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/>
                <a:t>Unlabeled English speech</a:t>
              </a:r>
            </a:p>
          </p:txBody>
        </p:sp>
      </p:grp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342900" y="3200400"/>
            <a:ext cx="84121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342900" y="4572000"/>
            <a:ext cx="841216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63500" dist="26940" dir="5400000" algn="t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516" name="Group 48"/>
          <p:cNvGrpSpPr>
            <a:grpSpLocks/>
          </p:cNvGrpSpPr>
          <p:nvPr/>
        </p:nvGrpSpPr>
        <p:grpSpPr bwMode="auto">
          <a:xfrm>
            <a:off x="4000500" y="2057400"/>
            <a:ext cx="4914900" cy="769938"/>
            <a:chOff x="4000500" y="2057400"/>
            <a:chExt cx="4914900" cy="769441"/>
          </a:xfrm>
        </p:grpSpPr>
        <p:sp>
          <p:nvSpPr>
            <p:cNvPr id="21525" name="TextBox 40"/>
            <p:cNvSpPr txBox="1">
              <a:spLocks noChangeArrowheads="1"/>
            </p:cNvSpPr>
            <p:nvPr/>
          </p:nvSpPr>
          <p:spPr bwMode="auto">
            <a:xfrm>
              <a:off x="4000500" y="2057400"/>
              <a:ext cx="5334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400" b="1"/>
                <a:t>+</a:t>
              </a:r>
              <a:endParaRPr lang="en-US" b="1"/>
            </a:p>
          </p:txBody>
        </p:sp>
        <p:sp>
          <p:nvSpPr>
            <p:cNvPr id="21526" name="TextBox 43"/>
            <p:cNvSpPr txBox="1">
              <a:spLocks noChangeArrowheads="1"/>
            </p:cNvSpPr>
            <p:nvPr/>
          </p:nvSpPr>
          <p:spPr bwMode="auto">
            <a:xfrm>
              <a:off x="8382000" y="2134969"/>
              <a:ext cx="533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/>
                <a:t>?</a:t>
              </a:r>
              <a:endParaRPr lang="en-US" b="1"/>
            </a:p>
          </p:txBody>
        </p:sp>
      </p:grpSp>
      <p:grpSp>
        <p:nvGrpSpPr>
          <p:cNvPr id="21517" name="Group 49"/>
          <p:cNvGrpSpPr>
            <a:grpSpLocks/>
          </p:cNvGrpSpPr>
          <p:nvPr/>
        </p:nvGrpSpPr>
        <p:grpSpPr bwMode="auto">
          <a:xfrm>
            <a:off x="4000500" y="3535363"/>
            <a:ext cx="4914900" cy="769937"/>
            <a:chOff x="4000500" y="3535859"/>
            <a:chExt cx="4914900" cy="769441"/>
          </a:xfrm>
        </p:grpSpPr>
        <p:sp>
          <p:nvSpPr>
            <p:cNvPr id="21523" name="TextBox 41"/>
            <p:cNvSpPr txBox="1">
              <a:spLocks noChangeArrowheads="1"/>
            </p:cNvSpPr>
            <p:nvPr/>
          </p:nvSpPr>
          <p:spPr bwMode="auto">
            <a:xfrm>
              <a:off x="4000500" y="3535859"/>
              <a:ext cx="5334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400" b="1"/>
                <a:t>+</a:t>
              </a:r>
              <a:endParaRPr lang="en-US" b="1"/>
            </a:p>
          </p:txBody>
        </p:sp>
        <p:sp>
          <p:nvSpPr>
            <p:cNvPr id="21524" name="TextBox 44"/>
            <p:cNvSpPr txBox="1">
              <a:spLocks noChangeArrowheads="1"/>
            </p:cNvSpPr>
            <p:nvPr/>
          </p:nvSpPr>
          <p:spPr bwMode="auto">
            <a:xfrm>
              <a:off x="8382000" y="3582769"/>
              <a:ext cx="533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/>
                <a:t>?</a:t>
              </a:r>
              <a:endParaRPr lang="en-US" b="1"/>
            </a:p>
          </p:txBody>
        </p:sp>
      </p:grpSp>
      <p:grpSp>
        <p:nvGrpSpPr>
          <p:cNvPr id="21518" name="Group 50"/>
          <p:cNvGrpSpPr>
            <a:grpSpLocks/>
          </p:cNvGrpSpPr>
          <p:nvPr/>
        </p:nvGrpSpPr>
        <p:grpSpPr bwMode="auto">
          <a:xfrm>
            <a:off x="4000500" y="4914900"/>
            <a:ext cx="4914900" cy="769938"/>
            <a:chOff x="4000500" y="4914900"/>
            <a:chExt cx="4914900" cy="769441"/>
          </a:xfrm>
        </p:grpSpPr>
        <p:sp>
          <p:nvSpPr>
            <p:cNvPr id="21521" name="TextBox 42"/>
            <p:cNvSpPr txBox="1">
              <a:spLocks noChangeArrowheads="1"/>
            </p:cNvSpPr>
            <p:nvPr/>
          </p:nvSpPr>
          <p:spPr bwMode="auto">
            <a:xfrm>
              <a:off x="4000500" y="4914900"/>
              <a:ext cx="5334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4400" b="1"/>
                <a:t>+</a:t>
              </a:r>
              <a:endParaRPr lang="en-US" b="1"/>
            </a:p>
          </p:txBody>
        </p:sp>
        <p:sp>
          <p:nvSpPr>
            <p:cNvPr id="21522" name="TextBox 45"/>
            <p:cNvSpPr txBox="1">
              <a:spLocks noChangeArrowheads="1"/>
            </p:cNvSpPr>
            <p:nvPr/>
          </p:nvSpPr>
          <p:spPr bwMode="auto">
            <a:xfrm>
              <a:off x="8382000" y="4953000"/>
              <a:ext cx="533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/>
                <a:t>?</a:t>
              </a:r>
              <a:endParaRPr lang="en-US" b="1"/>
            </a:p>
          </p:txBody>
        </p:sp>
      </p:grpSp>
      <p:sp>
        <p:nvSpPr>
          <p:cNvPr id="61442" name="Sound"/>
          <p:cNvSpPr>
            <a:spLocks noEditPoints="1" noChangeArrowheads="1"/>
          </p:cNvSpPr>
          <p:nvPr/>
        </p:nvSpPr>
        <p:spPr bwMode="auto">
          <a:xfrm>
            <a:off x="1638300" y="4876800"/>
            <a:ext cx="1028700" cy="60960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54" name="Sound"/>
          <p:cNvSpPr>
            <a:spLocks noEditPoints="1" noChangeArrowheads="1"/>
          </p:cNvSpPr>
          <p:nvPr/>
        </p:nvSpPr>
        <p:spPr bwMode="auto">
          <a:xfrm>
            <a:off x="6096000" y="4876800"/>
            <a:ext cx="1028700" cy="609600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sp>
        <p:nvSpPr>
          <p:cNvPr id="42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ln/>
        </p:spPr>
        <p:txBody>
          <a:bodyPr/>
          <a:lstStyle/>
          <a:p>
            <a:fld id="{ED45B12F-0E8A-FC47-82CD-838E4F35AC4A}" type="slidenum">
              <a:rPr lang="zh-CN" altLang="en-US"/>
              <a:pPr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0399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D45B12F-0E8A-FC47-82CD-838E4F35AC4A}" type="slidenum">
              <a:rPr lang="zh-CN" altLang="en-US"/>
              <a:pPr/>
              <a:t>16</a:t>
            </a:fld>
            <a:endParaRPr lang="en-US" altLang="zh-CN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609600"/>
            <a:ext cx="7793037" cy="700087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zh-CN" sz="3300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宋体" charset="0"/>
                <a:cs typeface="宋体" charset="0"/>
              </a:rPr>
              <a:t>Examples of Higher Level Features </a:t>
            </a:r>
            <a:r>
              <a:rPr lang="en-US" altLang="zh-CN" sz="33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宋体" charset="0"/>
                <a:cs typeface="宋体" charset="0"/>
              </a:rPr>
              <a:t>Learned</a:t>
            </a:r>
            <a:endParaRPr lang="zh-CN" altLang="en-US" sz="3300" dirty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华文中宋" charset="0"/>
            </a:endParaRPr>
          </a:p>
        </p:txBody>
      </p:sp>
      <p:pic>
        <p:nvPicPr>
          <p:cNvPr id="5" name="Picture 6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25675"/>
            <a:ext cx="16367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earnedPat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6" b="88982"/>
          <a:stretch>
            <a:fillRect/>
          </a:stretch>
        </p:blipFill>
        <p:spPr bwMode="auto">
          <a:xfrm>
            <a:off x="3429000" y="2278063"/>
            <a:ext cx="45720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57200" y="1600200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Natural images.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267200" y="1581150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Learnt bases:  </a:t>
            </a:r>
            <a:r>
              <a:rPr lang="ja-JP" altLang="en-US" sz="2000"/>
              <a:t>“</a:t>
            </a:r>
            <a:r>
              <a:rPr lang="en-US" sz="2000"/>
              <a:t>Edges</a:t>
            </a:r>
            <a:r>
              <a:rPr lang="ja-JP" altLang="en-US" sz="2000"/>
              <a:t>”</a:t>
            </a:r>
            <a:endParaRPr lang="en-US" sz="200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57200" y="3790950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Handwritten characters.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267200" y="3771900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Learnt bases:  </a:t>
            </a:r>
            <a:r>
              <a:rPr lang="ja-JP" altLang="en-US" sz="2000"/>
              <a:t>“</a:t>
            </a:r>
            <a:r>
              <a:rPr lang="en-US" sz="2000"/>
              <a:t>Strokes</a:t>
            </a:r>
            <a:r>
              <a:rPr lang="ja-JP" altLang="en-US" sz="2000"/>
              <a:t>”</a:t>
            </a:r>
            <a:endParaRPr lang="en-US" sz="2000"/>
          </a:p>
        </p:txBody>
      </p:sp>
      <p:pic>
        <p:nvPicPr>
          <p:cNvPr id="11" name="Picture 18" descr="Handwritt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23304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Strok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46" r="7857"/>
          <a:stretch>
            <a:fillRect/>
          </a:stretch>
        </p:blipFill>
        <p:spPr bwMode="auto">
          <a:xfrm>
            <a:off x="3200400" y="4305300"/>
            <a:ext cx="56007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5"/>
          <p:cNvSpPr>
            <a:spLocks noGrp="1"/>
          </p:cNvSpPr>
          <p:nvPr>
            <p:ph type="ftr" sz="quarter" idx="10"/>
          </p:nvPr>
        </p:nvSpPr>
        <p:spPr>
          <a:xfrm>
            <a:off x="990600" y="6248400"/>
            <a:ext cx="33528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Self-taught Learning: Courtesy of </a:t>
            </a:r>
            <a:r>
              <a:rPr lang="en-US" dirty="0" err="1" smtClean="0"/>
              <a:t>Raina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05DE6BB-2BAE-F14B-81F2-855C1D895191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74638"/>
            <a:ext cx="75438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zh-CN" sz="3700" dirty="0" smtClean="0">
                <a:ea typeface="华文中宋" charset="0"/>
                <a:cs typeface="华文中宋" charset="0"/>
              </a:rPr>
              <a:t>Latent Feature Space TL Methods: Temporal Domain Distribution </a:t>
            </a:r>
            <a:r>
              <a:rPr lang="en-US" altLang="zh-CN" sz="3700" dirty="0">
                <a:ea typeface="华文中宋" charset="0"/>
                <a:cs typeface="华文中宋" charset="0"/>
              </a:rPr>
              <a:t>Changes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828800"/>
            <a:ext cx="7843838" cy="1676400"/>
          </a:xfrm>
        </p:spPr>
        <p:txBody>
          <a:bodyPr/>
          <a:lstStyle/>
          <a:p>
            <a:pPr marL="365125" indent="-282575" eaLnBrk="1" hangingPunct="1"/>
            <a:r>
              <a:rPr lang="en-US" altLang="zh-CN" sz="2000" dirty="0">
                <a:ea typeface="华文中宋" charset="0"/>
                <a:cs typeface="华文中宋" charset="0"/>
              </a:rPr>
              <a:t>The mapping function </a:t>
            </a:r>
            <a:r>
              <a:rPr lang="en-US" altLang="zh-CN" sz="2000" dirty="0" err="1">
                <a:solidFill>
                  <a:srgbClr val="FF0000"/>
                </a:solidFill>
                <a:ea typeface="华文中宋" charset="0"/>
                <a:cs typeface="华文中宋" charset="0"/>
              </a:rPr>
              <a:t>f</a:t>
            </a:r>
            <a:r>
              <a:rPr lang="en-US" altLang="zh-CN" sz="2000" dirty="0">
                <a:ea typeface="华文中宋" charset="0"/>
                <a:cs typeface="华文中宋" charset="0"/>
              </a:rPr>
              <a:t> learned in the offline phase can be</a:t>
            </a:r>
            <a:r>
              <a:rPr lang="en-US" altLang="zh-CN" sz="2000" dirty="0" smtClean="0">
                <a:ea typeface="华文中宋" charset="0"/>
                <a:cs typeface="华文中宋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ea typeface="华文中宋" charset="0"/>
                <a:cs typeface="华文中宋" charset="0"/>
              </a:rPr>
              <a:t>out of </a:t>
            </a:r>
            <a:r>
              <a:rPr lang="en-US" altLang="zh-CN" sz="2000" dirty="0">
                <a:solidFill>
                  <a:srgbClr val="FF0000"/>
                </a:solidFill>
                <a:ea typeface="华文中宋" charset="0"/>
                <a:cs typeface="华文中宋" charset="0"/>
              </a:rPr>
              <a:t>date</a:t>
            </a:r>
            <a:r>
              <a:rPr lang="en-US" altLang="zh-CN" sz="2000" dirty="0">
                <a:ea typeface="华文中宋" charset="0"/>
                <a:cs typeface="华文中宋" charset="0"/>
              </a:rPr>
              <a:t>. </a:t>
            </a:r>
          </a:p>
          <a:p>
            <a:pPr marL="365125" indent="-282575" eaLnBrk="1" hangingPunct="1"/>
            <a:r>
              <a:rPr lang="en-US" altLang="zh-CN" sz="2000" b="1" dirty="0">
                <a:solidFill>
                  <a:srgbClr val="FF0000"/>
                </a:solidFill>
                <a:ea typeface="华文中宋" charset="0"/>
                <a:cs typeface="华文中宋" charset="0"/>
              </a:rPr>
              <a:t>Recollecting the </a:t>
            </a:r>
            <a:r>
              <a:rPr lang="en-US" altLang="zh-CN" sz="2000" b="1" dirty="0" err="1">
                <a:solidFill>
                  <a:srgbClr val="FF0000"/>
                </a:solidFill>
                <a:ea typeface="华文中宋" charset="0"/>
                <a:cs typeface="华文中宋" charset="0"/>
              </a:rPr>
              <a:t>WiFi</a:t>
            </a:r>
            <a:r>
              <a:rPr lang="en-US" altLang="zh-CN" sz="2000" b="1" dirty="0">
                <a:solidFill>
                  <a:srgbClr val="FF0000"/>
                </a:solidFill>
                <a:ea typeface="华文中宋" charset="0"/>
                <a:cs typeface="华文中宋" charset="0"/>
              </a:rPr>
              <a:t> data is very expensive. </a:t>
            </a:r>
          </a:p>
          <a:p>
            <a:pPr marL="365125" indent="-282575" eaLnBrk="1" hangingPunct="1"/>
            <a:r>
              <a:rPr lang="en-US" altLang="zh-CN" sz="2000" b="1" dirty="0">
                <a:ea typeface="华文中宋" charset="0"/>
                <a:cs typeface="华文中宋" charset="0"/>
              </a:rPr>
              <a:t>How to adapt the model ?</a:t>
            </a:r>
            <a:endParaRPr lang="en-US" altLang="zh-CN" sz="2400" b="1" dirty="0">
              <a:solidFill>
                <a:srgbClr val="FF0000"/>
              </a:solidFill>
              <a:ea typeface="华文中宋" charset="0"/>
              <a:cs typeface="华文中宋" charset="0"/>
            </a:endParaRPr>
          </a:p>
        </p:txBody>
      </p:sp>
      <p:sp>
        <p:nvSpPr>
          <p:cNvPr id="380932" name="Line 9"/>
          <p:cNvSpPr>
            <a:spLocks noChangeShapeType="1"/>
          </p:cNvSpPr>
          <p:nvPr/>
        </p:nvSpPr>
        <p:spPr bwMode="auto">
          <a:xfrm>
            <a:off x="2819400" y="5511800"/>
            <a:ext cx="6076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933" name="Text Box 10"/>
          <p:cNvSpPr txBox="1">
            <a:spLocks noChangeArrowheads="1"/>
          </p:cNvSpPr>
          <p:nvPr/>
        </p:nvSpPr>
        <p:spPr bwMode="auto">
          <a:xfrm>
            <a:off x="8472488" y="5472113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b="0">
                <a:latin typeface="Gill Sans MT" charset="0"/>
                <a:ea typeface="宋体" charset="-122"/>
                <a:cs typeface="宋体" charset="-122"/>
              </a:rPr>
              <a:t>Time</a:t>
            </a:r>
          </a:p>
        </p:txBody>
      </p:sp>
      <p:sp>
        <p:nvSpPr>
          <p:cNvPr id="380934" name="Line 11"/>
          <p:cNvSpPr>
            <a:spLocks noChangeShapeType="1"/>
          </p:cNvSpPr>
          <p:nvPr/>
        </p:nvSpPr>
        <p:spPr bwMode="auto">
          <a:xfrm>
            <a:off x="3024188" y="528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935" name="Line 12"/>
          <p:cNvSpPr>
            <a:spLocks noChangeShapeType="1"/>
          </p:cNvSpPr>
          <p:nvPr/>
        </p:nvSpPr>
        <p:spPr bwMode="auto">
          <a:xfrm>
            <a:off x="4730750" y="528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936" name="Text Box 13"/>
          <p:cNvSpPr txBox="1">
            <a:spLocks noChangeArrowheads="1"/>
          </p:cNvSpPr>
          <p:nvPr/>
        </p:nvSpPr>
        <p:spPr bwMode="auto">
          <a:xfrm>
            <a:off x="2955925" y="5715000"/>
            <a:ext cx="184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b="0">
                <a:latin typeface="Gill Sans MT" charset="0"/>
                <a:ea typeface="宋体" charset="-122"/>
                <a:cs typeface="宋体" charset="-122"/>
              </a:rPr>
              <a:t>Night time period</a:t>
            </a:r>
          </a:p>
        </p:txBody>
      </p:sp>
      <p:sp>
        <p:nvSpPr>
          <p:cNvPr id="380937" name="Line 14"/>
          <p:cNvSpPr>
            <a:spLocks noChangeShapeType="1"/>
          </p:cNvSpPr>
          <p:nvPr/>
        </p:nvSpPr>
        <p:spPr bwMode="auto">
          <a:xfrm>
            <a:off x="6227763" y="528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938" name="Line 15"/>
          <p:cNvSpPr>
            <a:spLocks noChangeShapeType="1"/>
          </p:cNvSpPr>
          <p:nvPr/>
        </p:nvSpPr>
        <p:spPr bwMode="auto">
          <a:xfrm>
            <a:off x="7934325" y="528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939" name="Text Box 16"/>
          <p:cNvSpPr txBox="1">
            <a:spLocks noChangeArrowheads="1"/>
          </p:cNvSpPr>
          <p:nvPr/>
        </p:nvSpPr>
        <p:spPr bwMode="auto">
          <a:xfrm>
            <a:off x="6232525" y="5715000"/>
            <a:ext cx="169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b="0">
                <a:latin typeface="Gill Sans MT" charset="0"/>
                <a:ea typeface="宋体" charset="-122"/>
                <a:cs typeface="宋体" charset="-122"/>
              </a:rPr>
              <a:t>Day time period</a:t>
            </a:r>
          </a:p>
        </p:txBody>
      </p:sp>
      <p:graphicFrame>
        <p:nvGraphicFramePr>
          <p:cNvPr id="380940" name="Object 2"/>
          <p:cNvGraphicFramePr>
            <a:graphicFrameLocks noChangeAspect="1"/>
          </p:cNvGraphicFramePr>
          <p:nvPr/>
        </p:nvGraphicFramePr>
        <p:xfrm>
          <a:off x="4800600" y="5638800"/>
          <a:ext cx="279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82" name="Equation" r:id="rId4" imgW="139680" imgH="228600" progId="Equation.3">
                  <p:embed/>
                </p:oleObj>
              </mc:Choice>
              <mc:Fallback>
                <p:oleObj name="Equation" r:id="rId4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638800"/>
                        <a:ext cx="279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41" name="Object 3"/>
          <p:cNvGraphicFramePr>
            <a:graphicFrameLocks noChangeAspect="1"/>
          </p:cNvGraphicFramePr>
          <p:nvPr/>
        </p:nvGraphicFramePr>
        <p:xfrm>
          <a:off x="7940675" y="5638800"/>
          <a:ext cx="252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83" name="Equation" r:id="rId6" imgW="126720" imgH="215640" progId="Equation.3">
                  <p:embed/>
                </p:oleObj>
              </mc:Choice>
              <mc:Fallback>
                <p:oleObj name="Equation" r:id="rId6" imgW="126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675" y="5638800"/>
                        <a:ext cx="252413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0942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4038600"/>
            <a:ext cx="152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43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4038600"/>
            <a:ext cx="15652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" y="3962400"/>
            <a:ext cx="2743200" cy="1600200"/>
            <a:chOff x="288" y="768"/>
            <a:chExt cx="2366" cy="1377"/>
          </a:xfrm>
        </p:grpSpPr>
        <p:graphicFrame>
          <p:nvGraphicFramePr>
            <p:cNvPr id="380945" name="Object 4"/>
            <p:cNvGraphicFramePr>
              <a:graphicFrameLocks noChangeAspect="1"/>
            </p:cNvGraphicFramePr>
            <p:nvPr/>
          </p:nvGraphicFramePr>
          <p:xfrm>
            <a:off x="288" y="768"/>
            <a:ext cx="2366" cy="1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384" name="Bitmap Image" r:id="rId10" imgW="4944165" imgH="2876190" progId="PBrush">
                    <p:embed/>
                  </p:oleObj>
                </mc:Choice>
                <mc:Fallback>
                  <p:oleObj name="Bitmap Image" r:id="rId10" imgW="4944165" imgH="2876190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768"/>
                          <a:ext cx="2366" cy="13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0946" name="Object 5"/>
            <p:cNvGraphicFramePr>
              <a:graphicFrameLocks noChangeAspect="1"/>
            </p:cNvGraphicFramePr>
            <p:nvPr/>
          </p:nvGraphicFramePr>
          <p:xfrm>
            <a:off x="1584" y="1344"/>
            <a:ext cx="82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385" name="Bitmap Image" r:id="rId12" imgW="1305107" imgH="1066667" progId="PBrush">
                    <p:embed/>
                  </p:oleObj>
                </mc:Choice>
                <mc:Fallback>
                  <p:oleObj name="Bitmap Image" r:id="rId12" imgW="1305107" imgH="106666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344"/>
                          <a:ext cx="822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1764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85DBD-B040-A842-BB4B-7B5888A268E7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366713"/>
            <a:ext cx="7793037" cy="7000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Transfer Component Analysis: </a:t>
            </a:r>
            <a:r>
              <a:rPr lang="en-US" altLang="zh-C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Sinno</a:t>
            </a: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Pan et al., IEEE Trans. NN </a:t>
            </a: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2011</a:t>
            </a:r>
            <a:endParaRPr lang="en-US" altLang="zh-C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59079" name="Oval 7"/>
          <p:cNvSpPr>
            <a:spLocks noChangeAspect="1" noChangeArrowheads="1"/>
          </p:cNvSpPr>
          <p:nvPr/>
        </p:nvSpPr>
        <p:spPr bwMode="auto">
          <a:xfrm>
            <a:off x="1547813" y="4868863"/>
            <a:ext cx="939800" cy="468312"/>
          </a:xfrm>
          <a:prstGeom prst="ellipse">
            <a:avLst/>
          </a:prstGeom>
          <a:solidFill>
            <a:srgbClr val="FFFF00">
              <a:alpha val="79999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082" name="Line 10"/>
          <p:cNvSpPr>
            <a:spLocks noChangeShapeType="1"/>
          </p:cNvSpPr>
          <p:nvPr/>
        </p:nvSpPr>
        <p:spPr bwMode="auto">
          <a:xfrm flipV="1">
            <a:off x="2051050" y="2852738"/>
            <a:ext cx="936625" cy="20161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3" name="Line 11"/>
          <p:cNvSpPr>
            <a:spLocks noChangeShapeType="1"/>
          </p:cNvSpPr>
          <p:nvPr/>
        </p:nvSpPr>
        <p:spPr bwMode="auto">
          <a:xfrm flipH="1" flipV="1">
            <a:off x="3132138" y="2852738"/>
            <a:ext cx="144462" cy="20161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4" name="Line 12"/>
          <p:cNvSpPr>
            <a:spLocks noChangeShapeType="1"/>
          </p:cNvSpPr>
          <p:nvPr/>
        </p:nvSpPr>
        <p:spPr bwMode="auto">
          <a:xfrm flipH="1" flipV="1">
            <a:off x="6156325" y="2852738"/>
            <a:ext cx="792163" cy="20161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5" name="Line 13"/>
          <p:cNvSpPr>
            <a:spLocks noChangeShapeType="1"/>
          </p:cNvSpPr>
          <p:nvPr/>
        </p:nvSpPr>
        <p:spPr bwMode="auto">
          <a:xfrm flipV="1">
            <a:off x="5795963" y="2852738"/>
            <a:ext cx="215900" cy="20161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6" name="Line 14"/>
          <p:cNvSpPr>
            <a:spLocks noChangeShapeType="1"/>
          </p:cNvSpPr>
          <p:nvPr/>
        </p:nvSpPr>
        <p:spPr bwMode="auto">
          <a:xfrm flipV="1">
            <a:off x="4572000" y="2852738"/>
            <a:ext cx="1295400" cy="20161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87" name="AutoShape 15"/>
          <p:cNvSpPr>
            <a:spLocks noChangeArrowheads="1"/>
          </p:cNvSpPr>
          <p:nvPr/>
        </p:nvSpPr>
        <p:spPr bwMode="auto">
          <a:xfrm>
            <a:off x="2268538" y="1916113"/>
            <a:ext cx="1798637" cy="936625"/>
          </a:xfrm>
          <a:prstGeom prst="can">
            <a:avLst>
              <a:gd name="adj" fmla="val 25000"/>
            </a:avLst>
          </a:prstGeom>
          <a:solidFill>
            <a:srgbClr val="FF996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sz="2000" b="1">
                <a:latin typeface="Times New Roman" charset="0"/>
              </a:rPr>
              <a:t>Source Domain </a:t>
            </a:r>
          </a:p>
          <a:p>
            <a:r>
              <a:rPr lang="en-US" altLang="zh-CN" sz="2000" b="1">
                <a:latin typeface="Times New Roman" charset="0"/>
              </a:rPr>
              <a:t>data</a:t>
            </a:r>
          </a:p>
        </p:txBody>
      </p:sp>
      <p:sp>
        <p:nvSpPr>
          <p:cNvPr id="259088" name="AutoShape 16"/>
          <p:cNvSpPr>
            <a:spLocks noChangeArrowheads="1"/>
          </p:cNvSpPr>
          <p:nvPr/>
        </p:nvSpPr>
        <p:spPr bwMode="auto">
          <a:xfrm>
            <a:off x="5003800" y="1916113"/>
            <a:ext cx="1800225" cy="936625"/>
          </a:xfrm>
          <a:prstGeom prst="can">
            <a:avLst>
              <a:gd name="adj" fmla="val 25000"/>
            </a:avLst>
          </a:prstGeom>
          <a:solidFill>
            <a:srgbClr val="9999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sz="2000" b="1">
                <a:latin typeface="Times New Roman" charset="0"/>
              </a:rPr>
              <a:t>Target Domain </a:t>
            </a:r>
          </a:p>
          <a:p>
            <a:r>
              <a:rPr lang="en-US" altLang="zh-CN" sz="2000" b="1">
                <a:latin typeface="Times New Roman" charset="0"/>
              </a:rPr>
              <a:t>data</a:t>
            </a:r>
          </a:p>
        </p:txBody>
      </p:sp>
      <p:sp>
        <p:nvSpPr>
          <p:cNvPr id="259093" name="Line 21"/>
          <p:cNvSpPr>
            <a:spLocks noChangeShapeType="1"/>
          </p:cNvSpPr>
          <p:nvPr/>
        </p:nvSpPr>
        <p:spPr bwMode="auto">
          <a:xfrm flipH="1" flipV="1">
            <a:off x="3276600" y="2852738"/>
            <a:ext cx="1295400" cy="20161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95" name="Line 23"/>
          <p:cNvSpPr>
            <a:spLocks noChangeShapeType="1"/>
          </p:cNvSpPr>
          <p:nvPr/>
        </p:nvSpPr>
        <p:spPr bwMode="auto">
          <a:xfrm flipV="1">
            <a:off x="2051050" y="2852738"/>
            <a:ext cx="3457575" cy="20161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96" name="Line 24"/>
          <p:cNvSpPr>
            <a:spLocks noChangeShapeType="1"/>
          </p:cNvSpPr>
          <p:nvPr/>
        </p:nvSpPr>
        <p:spPr bwMode="auto">
          <a:xfrm flipV="1">
            <a:off x="3276600" y="2852738"/>
            <a:ext cx="2374900" cy="20161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97" name="Line 25"/>
          <p:cNvSpPr>
            <a:spLocks noChangeShapeType="1"/>
          </p:cNvSpPr>
          <p:nvPr/>
        </p:nvSpPr>
        <p:spPr bwMode="auto">
          <a:xfrm flipH="1" flipV="1">
            <a:off x="3348038" y="2852738"/>
            <a:ext cx="2447925" cy="20161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98" name="Line 26"/>
          <p:cNvSpPr>
            <a:spLocks noChangeShapeType="1"/>
          </p:cNvSpPr>
          <p:nvPr/>
        </p:nvSpPr>
        <p:spPr bwMode="auto">
          <a:xfrm flipH="1" flipV="1">
            <a:off x="3492500" y="2852738"/>
            <a:ext cx="3455988" cy="20161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99" name="AutoShape 27"/>
          <p:cNvSpPr>
            <a:spLocks noChangeArrowheads="1"/>
          </p:cNvSpPr>
          <p:nvPr/>
        </p:nvSpPr>
        <p:spPr bwMode="auto">
          <a:xfrm>
            <a:off x="250825" y="4581525"/>
            <a:ext cx="8569325" cy="93503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104" name="AutoShape 32"/>
          <p:cNvSpPr>
            <a:spLocks noChangeArrowheads="1"/>
          </p:cNvSpPr>
          <p:nvPr/>
        </p:nvSpPr>
        <p:spPr bwMode="auto">
          <a:xfrm>
            <a:off x="1008063" y="1628775"/>
            <a:ext cx="7019925" cy="14414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108" name="Text Box 36"/>
          <p:cNvSpPr txBox="1">
            <a:spLocks noChangeArrowheads="1"/>
          </p:cNvSpPr>
          <p:nvPr/>
        </p:nvSpPr>
        <p:spPr bwMode="auto">
          <a:xfrm>
            <a:off x="5867400" y="1412875"/>
            <a:ext cx="1944688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CC3300"/>
            </a:solidFill>
            <a:miter lim="800000"/>
            <a:headEnd/>
            <a:tailEnd/>
          </a:ln>
        </p:spPr>
        <p:txBody>
          <a:bodyPr lIns="54000" tIns="0" rIns="5400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charset="0"/>
              </a:rPr>
              <a:t>Observations</a:t>
            </a:r>
          </a:p>
        </p:txBody>
      </p:sp>
      <p:sp>
        <p:nvSpPr>
          <p:cNvPr id="259109" name="Oval 37"/>
          <p:cNvSpPr>
            <a:spLocks noChangeAspect="1" noChangeArrowheads="1"/>
          </p:cNvSpPr>
          <p:nvPr/>
        </p:nvSpPr>
        <p:spPr bwMode="auto">
          <a:xfrm>
            <a:off x="5327650" y="4868863"/>
            <a:ext cx="939800" cy="468312"/>
          </a:xfrm>
          <a:prstGeom prst="ellipse">
            <a:avLst/>
          </a:prstGeom>
          <a:solidFill>
            <a:srgbClr val="FFFF00">
              <a:alpha val="79999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110" name="Oval 38"/>
          <p:cNvSpPr>
            <a:spLocks noChangeAspect="1" noChangeArrowheads="1"/>
          </p:cNvSpPr>
          <p:nvPr/>
        </p:nvSpPr>
        <p:spPr bwMode="auto">
          <a:xfrm>
            <a:off x="4103688" y="4868863"/>
            <a:ext cx="939800" cy="468312"/>
          </a:xfrm>
          <a:prstGeom prst="ellipse">
            <a:avLst/>
          </a:prstGeom>
          <a:solidFill>
            <a:srgbClr val="FFFF00">
              <a:alpha val="79999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111" name="Oval 39"/>
          <p:cNvSpPr>
            <a:spLocks noChangeAspect="1" noChangeArrowheads="1"/>
          </p:cNvSpPr>
          <p:nvPr/>
        </p:nvSpPr>
        <p:spPr bwMode="auto">
          <a:xfrm>
            <a:off x="2806700" y="4868863"/>
            <a:ext cx="939800" cy="468312"/>
          </a:xfrm>
          <a:prstGeom prst="ellipse">
            <a:avLst/>
          </a:prstGeom>
          <a:solidFill>
            <a:srgbClr val="FFFF00">
              <a:alpha val="79999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112" name="Oval 40"/>
          <p:cNvSpPr>
            <a:spLocks noChangeAspect="1" noChangeArrowheads="1"/>
          </p:cNvSpPr>
          <p:nvPr/>
        </p:nvSpPr>
        <p:spPr bwMode="auto">
          <a:xfrm>
            <a:off x="6551613" y="4868863"/>
            <a:ext cx="939800" cy="468312"/>
          </a:xfrm>
          <a:prstGeom prst="ellipse">
            <a:avLst/>
          </a:prstGeom>
          <a:solidFill>
            <a:srgbClr val="FFFF00">
              <a:alpha val="79999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107950" y="4365625"/>
            <a:ext cx="1871663" cy="368300"/>
          </a:xfrm>
          <a:prstGeom prst="rect">
            <a:avLst/>
          </a:prstGeom>
          <a:solidFill>
            <a:schemeClr val="bg1"/>
          </a:solidFill>
          <a:ln w="25400">
            <a:solidFill>
              <a:srgbClr val="CC3300"/>
            </a:solidFill>
            <a:miter lim="800000"/>
            <a:headEnd/>
            <a:tailEnd/>
          </a:ln>
        </p:spPr>
        <p:txBody>
          <a:bodyPr lIns="54000" tIns="0" rIns="5400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charset="0"/>
              </a:rPr>
              <a:t>La</a:t>
            </a:r>
            <a:r>
              <a:rPr lang="en-US" altLang="zh-CN" sz="2000" b="1">
                <a:latin typeface="Times New Roman" charset="0"/>
              </a:rPr>
              <a:t>tent factors</a:t>
            </a:r>
          </a:p>
        </p:txBody>
      </p:sp>
      <p:sp>
        <p:nvSpPr>
          <p:cNvPr id="259113" name="Text Box 41"/>
          <p:cNvSpPr txBox="1">
            <a:spLocks noChangeArrowheads="1"/>
          </p:cNvSpPr>
          <p:nvPr/>
        </p:nvSpPr>
        <p:spPr bwMode="auto">
          <a:xfrm>
            <a:off x="250825" y="1125538"/>
            <a:ext cx="2305050" cy="738187"/>
          </a:xfrm>
          <a:prstGeom prst="rect">
            <a:avLst/>
          </a:prstGeom>
          <a:solidFill>
            <a:schemeClr val="bg1"/>
          </a:solidFill>
          <a:ln w="25400">
            <a:solidFill>
              <a:srgbClr val="CC3300"/>
            </a:solidFill>
            <a:miter lim="800000"/>
            <a:headEnd/>
            <a:tailEnd/>
          </a:ln>
        </p:spPr>
        <p:txBody>
          <a:bodyPr lIns="54000" tIns="0" rIns="5400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charset="0"/>
              </a:rPr>
              <a:t>If two domains are related,  …</a:t>
            </a:r>
          </a:p>
        </p:txBody>
      </p:sp>
      <p:sp>
        <p:nvSpPr>
          <p:cNvPr id="259114" name="Text Box 42"/>
          <p:cNvSpPr txBox="1">
            <a:spLocks noChangeArrowheads="1"/>
          </p:cNvSpPr>
          <p:nvPr/>
        </p:nvSpPr>
        <p:spPr bwMode="auto">
          <a:xfrm>
            <a:off x="3203575" y="5734050"/>
            <a:ext cx="3240088" cy="738188"/>
          </a:xfrm>
          <a:prstGeom prst="rect">
            <a:avLst/>
          </a:prstGeom>
          <a:solidFill>
            <a:srgbClr val="FFFF00">
              <a:alpha val="79999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54000" tIns="0" rIns="5400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charset="0"/>
              </a:rPr>
              <a:t>Common latent factors across domains</a:t>
            </a:r>
          </a:p>
        </p:txBody>
      </p:sp>
      <p:sp>
        <p:nvSpPr>
          <p:cNvPr id="27" name="Oval 7"/>
          <p:cNvSpPr>
            <a:spLocks noChangeAspect="1" noChangeArrowheads="1"/>
          </p:cNvSpPr>
          <p:nvPr/>
        </p:nvSpPr>
        <p:spPr bwMode="auto">
          <a:xfrm>
            <a:off x="323850" y="4868863"/>
            <a:ext cx="939800" cy="468312"/>
          </a:xfrm>
          <a:prstGeom prst="ellipse">
            <a:avLst/>
          </a:prstGeom>
          <a:solidFill>
            <a:schemeClr val="bg1">
              <a:lumMod val="75000"/>
              <a:alpha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8" name="Oval 7"/>
          <p:cNvSpPr>
            <a:spLocks noChangeAspect="1" noChangeArrowheads="1"/>
          </p:cNvSpPr>
          <p:nvPr/>
        </p:nvSpPr>
        <p:spPr bwMode="auto">
          <a:xfrm>
            <a:off x="7740650" y="4868863"/>
            <a:ext cx="939800" cy="468312"/>
          </a:xfrm>
          <a:prstGeom prst="ellipse">
            <a:avLst/>
          </a:prstGeom>
          <a:solidFill>
            <a:schemeClr val="bg1">
              <a:lumMod val="75000"/>
              <a:alpha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b="0" dirty="0" err="1" smtClean="0"/>
              <a:t>Sinno</a:t>
            </a:r>
            <a:r>
              <a:rPr lang="en-US" b="0" dirty="0" smtClean="0"/>
              <a:t> </a:t>
            </a:r>
            <a:r>
              <a:rPr lang="en-US" b="0" dirty="0" err="1" smtClean="0"/>
              <a:t>Jialin</a:t>
            </a:r>
            <a:r>
              <a:rPr lang="en-US" b="0" dirty="0" smtClean="0"/>
              <a:t> Pan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18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5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5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5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25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25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25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9" grpId="0" animBg="1"/>
      <p:bldP spid="259082" grpId="0" animBg="1"/>
      <p:bldP spid="259083" grpId="0" animBg="1"/>
      <p:bldP spid="259084" grpId="0" animBg="1"/>
      <p:bldP spid="259085" grpId="0" animBg="1"/>
      <p:bldP spid="259086" grpId="0" animBg="1"/>
      <p:bldP spid="259087" grpId="0" animBg="1"/>
      <p:bldP spid="259088" grpId="0" animBg="1"/>
      <p:bldP spid="259093" grpId="0" animBg="1"/>
      <p:bldP spid="259095" grpId="0" animBg="1"/>
      <p:bldP spid="259096" grpId="0" animBg="1"/>
      <p:bldP spid="259097" grpId="0" animBg="1"/>
      <p:bldP spid="259098" grpId="0" animBg="1"/>
      <p:bldP spid="259099" grpId="0" animBg="1"/>
      <p:bldP spid="259104" grpId="0" animBg="1"/>
      <p:bldP spid="259108" grpId="0" animBg="1"/>
      <p:bldP spid="259109" grpId="0" animBg="1"/>
      <p:bldP spid="259110" grpId="0" animBg="1"/>
      <p:bldP spid="259111" grpId="0" animBg="1"/>
      <p:bldP spid="259112" grpId="0" animBg="1"/>
      <p:bldP spid="259100" grpId="0" animBg="1"/>
      <p:bldP spid="259113" grpId="0" animBg="1"/>
      <p:bldP spid="259114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 descr="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700213"/>
            <a:ext cx="18669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4" descr="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700213"/>
            <a:ext cx="18669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190576-BA77-6049-B3E4-4CDE080E70E6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  <a:cs typeface="+mj-cs"/>
              </a:rPr>
              <a:t>Motivation (cont.)</a:t>
            </a:r>
          </a:p>
        </p:txBody>
      </p:sp>
      <p:sp>
        <p:nvSpPr>
          <p:cNvPr id="96262" name="Oval 3"/>
          <p:cNvSpPr>
            <a:spLocks noChangeAspect="1" noChangeArrowheads="1"/>
          </p:cNvSpPr>
          <p:nvPr/>
        </p:nvSpPr>
        <p:spPr bwMode="auto">
          <a:xfrm>
            <a:off x="1547813" y="4149725"/>
            <a:ext cx="939800" cy="468313"/>
          </a:xfrm>
          <a:prstGeom prst="ellipse">
            <a:avLst/>
          </a:prstGeom>
          <a:solidFill>
            <a:srgbClr val="FFFF00">
              <a:alpha val="79999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 flipV="1">
            <a:off x="2124075" y="2852738"/>
            <a:ext cx="863600" cy="12969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4" name="Line 7"/>
          <p:cNvSpPr>
            <a:spLocks noChangeShapeType="1"/>
          </p:cNvSpPr>
          <p:nvPr/>
        </p:nvSpPr>
        <p:spPr bwMode="auto">
          <a:xfrm flipH="1" flipV="1">
            <a:off x="3059113" y="2852738"/>
            <a:ext cx="217487" cy="12969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5" name="Line 8"/>
          <p:cNvSpPr>
            <a:spLocks noChangeShapeType="1"/>
          </p:cNvSpPr>
          <p:nvPr/>
        </p:nvSpPr>
        <p:spPr bwMode="auto">
          <a:xfrm flipH="1" flipV="1">
            <a:off x="5867400" y="2852738"/>
            <a:ext cx="1152525" cy="12969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6" name="Line 9"/>
          <p:cNvSpPr>
            <a:spLocks noChangeShapeType="1"/>
          </p:cNvSpPr>
          <p:nvPr/>
        </p:nvSpPr>
        <p:spPr bwMode="auto">
          <a:xfrm flipV="1">
            <a:off x="5795963" y="2852738"/>
            <a:ext cx="0" cy="12969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7" name="Line 10"/>
          <p:cNvSpPr>
            <a:spLocks noChangeShapeType="1"/>
          </p:cNvSpPr>
          <p:nvPr/>
        </p:nvSpPr>
        <p:spPr bwMode="auto">
          <a:xfrm flipV="1">
            <a:off x="4643438" y="2852738"/>
            <a:ext cx="1081087" cy="12969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8" name="AutoShape 11"/>
          <p:cNvSpPr>
            <a:spLocks noChangeArrowheads="1"/>
          </p:cNvSpPr>
          <p:nvPr/>
        </p:nvSpPr>
        <p:spPr bwMode="auto">
          <a:xfrm>
            <a:off x="2411413" y="1916113"/>
            <a:ext cx="1800225" cy="935037"/>
          </a:xfrm>
          <a:prstGeom prst="can">
            <a:avLst>
              <a:gd name="adj" fmla="val 25000"/>
            </a:avLst>
          </a:prstGeom>
          <a:solidFill>
            <a:srgbClr val="FF996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sz="2000" b="1">
                <a:latin typeface="Times New Roman" charset="0"/>
              </a:rPr>
              <a:t>Source domain </a:t>
            </a:r>
          </a:p>
          <a:p>
            <a:r>
              <a:rPr lang="en-US" altLang="zh-CN" sz="2000" b="1">
                <a:latin typeface="Times New Roman" charset="0"/>
              </a:rPr>
              <a:t>data</a:t>
            </a:r>
          </a:p>
        </p:txBody>
      </p:sp>
      <p:sp>
        <p:nvSpPr>
          <p:cNvPr id="96269" name="AutoShape 12"/>
          <p:cNvSpPr>
            <a:spLocks noChangeArrowheads="1"/>
          </p:cNvSpPr>
          <p:nvPr/>
        </p:nvSpPr>
        <p:spPr bwMode="auto">
          <a:xfrm>
            <a:off x="4643438" y="1916113"/>
            <a:ext cx="1800225" cy="935037"/>
          </a:xfrm>
          <a:prstGeom prst="can">
            <a:avLst>
              <a:gd name="adj" fmla="val 25000"/>
            </a:avLst>
          </a:prstGeom>
          <a:solidFill>
            <a:srgbClr val="9999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altLang="zh-CN" sz="2000" b="1">
                <a:latin typeface="Times New Roman" charset="0"/>
              </a:rPr>
              <a:t>Target domain </a:t>
            </a:r>
          </a:p>
          <a:p>
            <a:r>
              <a:rPr lang="en-US" altLang="zh-CN" sz="2000" b="1">
                <a:latin typeface="Times New Roman" charset="0"/>
              </a:rPr>
              <a:t>data</a:t>
            </a:r>
          </a:p>
        </p:txBody>
      </p:sp>
      <p:sp>
        <p:nvSpPr>
          <p:cNvPr id="96270" name="Line 13"/>
          <p:cNvSpPr>
            <a:spLocks noChangeShapeType="1"/>
          </p:cNvSpPr>
          <p:nvPr/>
        </p:nvSpPr>
        <p:spPr bwMode="auto">
          <a:xfrm flipH="1" flipV="1">
            <a:off x="3132138" y="2852738"/>
            <a:ext cx="1511300" cy="12969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1" name="Line 14"/>
          <p:cNvSpPr>
            <a:spLocks noChangeShapeType="1"/>
          </p:cNvSpPr>
          <p:nvPr/>
        </p:nvSpPr>
        <p:spPr bwMode="auto">
          <a:xfrm flipV="1">
            <a:off x="2124075" y="2852738"/>
            <a:ext cx="3311525" cy="12969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2" name="Line 15"/>
          <p:cNvSpPr>
            <a:spLocks noChangeShapeType="1"/>
          </p:cNvSpPr>
          <p:nvPr/>
        </p:nvSpPr>
        <p:spPr bwMode="auto">
          <a:xfrm flipV="1">
            <a:off x="3348038" y="2852738"/>
            <a:ext cx="2232025" cy="12969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3" name="Line 16"/>
          <p:cNvSpPr>
            <a:spLocks noChangeShapeType="1"/>
          </p:cNvSpPr>
          <p:nvPr/>
        </p:nvSpPr>
        <p:spPr bwMode="auto">
          <a:xfrm flipH="1" flipV="1">
            <a:off x="3276600" y="2852738"/>
            <a:ext cx="2519363" cy="12969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4" name="Line 17"/>
          <p:cNvSpPr>
            <a:spLocks noChangeShapeType="1"/>
          </p:cNvSpPr>
          <p:nvPr/>
        </p:nvSpPr>
        <p:spPr bwMode="auto">
          <a:xfrm flipH="1" flipV="1">
            <a:off x="3419475" y="2852738"/>
            <a:ext cx="3600450" cy="12969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5" name="AutoShape 18"/>
          <p:cNvSpPr>
            <a:spLocks noChangeArrowheads="1"/>
          </p:cNvSpPr>
          <p:nvPr/>
        </p:nvSpPr>
        <p:spPr bwMode="auto">
          <a:xfrm>
            <a:off x="1187450" y="3860800"/>
            <a:ext cx="6697663" cy="93503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76" name="AutoShape 19"/>
          <p:cNvSpPr>
            <a:spLocks noChangeArrowheads="1"/>
          </p:cNvSpPr>
          <p:nvPr/>
        </p:nvSpPr>
        <p:spPr bwMode="auto">
          <a:xfrm>
            <a:off x="395288" y="1628775"/>
            <a:ext cx="7993062" cy="14414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C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77" name="Text Box 22"/>
          <p:cNvSpPr txBox="1">
            <a:spLocks noChangeArrowheads="1"/>
          </p:cNvSpPr>
          <p:nvPr/>
        </p:nvSpPr>
        <p:spPr bwMode="auto">
          <a:xfrm>
            <a:off x="6156325" y="1412875"/>
            <a:ext cx="1584325" cy="330200"/>
          </a:xfrm>
          <a:prstGeom prst="rect">
            <a:avLst/>
          </a:prstGeom>
          <a:solidFill>
            <a:schemeClr val="bg1"/>
          </a:solidFill>
          <a:ln w="25400">
            <a:solidFill>
              <a:srgbClr val="CC3300"/>
            </a:solidFill>
            <a:miter lim="800000"/>
            <a:headEnd/>
            <a:tailEnd/>
          </a:ln>
        </p:spPr>
        <p:txBody>
          <a:bodyPr lIns="54000" tIns="0" rIns="5400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charset="0"/>
              </a:rPr>
              <a:t>Observations</a:t>
            </a:r>
          </a:p>
        </p:txBody>
      </p:sp>
      <p:sp>
        <p:nvSpPr>
          <p:cNvPr id="96278" name="Oval 23"/>
          <p:cNvSpPr>
            <a:spLocks noChangeAspect="1" noChangeArrowheads="1"/>
          </p:cNvSpPr>
          <p:nvPr/>
        </p:nvSpPr>
        <p:spPr bwMode="auto">
          <a:xfrm>
            <a:off x="5400675" y="4148138"/>
            <a:ext cx="939800" cy="468312"/>
          </a:xfrm>
          <a:prstGeom prst="ellipse">
            <a:avLst/>
          </a:prstGeom>
          <a:solidFill>
            <a:srgbClr val="FFFF00">
              <a:alpha val="79999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79" name="Oval 24"/>
          <p:cNvSpPr>
            <a:spLocks noChangeAspect="1" noChangeArrowheads="1"/>
          </p:cNvSpPr>
          <p:nvPr/>
        </p:nvSpPr>
        <p:spPr bwMode="auto">
          <a:xfrm>
            <a:off x="4176713" y="4148138"/>
            <a:ext cx="939800" cy="468312"/>
          </a:xfrm>
          <a:prstGeom prst="ellipse">
            <a:avLst/>
          </a:prstGeom>
          <a:solidFill>
            <a:srgbClr val="FFFF00">
              <a:alpha val="79999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80" name="Oval 25"/>
          <p:cNvSpPr>
            <a:spLocks noChangeAspect="1" noChangeArrowheads="1"/>
          </p:cNvSpPr>
          <p:nvPr/>
        </p:nvSpPr>
        <p:spPr bwMode="auto">
          <a:xfrm>
            <a:off x="2879725" y="4148138"/>
            <a:ext cx="939800" cy="468312"/>
          </a:xfrm>
          <a:prstGeom prst="ellipse">
            <a:avLst/>
          </a:prstGeom>
          <a:solidFill>
            <a:srgbClr val="FFFF00">
              <a:alpha val="79999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81" name="Oval 26"/>
          <p:cNvSpPr>
            <a:spLocks noChangeAspect="1" noChangeArrowheads="1"/>
          </p:cNvSpPr>
          <p:nvPr/>
        </p:nvSpPr>
        <p:spPr bwMode="auto">
          <a:xfrm>
            <a:off x="6624638" y="4148138"/>
            <a:ext cx="939800" cy="468312"/>
          </a:xfrm>
          <a:prstGeom prst="ellipse">
            <a:avLst/>
          </a:prstGeom>
          <a:solidFill>
            <a:srgbClr val="FFFF00">
              <a:alpha val="79999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82" name="Text Box 27"/>
          <p:cNvSpPr txBox="1">
            <a:spLocks noChangeArrowheads="1"/>
          </p:cNvSpPr>
          <p:nvPr/>
        </p:nvSpPr>
        <p:spPr bwMode="auto">
          <a:xfrm>
            <a:off x="827088" y="3500438"/>
            <a:ext cx="1008062" cy="615950"/>
          </a:xfrm>
          <a:prstGeom prst="rect">
            <a:avLst/>
          </a:prstGeom>
          <a:solidFill>
            <a:schemeClr val="bg1"/>
          </a:solidFill>
          <a:ln w="25400">
            <a:solidFill>
              <a:srgbClr val="CC3300"/>
            </a:solidFill>
            <a:miter lim="800000"/>
            <a:headEnd/>
            <a:tailEnd/>
          </a:ln>
        </p:spPr>
        <p:txBody>
          <a:bodyPr lIns="54000" tIns="0" rIns="5400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charset="0"/>
              </a:rPr>
              <a:t>Latent factors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95288" y="5013325"/>
            <a:ext cx="8137525" cy="1223963"/>
          </a:xfrm>
          <a:prstGeom prst="rect">
            <a:avLst/>
          </a:prstGeom>
          <a:solidFill>
            <a:srgbClr val="FFFFCC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4163" indent="-284163" algn="l">
              <a:buFont typeface="Wingdings" charset="2"/>
              <a:buChar char="ü"/>
              <a:tabLst>
                <a:tab pos="7431088" algn="r"/>
              </a:tabLst>
            </a:pPr>
            <a:r>
              <a:rPr lang="en-US" altLang="zh-CN" sz="2400">
                <a:latin typeface="Times New Roman" charset="0"/>
                <a:ea typeface="隶书" pitchFamily="49" charset="-122"/>
                <a:cs typeface="隶书" pitchFamily="49" charset="-122"/>
              </a:rPr>
              <a:t>Some latent factors may preserve important properties (such as variance, local topological structure) of the original data, while others may not.</a:t>
            </a:r>
          </a:p>
        </p:txBody>
      </p:sp>
      <p:sp>
        <p:nvSpPr>
          <p:cNvPr id="263204" name="Oval 36"/>
          <p:cNvSpPr>
            <a:spLocks noChangeAspect="1" noChangeArrowheads="1"/>
          </p:cNvSpPr>
          <p:nvPr/>
        </p:nvSpPr>
        <p:spPr bwMode="auto">
          <a:xfrm>
            <a:off x="1547813" y="4149725"/>
            <a:ext cx="1008062" cy="468313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205" name="Oval 37"/>
          <p:cNvSpPr>
            <a:spLocks noChangeAspect="1" noChangeArrowheads="1"/>
          </p:cNvSpPr>
          <p:nvPr/>
        </p:nvSpPr>
        <p:spPr bwMode="auto">
          <a:xfrm>
            <a:off x="5364163" y="4149725"/>
            <a:ext cx="1011237" cy="468313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6"/>
          <p:cNvSpPr>
            <a:spLocks noChangeAspect="1" noChangeArrowheads="1"/>
          </p:cNvSpPr>
          <p:nvPr/>
        </p:nvSpPr>
        <p:spPr bwMode="auto">
          <a:xfrm>
            <a:off x="4140200" y="4149725"/>
            <a:ext cx="1012825" cy="468313"/>
          </a:xfrm>
          <a:prstGeom prst="ellipse">
            <a:avLst/>
          </a:prstGeom>
          <a:solidFill>
            <a:srgbClr val="C0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Sinno</a:t>
            </a:r>
            <a:r>
              <a:rPr lang="en-US" b="0" dirty="0" smtClean="0"/>
              <a:t> </a:t>
            </a:r>
            <a:r>
              <a:rPr lang="en-US" b="0" dirty="0" err="1" smtClean="0"/>
              <a:t>Jialin</a:t>
            </a:r>
            <a:r>
              <a:rPr lang="en-US" b="0" dirty="0" smtClean="0"/>
              <a:t> Pan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2984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  <p:bldP spid="263204" grpId="0" animBg="1"/>
      <p:bldP spid="263205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93038" cy="70008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Domain Adaptation in NLP</a:t>
            </a:r>
          </a:p>
        </p:txBody>
      </p:sp>
      <p:sp>
        <p:nvSpPr>
          <p:cNvPr id="950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Applications</a:t>
            </a:r>
          </a:p>
          <a:p>
            <a:pPr lvl="1">
              <a:lnSpc>
                <a:spcPct val="90000"/>
              </a:lnSpc>
            </a:pPr>
            <a:endParaRPr lang="en-US" altLang="zh-CN" sz="1800" dirty="0" smtClean="0">
              <a:ea typeface="宋体" pitchFamily="2" charset="-122"/>
            </a:endParaRPr>
          </a:p>
        </p:txBody>
      </p:sp>
      <p:sp>
        <p:nvSpPr>
          <p:cNvPr id="95027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Automatic Content Extraction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Sentiment Classification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Part-Of-Speech Tagging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NER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Question Answering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Classification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Clustering</a:t>
            </a:r>
          </a:p>
          <a:p>
            <a:endParaRPr lang="en-US" dirty="0" smtClean="0"/>
          </a:p>
        </p:txBody>
      </p:sp>
      <p:sp>
        <p:nvSpPr>
          <p:cNvPr id="950276" name="文本占位符 5"/>
          <p:cNvSpPr>
            <a:spLocks noGrp="1"/>
          </p:cNvSpPr>
          <p:nvPr>
            <p:ph type="body" sz="quarter" idx="3"/>
          </p:nvPr>
        </p:nvSpPr>
        <p:spPr>
          <a:xfrm>
            <a:off x="4572000" y="1219200"/>
            <a:ext cx="4041775" cy="6397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Selected Methods</a:t>
            </a:r>
          </a:p>
        </p:txBody>
      </p:sp>
      <p:sp>
        <p:nvSpPr>
          <p:cNvPr id="950277" name="内容占位符 6"/>
          <p:cNvSpPr>
            <a:spLocks noGrp="1"/>
          </p:cNvSpPr>
          <p:nvPr>
            <p:ph sz="quarter" idx="4"/>
          </p:nvPr>
        </p:nvSpPr>
        <p:spPr>
          <a:xfrm>
            <a:off x="4419600" y="1935163"/>
            <a:ext cx="4194175" cy="3951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0000FF"/>
                </a:solidFill>
                <a:ea typeface="宋体" pitchFamily="2" charset="-122"/>
              </a:rPr>
              <a:t>Domain adaptation for statistical classifiers  </a:t>
            </a:r>
            <a:r>
              <a:rPr lang="en-US" altLang="zh-CN" dirty="0" smtClean="0">
                <a:ea typeface="宋体" pitchFamily="2" charset="-122"/>
              </a:rPr>
              <a:t>[Hal </a:t>
            </a:r>
            <a:r>
              <a:rPr lang="en-US" altLang="zh-CN" dirty="0" err="1" smtClean="0">
                <a:ea typeface="宋体" pitchFamily="2" charset="-122"/>
              </a:rPr>
              <a:t>Daume</a:t>
            </a:r>
            <a:r>
              <a:rPr lang="en-US" altLang="zh-CN" dirty="0" smtClean="0">
                <a:ea typeface="宋体" pitchFamily="2" charset="-122"/>
              </a:rPr>
              <a:t> III &amp; Daniel </a:t>
            </a:r>
            <a:r>
              <a:rPr lang="en-US" altLang="zh-CN" dirty="0" err="1" smtClean="0">
                <a:ea typeface="宋体" pitchFamily="2" charset="-122"/>
              </a:rPr>
              <a:t>Marcu</a:t>
            </a:r>
            <a:r>
              <a:rPr lang="en-US" altLang="zh-CN" dirty="0" smtClean="0">
                <a:ea typeface="宋体" pitchFamily="2" charset="-122"/>
              </a:rPr>
              <a:t>, JAIR 2006], [Jiang and </a:t>
            </a:r>
            <a:r>
              <a:rPr lang="en-US" altLang="zh-CN" dirty="0" err="1" smtClean="0">
                <a:ea typeface="宋体" pitchFamily="2" charset="-122"/>
              </a:rPr>
              <a:t>Zhai</a:t>
            </a:r>
            <a:r>
              <a:rPr lang="en-US" altLang="zh-CN" dirty="0" smtClean="0">
                <a:ea typeface="宋体" pitchFamily="2" charset="-122"/>
              </a:rPr>
              <a:t>, ACL 2007]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0000FF"/>
                </a:solidFill>
                <a:ea typeface="宋体" pitchFamily="2" charset="-122"/>
              </a:rPr>
              <a:t>Structural Correspondence Learning  </a:t>
            </a:r>
            <a:r>
              <a:rPr lang="en-US" altLang="zh-CN" dirty="0" smtClean="0">
                <a:ea typeface="宋体" pitchFamily="2" charset="-122"/>
              </a:rPr>
              <a:t>[</a:t>
            </a:r>
            <a:r>
              <a:rPr lang="en-US" dirty="0" smtClean="0"/>
              <a:t>John Blitzer et al. ACL 2007</a:t>
            </a:r>
            <a:r>
              <a:rPr lang="en-US" altLang="zh-CN" dirty="0" smtClean="0">
                <a:ea typeface="宋体" pitchFamily="2" charset="-122"/>
              </a:rPr>
              <a:t>]  [Ando and Zhang, JMLR 2005]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solidFill>
                  <a:srgbClr val="0000FF"/>
                </a:solidFill>
                <a:ea typeface="宋体" pitchFamily="2" charset="-122"/>
              </a:rPr>
              <a:t>Latent subspace</a:t>
            </a:r>
            <a:r>
              <a:rPr lang="en-US" altLang="zh-CN" dirty="0" smtClean="0">
                <a:ea typeface="宋体" pitchFamily="2" charset="-122"/>
              </a:rPr>
              <a:t> [</a:t>
            </a:r>
            <a:r>
              <a:rPr lang="en-US" altLang="zh-CN" dirty="0" err="1" smtClean="0">
                <a:ea typeface="宋体" pitchFamily="2" charset="-122"/>
              </a:rPr>
              <a:t>Sinno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dirty="0" err="1" smtClean="0">
                <a:ea typeface="宋体" pitchFamily="2" charset="-122"/>
              </a:rPr>
              <a:t>Jialin</a:t>
            </a:r>
            <a:r>
              <a:rPr lang="en-US" altLang="zh-CN" dirty="0" smtClean="0">
                <a:ea typeface="宋体" pitchFamily="2" charset="-122"/>
              </a:rPr>
              <a:t> Pan et al. AAAI 08]</a:t>
            </a:r>
            <a:endParaRPr lang="en-US" altLang="zh-CN" sz="3600" dirty="0" smtClean="0">
              <a:ea typeface="宋体" pitchFamily="2" charset="-122"/>
            </a:endParaRPr>
          </a:p>
          <a:p>
            <a:endParaRPr lang="en-US" dirty="0" smtClean="0"/>
          </a:p>
        </p:txBody>
      </p:sp>
      <p:sp>
        <p:nvSpPr>
          <p:cNvPr id="95027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FD6C79-C2D3-42EE-B9B8-59212EB77BD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03791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793037" cy="700087"/>
          </a:xfr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华文中宋" charset="0"/>
                <a:cs typeface="华文中宋" charset="0"/>
              </a:rPr>
              <a:t>PCA: </a:t>
            </a:r>
            <a:r>
              <a:rPr lang="en-US" altLang="zh-CN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华文中宋" charset="0"/>
                <a:cs typeface="华文中宋" charset="0"/>
              </a:rPr>
              <a:t>Only Maximizing the Data Variance</a:t>
            </a:r>
            <a:endParaRPr lang="zh-CN" altLang="en-US" dirty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C4FC50-DC5A-9F46-85FD-0557DE662D5B}" type="slidenum">
              <a:rPr lang="en-US" altLang="zh-CN"/>
              <a:pPr/>
              <a:t>20</a:t>
            </a:fld>
            <a:endParaRPr lang="en-US" altLang="zh-CN"/>
          </a:p>
        </p:txBody>
      </p:sp>
      <p:pic>
        <p:nvPicPr>
          <p:cNvPr id="983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060575"/>
            <a:ext cx="46624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Text Box 9"/>
          <p:cNvSpPr txBox="1">
            <a:spLocks noChangeArrowheads="1"/>
          </p:cNvSpPr>
          <p:nvPr/>
        </p:nvSpPr>
        <p:spPr bwMode="auto">
          <a:xfrm>
            <a:off x="4859338" y="2276475"/>
            <a:ext cx="4105275" cy="2400300"/>
          </a:xfrm>
          <a:prstGeom prst="rect">
            <a:avLst/>
          </a:prstGeom>
          <a:solidFill>
            <a:srgbClr val="FFFF99"/>
          </a:solidFill>
          <a:ln w="25400">
            <a:solidFill>
              <a:srgbClr val="CC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 i="1">
                <a:solidFill>
                  <a:srgbClr val="CC3300"/>
                </a:solidFill>
                <a:latin typeface="Times New Roman" charset="0"/>
              </a:rPr>
              <a:t>Principal Component Analysis </a:t>
            </a:r>
            <a:r>
              <a:rPr lang="en-US" altLang="zh-CN" sz="2000" b="1">
                <a:solidFill>
                  <a:srgbClr val="CC3300"/>
                </a:solidFill>
                <a:latin typeface="Times New Roman" charset="0"/>
              </a:rPr>
              <a:t>(PCA) </a:t>
            </a:r>
            <a:r>
              <a:rPr lang="en-US" altLang="zh-CN"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rPr>
              <a:t>[Jolliffe. 02] aims to find a low-dimensional latent space where the variance of the projected data is maximized.</a:t>
            </a:r>
          </a:p>
          <a:p>
            <a:pPr algn="l">
              <a:spcBef>
                <a:spcPct val="50000"/>
              </a:spcBef>
            </a:pPr>
            <a:r>
              <a:rPr lang="en-US" altLang="zh-CN"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rPr>
              <a:t>Con: it may not reduce the difference between domains.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Sinno</a:t>
            </a:r>
            <a:r>
              <a:rPr lang="en-US" b="0" dirty="0" smtClean="0"/>
              <a:t> </a:t>
            </a:r>
            <a:r>
              <a:rPr lang="en-US" b="0" dirty="0" err="1" smtClean="0"/>
              <a:t>Jialin</a:t>
            </a:r>
            <a:r>
              <a:rPr lang="en-US" b="0" dirty="0" smtClean="0"/>
              <a:t> Pan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9558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8" descr="问号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997200"/>
            <a:ext cx="2028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A2332E-E373-704B-8604-6166052DA29E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76200"/>
            <a:ext cx="76438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  <a:cs typeface="+mj-cs"/>
              </a:rPr>
              <a:t>Learning the Transform Mapping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  <a:cs typeface="+mj-cs"/>
              </a:rPr>
              <a:t> </a:t>
            </a:r>
          </a:p>
        </p:txBody>
      </p:sp>
      <p:graphicFrame>
        <p:nvGraphicFramePr>
          <p:cNvPr id="102402" name="Object 19"/>
          <p:cNvGraphicFramePr>
            <a:graphicFrameLocks noGrp="1" noChangeAspect="1"/>
          </p:cNvGraphicFramePr>
          <p:nvPr>
            <p:ph sz="half" idx="2"/>
          </p:nvPr>
        </p:nvGraphicFramePr>
        <p:xfrm>
          <a:off x="7885113" y="476250"/>
          <a:ext cx="9858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950" name="Equation" r:id="rId5" imgW="279360" imgH="203040" progId="Equation.3">
                  <p:embed/>
                </p:oleObj>
              </mc:Choice>
              <mc:Fallback>
                <p:oleObj name="Equation" r:id="rId5" imgW="279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476250"/>
                        <a:ext cx="985837" cy="7207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6" name="Rectangle 4"/>
          <p:cNvSpPr>
            <a:spLocks noChangeArrowheads="1"/>
          </p:cNvSpPr>
          <p:nvPr/>
        </p:nvSpPr>
        <p:spPr bwMode="auto">
          <a:xfrm>
            <a:off x="1547813" y="1844675"/>
            <a:ext cx="6337300" cy="1079500"/>
          </a:xfrm>
          <a:prstGeom prst="rect">
            <a:avLst/>
          </a:prstGeom>
          <a:solidFill>
            <a:srgbClr val="FFFFCC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4163" indent="-284163" algn="l">
              <a:tabLst>
                <a:tab pos="7431088" algn="r"/>
              </a:tabLst>
            </a:pPr>
            <a:r>
              <a:rPr lang="en-US" altLang="zh-CN" sz="20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407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1916113"/>
            <a:ext cx="62182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03575" y="3357563"/>
            <a:ext cx="3960813" cy="1223962"/>
          </a:xfrm>
          <a:prstGeom prst="rect">
            <a:avLst/>
          </a:prstGeom>
          <a:solidFill>
            <a:srgbClr val="FFFFCC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4163" indent="-284163" algn="l">
              <a:buFont typeface="Wingdings" charset="2"/>
              <a:buChar char="ü"/>
              <a:tabLst>
                <a:tab pos="7431088" algn="r"/>
              </a:tabLst>
            </a:pPr>
            <a:r>
              <a:rPr lang="en-US" altLang="zh-CN" sz="2400">
                <a:latin typeface="Times New Roman" charset="0"/>
                <a:ea typeface="隶书" pitchFamily="49" charset="-122"/>
                <a:cs typeface="隶书" pitchFamily="49" charset="-122"/>
              </a:rPr>
              <a:t>How to estimate distance between distributions in the latent space?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03575" y="4868863"/>
            <a:ext cx="3960813" cy="792162"/>
          </a:xfrm>
          <a:prstGeom prst="rect">
            <a:avLst/>
          </a:prstGeom>
          <a:solidFill>
            <a:srgbClr val="FFFFCC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4163" indent="-284163" algn="l">
              <a:buFont typeface="Wingdings" charset="2"/>
              <a:buChar char="ü"/>
              <a:tabLst>
                <a:tab pos="7431088" algn="r"/>
              </a:tabLst>
            </a:pPr>
            <a:r>
              <a:rPr lang="en-US" altLang="zh-CN" sz="2400">
                <a:latin typeface="Times New Roman" charset="0"/>
                <a:ea typeface="隶书" pitchFamily="49" charset="-122"/>
                <a:cs typeface="隶书" pitchFamily="49" charset="-122"/>
              </a:rPr>
              <a:t>How to solve the resultant optimization problem?</a:t>
            </a:r>
          </a:p>
        </p:txBody>
      </p:sp>
      <p:sp>
        <p:nvSpPr>
          <p:cNvPr id="102410" name="Line 16"/>
          <p:cNvSpPr>
            <a:spLocks noChangeShapeType="1"/>
          </p:cNvSpPr>
          <p:nvPr/>
        </p:nvSpPr>
        <p:spPr bwMode="auto">
          <a:xfrm>
            <a:off x="1619250" y="1628775"/>
            <a:ext cx="431800" cy="431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11" name="Text Box 58"/>
          <p:cNvSpPr txBox="1">
            <a:spLocks noChangeArrowheads="1"/>
          </p:cNvSpPr>
          <p:nvPr/>
        </p:nvSpPr>
        <p:spPr bwMode="auto">
          <a:xfrm>
            <a:off x="323850" y="1268413"/>
            <a:ext cx="3455988" cy="36988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  <a:latin typeface="Times New Roman" charset="0"/>
                <a:ea typeface="Arial" charset="0"/>
                <a:cs typeface="Arial" charset="0"/>
              </a:rPr>
              <a:t>High level optimization problem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0" dirty="0" err="1" smtClean="0"/>
              <a:t>Sinno</a:t>
            </a:r>
            <a:r>
              <a:rPr lang="en-US" altLang="zh-CN" b="0" dirty="0" smtClean="0"/>
              <a:t> </a:t>
            </a:r>
            <a:r>
              <a:rPr lang="en-US" altLang="zh-CN" b="0" dirty="0" err="1" smtClean="0"/>
              <a:t>Jialin</a:t>
            </a:r>
            <a:r>
              <a:rPr lang="en-US" altLang="zh-CN" b="0" dirty="0" smtClean="0"/>
              <a:t> Pan</a:t>
            </a:r>
            <a:endParaRPr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val="146847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CE236-D331-644F-ACE5-613AF00DB300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1116013" y="2492375"/>
            <a:ext cx="7127875" cy="1584325"/>
          </a:xfrm>
          <a:prstGeom prst="rect">
            <a:avLst/>
          </a:prstGeom>
          <a:solidFill>
            <a:srgbClr val="FFFFCC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4163" indent="-284163" algn="l">
              <a:tabLst>
                <a:tab pos="7431088" algn="r"/>
              </a:tabLst>
            </a:pPr>
            <a:r>
              <a:rPr lang="en-US" altLang="zh-CN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  <a:cs typeface="+mj-cs"/>
              </a:rPr>
              <a:t>Semi-Supervised TCA</a:t>
            </a:r>
          </a:p>
        </p:txBody>
      </p:sp>
      <p:sp>
        <p:nvSpPr>
          <p:cNvPr id="120837" name="Text Box 7"/>
          <p:cNvSpPr txBox="1">
            <a:spLocks noChangeArrowheads="1"/>
          </p:cNvSpPr>
          <p:nvPr/>
        </p:nvSpPr>
        <p:spPr bwMode="auto">
          <a:xfrm>
            <a:off x="1116013" y="2060575"/>
            <a:ext cx="2592387" cy="400050"/>
          </a:xfrm>
          <a:prstGeom prst="rect">
            <a:avLst/>
          </a:prstGeom>
          <a:solidFill>
            <a:srgbClr val="FFFF99"/>
          </a:solidFill>
          <a:ln w="25400">
            <a:solidFill>
              <a:srgbClr val="CC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b="1">
                <a:solidFill>
                  <a:srgbClr val="CC3300"/>
                </a:solidFill>
                <a:latin typeface="Times New Roman" charset="0"/>
              </a:rPr>
              <a:t>High level objectives:</a:t>
            </a:r>
          </a:p>
        </p:txBody>
      </p:sp>
      <p:pic>
        <p:nvPicPr>
          <p:cNvPr id="1208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565400"/>
            <a:ext cx="69500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9" name="Text Box 58"/>
          <p:cNvSpPr txBox="1">
            <a:spLocks noChangeArrowheads="1"/>
          </p:cNvSpPr>
          <p:nvPr/>
        </p:nvSpPr>
        <p:spPr bwMode="auto">
          <a:xfrm>
            <a:off x="179388" y="4724400"/>
            <a:ext cx="4608512" cy="6477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  <a:latin typeface="Times New Roman" charset="0"/>
                <a:ea typeface="Arial" charset="0"/>
                <a:cs typeface="Arial" charset="0"/>
              </a:rPr>
              <a:t>To measure label dependence using Hilbert-Schmidt Independence Criterion (HSIC)</a:t>
            </a:r>
          </a:p>
        </p:txBody>
      </p:sp>
      <p:sp>
        <p:nvSpPr>
          <p:cNvPr id="120840" name="Text Box 58"/>
          <p:cNvSpPr txBox="1">
            <a:spLocks noChangeArrowheads="1"/>
          </p:cNvSpPr>
          <p:nvPr/>
        </p:nvSpPr>
        <p:spPr bwMode="auto">
          <a:xfrm>
            <a:off x="5148263" y="1700213"/>
            <a:ext cx="3455987" cy="64611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  <a:latin typeface="Times New Roman" charset="0"/>
                <a:ea typeface="Arial" charset="0"/>
                <a:cs typeface="Arial" charset="0"/>
              </a:rPr>
              <a:t>To measure the distance between domains using MMD</a:t>
            </a:r>
          </a:p>
        </p:txBody>
      </p:sp>
      <p:sp>
        <p:nvSpPr>
          <p:cNvPr id="120841" name="Oval 27"/>
          <p:cNvSpPr>
            <a:spLocks noChangeArrowheads="1"/>
          </p:cNvSpPr>
          <p:nvPr/>
        </p:nvSpPr>
        <p:spPr bwMode="auto">
          <a:xfrm>
            <a:off x="2051050" y="2492375"/>
            <a:ext cx="2881313" cy="504825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842" name="Oval 27"/>
          <p:cNvSpPr>
            <a:spLocks noChangeArrowheads="1"/>
          </p:cNvSpPr>
          <p:nvPr/>
        </p:nvSpPr>
        <p:spPr bwMode="auto">
          <a:xfrm>
            <a:off x="2051050" y="3068638"/>
            <a:ext cx="2520950" cy="431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843" name="Line 9"/>
          <p:cNvSpPr>
            <a:spLocks noChangeShapeType="1"/>
          </p:cNvSpPr>
          <p:nvPr/>
        </p:nvSpPr>
        <p:spPr bwMode="auto">
          <a:xfrm flipH="1">
            <a:off x="4859338" y="2349500"/>
            <a:ext cx="1152525" cy="3587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44" name="Line 9"/>
          <p:cNvSpPr>
            <a:spLocks noChangeShapeType="1"/>
          </p:cNvSpPr>
          <p:nvPr/>
        </p:nvSpPr>
        <p:spPr bwMode="auto">
          <a:xfrm flipV="1">
            <a:off x="2339975" y="3500438"/>
            <a:ext cx="863600" cy="12239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 dirty="0" err="1" smtClean="0"/>
              <a:t>Sinno</a:t>
            </a:r>
            <a:r>
              <a:rPr lang="en-US" b="0" dirty="0" smtClean="0"/>
              <a:t> </a:t>
            </a:r>
            <a:r>
              <a:rPr lang="en-US" b="0" dirty="0" err="1" smtClean="0"/>
              <a:t>Jialin</a:t>
            </a:r>
            <a:r>
              <a:rPr lang="en-US" b="0" dirty="0" smtClean="0"/>
              <a:t> Pan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9669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93037" cy="700087"/>
          </a:xfrm>
        </p:spPr>
        <p:txBody>
          <a:bodyPr/>
          <a:lstStyle/>
          <a:p>
            <a:r>
              <a:rPr lang="en-US" sz="2800" dirty="0"/>
              <a:t>Blitzer, </a:t>
            </a:r>
            <a:r>
              <a:rPr lang="en-US" sz="2800" dirty="0" smtClean="0"/>
              <a:t>et </a:t>
            </a:r>
            <a:r>
              <a:rPr lang="en-US" sz="2800" dirty="0"/>
              <a:t>al</a:t>
            </a:r>
            <a:r>
              <a:rPr lang="en-US" sz="2800" dirty="0" smtClean="0"/>
              <a:t>.  Learning </a:t>
            </a:r>
            <a:r>
              <a:rPr lang="en-US" sz="2800" dirty="0"/>
              <a:t>Bounds for Domain Adaptation. NIPS 2007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4191000"/>
            <a:ext cx="6705600" cy="1752600"/>
          </a:xfrm>
        </p:spPr>
        <p:txBody>
          <a:bodyPr/>
          <a:lstStyle/>
          <a:p>
            <a:r>
              <a:rPr lang="en-US" sz="2800" dirty="0" smtClean="0"/>
              <a:t>m’=number of examples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(</a:t>
            </a:r>
            <a:r>
              <a:rPr lang="en-US" sz="2800" dirty="0" err="1" smtClean="0"/>
              <a:t>u_S</a:t>
            </a:r>
            <a:r>
              <a:rPr lang="en-US" sz="2800" dirty="0" smtClean="0"/>
              <a:t>, </a:t>
            </a:r>
            <a:r>
              <a:rPr lang="en-US" sz="2800" dirty="0" err="1" smtClean="0"/>
              <a:t>u_T</a:t>
            </a:r>
            <a:r>
              <a:rPr lang="en-US" sz="2800" dirty="0" smtClean="0"/>
              <a:t>) = domain distance</a:t>
            </a:r>
          </a:p>
          <a:p>
            <a:r>
              <a:rPr lang="en-US" sz="2800" dirty="0" smtClean="0"/>
              <a:t>1-</a:t>
            </a:r>
            <a:r>
              <a:rPr lang="en-US" sz="2800" dirty="0" smtClean="0">
                <a:latin typeface="Symbol" charset="2"/>
                <a:cs typeface="Symbol" charset="2"/>
              </a:rPr>
              <a:t>d</a:t>
            </a:r>
            <a:r>
              <a:rPr lang="en-US" sz="2800" dirty="0" smtClean="0"/>
              <a:t>=confidence</a:t>
            </a:r>
          </a:p>
          <a:p>
            <a:r>
              <a:rPr lang="en-US" sz="2800" dirty="0" smtClean="0">
                <a:latin typeface="Symbol" charset="2"/>
                <a:cs typeface="Symbol" charset="2"/>
              </a:rPr>
              <a:t>e</a:t>
            </a:r>
            <a:r>
              <a:rPr lang="en-US" sz="2800" dirty="0" smtClean="0"/>
              <a:t>=error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40599-B5DF-4416-B100-20D7CB1258A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22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Inductive Transfer Learning</a:t>
            </a:r>
            <a: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Model-transfer Approaches</a:t>
            </a:r>
            <a: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Regularization-based Method</a:t>
            </a:r>
            <a:r>
              <a:rPr lang="en-US" altLang="zh-CN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1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[</a:t>
            </a:r>
            <a:r>
              <a:rPr lang="en-US" altLang="zh-CN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Evgeiou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and </a:t>
            </a:r>
            <a:r>
              <a:rPr lang="en-US" altLang="zh-CN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Pontil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, KDD-04]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9138"/>
            <a:ext cx="7859713" cy="4137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1800">
                <a:solidFill>
                  <a:srgbClr val="CC3300"/>
                </a:solidFill>
                <a:latin typeface="Times New Roman" charset="0"/>
                <a:ea typeface="宋体" charset="0"/>
                <a:cs typeface="宋体" charset="0"/>
              </a:rPr>
              <a:t>Assumption:</a:t>
            </a:r>
            <a:r>
              <a:rPr lang="en-US" altLang="zh-CN" sz="1800">
                <a:latin typeface="Times New Roman" charset="0"/>
                <a:ea typeface="宋体" charset="0"/>
                <a:cs typeface="宋体" charset="0"/>
              </a:rPr>
              <a:t> If t tasks are related to each other, then they may share some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800">
                <a:latin typeface="Times New Roman" charset="0"/>
                <a:ea typeface="宋体" charset="0"/>
                <a:cs typeface="宋体" charset="0"/>
              </a:rPr>
              <a:t>parameters among individual models.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Assume                   be a hyper-plane for task , where                  and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800">
                <a:latin typeface="Arial" charset="0"/>
                <a:ea typeface="宋体" charset="0"/>
                <a:cs typeface="宋体" charset="0"/>
              </a:rPr>
              <a:t>Encode them into SVMs: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1800">
              <a:latin typeface="Arial" charset="0"/>
              <a:ea typeface="宋体" charset="0"/>
              <a:cs typeface="宋体" charset="0"/>
            </a:endParaRPr>
          </a:p>
        </p:txBody>
      </p:sp>
      <p:graphicFrame>
        <p:nvGraphicFramePr>
          <p:cNvPr id="47107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03350" y="2852738"/>
          <a:ext cx="10795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10" name="Equation" r:id="rId4" imgW="622030" imgH="228501" progId="Equation.DSMT4">
                  <p:embed/>
                </p:oleObj>
              </mc:Choice>
              <mc:Fallback>
                <p:oleObj name="Equation" r:id="rId4" imgW="622030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852738"/>
                        <a:ext cx="10795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1863" y="2867025"/>
          <a:ext cx="10795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511" name="Equation" r:id="rId6" imgW="596641" imgH="203112" progId="Equation.3">
                  <p:embed/>
                </p:oleObj>
              </mc:Choice>
              <mc:Fallback>
                <p:oleObj name="Equation" r:id="rId6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867025"/>
                        <a:ext cx="10795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429000"/>
            <a:ext cx="1647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590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2700338" y="3357563"/>
            <a:ext cx="358775" cy="503237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5219700" y="3284538"/>
            <a:ext cx="358775" cy="503237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790" name="Oval 14"/>
          <p:cNvSpPr>
            <a:spLocks noChangeArrowheads="1"/>
          </p:cNvSpPr>
          <p:nvPr/>
        </p:nvSpPr>
        <p:spPr bwMode="auto">
          <a:xfrm>
            <a:off x="3276600" y="3357563"/>
            <a:ext cx="358775" cy="5032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5795963" y="3284538"/>
            <a:ext cx="358775" cy="5032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 flipH="1">
            <a:off x="2627313" y="3860800"/>
            <a:ext cx="215900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5793" name="Line 17"/>
          <p:cNvSpPr>
            <a:spLocks noChangeShapeType="1"/>
          </p:cNvSpPr>
          <p:nvPr/>
        </p:nvSpPr>
        <p:spPr bwMode="auto">
          <a:xfrm flipH="1">
            <a:off x="2700338" y="3789363"/>
            <a:ext cx="2663825" cy="5032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1763713" y="4292600"/>
            <a:ext cx="1439862" cy="3619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latin typeface="Times New Roman" charset="0"/>
              </a:rPr>
              <a:t>Common part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4716463" y="4292600"/>
            <a:ext cx="3240087" cy="361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latin typeface="Times New Roman" charset="0"/>
              </a:rPr>
              <a:t>Specific part for individual task</a:t>
            </a:r>
          </a:p>
        </p:txBody>
      </p:sp>
      <p:sp>
        <p:nvSpPr>
          <p:cNvPr id="75796" name="Line 20"/>
          <p:cNvSpPr>
            <a:spLocks noChangeShapeType="1"/>
          </p:cNvSpPr>
          <p:nvPr/>
        </p:nvSpPr>
        <p:spPr bwMode="auto">
          <a:xfrm>
            <a:off x="3492500" y="3860800"/>
            <a:ext cx="2808288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6011863" y="3789363"/>
            <a:ext cx="504825" cy="5032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75799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45125"/>
            <a:ext cx="8143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0" name="Oval 24"/>
          <p:cNvSpPr>
            <a:spLocks noChangeArrowheads="1"/>
          </p:cNvSpPr>
          <p:nvPr/>
        </p:nvSpPr>
        <p:spPr bwMode="auto">
          <a:xfrm>
            <a:off x="5435600" y="5373688"/>
            <a:ext cx="3168650" cy="647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7380288" y="4797425"/>
            <a:ext cx="1655762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>
                <a:latin typeface="Times New Roman" charset="0"/>
              </a:rPr>
              <a:t>Regularization terms for multiple tasks</a:t>
            </a:r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 flipH="1">
            <a:off x="8027988" y="5300663"/>
            <a:ext cx="215900" cy="144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1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 animBg="1"/>
      <p:bldP spid="75794" grpId="0" animBg="1"/>
      <p:bldP spid="75795" grpId="0" animBg="1"/>
      <p:bldP spid="75796" grpId="0" animBg="1"/>
      <p:bldP spid="75797" grpId="0" animBg="1"/>
      <p:bldP spid="75800" grpId="0" animBg="1"/>
      <p:bldP spid="75801" grpId="0" animBg="1"/>
      <p:bldP spid="758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858962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Inductive Transfer Learning</a:t>
            </a:r>
            <a: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Structural-</a:t>
            </a:r>
            <a: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transfer Approaches</a:t>
            </a:r>
            <a:b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TAMAR</a:t>
            </a: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[</a:t>
            </a:r>
            <a:r>
              <a:rPr lang="en-US" altLang="zh-CN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Mihalkova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et al. AAAI-07]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507413" cy="4319587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rgbClr val="CC3300"/>
                </a:solidFill>
                <a:latin typeface="Times New Roman" charset="0"/>
                <a:ea typeface="宋体" charset="0"/>
                <a:cs typeface="宋体" charset="0"/>
              </a:rPr>
              <a:t>Assumption: </a:t>
            </a: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If the target domain and source domain are related, then there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may be some relationship between domains </a:t>
            </a:r>
            <a:r>
              <a:rPr lang="en-US" altLang="zh-CN" sz="2000" dirty="0" smtClean="0">
                <a:latin typeface="Times New Roman" charset="0"/>
                <a:ea typeface="宋体" charset="0"/>
                <a:cs typeface="宋体" charset="0"/>
              </a:rPr>
              <a:t>that are similar</a:t>
            </a: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, which can be </a:t>
            </a:r>
            <a:r>
              <a:rPr lang="en-US" altLang="zh-CN" sz="2000" dirty="0" smtClean="0">
                <a:latin typeface="Times New Roman" charset="0"/>
                <a:ea typeface="宋体" charset="0"/>
                <a:cs typeface="宋体" charset="0"/>
              </a:rPr>
              <a:t>used for transfer </a:t>
            </a: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learning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altLang="zh-CN" sz="2000" dirty="0">
              <a:latin typeface="Times New Roman" charset="0"/>
              <a:ea typeface="宋体" charset="0"/>
              <a:cs typeface="宋体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rgbClr val="CC3300"/>
                </a:solidFill>
                <a:latin typeface="Times New Roman" charset="0"/>
                <a:ea typeface="宋体" charset="0"/>
                <a:cs typeface="宋体" charset="0"/>
              </a:rPr>
              <a:t>Input: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Relational data in the source domain and a statistical relational model, Markov Logic Network (MLN), which has been learnt in the source domain.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Relational data in the target domain.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zh-CN" sz="2000" dirty="0">
              <a:latin typeface="Times New Roman" charset="0"/>
              <a:ea typeface="宋体" charset="0"/>
              <a:cs typeface="宋体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rgbClr val="CC3300"/>
                </a:solidFill>
                <a:latin typeface="Times New Roman" charset="0"/>
                <a:ea typeface="宋体" charset="0"/>
                <a:cs typeface="宋体" charset="0"/>
              </a:rPr>
              <a:t>Output:</a:t>
            </a: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 A new statistical relational model, MLN, in the target domain.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altLang="zh-CN" sz="2000" dirty="0">
              <a:latin typeface="Times New Roman" charset="0"/>
              <a:ea typeface="宋体" charset="0"/>
              <a:cs typeface="宋体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rgbClr val="CC3300"/>
                </a:solidFill>
                <a:latin typeface="Times New Roman" charset="0"/>
                <a:ea typeface="宋体" charset="0"/>
                <a:cs typeface="宋体" charset="0"/>
              </a:rPr>
              <a:t>Goal:</a:t>
            </a: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 To learn a MLN in the target domain more </a:t>
            </a:r>
            <a:r>
              <a:rPr lang="en-US" altLang="zh-CN" sz="2000" dirty="0">
                <a:solidFill>
                  <a:srgbClr val="0000CC"/>
                </a:solidFill>
                <a:latin typeface="Times New Roman" charset="0"/>
                <a:ea typeface="宋体" charset="0"/>
                <a:cs typeface="宋体" charset="0"/>
              </a:rPr>
              <a:t>efficiently</a:t>
            </a: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 and </a:t>
            </a:r>
            <a:r>
              <a:rPr lang="en-US" altLang="zh-CN" sz="2000" dirty="0">
                <a:solidFill>
                  <a:srgbClr val="0000CC"/>
                </a:solidFill>
                <a:latin typeface="Times New Roman" charset="0"/>
                <a:ea typeface="宋体" charset="0"/>
                <a:cs typeface="宋体" charset="0"/>
              </a:rPr>
              <a:t>effectively</a:t>
            </a: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lang="en-US" altLang="zh-CN" sz="2000" dirty="0">
                <a:latin typeface="Arial" charset="0"/>
                <a:ea typeface="宋体" charset="0"/>
                <a:cs typeface="宋体" charset="0"/>
              </a:rPr>
              <a:t> </a:t>
            </a:r>
            <a:endParaRPr lang="en-US" altLang="zh-CN" sz="2000" dirty="0">
              <a:latin typeface="Times New Roman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1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40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TAMAR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[Mihalkova et al. AAAI-07]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  <a:defRPr/>
            </a:pPr>
            <a:r>
              <a:rPr lang="en-US" altLang="zh-CN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Two Stages: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altLang="zh-CN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Predicate Mapping</a:t>
            </a:r>
          </a:p>
          <a:p>
            <a:pPr marL="914400" lvl="1" indent="-457200">
              <a:defRPr/>
            </a:pPr>
            <a:r>
              <a:rPr lang="en-US" altLang="zh-CN" sz="2400" dirty="0">
                <a:latin typeface="Times New Roman" pitchFamily="18" charset="0"/>
              </a:rPr>
              <a:t>Establish the mapping between predicates in the source and target domain. Once a mapping is established, clauses from the source domain can be translated into the target domain.</a:t>
            </a:r>
          </a:p>
          <a:p>
            <a:pPr marL="533400" indent="-533400">
              <a:buFontTx/>
              <a:buAutoNum type="arabicPeriod"/>
              <a:defRPr/>
            </a:pPr>
            <a:r>
              <a:rPr lang="en-US" altLang="zh-CN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Revising the Mapped Structure</a:t>
            </a:r>
          </a:p>
          <a:p>
            <a:pPr marL="914400" lvl="1" indent="-457200">
              <a:defRPr/>
            </a:pPr>
            <a:r>
              <a:rPr lang="en-US" altLang="zh-CN" sz="2400" dirty="0">
                <a:latin typeface="Times New Roman" pitchFamily="18" charset="0"/>
              </a:rPr>
              <a:t>The </a:t>
            </a:r>
            <a:r>
              <a:rPr lang="en-US" altLang="zh-CN" sz="2400" dirty="0" smtClean="0">
                <a:latin typeface="Times New Roman" pitchFamily="18" charset="0"/>
              </a:rPr>
              <a:t>clause-mapping </a:t>
            </a:r>
            <a:r>
              <a:rPr lang="en-US" altLang="zh-CN" sz="2400" dirty="0">
                <a:latin typeface="Times New Roman" pitchFamily="18" charset="0"/>
              </a:rPr>
              <a:t>from the source domain directly may not be completely accurate and may need to be revised, augmented , and re-weighted in order to properly model the target data.</a:t>
            </a:r>
          </a:p>
        </p:txBody>
      </p:sp>
    </p:spTree>
    <p:extLst>
      <p:ext uri="{BB962C8B-B14F-4D97-AF65-F5344CB8AC3E}">
        <p14:creationId xmlns:p14="http://schemas.microsoft.com/office/powerpoint/2010/main" val="17650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en-US" altLang="zh-CN" sz="36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TAMAR 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[Mihalkova et al. AAAI-07]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53251" name="Group 36"/>
          <p:cNvGrpSpPr>
            <a:grpSpLocks/>
          </p:cNvGrpSpPr>
          <p:nvPr/>
        </p:nvGrpSpPr>
        <p:grpSpPr bwMode="auto">
          <a:xfrm>
            <a:off x="4932363" y="1268413"/>
            <a:ext cx="3600450" cy="2160587"/>
            <a:chOff x="3107" y="845"/>
            <a:chExt cx="2268" cy="1361"/>
          </a:xfrm>
        </p:grpSpPr>
        <p:sp>
          <p:nvSpPr>
            <p:cNvPr id="53271" name="Rectangle 4"/>
            <p:cNvSpPr>
              <a:spLocks noChangeArrowheads="1"/>
            </p:cNvSpPr>
            <p:nvPr/>
          </p:nvSpPr>
          <p:spPr bwMode="auto">
            <a:xfrm>
              <a:off x="3107" y="845"/>
              <a:ext cx="2268" cy="1361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6984" name="Oval 8"/>
            <p:cNvSpPr>
              <a:spLocks noChangeArrowheads="1"/>
            </p:cNvSpPr>
            <p:nvPr/>
          </p:nvSpPr>
          <p:spPr bwMode="auto">
            <a:xfrm>
              <a:off x="3289" y="1026"/>
              <a:ext cx="635" cy="363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  <a:cs typeface="华文中宋" charset="0"/>
                </a:rPr>
                <a:t>Actor(A)</a:t>
              </a:r>
            </a:p>
          </p:txBody>
        </p:sp>
        <p:sp>
          <p:nvSpPr>
            <p:cNvPr id="126986" name="Oval 10"/>
            <p:cNvSpPr>
              <a:spLocks noChangeArrowheads="1"/>
            </p:cNvSpPr>
            <p:nvPr/>
          </p:nvSpPr>
          <p:spPr bwMode="auto">
            <a:xfrm>
              <a:off x="4513" y="1026"/>
              <a:ext cx="772" cy="363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  <a:cs typeface="华文中宋" charset="0"/>
                </a:rPr>
                <a:t>Director(B)</a:t>
              </a:r>
            </a:p>
          </p:txBody>
        </p:sp>
        <p:sp>
          <p:nvSpPr>
            <p:cNvPr id="53274" name="Line 11"/>
            <p:cNvSpPr>
              <a:spLocks noChangeShapeType="1"/>
            </p:cNvSpPr>
            <p:nvPr/>
          </p:nvSpPr>
          <p:spPr bwMode="auto">
            <a:xfrm>
              <a:off x="3924" y="1207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75" name="Text Box 12"/>
            <p:cNvSpPr txBox="1">
              <a:spLocks noChangeArrowheads="1"/>
            </p:cNvSpPr>
            <p:nvPr/>
          </p:nvSpPr>
          <p:spPr bwMode="auto">
            <a:xfrm>
              <a:off x="3878" y="1071"/>
              <a:ext cx="6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>
                  <a:latin typeface="Times New Roman" charset="0"/>
                </a:rPr>
                <a:t>WorkedFor</a:t>
              </a:r>
            </a:p>
          </p:txBody>
        </p:sp>
        <p:sp>
          <p:nvSpPr>
            <p:cNvPr id="126989" name="Oval 13"/>
            <p:cNvSpPr>
              <a:spLocks noChangeArrowheads="1"/>
            </p:cNvSpPr>
            <p:nvPr/>
          </p:nvSpPr>
          <p:spPr bwMode="auto">
            <a:xfrm>
              <a:off x="3833" y="1752"/>
              <a:ext cx="772" cy="363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  <a:cs typeface="华文中宋" charset="0"/>
                </a:rPr>
                <a:t>Movie(M)</a:t>
              </a:r>
            </a:p>
          </p:txBody>
        </p:sp>
        <p:sp>
          <p:nvSpPr>
            <p:cNvPr id="53277" name="Line 14"/>
            <p:cNvSpPr>
              <a:spLocks noChangeShapeType="1"/>
            </p:cNvSpPr>
            <p:nvPr/>
          </p:nvSpPr>
          <p:spPr bwMode="auto">
            <a:xfrm>
              <a:off x="3606" y="1389"/>
              <a:ext cx="454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78" name="Text Box 15"/>
            <p:cNvSpPr txBox="1">
              <a:spLocks noChangeArrowheads="1"/>
            </p:cNvSpPr>
            <p:nvPr/>
          </p:nvSpPr>
          <p:spPr bwMode="auto">
            <a:xfrm>
              <a:off x="3516" y="1479"/>
              <a:ext cx="8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>
                  <a:latin typeface="Times New Roman" charset="0"/>
                </a:rPr>
                <a:t>MovieMember</a:t>
              </a:r>
            </a:p>
          </p:txBody>
        </p:sp>
        <p:sp>
          <p:nvSpPr>
            <p:cNvPr id="53279" name="Line 16"/>
            <p:cNvSpPr>
              <a:spLocks noChangeShapeType="1"/>
            </p:cNvSpPr>
            <p:nvPr/>
          </p:nvSpPr>
          <p:spPr bwMode="auto">
            <a:xfrm flipH="1">
              <a:off x="4332" y="1389"/>
              <a:ext cx="59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80" name="Text Box 17"/>
            <p:cNvSpPr txBox="1">
              <a:spLocks noChangeArrowheads="1"/>
            </p:cNvSpPr>
            <p:nvPr/>
          </p:nvSpPr>
          <p:spPr bwMode="auto">
            <a:xfrm>
              <a:off x="4332" y="1479"/>
              <a:ext cx="8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>
                  <a:latin typeface="Times New Roman" charset="0"/>
                </a:rPr>
                <a:t>MovieMember</a:t>
              </a:r>
            </a:p>
          </p:txBody>
        </p:sp>
      </p:grpSp>
      <p:grpSp>
        <p:nvGrpSpPr>
          <p:cNvPr id="53252" name="Group 31"/>
          <p:cNvGrpSpPr>
            <a:grpSpLocks/>
          </p:cNvGrpSpPr>
          <p:nvPr/>
        </p:nvGrpSpPr>
        <p:grpSpPr bwMode="auto">
          <a:xfrm>
            <a:off x="827088" y="1268413"/>
            <a:ext cx="3529012" cy="2160587"/>
            <a:chOff x="3016" y="1162"/>
            <a:chExt cx="2223" cy="1452"/>
          </a:xfrm>
        </p:grpSpPr>
        <p:sp>
          <p:nvSpPr>
            <p:cNvPr id="53261" name="Rectangle 18"/>
            <p:cNvSpPr>
              <a:spLocks noChangeArrowheads="1"/>
            </p:cNvSpPr>
            <p:nvPr/>
          </p:nvSpPr>
          <p:spPr bwMode="auto">
            <a:xfrm>
              <a:off x="3016" y="1162"/>
              <a:ext cx="2223" cy="1452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6995" name="Oval 19"/>
            <p:cNvSpPr>
              <a:spLocks noChangeArrowheads="1"/>
            </p:cNvSpPr>
            <p:nvPr/>
          </p:nvSpPr>
          <p:spPr bwMode="auto">
            <a:xfrm>
              <a:off x="3062" y="1389"/>
              <a:ext cx="771" cy="36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  <a:cs typeface="华文中宋" charset="0"/>
                </a:rPr>
                <a:t>Student (B)</a:t>
              </a:r>
            </a:p>
          </p:txBody>
        </p:sp>
        <p:sp>
          <p:nvSpPr>
            <p:cNvPr id="126996" name="Oval 20"/>
            <p:cNvSpPr>
              <a:spLocks noChangeArrowheads="1"/>
            </p:cNvSpPr>
            <p:nvPr/>
          </p:nvSpPr>
          <p:spPr bwMode="auto">
            <a:xfrm>
              <a:off x="4377" y="1389"/>
              <a:ext cx="816" cy="36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  <a:cs typeface="华文中宋" charset="0"/>
                </a:rPr>
                <a:t>Professor (A)</a:t>
              </a:r>
            </a:p>
          </p:txBody>
        </p:sp>
        <p:sp>
          <p:nvSpPr>
            <p:cNvPr id="53264" name="Line 21"/>
            <p:cNvSpPr>
              <a:spLocks noChangeShapeType="1"/>
            </p:cNvSpPr>
            <p:nvPr/>
          </p:nvSpPr>
          <p:spPr bwMode="auto">
            <a:xfrm>
              <a:off x="3833" y="1570"/>
              <a:ext cx="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5" name="Text Box 22"/>
            <p:cNvSpPr txBox="1">
              <a:spLocks noChangeArrowheads="1"/>
            </p:cNvSpPr>
            <p:nvPr/>
          </p:nvSpPr>
          <p:spPr bwMode="auto">
            <a:xfrm>
              <a:off x="3742" y="1434"/>
              <a:ext cx="68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>
                  <a:latin typeface="Times New Roman" charset="0"/>
                </a:rPr>
                <a:t>AdvisedBy</a:t>
              </a:r>
            </a:p>
          </p:txBody>
        </p:sp>
        <p:sp>
          <p:nvSpPr>
            <p:cNvPr id="126999" name="Oval 23"/>
            <p:cNvSpPr>
              <a:spLocks noChangeArrowheads="1"/>
            </p:cNvSpPr>
            <p:nvPr/>
          </p:nvSpPr>
          <p:spPr bwMode="auto">
            <a:xfrm>
              <a:off x="3606" y="2115"/>
              <a:ext cx="772" cy="364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altLang="zh-CN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  <a:cs typeface="华文中宋" charset="0"/>
                </a:rPr>
                <a:t>Paper (T)</a:t>
              </a:r>
            </a:p>
          </p:txBody>
        </p:sp>
        <p:sp>
          <p:nvSpPr>
            <p:cNvPr id="53267" name="Line 24"/>
            <p:cNvSpPr>
              <a:spLocks noChangeShapeType="1"/>
            </p:cNvSpPr>
            <p:nvPr/>
          </p:nvSpPr>
          <p:spPr bwMode="auto">
            <a:xfrm>
              <a:off x="3379" y="1752"/>
              <a:ext cx="454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68" name="Text Box 25"/>
            <p:cNvSpPr txBox="1">
              <a:spLocks noChangeArrowheads="1"/>
            </p:cNvSpPr>
            <p:nvPr/>
          </p:nvSpPr>
          <p:spPr bwMode="auto">
            <a:xfrm>
              <a:off x="3289" y="1842"/>
              <a:ext cx="8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>
                  <a:latin typeface="Times New Roman" charset="0"/>
                </a:rPr>
                <a:t>Publication</a:t>
              </a:r>
            </a:p>
          </p:txBody>
        </p:sp>
        <p:sp>
          <p:nvSpPr>
            <p:cNvPr id="53269" name="Line 26"/>
            <p:cNvSpPr>
              <a:spLocks noChangeShapeType="1"/>
            </p:cNvSpPr>
            <p:nvPr/>
          </p:nvSpPr>
          <p:spPr bwMode="auto">
            <a:xfrm flipH="1">
              <a:off x="4105" y="1752"/>
              <a:ext cx="59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270" name="Text Box 27"/>
            <p:cNvSpPr txBox="1">
              <a:spLocks noChangeArrowheads="1"/>
            </p:cNvSpPr>
            <p:nvPr/>
          </p:nvSpPr>
          <p:spPr bwMode="auto">
            <a:xfrm>
              <a:off x="4105" y="1842"/>
              <a:ext cx="8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>
                  <a:latin typeface="Times New Roman" charset="0"/>
                </a:rPr>
                <a:t>Publication</a:t>
              </a:r>
            </a:p>
          </p:txBody>
        </p:sp>
      </p:grpSp>
      <p:pic>
        <p:nvPicPr>
          <p:cNvPr id="532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00438"/>
            <a:ext cx="52006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08" name="Text Box 32"/>
          <p:cNvSpPr txBox="1">
            <a:spLocks noChangeArrowheads="1"/>
          </p:cNvSpPr>
          <p:nvPr/>
        </p:nvSpPr>
        <p:spPr bwMode="auto">
          <a:xfrm>
            <a:off x="1116013" y="908050"/>
            <a:ext cx="3097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华文中宋" charset="0"/>
              </a:defRPr>
            </a:lvl1pPr>
            <a:lvl2pPr marL="37931725" indent="-37474525"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4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Source domain (academic domain)</a:t>
            </a:r>
          </a:p>
        </p:txBody>
      </p:sp>
      <p:sp>
        <p:nvSpPr>
          <p:cNvPr id="127009" name="Text Box 33"/>
          <p:cNvSpPr txBox="1">
            <a:spLocks noChangeArrowheads="1"/>
          </p:cNvSpPr>
          <p:nvPr/>
        </p:nvSpPr>
        <p:spPr bwMode="auto">
          <a:xfrm>
            <a:off x="5148263" y="908050"/>
            <a:ext cx="3097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华文中宋" charset="0"/>
              </a:defRPr>
            </a:lvl1pPr>
            <a:lvl2pPr marL="37931725" indent="-37474525"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4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Target domain (movie domain)</a:t>
            </a:r>
          </a:p>
        </p:txBody>
      </p:sp>
      <p:sp>
        <p:nvSpPr>
          <p:cNvPr id="53256" name="Oval 34"/>
          <p:cNvSpPr>
            <a:spLocks noChangeArrowheads="1"/>
          </p:cNvSpPr>
          <p:nvPr/>
        </p:nvSpPr>
        <p:spPr bwMode="auto">
          <a:xfrm>
            <a:off x="4427538" y="4292600"/>
            <a:ext cx="2735262" cy="1295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325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661025"/>
            <a:ext cx="53244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827088" y="4508500"/>
            <a:ext cx="1008062" cy="3143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华文中宋" charset="0"/>
              </a:defRPr>
            </a:lvl1pPr>
            <a:lvl2pPr marL="37931725" indent="-37474525"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Mapping</a:t>
            </a:r>
          </a:p>
        </p:txBody>
      </p:sp>
      <p:sp>
        <p:nvSpPr>
          <p:cNvPr id="127014" name="Text Box 38"/>
          <p:cNvSpPr txBox="1">
            <a:spLocks noChangeArrowheads="1"/>
          </p:cNvSpPr>
          <p:nvPr/>
        </p:nvSpPr>
        <p:spPr bwMode="auto">
          <a:xfrm>
            <a:off x="827088" y="6021388"/>
            <a:ext cx="1008062" cy="3143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华文中宋" charset="0"/>
              </a:defRPr>
            </a:lvl1pPr>
            <a:lvl2pPr marL="37931725" indent="-37474525"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Revising</a:t>
            </a:r>
          </a:p>
        </p:txBody>
      </p:sp>
      <p:sp>
        <p:nvSpPr>
          <p:cNvPr id="53260" name="Oval 40"/>
          <p:cNvSpPr>
            <a:spLocks noChangeArrowheads="1"/>
          </p:cNvSpPr>
          <p:nvPr/>
        </p:nvSpPr>
        <p:spPr bwMode="auto">
          <a:xfrm>
            <a:off x="2051050" y="5661025"/>
            <a:ext cx="576263" cy="10096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46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91513" cy="1138238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Instance-transfer Approaches</a:t>
            </a:r>
            <a:r>
              <a:rPr lang="en-US" altLang="zh-CN" sz="2800" dirty="0" smtClean="0">
                <a:ea typeface="宋体" pitchFamily="2" charset="-122"/>
              </a:rPr>
              <a:t/>
            </a:r>
            <a:br>
              <a:rPr lang="en-US" altLang="zh-CN" sz="2800" dirty="0" smtClean="0">
                <a:ea typeface="宋体" pitchFamily="2" charset="-122"/>
              </a:rPr>
            </a:br>
            <a:r>
              <a:rPr lang="en-US" altLang="zh-CN" sz="2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[Wu and </a:t>
            </a:r>
            <a:r>
              <a:rPr lang="en-US" altLang="zh-CN" sz="2200" dirty="0" err="1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Dietterich</a:t>
            </a:r>
            <a:r>
              <a:rPr lang="en-US" altLang="zh-CN" sz="2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ICML-04] </a:t>
            </a:r>
            <a:br>
              <a:rPr lang="en-US" altLang="zh-CN" sz="2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</a:b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[</a:t>
            </a:r>
            <a:r>
              <a:rPr lang="en-US" altLang="zh-CN" sz="2000" dirty="0" err="1" smtClean="0">
                <a:solidFill>
                  <a:srgbClr val="0000FF"/>
                </a:solidFill>
                <a:ea typeface="宋体" pitchFamily="2" charset="-122"/>
              </a:rPr>
              <a:t>J.Jiang</a:t>
            </a: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 and C. </a:t>
            </a:r>
            <a:r>
              <a:rPr lang="en-US" altLang="zh-CN" sz="2000" dirty="0" err="1" smtClean="0">
                <a:solidFill>
                  <a:srgbClr val="0000FF"/>
                </a:solidFill>
                <a:ea typeface="宋体" pitchFamily="2" charset="-122"/>
              </a:rPr>
              <a:t>Zhai</a:t>
            </a:r>
            <a:r>
              <a:rPr lang="en-US" altLang="zh-CN" sz="2000" dirty="0" smtClean="0">
                <a:solidFill>
                  <a:srgbClr val="0000FF"/>
                </a:solidFill>
                <a:ea typeface="宋体" pitchFamily="2" charset="-122"/>
              </a:rPr>
              <a:t>, ACL 2007] </a:t>
            </a:r>
            <a:r>
              <a:rPr lang="en-US" altLang="zh-CN" sz="2200" dirty="0" smtClean="0">
                <a:solidFill>
                  <a:srgbClr val="0000FF"/>
                </a:solidFill>
                <a:ea typeface="宋体" pitchFamily="2" charset="-122"/>
              </a:rPr>
              <a:t/>
            </a:r>
            <a:br>
              <a:rPr lang="en-US" altLang="zh-CN" sz="2200" dirty="0" smtClean="0">
                <a:solidFill>
                  <a:srgbClr val="0000FF"/>
                </a:solidFill>
                <a:ea typeface="宋体" pitchFamily="2" charset="-122"/>
              </a:rPr>
            </a:br>
            <a:r>
              <a:rPr lang="en-US" altLang="zh-CN" sz="2200" dirty="0" smtClean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[Dai, Yang et al. ICML-07]</a:t>
            </a:r>
            <a:endParaRPr lang="en-US" altLang="zh-CN" sz="2000" dirty="0" smtClean="0">
              <a:solidFill>
                <a:srgbClr val="00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53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91513" cy="4321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>
              <a:buFontTx/>
              <a:buNone/>
            </a:pPr>
            <a:endParaRPr lang="en-US" altLang="zh-CN" dirty="0" smtClean="0">
              <a:ea typeface="宋体" pitchFamily="2" charset="-122"/>
            </a:endParaRPr>
          </a:p>
          <a:p>
            <a:pPr>
              <a:buFontTx/>
              <a:buNone/>
            </a:pPr>
            <a:endParaRPr lang="en-US" altLang="zh-CN" dirty="0" smtClean="0">
              <a:ea typeface="宋体" pitchFamily="2" charset="-122"/>
            </a:endParaRPr>
          </a:p>
          <a:p>
            <a:pPr>
              <a:buFontTx/>
              <a:buNone/>
            </a:pPr>
            <a:endParaRPr lang="en-US" altLang="zh-CN" dirty="0" smtClean="0">
              <a:ea typeface="宋体" pitchFamily="2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  <a:ea typeface="宋体" pitchFamily="2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  <a:ea typeface="宋体" pitchFamily="2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Times New Roman" pitchFamily="18" charset="0"/>
                <a:ea typeface="宋体" pitchFamily="2" charset="-122"/>
              </a:rPr>
              <a:t>Differentiate the cost for misclassification of the target and source data</a:t>
            </a:r>
            <a:endParaRPr lang="en-US" altLang="zh-CN" sz="2000" dirty="0" smtClean="0">
              <a:ea typeface="宋体" pitchFamily="2" charset="-122"/>
            </a:endParaRPr>
          </a:p>
          <a:p>
            <a:pPr>
              <a:buFontTx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953347" name="灯片编号占位符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B87671-783C-4751-A696-897AE4696271}" type="slidenum">
              <a:rPr lang="en-US"/>
              <a:pPr/>
              <a:t>3</a:t>
            </a:fld>
            <a:endParaRPr lang="en-US"/>
          </a:p>
        </p:txBody>
      </p:sp>
      <p:sp>
        <p:nvSpPr>
          <p:cNvPr id="953348" name="Text Box 8"/>
          <p:cNvSpPr txBox="1">
            <a:spLocks noChangeArrowheads="1"/>
          </p:cNvSpPr>
          <p:nvPr/>
        </p:nvSpPr>
        <p:spPr bwMode="auto">
          <a:xfrm>
            <a:off x="1611313" y="1854200"/>
            <a:ext cx="163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latin typeface="Times New Roman" pitchFamily="18" charset="0"/>
                <a:ea typeface="宋体" pitchFamily="2" charset="-122"/>
              </a:rPr>
              <a:t>Uniform weights</a:t>
            </a:r>
          </a:p>
        </p:txBody>
      </p:sp>
      <p:pic>
        <p:nvPicPr>
          <p:cNvPr id="9533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050" y="2189163"/>
            <a:ext cx="2800350" cy="237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5335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9963" y="2189163"/>
            <a:ext cx="24511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3351" name="Text Box 11"/>
          <p:cNvSpPr txBox="1">
            <a:spLocks noChangeArrowheads="1"/>
          </p:cNvSpPr>
          <p:nvPr/>
        </p:nvSpPr>
        <p:spPr bwMode="auto">
          <a:xfrm>
            <a:off x="4635500" y="1828800"/>
            <a:ext cx="4246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>
                <a:latin typeface="Times New Roman" pitchFamily="18" charset="0"/>
                <a:ea typeface="宋体" pitchFamily="2" charset="-122"/>
              </a:rPr>
              <a:t>Correct the decision boundary by re-weighting</a:t>
            </a:r>
          </a:p>
        </p:txBody>
      </p:sp>
      <p:pic>
        <p:nvPicPr>
          <p:cNvPr id="95335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5734050"/>
            <a:ext cx="603885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53353" name="Oval 13"/>
          <p:cNvSpPr>
            <a:spLocks noChangeArrowheads="1"/>
          </p:cNvSpPr>
          <p:nvPr/>
        </p:nvSpPr>
        <p:spPr bwMode="auto">
          <a:xfrm>
            <a:off x="2339975" y="5805488"/>
            <a:ext cx="1944688" cy="647700"/>
          </a:xfrm>
          <a:prstGeom prst="ellipse">
            <a:avLst/>
          </a:prstGeom>
          <a:noFill/>
          <a:ln w="25400" cap="rnd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53354" name="Oval 14"/>
          <p:cNvSpPr>
            <a:spLocks noChangeArrowheads="1"/>
          </p:cNvSpPr>
          <p:nvPr/>
        </p:nvSpPr>
        <p:spPr bwMode="auto">
          <a:xfrm>
            <a:off x="4572000" y="5805488"/>
            <a:ext cx="2232025" cy="647700"/>
          </a:xfrm>
          <a:prstGeom prst="ellipse">
            <a:avLst/>
          </a:prstGeom>
          <a:noFill/>
          <a:ln w="25400" cap="rnd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53355" name="Oval 15"/>
          <p:cNvSpPr>
            <a:spLocks noChangeArrowheads="1"/>
          </p:cNvSpPr>
          <p:nvPr/>
        </p:nvSpPr>
        <p:spPr bwMode="auto">
          <a:xfrm>
            <a:off x="7019925" y="5805488"/>
            <a:ext cx="576263" cy="647700"/>
          </a:xfrm>
          <a:prstGeom prst="ellipse">
            <a:avLst/>
          </a:prstGeom>
          <a:noFill/>
          <a:ln w="25400" cap="rnd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53356" name="Text Box 16"/>
          <p:cNvSpPr txBox="1">
            <a:spLocks noChangeArrowheads="1"/>
          </p:cNvSpPr>
          <p:nvPr/>
        </p:nvSpPr>
        <p:spPr bwMode="auto">
          <a:xfrm>
            <a:off x="0" y="4181475"/>
            <a:ext cx="1905000" cy="923925"/>
          </a:xfrm>
          <a:prstGeom prst="rect">
            <a:avLst/>
          </a:prstGeom>
          <a:noFill/>
          <a:ln w="25400" cap="rnd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宋体" pitchFamily="2" charset="-122"/>
              </a:rPr>
              <a:t>Loss function on the target domain data</a:t>
            </a:r>
          </a:p>
        </p:txBody>
      </p:sp>
      <p:sp>
        <p:nvSpPr>
          <p:cNvPr id="953357" name="Text Box 17"/>
          <p:cNvSpPr txBox="1">
            <a:spLocks noChangeArrowheads="1"/>
          </p:cNvSpPr>
          <p:nvPr/>
        </p:nvSpPr>
        <p:spPr bwMode="auto">
          <a:xfrm>
            <a:off x="3657600" y="4257675"/>
            <a:ext cx="1584325" cy="923925"/>
          </a:xfrm>
          <a:prstGeom prst="rect">
            <a:avLst/>
          </a:prstGeom>
          <a:noFill/>
          <a:ln w="25400" cap="rnd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宋体" pitchFamily="2" charset="-122"/>
              </a:rPr>
              <a:t>Loss function on the source domain data</a:t>
            </a:r>
          </a:p>
        </p:txBody>
      </p:sp>
      <p:sp>
        <p:nvSpPr>
          <p:cNvPr id="953358" name="Text Box 18"/>
          <p:cNvSpPr txBox="1">
            <a:spLocks noChangeArrowheads="1"/>
          </p:cNvSpPr>
          <p:nvPr/>
        </p:nvSpPr>
        <p:spPr bwMode="auto">
          <a:xfrm>
            <a:off x="7239000" y="4459288"/>
            <a:ext cx="1905000" cy="646112"/>
          </a:xfrm>
          <a:prstGeom prst="rect">
            <a:avLst/>
          </a:prstGeom>
          <a:noFill/>
          <a:ln w="25400" cap="rnd" algn="ctr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itchFamily="18" charset="0"/>
                <a:ea typeface="宋体" pitchFamily="2" charset="-122"/>
              </a:rPr>
              <a:t>Regularization term</a:t>
            </a:r>
          </a:p>
        </p:txBody>
      </p:sp>
      <p:sp>
        <p:nvSpPr>
          <p:cNvPr id="953359" name="Line 19"/>
          <p:cNvSpPr>
            <a:spLocks noChangeShapeType="1"/>
          </p:cNvSpPr>
          <p:nvPr/>
        </p:nvSpPr>
        <p:spPr bwMode="auto">
          <a:xfrm>
            <a:off x="1042988" y="5229225"/>
            <a:ext cx="2016125" cy="576263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3360" name="Line 20"/>
          <p:cNvSpPr>
            <a:spLocks noChangeShapeType="1"/>
          </p:cNvSpPr>
          <p:nvPr/>
        </p:nvSpPr>
        <p:spPr bwMode="auto">
          <a:xfrm>
            <a:off x="4572000" y="5229225"/>
            <a:ext cx="1079500" cy="576263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53361" name="Line 21"/>
          <p:cNvSpPr>
            <a:spLocks noChangeShapeType="1"/>
          </p:cNvSpPr>
          <p:nvPr/>
        </p:nvSpPr>
        <p:spPr bwMode="auto">
          <a:xfrm flipH="1">
            <a:off x="7451725" y="5229225"/>
            <a:ext cx="576263" cy="647700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" name="椭圆 18"/>
          <p:cNvSpPr/>
          <p:nvPr/>
        </p:nvSpPr>
        <p:spPr bwMode="auto">
          <a:xfrm>
            <a:off x="2590800" y="3294063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" name="椭圆 19"/>
          <p:cNvSpPr/>
          <p:nvPr/>
        </p:nvSpPr>
        <p:spPr bwMode="auto">
          <a:xfrm>
            <a:off x="1981200" y="2913063"/>
            <a:ext cx="304800" cy="304800"/>
          </a:xfrm>
          <a:prstGeom prst="ellipse">
            <a:avLst/>
          </a:pr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581400" y="304800"/>
            <a:ext cx="5334000" cy="1371600"/>
            <a:chOff x="3581400" y="304800"/>
            <a:chExt cx="5334000" cy="1371600"/>
          </a:xfrm>
        </p:grpSpPr>
        <p:sp>
          <p:nvSpPr>
            <p:cNvPr id="21" name="内容占位符 2"/>
            <p:cNvSpPr txBox="1">
              <a:spLocks/>
            </p:cNvSpPr>
            <p:nvPr/>
          </p:nvSpPr>
          <p:spPr bwMode="auto">
            <a:xfrm>
              <a:off x="4038600" y="304800"/>
              <a:ext cx="4876800" cy="1371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Arial" charset="0"/>
                <a:buChar char="–"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Cross-domain POS tagging,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Arial" charset="0"/>
                <a:buChar char="–"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 entity type classification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Arial" charset="0"/>
                <a:buChar char="–"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Personalized spam filtering</a:t>
              </a:r>
            </a:p>
          </p:txBody>
        </p:sp>
        <p:cxnSp>
          <p:nvCxnSpPr>
            <p:cNvPr id="23" name="直接连接符 22"/>
            <p:cNvCxnSpPr/>
            <p:nvPr/>
          </p:nvCxnSpPr>
          <p:spPr bwMode="auto">
            <a:xfrm rot="5400000" flipH="1" flipV="1">
              <a:off x="3390900" y="495300"/>
              <a:ext cx="7620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直接连接符 24"/>
            <p:cNvCxnSpPr/>
            <p:nvPr/>
          </p:nvCxnSpPr>
          <p:spPr bwMode="auto">
            <a:xfrm rot="16200000" flipH="1">
              <a:off x="3543300" y="1104900"/>
              <a:ext cx="4572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2023310"/>
      </p:ext>
    </p:extLst>
  </p:cSld>
  <p:clrMapOvr>
    <a:masterClrMapping/>
  </p:clrMapOvr>
  <p:transition xmlns:p14="http://schemas.microsoft.com/office/powerpoint/2010/main" advTm="9968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6" grpId="0" build="p"/>
      <p:bldP spid="953351" grpId="0"/>
      <p:bldP spid="953353" grpId="0" animBg="1"/>
      <p:bldP spid="953354" grpId="0" animBg="1"/>
      <p:bldP spid="953355" grpId="0" animBg="1"/>
      <p:bldP spid="953356" grpId="0" animBg="1"/>
      <p:bldP spid="953357" grpId="0" animBg="1"/>
      <p:bldP spid="953358" grpId="0" animBg="1"/>
      <p:bldP spid="953359" grpId="0" animBg="1"/>
      <p:bldP spid="953360" grpId="0" animBg="1"/>
      <p:bldP spid="953361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793038" cy="700088"/>
          </a:xfrm>
        </p:spPr>
        <p:txBody>
          <a:bodyPr/>
          <a:lstStyle/>
          <a:p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TrAdaBoost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[Dai, Yang et al. ICML-07]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72101" name="灯片编号占位符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8D82E2-1AB8-4175-BF2B-180288BEC8F8}" type="slidenum">
              <a:rPr lang="en-US" altLang="zh-CN"/>
              <a:pPr/>
              <a:t>4</a:t>
            </a:fld>
            <a:endParaRPr lang="en-US" altLang="zh-CN"/>
          </a:p>
        </p:txBody>
      </p:sp>
      <p:grpSp>
        <p:nvGrpSpPr>
          <p:cNvPr id="772102" name="Group 23"/>
          <p:cNvGrpSpPr>
            <a:grpSpLocks/>
          </p:cNvGrpSpPr>
          <p:nvPr/>
        </p:nvGrpSpPr>
        <p:grpSpPr bwMode="auto">
          <a:xfrm>
            <a:off x="0" y="2133600"/>
            <a:ext cx="5399088" cy="3960813"/>
            <a:chOff x="1156" y="1253"/>
            <a:chExt cx="3401" cy="2495"/>
          </a:xfrm>
        </p:grpSpPr>
        <p:sp>
          <p:nvSpPr>
            <p:cNvPr id="772105" name="Oval 14"/>
            <p:cNvSpPr>
              <a:spLocks noChangeArrowheads="1"/>
            </p:cNvSpPr>
            <p:nvPr/>
          </p:nvSpPr>
          <p:spPr bwMode="auto">
            <a:xfrm>
              <a:off x="1474" y="2115"/>
              <a:ext cx="2404" cy="771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72106" name="AutoShape 5"/>
            <p:cNvSpPr>
              <a:spLocks noChangeArrowheads="1"/>
            </p:cNvSpPr>
            <p:nvPr/>
          </p:nvSpPr>
          <p:spPr bwMode="auto">
            <a:xfrm>
              <a:off x="1881" y="2251"/>
              <a:ext cx="816" cy="454"/>
            </a:xfrm>
            <a:prstGeom prst="can">
              <a:avLst>
                <a:gd name="adj" fmla="val 25000"/>
              </a:avLst>
            </a:prstGeom>
            <a:solidFill>
              <a:srgbClr val="339966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altLang="zh-CN" sz="140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Source domain </a:t>
              </a:r>
            </a:p>
            <a:p>
              <a:pPr eaLnBrk="0" hangingPunct="0"/>
              <a:r>
                <a:rPr lang="en-US" altLang="zh-CN" sz="140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labeled data</a:t>
              </a:r>
            </a:p>
          </p:txBody>
        </p:sp>
        <p:sp>
          <p:nvSpPr>
            <p:cNvPr id="772107" name="AutoShape 6"/>
            <p:cNvSpPr>
              <a:spLocks noChangeArrowheads="1"/>
            </p:cNvSpPr>
            <p:nvPr/>
          </p:nvSpPr>
          <p:spPr bwMode="auto">
            <a:xfrm>
              <a:off x="2834" y="2309"/>
              <a:ext cx="816" cy="387"/>
            </a:xfrm>
            <a:prstGeom prst="can">
              <a:avLst>
                <a:gd name="adj" fmla="val 25000"/>
              </a:avLst>
            </a:prstGeom>
            <a:solidFill>
              <a:srgbClr val="339966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altLang="zh-CN" sz="140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target domain </a:t>
              </a:r>
            </a:p>
            <a:p>
              <a:pPr eaLnBrk="0" hangingPunct="0"/>
              <a:r>
                <a:rPr lang="en-US" altLang="zh-CN" sz="1400">
                  <a:solidFill>
                    <a:srgbClr val="FFFF00"/>
                  </a:solidFill>
                  <a:latin typeface="Times New Roman" pitchFamily="18" charset="0"/>
                  <a:ea typeface="宋体" pitchFamily="2" charset="-122"/>
                </a:rPr>
                <a:t>labeled data</a:t>
              </a:r>
            </a:p>
          </p:txBody>
        </p:sp>
        <p:sp>
          <p:nvSpPr>
            <p:cNvPr id="772108" name="AutoShape 7"/>
            <p:cNvSpPr>
              <a:spLocks noChangeArrowheads="1"/>
            </p:cNvSpPr>
            <p:nvPr/>
          </p:nvSpPr>
          <p:spPr bwMode="auto">
            <a:xfrm>
              <a:off x="2880" y="1253"/>
              <a:ext cx="1225" cy="363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algn="ctr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altLang="zh-CN" sz="2000">
                  <a:latin typeface="Times New Roman" pitchFamily="18" charset="0"/>
                  <a:ea typeface="宋体" pitchFamily="2" charset="-122"/>
                </a:rPr>
                <a:t>AdaBoost</a:t>
              </a:r>
            </a:p>
            <a:p>
              <a:pPr eaLnBrk="0" hangingPunct="0"/>
              <a:r>
                <a:rPr lang="en-US" altLang="zh-CN" sz="1600">
                  <a:latin typeface="Times New Roman" pitchFamily="18" charset="0"/>
                  <a:ea typeface="宋体" pitchFamily="2" charset="-122"/>
                </a:rPr>
                <a:t>[Freund et al. 1997]</a:t>
              </a:r>
            </a:p>
          </p:txBody>
        </p:sp>
        <p:grpSp>
          <p:nvGrpSpPr>
            <p:cNvPr id="772109" name="Group 11"/>
            <p:cNvGrpSpPr>
              <a:grpSpLocks/>
            </p:cNvGrpSpPr>
            <p:nvPr/>
          </p:nvGrpSpPr>
          <p:grpSpPr bwMode="auto">
            <a:xfrm>
              <a:off x="1292" y="1253"/>
              <a:ext cx="1225" cy="363"/>
              <a:chOff x="3152" y="2750"/>
              <a:chExt cx="1225" cy="363"/>
            </a:xfrm>
          </p:grpSpPr>
          <p:sp>
            <p:nvSpPr>
              <p:cNvPr id="772118" name="AutoShape 8"/>
              <p:cNvSpPr>
                <a:spLocks noChangeArrowheads="1"/>
              </p:cNvSpPr>
              <p:nvPr/>
            </p:nvSpPr>
            <p:spPr bwMode="auto">
              <a:xfrm>
                <a:off x="3152" y="2750"/>
                <a:ext cx="1225" cy="363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9525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zh-CN" sz="2000">
                    <a:latin typeface="Times New Roman" pitchFamily="18" charset="0"/>
                    <a:ea typeface="宋体" pitchFamily="2" charset="-122"/>
                  </a:rPr>
                  <a:t>Hedge (   )</a:t>
                </a:r>
              </a:p>
              <a:p>
                <a:pPr eaLnBrk="0" hangingPunct="0"/>
                <a:r>
                  <a:rPr lang="en-US" altLang="zh-CN" sz="1600">
                    <a:latin typeface="Times New Roman" pitchFamily="18" charset="0"/>
                    <a:ea typeface="宋体" pitchFamily="2" charset="-122"/>
                  </a:rPr>
                  <a:t>[Freund et al. 1997]</a:t>
                </a:r>
              </a:p>
            </p:txBody>
          </p:sp>
          <p:graphicFrame>
            <p:nvGraphicFramePr>
              <p:cNvPr id="772098" name="Object 2"/>
              <p:cNvGraphicFramePr>
                <a:graphicFrameLocks noChangeAspect="1"/>
              </p:cNvGraphicFramePr>
              <p:nvPr/>
            </p:nvGraphicFramePr>
            <p:xfrm>
              <a:off x="3923" y="2750"/>
              <a:ext cx="170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8902" name="Equation" r:id="rId4" imgW="152280" imgH="203040" progId="Equation.3">
                      <p:embed/>
                    </p:oleObj>
                  </mc:Choice>
                  <mc:Fallback>
                    <p:oleObj name="Equation" r:id="rId4" imgW="1522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3" y="2750"/>
                            <a:ext cx="170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72110" name="Line 12"/>
            <p:cNvSpPr>
              <a:spLocks noChangeShapeType="1"/>
            </p:cNvSpPr>
            <p:nvPr/>
          </p:nvSpPr>
          <p:spPr bwMode="auto">
            <a:xfrm>
              <a:off x="1973" y="1616"/>
              <a:ext cx="363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2111" name="Line 13"/>
            <p:cNvSpPr>
              <a:spLocks noChangeShapeType="1"/>
            </p:cNvSpPr>
            <p:nvPr/>
          </p:nvSpPr>
          <p:spPr bwMode="auto">
            <a:xfrm flipH="1">
              <a:off x="3152" y="1616"/>
              <a:ext cx="363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2112" name="Text Box 15"/>
            <p:cNvSpPr txBox="1">
              <a:spLocks noChangeArrowheads="1"/>
            </p:cNvSpPr>
            <p:nvPr/>
          </p:nvSpPr>
          <p:spPr bwMode="auto">
            <a:xfrm>
              <a:off x="3650" y="2264"/>
              <a:ext cx="907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400">
                  <a:solidFill>
                    <a:srgbClr val="000099"/>
                  </a:solidFill>
                  <a:latin typeface="Times New Roman" pitchFamily="18" charset="0"/>
                  <a:ea typeface="宋体" pitchFamily="2" charset="-122"/>
                </a:rPr>
                <a:t>The whole training data set</a:t>
              </a:r>
            </a:p>
          </p:txBody>
        </p:sp>
        <p:sp>
          <p:nvSpPr>
            <p:cNvPr id="772113" name="Text Box 16"/>
            <p:cNvSpPr txBox="1">
              <a:spLocks noChangeArrowheads="1"/>
            </p:cNvSpPr>
            <p:nvPr/>
          </p:nvSpPr>
          <p:spPr bwMode="auto">
            <a:xfrm>
              <a:off x="1156" y="1706"/>
              <a:ext cx="1134" cy="304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prstDash val="dash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200">
                  <a:latin typeface="Times New Roman" pitchFamily="18" charset="0"/>
                </a:rPr>
                <a:t>To decrease the weights of the misclassified data</a:t>
              </a:r>
            </a:p>
          </p:txBody>
        </p:sp>
        <p:sp>
          <p:nvSpPr>
            <p:cNvPr id="92177" name="Text Box 17"/>
            <p:cNvSpPr txBox="1">
              <a:spLocks noChangeArrowheads="1"/>
            </p:cNvSpPr>
            <p:nvPr/>
          </p:nvSpPr>
          <p:spPr bwMode="auto">
            <a:xfrm>
              <a:off x="3016" y="1706"/>
              <a:ext cx="1134" cy="304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prstDash val="dash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200">
                  <a:latin typeface="Times New Roman" pitchFamily="18" charset="0"/>
                  <a:ea typeface="宋体" pitchFamily="2" charset="-122"/>
                </a:rPr>
                <a:t>To increase the weights of the misclassified data</a:t>
              </a:r>
              <a:endParaRPr lang="en-US" altLang="zh-CN"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72115" name="AutoShape 18"/>
            <p:cNvSpPr>
              <a:spLocks noChangeArrowheads="1"/>
            </p:cNvSpPr>
            <p:nvPr/>
          </p:nvSpPr>
          <p:spPr bwMode="auto">
            <a:xfrm>
              <a:off x="2562" y="2886"/>
              <a:ext cx="363" cy="408"/>
            </a:xfrm>
            <a:prstGeom prst="downArrow">
              <a:avLst>
                <a:gd name="adj1" fmla="val 50000"/>
                <a:gd name="adj2" fmla="val 28099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2180" name="AutoShape 20"/>
            <p:cNvSpPr>
              <a:spLocks noChangeArrowheads="1"/>
            </p:cNvSpPr>
            <p:nvPr/>
          </p:nvSpPr>
          <p:spPr bwMode="auto">
            <a:xfrm>
              <a:off x="2880" y="2886"/>
              <a:ext cx="1406" cy="31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algn="ctr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altLang="zh-CN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Classifiers trained on </a:t>
              </a:r>
            </a:p>
            <a:p>
              <a:pPr eaLnBrk="0" hangingPunct="0">
                <a:defRPr/>
              </a:pPr>
              <a:r>
                <a:rPr lang="en-US" altLang="zh-CN" sz="16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re-weighted labeled data</a:t>
              </a:r>
            </a:p>
          </p:txBody>
        </p:sp>
        <p:sp>
          <p:nvSpPr>
            <p:cNvPr id="772117" name="AutoShape 22"/>
            <p:cNvSpPr>
              <a:spLocks noChangeArrowheads="1"/>
            </p:cNvSpPr>
            <p:nvPr/>
          </p:nvSpPr>
          <p:spPr bwMode="auto">
            <a:xfrm>
              <a:off x="2336" y="3294"/>
              <a:ext cx="816" cy="454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altLang="zh-CN" sz="1400">
                  <a:latin typeface="Times New Roman" pitchFamily="18" charset="0"/>
                  <a:ea typeface="宋体" pitchFamily="2" charset="-122"/>
                </a:rPr>
                <a:t>Target domain </a:t>
              </a:r>
            </a:p>
            <a:p>
              <a:pPr eaLnBrk="0" hangingPunct="0"/>
              <a:r>
                <a:rPr lang="en-US" altLang="zh-CN" sz="1400">
                  <a:latin typeface="Times New Roman" pitchFamily="18" charset="0"/>
                  <a:ea typeface="宋体" pitchFamily="2" charset="-122"/>
                </a:rPr>
                <a:t>unlabeled data</a:t>
              </a:r>
            </a:p>
          </p:txBody>
        </p:sp>
      </p:grpSp>
      <p:sp>
        <p:nvSpPr>
          <p:cNvPr id="772103" name="Rectangle 3"/>
          <p:cNvSpPr txBox="1">
            <a:spLocks noChangeArrowheads="1"/>
          </p:cNvSpPr>
          <p:nvPr/>
        </p:nvSpPr>
        <p:spPr bwMode="auto">
          <a:xfrm>
            <a:off x="5181600" y="12192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zh-CN" altLang="en-US" sz="3200" b="0" dirty="0">
              <a:ea typeface="宋体" pitchFamily="2" charset="-12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 sz="2600" b="0" dirty="0">
                <a:ea typeface="宋体" pitchFamily="2" charset="-122"/>
              </a:rPr>
              <a:t>Misclassified examples: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zh-CN" sz="2200" b="0" dirty="0">
                <a:ea typeface="宋体" pitchFamily="2" charset="-122"/>
              </a:rPr>
              <a:t>increase the weights of the misclassified </a:t>
            </a:r>
            <a:r>
              <a:rPr lang="en-US" altLang="zh-CN" sz="2200" b="0" dirty="0">
                <a:solidFill>
                  <a:srgbClr val="0000FF"/>
                </a:solidFill>
                <a:ea typeface="宋体" pitchFamily="2" charset="-122"/>
              </a:rPr>
              <a:t>target</a:t>
            </a:r>
            <a:r>
              <a:rPr lang="en-US" altLang="zh-CN" sz="2200" b="0" dirty="0">
                <a:ea typeface="宋体" pitchFamily="2" charset="-122"/>
              </a:rPr>
              <a:t> data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zh-CN" sz="2200" b="0" dirty="0">
                <a:ea typeface="宋体" pitchFamily="2" charset="-122"/>
              </a:rPr>
              <a:t>decrease the weights of the misclassified </a:t>
            </a:r>
            <a:r>
              <a:rPr lang="en-US" altLang="zh-CN" sz="2200" b="0" dirty="0">
                <a:solidFill>
                  <a:srgbClr val="FF0000"/>
                </a:solidFill>
                <a:ea typeface="宋体" pitchFamily="2" charset="-122"/>
              </a:rPr>
              <a:t>source</a:t>
            </a:r>
            <a:r>
              <a:rPr lang="en-US" altLang="zh-CN" sz="2200" b="0" dirty="0">
                <a:ea typeface="宋体" pitchFamily="2" charset="-122"/>
              </a:rPr>
              <a:t> data</a:t>
            </a:r>
            <a:endParaRPr lang="el-GR" altLang="zh-CN" sz="2600" b="0" i="1" dirty="0">
              <a:cs typeface="Arial" charset="0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 bwMode="auto">
          <a:xfrm>
            <a:off x="609600" y="2209800"/>
            <a:ext cx="83058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zh-CN" sz="3200" b="0" dirty="0">
                <a:solidFill>
                  <a:srgbClr val="FF0000"/>
                </a:solidFill>
                <a:ea typeface="宋体" pitchFamily="2" charset="-122"/>
              </a:rPr>
              <a:t>Evaluation </a:t>
            </a:r>
            <a:r>
              <a:rPr lang="en-US" altLang="zh-CN" sz="3200" b="0" dirty="0" smtClean="0">
                <a:solidFill>
                  <a:srgbClr val="FF0000"/>
                </a:solidFill>
                <a:ea typeface="宋体" pitchFamily="2" charset="-122"/>
              </a:rPr>
              <a:t>with 20NG: 22%</a:t>
            </a:r>
            <a:r>
              <a:rPr lang="en-US" altLang="zh-CN" sz="3200" b="0" dirty="0" smtClean="0">
                <a:solidFill>
                  <a:srgbClr val="FF0000"/>
                </a:solidFill>
                <a:ea typeface="宋体" pitchFamily="2" charset="-122"/>
                <a:sym typeface="Wingdings" pitchFamily="2" charset="2"/>
              </a:rPr>
              <a:t>8%</a:t>
            </a:r>
            <a:r>
              <a:rPr lang="en-US" altLang="zh-CN" sz="3200" b="0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altLang="zh-CN" sz="3200" b="0" dirty="0">
                <a:solidFill>
                  <a:srgbClr val="FF0000"/>
                </a:solidFill>
                <a:ea typeface="宋体" pitchFamily="2" charset="-122"/>
              </a:rPr>
              <a:t/>
            </a:r>
            <a:br>
              <a:rPr lang="en-US" altLang="zh-CN" sz="3200" b="0" dirty="0">
                <a:solidFill>
                  <a:srgbClr val="FF0000"/>
                </a:solidFill>
                <a:ea typeface="宋体" pitchFamily="2" charset="-122"/>
              </a:rPr>
            </a:br>
            <a:r>
              <a:rPr lang="en-US" altLang="zh-CN" sz="2400" b="0" dirty="0">
                <a:solidFill>
                  <a:srgbClr val="FF0000"/>
                </a:solidFill>
                <a:ea typeface="宋体" pitchFamily="2" charset="-122"/>
              </a:rPr>
              <a:t>http://people.csail.mit.edu/jrennie/20Newsgroups/</a:t>
            </a:r>
            <a:endParaRPr lang="zh-CN" altLang="en-US" sz="3200" b="0" dirty="0">
              <a:solidFill>
                <a:srgbClr val="FF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3800169"/>
      </p:ext>
    </p:extLst>
  </p:cSld>
  <p:clrMapOvr>
    <a:masterClrMapping/>
  </p:clrMapOvr>
  <p:transition xmlns:p14="http://schemas.microsoft.com/office/powerpoint/2010/main" advTm="5675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/>
        </p:nvSpPr>
        <p:spPr bwMode="auto">
          <a:xfrm>
            <a:off x="381000" y="152400"/>
            <a:ext cx="8580438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Times New Roman" charset="0"/>
              </a:rPr>
              <a:t>Locally Weighted Ensemble</a:t>
            </a:r>
            <a:r>
              <a:rPr lang="zh-CN" altLang="en-US" sz="3600" b="1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 charset="0"/>
              </a:rPr>
              <a:t>[Jing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charset="0"/>
              </a:rPr>
              <a:t>Gao</a:t>
            </a:r>
            <a:r>
              <a:rPr lang="en-US" altLang="zh-CN" sz="2000" dirty="0">
                <a:solidFill>
                  <a:srgbClr val="000000"/>
                </a:solidFill>
                <a:latin typeface="Times New Roman" charset="0"/>
              </a:rPr>
              <a:t>, Wei Fan, Jing Jiang,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charset="0"/>
              </a:rPr>
              <a:t>Jiawei</a:t>
            </a:r>
            <a:r>
              <a:rPr lang="en-US" altLang="zh-CN" sz="2000" dirty="0">
                <a:solidFill>
                  <a:srgbClr val="000000"/>
                </a:solidFill>
                <a:latin typeface="Times New Roman" charset="0"/>
              </a:rPr>
              <a:t> Han: Knowledge transfer via multiple model local structure mapping. KDD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charset="0"/>
              </a:rPr>
              <a:t>2008</a:t>
            </a:r>
            <a:r>
              <a:rPr lang="en-US" altLang="zh-CN" sz="2000" dirty="0">
                <a:solidFill>
                  <a:srgbClr val="000000"/>
                </a:solidFill>
                <a:latin typeface="Times New Roman" charset="0"/>
              </a:rPr>
              <a:t>]</a:t>
            </a:r>
            <a:endParaRPr lang="en-US" altLang="en-US" sz="3600" b="1" dirty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1066800"/>
            <a:ext cx="8677275" cy="2455863"/>
            <a:chOff x="142875" y="828675"/>
            <a:chExt cx="8677275" cy="2455863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6585049"/>
                </p:ext>
              </p:extLst>
            </p:nvPr>
          </p:nvGraphicFramePr>
          <p:xfrm>
            <a:off x="2097088" y="2973388"/>
            <a:ext cx="76200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29" r:id="rId4" imgW="559117" imgH="228917" progId="Equation.3">
                    <p:embed/>
                  </p:oleObj>
                </mc:Choice>
                <mc:Fallback>
                  <p:oleObj r:id="rId4" imgW="559117" imgH="2289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7088" y="2973388"/>
                          <a:ext cx="762000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6940925"/>
                </p:ext>
              </p:extLst>
            </p:nvPr>
          </p:nvGraphicFramePr>
          <p:xfrm>
            <a:off x="4979988" y="1668463"/>
            <a:ext cx="2589212" cy="64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30" r:id="rId6" imgW="1726768" imgH="431930" progId="Equation.3">
                    <p:embed/>
                  </p:oleObj>
                </mc:Choice>
                <mc:Fallback>
                  <p:oleObj r:id="rId6" imgW="1726768" imgH="4319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988" y="1668463"/>
                          <a:ext cx="2589212" cy="646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6132137"/>
                </p:ext>
              </p:extLst>
            </p:nvPr>
          </p:nvGraphicFramePr>
          <p:xfrm>
            <a:off x="1951038" y="1603375"/>
            <a:ext cx="68580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31" r:id="rId8" imgW="546180" imgH="228818" progId="Equation.3">
                    <p:embed/>
                  </p:oleObj>
                </mc:Choice>
                <mc:Fallback>
                  <p:oleObj r:id="rId8" imgW="546180" imgH="2288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1038" y="1603375"/>
                          <a:ext cx="685800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1487488" y="976313"/>
              <a:ext cx="609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/>
                <a:t>C</a:t>
              </a:r>
              <a:r>
                <a:rPr lang="en-US" altLang="zh-CN" sz="2000" b="1" baseline="-25000"/>
                <a:t>1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1549400" y="1698625"/>
              <a:ext cx="609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/>
                <a:t>C</a:t>
              </a:r>
              <a:r>
                <a:rPr lang="en-US" altLang="zh-CN" sz="2000" b="1" baseline="-25000"/>
                <a:t>2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1549400" y="2732088"/>
              <a:ext cx="609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/>
                <a:t>C</a:t>
              </a:r>
              <a:r>
                <a:rPr lang="en-US" altLang="zh-CN" sz="2000" b="1" baseline="-25000"/>
                <a:t>k</a:t>
              </a:r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219075" y="976313"/>
              <a:ext cx="1068388" cy="446087"/>
            </a:xfrm>
            <a:prstGeom prst="flowChartMagneticDisk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1200" b="1" dirty="0"/>
                <a:t>Training set 1</a:t>
              </a:r>
            </a:p>
          </p:txBody>
        </p:sp>
        <p:graphicFrame>
          <p:nvGraphicFramePr>
            <p:cNvPr id="308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279840"/>
                </p:ext>
              </p:extLst>
            </p:nvPr>
          </p:nvGraphicFramePr>
          <p:xfrm>
            <a:off x="2097088" y="828675"/>
            <a:ext cx="6858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32" r:id="rId10" imgW="533486" imgH="228818" progId="Equation.3">
                    <p:embed/>
                  </p:oleObj>
                </mc:Choice>
                <mc:Fallback>
                  <p:oleObj r:id="rId10" imgW="533486" imgH="2288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7088" y="828675"/>
                          <a:ext cx="685800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4742505"/>
                </p:ext>
              </p:extLst>
            </p:nvPr>
          </p:nvGraphicFramePr>
          <p:xfrm>
            <a:off x="5119688" y="895350"/>
            <a:ext cx="2570162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33" r:id="rId12" imgW="1612517" imgH="241512" progId="Equation.3">
                    <p:embed/>
                  </p:oleObj>
                </mc:Choice>
                <mc:Fallback>
                  <p:oleObj r:id="rId12" imgW="1612517" imgH="2415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9688" y="895350"/>
                          <a:ext cx="2570162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2606223"/>
                </p:ext>
              </p:extLst>
            </p:nvPr>
          </p:nvGraphicFramePr>
          <p:xfrm>
            <a:off x="5464175" y="2451100"/>
            <a:ext cx="24384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34" r:id="rId14" imgW="1548373" imgH="254097" progId="Equation.3">
                    <p:embed/>
                  </p:oleObj>
                </mc:Choice>
                <mc:Fallback>
                  <p:oleObj r:id="rId14" imgW="1548373" imgH="25409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4175" y="2451100"/>
                          <a:ext cx="243840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3305175" y="1839913"/>
              <a:ext cx="1638300" cy="609600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Test example</a:t>
              </a: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1455738" y="2284413"/>
              <a:ext cx="838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……</a:t>
              </a:r>
            </a:p>
          </p:txBody>
        </p:sp>
        <p:cxnSp>
          <p:nvCxnSpPr>
            <p:cNvPr id="3087" name="AutoShape 15"/>
            <p:cNvCxnSpPr>
              <a:cxnSpLocks noChangeShapeType="1"/>
              <a:stCxn id="3078" idx="3"/>
              <a:endCxn id="3085" idx="0"/>
            </p:cNvCxnSpPr>
            <p:nvPr/>
          </p:nvCxnSpPr>
          <p:spPr bwMode="auto">
            <a:xfrm>
              <a:off x="2097088" y="1174751"/>
              <a:ext cx="2027237" cy="665162"/>
            </a:xfrm>
            <a:prstGeom prst="curvedConnector2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88" name="AutoShape 16"/>
            <p:cNvCxnSpPr>
              <a:cxnSpLocks noChangeShapeType="1"/>
              <a:stCxn id="3079" idx="3"/>
              <a:endCxn id="3085" idx="1"/>
            </p:cNvCxnSpPr>
            <p:nvPr/>
          </p:nvCxnSpPr>
          <p:spPr bwMode="auto">
            <a:xfrm>
              <a:off x="2159000" y="1897063"/>
              <a:ext cx="1146175" cy="24765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89" name="AutoShape 17"/>
            <p:cNvCxnSpPr>
              <a:cxnSpLocks noChangeShapeType="1"/>
              <a:stCxn id="3086" idx="3"/>
              <a:endCxn id="3085" idx="1"/>
            </p:cNvCxnSpPr>
            <p:nvPr/>
          </p:nvCxnSpPr>
          <p:spPr bwMode="auto">
            <a:xfrm flipV="1">
              <a:off x="2293938" y="2144713"/>
              <a:ext cx="1011237" cy="323056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90" name="AutoShape 18"/>
            <p:cNvCxnSpPr>
              <a:cxnSpLocks noChangeShapeType="1"/>
              <a:stCxn id="3080" idx="3"/>
              <a:endCxn id="3085" idx="2"/>
            </p:cNvCxnSpPr>
            <p:nvPr/>
          </p:nvCxnSpPr>
          <p:spPr bwMode="auto">
            <a:xfrm flipV="1">
              <a:off x="2159000" y="2449513"/>
              <a:ext cx="1965325" cy="481013"/>
            </a:xfrm>
            <a:prstGeom prst="curvedConnector2">
              <a:avLst/>
            </a:prstGeom>
            <a:noFill/>
            <a:ln w="952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aphicFrame>
          <p:nvGraphicFramePr>
            <p:cNvPr id="309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1628667"/>
                </p:ext>
              </p:extLst>
            </p:nvPr>
          </p:nvGraphicFramePr>
          <p:xfrm>
            <a:off x="2782888" y="828675"/>
            <a:ext cx="48736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35" r:id="rId16" imgW="381152" imgH="228818" progId="Equation.3">
                    <p:embed/>
                  </p:oleObj>
                </mc:Choice>
                <mc:Fallback>
                  <p:oleObj r:id="rId16" imgW="381152" imgH="2288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2888" y="828675"/>
                          <a:ext cx="48736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4035101"/>
                </p:ext>
              </p:extLst>
            </p:nvPr>
          </p:nvGraphicFramePr>
          <p:xfrm>
            <a:off x="2636838" y="1603375"/>
            <a:ext cx="519112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36" r:id="rId18" imgW="406365" imgH="228719" progId="Equation.3">
                    <p:embed/>
                  </p:oleObj>
                </mc:Choice>
                <mc:Fallback>
                  <p:oleObj r:id="rId18" imgW="406365" imgH="2287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6838" y="1603375"/>
                          <a:ext cx="519112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9369886"/>
                </p:ext>
              </p:extLst>
            </p:nvPr>
          </p:nvGraphicFramePr>
          <p:xfrm>
            <a:off x="2859088" y="2990850"/>
            <a:ext cx="520700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37" r:id="rId20" imgW="406365" imgH="228719" progId="Equation.3">
                    <p:embed/>
                  </p:oleObj>
                </mc:Choice>
                <mc:Fallback>
                  <p:oleObj r:id="rId20" imgW="406365" imgH="2287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9088" y="2990850"/>
                          <a:ext cx="520700" cy="293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4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9339535"/>
                </p:ext>
              </p:extLst>
            </p:nvPr>
          </p:nvGraphicFramePr>
          <p:xfrm>
            <a:off x="7685088" y="1639888"/>
            <a:ext cx="1135062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0138" name="Equation" r:id="rId22" imgW="761986" imgH="431930" progId="Equation.3">
                    <p:embed/>
                  </p:oleObj>
                </mc:Choice>
                <mc:Fallback>
                  <p:oleObj name="Equation" r:id="rId22" imgW="761986" imgH="4319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5088" y="1639888"/>
                          <a:ext cx="1135062" cy="644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6" name="AutoShape 24"/>
            <p:cNvSpPr>
              <a:spLocks noChangeArrowheads="1"/>
            </p:cNvSpPr>
            <p:nvPr/>
          </p:nvSpPr>
          <p:spPr bwMode="auto">
            <a:xfrm>
              <a:off x="219075" y="1698625"/>
              <a:ext cx="1068388" cy="446088"/>
            </a:xfrm>
            <a:prstGeom prst="flowChartMagneticDisk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 dirty="0"/>
                <a:t>Training set </a:t>
              </a:r>
              <a:r>
                <a:rPr lang="zh-CN" altLang="en-US" sz="1200" b="1" dirty="0"/>
                <a:t>2</a:t>
              </a:r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>
              <a:off x="142875" y="2732088"/>
              <a:ext cx="1144588" cy="446087"/>
            </a:xfrm>
            <a:prstGeom prst="flowChartMagneticDisk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200" b="1" dirty="0"/>
                <a:t>Training set </a:t>
              </a:r>
              <a:r>
                <a:rPr lang="zh-CN" altLang="en-US" sz="1200" b="1" dirty="0"/>
                <a:t>k</a:t>
              </a:r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514350" y="2239963"/>
              <a:ext cx="7715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……</a:t>
              </a:r>
            </a:p>
          </p:txBody>
        </p:sp>
      </p:grp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106363" y="3657600"/>
            <a:ext cx="9037637" cy="1588"/>
          </a:xfrm>
          <a:prstGeom prst="line">
            <a:avLst/>
          </a:prstGeom>
          <a:noFill/>
          <a:ln w="25400" cap="flat" cmpd="sng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304800" y="4343400"/>
            <a:ext cx="448468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CC0000"/>
                </a:solidFill>
              </a:rPr>
              <a:t>Graph-based weights approximation</a:t>
            </a:r>
          </a:p>
          <a:p>
            <a:endParaRPr lang="en-US" altLang="en-US" b="1" dirty="0"/>
          </a:p>
          <a:p>
            <a:pPr>
              <a:buFontTx/>
              <a:buChar char="•"/>
            </a:pPr>
            <a:r>
              <a:rPr lang="zh-CN" altLang="en-US" b="1" dirty="0"/>
              <a:t> </a:t>
            </a:r>
            <a:r>
              <a:rPr lang="en-US" altLang="en-US" b="1" dirty="0"/>
              <a:t>Weight of a model is proportional to the similarity between its</a:t>
            </a:r>
            <a:r>
              <a:rPr lang="zh-CN" altLang="en-US" b="1" dirty="0"/>
              <a:t> </a:t>
            </a:r>
            <a:r>
              <a:rPr lang="en-US" altLang="en-US" b="1" dirty="0"/>
              <a:t>neighborhood graph and the </a:t>
            </a:r>
            <a:r>
              <a:rPr lang="en-US" altLang="en-US" dirty="0" smtClean="0"/>
              <a:t>cl</a:t>
            </a:r>
            <a:r>
              <a:rPr lang="en-US" altLang="en-US" b="1" dirty="0" smtClean="0"/>
              <a:t>ustering </a:t>
            </a:r>
            <a:r>
              <a:rPr lang="en-US" altLang="en-US" b="1" dirty="0"/>
              <a:t>structure around x.</a:t>
            </a:r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3794125"/>
            <a:ext cx="2466975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3795713"/>
            <a:ext cx="1393825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30989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714500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Transductive</a:t>
            </a:r>
            <a:r>
              <a:rPr lang="en-US" altLang="zh-CN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Transfer Learning</a:t>
            </a:r>
            <a: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Instance-transfer Approaches</a:t>
            </a:r>
            <a:br>
              <a:rPr lang="en-US" altLang="zh-CN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Sample Selection Bias / Covariance Shift</a:t>
            </a: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[</a:t>
            </a:r>
            <a:r>
              <a:rPr lang="en-US" altLang="zh-CN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Zadrozny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ICML-04, </a:t>
            </a:r>
            <a:r>
              <a:rPr lang="en-US" altLang="zh-CN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Schwaighofer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JSPI-00]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60575"/>
            <a:ext cx="8064500" cy="4137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Input:</a:t>
            </a:r>
            <a:r>
              <a:rPr lang="en-US" altLang="zh-CN" sz="2000" dirty="0">
                <a:latin typeface="Times New Roman" charset="0"/>
              </a:rPr>
              <a:t> </a:t>
            </a:r>
            <a:r>
              <a:rPr lang="en-US" altLang="zh-CN" sz="2000" dirty="0">
                <a:solidFill>
                  <a:srgbClr val="000099"/>
                </a:solidFill>
                <a:latin typeface="Times New Roman" charset="0"/>
              </a:rPr>
              <a:t>A lot of labeled data in the source domain and no labeled data in the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000099"/>
                </a:solidFill>
                <a:latin typeface="Times New Roman" charset="0"/>
              </a:rPr>
              <a:t>target domain.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CN" sz="2000" dirty="0">
              <a:solidFill>
                <a:srgbClr val="000099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CC3300"/>
                </a:solidFill>
                <a:latin typeface="Times New Roman" charset="0"/>
              </a:rPr>
              <a:t>Output: </a:t>
            </a:r>
            <a:r>
              <a:rPr lang="en-US" altLang="zh-CN" sz="2000" dirty="0">
                <a:solidFill>
                  <a:srgbClr val="000099"/>
                </a:solidFill>
                <a:latin typeface="Times New Roman" charset="0"/>
              </a:rPr>
              <a:t>Models for use in the target domain data.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zh-CN" sz="2000" dirty="0">
              <a:solidFill>
                <a:srgbClr val="000099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CC3300"/>
                </a:solidFill>
                <a:latin typeface="Times New Roman" charset="0"/>
              </a:rPr>
              <a:t>Assumption: </a:t>
            </a:r>
            <a:r>
              <a:rPr lang="en-US" altLang="zh-CN" sz="2000" dirty="0">
                <a:solidFill>
                  <a:srgbClr val="000099"/>
                </a:solidFill>
                <a:latin typeface="Times New Roman" charset="0"/>
              </a:rPr>
              <a:t>The source domain and target domain are the same. In addition,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000099"/>
                </a:solidFill>
                <a:latin typeface="Times New Roman" charset="0"/>
              </a:rPr>
              <a:t>                 and                  are the same while            and            may be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000099"/>
                </a:solidFill>
                <a:latin typeface="Times New Roman" charset="0"/>
              </a:rPr>
              <a:t>different </a:t>
            </a:r>
            <a:r>
              <a:rPr lang="en-US" altLang="zh-CN" sz="2000" dirty="0" smtClean="0">
                <a:solidFill>
                  <a:srgbClr val="000099"/>
                </a:solidFill>
                <a:latin typeface="Times New Roman" charset="0"/>
              </a:rPr>
              <a:t>caused by </a:t>
            </a:r>
            <a:r>
              <a:rPr lang="en-US" altLang="zh-CN" sz="2000" dirty="0">
                <a:solidFill>
                  <a:srgbClr val="000099"/>
                </a:solidFill>
                <a:latin typeface="Times New Roman" charset="0"/>
              </a:rPr>
              <a:t>different sampling process (training data and test data).</a:t>
            </a:r>
          </a:p>
          <a:p>
            <a:pPr>
              <a:lnSpc>
                <a:spcPct val="90000"/>
              </a:lnSpc>
              <a:defRPr/>
            </a:pPr>
            <a:endParaRPr lang="en-US" altLang="zh-CN" sz="2000" dirty="0">
              <a:solidFill>
                <a:srgbClr val="000099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CC3300"/>
                </a:solidFill>
                <a:latin typeface="Times New Roman" charset="0"/>
              </a:rPr>
              <a:t>Main Idea: </a:t>
            </a:r>
            <a:r>
              <a:rPr lang="en-US" altLang="zh-CN" sz="2000" dirty="0">
                <a:solidFill>
                  <a:srgbClr val="000099"/>
                </a:solidFill>
                <a:latin typeface="Times New Roman" charset="0"/>
              </a:rPr>
              <a:t>Re-weighting (important sampling) the source domain data. </a:t>
            </a:r>
          </a:p>
        </p:txBody>
      </p:sp>
      <p:graphicFrame>
        <p:nvGraphicFramePr>
          <p:cNvPr id="55299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9750" y="4076700"/>
          <a:ext cx="10572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706" name="Equation" r:id="rId4" imgW="672808" imgH="228501" progId="Equation.DSMT4">
                  <p:embed/>
                </p:oleObj>
              </mc:Choice>
              <mc:Fallback>
                <p:oleObj name="Equation" r:id="rId4" imgW="67280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76700"/>
                        <a:ext cx="10572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51050" y="4076700"/>
          <a:ext cx="10572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707" name="Equation" r:id="rId6" imgW="672808" imgH="228501" progId="Equation.DSMT4">
                  <p:embed/>
                </p:oleObj>
              </mc:Choice>
              <mc:Fallback>
                <p:oleObj name="Equation" r:id="rId6" imgW="67280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076700"/>
                        <a:ext cx="10572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5076825" y="4076700"/>
          <a:ext cx="6969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708" name="Equation" r:id="rId8" imgW="444307" imgH="228501" progId="Equation.DSMT4">
                  <p:embed/>
                </p:oleObj>
              </mc:Choice>
              <mc:Fallback>
                <p:oleObj name="Equation" r:id="rId8" imgW="44430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076700"/>
                        <a:ext cx="6969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5"/>
          <p:cNvGraphicFramePr>
            <a:graphicFrameLocks noChangeAspect="1"/>
          </p:cNvGraphicFramePr>
          <p:nvPr/>
        </p:nvGraphicFramePr>
        <p:xfrm>
          <a:off x="6227763" y="4076700"/>
          <a:ext cx="6985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709" name="Equation" r:id="rId10" imgW="444307" imgH="228501" progId="Equation.3">
                  <p:embed/>
                </p:oleObj>
              </mc:Choice>
              <mc:Fallback>
                <p:oleObj name="Equation" r:id="rId10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076700"/>
                        <a:ext cx="6985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61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85225" cy="1282700"/>
          </a:xfrm>
        </p:spPr>
        <p:txBody>
          <a:bodyPr/>
          <a:lstStyle/>
          <a:p>
            <a:pPr>
              <a:defRPr/>
            </a:pPr>
            <a:r>
              <a:rPr lang="en-US" altLang="zh-CN" sz="40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Sample Selection Bias/Covariance Shift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781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sz="2400" b="1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To correct sample selection bias:</a:t>
            </a:r>
          </a:p>
          <a:p>
            <a:pPr>
              <a:buFontTx/>
              <a:buNone/>
              <a:defRPr/>
            </a:pPr>
            <a:endParaRPr lang="en-US" altLang="zh-CN" sz="2400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宋体" charset="0"/>
              <a:cs typeface="宋体" charset="0"/>
            </a:endParaRPr>
          </a:p>
          <a:p>
            <a:pPr>
              <a:buFontTx/>
              <a:buNone/>
              <a:defRPr/>
            </a:pPr>
            <a:endParaRPr lang="en-US" altLang="zh-CN" sz="2400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宋体" charset="0"/>
              <a:cs typeface="宋体" charset="0"/>
            </a:endParaRPr>
          </a:p>
          <a:p>
            <a:pPr>
              <a:buFontTx/>
              <a:buNone/>
              <a:defRPr/>
            </a:pPr>
            <a:endParaRPr lang="en-US" altLang="zh-CN" sz="2400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宋体" charset="0"/>
              <a:cs typeface="宋体" charset="0"/>
            </a:endParaRPr>
          </a:p>
          <a:p>
            <a:pPr>
              <a:buFontTx/>
              <a:buNone/>
              <a:defRPr/>
            </a:pPr>
            <a:endParaRPr lang="en-US" altLang="zh-CN" sz="2400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宋体" charset="0"/>
              <a:cs typeface="宋体" charset="0"/>
            </a:endParaRPr>
          </a:p>
          <a:p>
            <a:pPr>
              <a:buFontTx/>
              <a:buNone/>
              <a:defRPr/>
            </a:pPr>
            <a:endParaRPr lang="en-US" altLang="zh-CN" sz="2400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宋体" charset="0"/>
              <a:cs typeface="宋体" charset="0"/>
            </a:endParaRPr>
          </a:p>
          <a:p>
            <a:pPr>
              <a:buFontTx/>
              <a:buNone/>
              <a:defRPr/>
            </a:pPr>
            <a:endParaRPr lang="en-US" altLang="zh-CN" sz="2400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宋体" charset="0"/>
              <a:cs typeface="宋体" charset="0"/>
            </a:endParaRPr>
          </a:p>
          <a:p>
            <a:pPr>
              <a:buFontTx/>
              <a:buNone/>
              <a:defRPr/>
            </a:pPr>
            <a:r>
              <a:rPr lang="en-US" altLang="zh-CN" sz="2400" b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How to estimate           ?</a:t>
            </a:r>
          </a:p>
          <a:p>
            <a:pPr>
              <a:buFontTx/>
              <a:buNone/>
              <a:defRPr/>
            </a:pPr>
            <a:r>
              <a:rPr lang="en-US" altLang="zh-CN" sz="2400">
                <a:latin typeface="Times New Roman" charset="0"/>
                <a:ea typeface="宋体" charset="0"/>
                <a:cs typeface="宋体" charset="0"/>
              </a:rPr>
              <a:t>One straightforward solution is to estimate          and           , </a:t>
            </a:r>
          </a:p>
          <a:p>
            <a:pPr>
              <a:buFontTx/>
              <a:buNone/>
              <a:defRPr/>
            </a:pPr>
            <a:r>
              <a:rPr lang="en-US" altLang="zh-CN" sz="2400">
                <a:latin typeface="Times New Roman" charset="0"/>
                <a:ea typeface="宋体" charset="0"/>
                <a:cs typeface="宋体" charset="0"/>
              </a:rPr>
              <a:t>respectively. However, estimating density function is a hard problem.</a:t>
            </a:r>
          </a:p>
          <a:p>
            <a:pPr>
              <a:buFontTx/>
              <a:buNone/>
              <a:defRPr/>
            </a:pPr>
            <a:endParaRPr lang="en-US" altLang="zh-CN" sz="2400">
              <a:latin typeface="Times New Roman" charset="0"/>
              <a:ea typeface="宋体" charset="0"/>
              <a:cs typeface="宋体" charset="0"/>
            </a:endParaRPr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49500"/>
            <a:ext cx="4000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Oval 7"/>
          <p:cNvSpPr>
            <a:spLocks noChangeArrowheads="1"/>
          </p:cNvSpPr>
          <p:nvPr/>
        </p:nvSpPr>
        <p:spPr bwMode="auto">
          <a:xfrm>
            <a:off x="4356100" y="2276475"/>
            <a:ext cx="863600" cy="86518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49" name="Line 8"/>
          <p:cNvSpPr>
            <a:spLocks noChangeShapeType="1"/>
          </p:cNvSpPr>
          <p:nvPr/>
        </p:nvSpPr>
        <p:spPr bwMode="auto">
          <a:xfrm flipV="1">
            <a:off x="4211638" y="3141663"/>
            <a:ext cx="576262" cy="503237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3419475" y="3644900"/>
            <a:ext cx="1800225" cy="60642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>
                <a:latin typeface="Times New Roman" charset="0"/>
              </a:rPr>
              <a:t>weights for source domain data</a:t>
            </a:r>
          </a:p>
        </p:txBody>
      </p:sp>
      <p:pic>
        <p:nvPicPr>
          <p:cNvPr id="5735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652963"/>
            <a:ext cx="7810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52" name="Object 2"/>
          <p:cNvGraphicFramePr>
            <a:graphicFrameLocks noChangeAspect="1"/>
          </p:cNvGraphicFramePr>
          <p:nvPr/>
        </p:nvGraphicFramePr>
        <p:xfrm>
          <a:off x="5580063" y="5300663"/>
          <a:ext cx="6969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50" name="Equation" r:id="rId6" imgW="444307" imgH="228501" progId="Equation.DSMT4">
                  <p:embed/>
                </p:oleObj>
              </mc:Choice>
              <mc:Fallback>
                <p:oleObj name="Equation" r:id="rId6" imgW="44430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300663"/>
                        <a:ext cx="6969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3"/>
          <p:cNvGraphicFramePr>
            <a:graphicFrameLocks noChangeAspect="1"/>
          </p:cNvGraphicFramePr>
          <p:nvPr/>
        </p:nvGraphicFramePr>
        <p:xfrm>
          <a:off x="6804025" y="5300663"/>
          <a:ext cx="6985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51" name="Equation" r:id="rId8" imgW="444307" imgH="228501" progId="Equation.3">
                  <p:embed/>
                </p:oleObj>
              </mc:Choice>
              <mc:Fallback>
                <p:oleObj name="Equation" r:id="rId8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300663"/>
                        <a:ext cx="6985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84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1425575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Sample Selection Bias/Covariance Shift</a:t>
            </a:r>
            <a:br>
              <a:rPr lang="en-US" altLang="zh-CN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Kernel Mean Match (KMM)</a:t>
            </a: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/>
            </a:r>
            <a:b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</a:br>
            <a:r>
              <a:rPr lang="en-US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[Huang et al. NIPS 2006]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6085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rgbClr val="CC3300"/>
                </a:solidFill>
                <a:latin typeface="Times New Roman" charset="0"/>
                <a:ea typeface="宋体" charset="0"/>
                <a:cs typeface="宋体" charset="0"/>
              </a:rPr>
              <a:t>Main Idea:</a:t>
            </a:r>
            <a:r>
              <a:rPr lang="en-US" altLang="zh-CN" sz="2000" dirty="0">
                <a:solidFill>
                  <a:srgbClr val="000099"/>
                </a:solidFill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KMM tries to estimate                        directly instead of estimating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density function.</a:t>
            </a:r>
            <a:r>
              <a:rPr lang="en-US" altLang="zh-CN" sz="2000" dirty="0">
                <a:solidFill>
                  <a:srgbClr val="000099"/>
                </a:solidFill>
                <a:latin typeface="Times New Roman" charset="0"/>
                <a:ea typeface="宋体" charset="0"/>
                <a:cs typeface="宋体" charset="0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000" dirty="0">
              <a:solidFill>
                <a:srgbClr val="000099"/>
              </a:solidFill>
              <a:latin typeface="Times New Roman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It can be proved that       can be estimated by solving the following quadratic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programming (QP) optimization problem</a:t>
            </a:r>
            <a:r>
              <a:rPr lang="en-US" altLang="zh-CN" sz="2000" dirty="0">
                <a:solidFill>
                  <a:srgbClr val="000099"/>
                </a:solidFill>
                <a:latin typeface="Times New Roman" charset="0"/>
                <a:ea typeface="宋体" charset="0"/>
                <a:cs typeface="宋体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000" dirty="0">
              <a:solidFill>
                <a:srgbClr val="000099"/>
              </a:solidFill>
              <a:latin typeface="Times New Roman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000" dirty="0">
              <a:solidFill>
                <a:srgbClr val="000099"/>
              </a:solidFill>
              <a:latin typeface="Times New Roman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000" dirty="0">
              <a:solidFill>
                <a:srgbClr val="000099"/>
              </a:solidFill>
              <a:latin typeface="Times New Roman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000" dirty="0">
              <a:solidFill>
                <a:srgbClr val="CC3300"/>
              </a:solidFill>
              <a:latin typeface="Times New Roman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000" dirty="0">
              <a:solidFill>
                <a:srgbClr val="CC3300"/>
              </a:solidFill>
              <a:latin typeface="Times New Roman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solidFill>
                  <a:srgbClr val="CC3300"/>
                </a:solidFill>
                <a:latin typeface="Times New Roman" charset="0"/>
                <a:ea typeface="宋体" charset="0"/>
                <a:cs typeface="宋体" charset="0"/>
              </a:rPr>
              <a:t>Theoretical Support: </a:t>
            </a: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Maximum Mean Discrepancy (MMD) [</a:t>
            </a:r>
            <a:r>
              <a:rPr lang="en-US" altLang="zh-CN" sz="2000" dirty="0" err="1">
                <a:latin typeface="Times New Roman" charset="0"/>
                <a:ea typeface="宋体" charset="0"/>
                <a:cs typeface="宋体" charset="0"/>
              </a:rPr>
              <a:t>Borgwardt</a:t>
            </a: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 et al.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BIOINFOMATICS-06]. The distance of distributions can be measured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dirty="0">
                <a:latin typeface="Times New Roman" charset="0"/>
                <a:ea typeface="宋体" charset="0"/>
                <a:cs typeface="宋体" charset="0"/>
              </a:rPr>
              <a:t>by Euclid distance of their mean vectors in a RKHS.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4953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44675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257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Oval 7"/>
          <p:cNvSpPr>
            <a:spLocks noChangeArrowheads="1"/>
          </p:cNvSpPr>
          <p:nvPr/>
        </p:nvSpPr>
        <p:spPr bwMode="auto">
          <a:xfrm>
            <a:off x="2339975" y="3860800"/>
            <a:ext cx="2016125" cy="647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99" name="Line 8"/>
          <p:cNvSpPr>
            <a:spLocks noChangeShapeType="1"/>
          </p:cNvSpPr>
          <p:nvPr/>
        </p:nvSpPr>
        <p:spPr bwMode="auto">
          <a:xfrm flipV="1">
            <a:off x="4356100" y="3933825"/>
            <a:ext cx="1368425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5795963" y="3644900"/>
            <a:ext cx="3097212" cy="60642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700">
                <a:solidFill>
                  <a:schemeClr val="tx2"/>
                </a:solidFill>
                <a:latin typeface="Arial" charset="0"/>
                <a:ea typeface="ＭＳ Ｐゴシック" charset="0"/>
                <a:cs typeface="华文中宋" charset="0"/>
              </a:defRPr>
            </a:lvl1pPr>
            <a:lvl2pPr marL="37931725" indent="-37474525"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2pPr>
            <a:lvl3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3pPr>
            <a:lvl4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4pPr>
            <a:lvl5pPr eaLnBrk="0" hangingPunct="0"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Arial" charset="0"/>
                <a:ea typeface="华文中宋" charset="0"/>
                <a:cs typeface="华文中宋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6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To match means between training and test data in a RKHS </a:t>
            </a:r>
          </a:p>
        </p:txBody>
      </p:sp>
    </p:spTree>
    <p:extLst>
      <p:ext uri="{BB962C8B-B14F-4D97-AF65-F5344CB8AC3E}">
        <p14:creationId xmlns:p14="http://schemas.microsoft.com/office/powerpoint/2010/main" val="415158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89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C2B0E9-5E7C-484B-8E56-32F8E6D26C53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>
              <a:defRPr/>
            </a:pPr>
            <a:r>
              <a:rPr lang="en-US" altLang="zh-CN" dirty="0" smtClean="0">
                <a:latin typeface="Tahoma" pitchFamily="34" charset="0"/>
                <a:ea typeface="宋体" pitchFamily="2" charset="-122"/>
              </a:rPr>
              <a:t>Feature Space: Document-word co-occurrence</a:t>
            </a:r>
          </a:p>
        </p:txBody>
      </p:sp>
      <p:sp>
        <p:nvSpPr>
          <p:cNvPr id="9594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82575"/>
            <a:endParaRPr lang="en-US" dirty="0" smtClean="0">
              <a:latin typeface="Tahoma" pitchFamily="34" charset="0"/>
            </a:endParaRPr>
          </a:p>
        </p:txBody>
      </p:sp>
      <p:pic>
        <p:nvPicPr>
          <p:cNvPr id="9594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571625"/>
            <a:ext cx="55816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2195513" y="1916113"/>
            <a:ext cx="63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3366"/>
                </a:solidFill>
                <a:latin typeface="Arial" charset="0"/>
                <a:ea typeface="华文中宋"/>
                <a:cs typeface="华文中宋"/>
              </a:rPr>
              <a:t>D_S</a:t>
            </a:r>
          </a:p>
        </p:txBody>
      </p:sp>
      <p:sp>
        <p:nvSpPr>
          <p:cNvPr id="959494" name="Text Box 6"/>
          <p:cNvSpPr txBox="1">
            <a:spLocks noChangeArrowheads="1"/>
          </p:cNvSpPr>
          <p:nvPr/>
        </p:nvSpPr>
        <p:spPr bwMode="auto">
          <a:xfrm>
            <a:off x="2268538" y="4221163"/>
            <a:ext cx="62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  <a:latin typeface="Arial" charset="0"/>
                <a:ea typeface="华文中宋"/>
                <a:cs typeface="华文中宋"/>
              </a:rPr>
              <a:t>D_T</a:t>
            </a:r>
          </a:p>
        </p:txBody>
      </p:sp>
      <p:sp>
        <p:nvSpPr>
          <p:cNvPr id="959495" name="Line 7"/>
          <p:cNvSpPr>
            <a:spLocks noChangeShapeType="1"/>
          </p:cNvSpPr>
          <p:nvPr/>
        </p:nvSpPr>
        <p:spPr bwMode="auto">
          <a:xfrm>
            <a:off x="2484438" y="3357563"/>
            <a:ext cx="554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9496" name="Line 8"/>
          <p:cNvSpPr>
            <a:spLocks noChangeShapeType="1"/>
          </p:cNvSpPr>
          <p:nvPr/>
        </p:nvSpPr>
        <p:spPr bwMode="auto">
          <a:xfrm flipV="1">
            <a:off x="2411413" y="2492375"/>
            <a:ext cx="0" cy="1368425"/>
          </a:xfrm>
          <a:prstGeom prst="line">
            <a:avLst/>
          </a:prstGeom>
          <a:noFill/>
          <a:ln w="76200">
            <a:solidFill>
              <a:srgbClr val="003366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9497" name="Text Box 9"/>
          <p:cNvSpPr txBox="1">
            <a:spLocks noChangeArrowheads="1"/>
          </p:cNvSpPr>
          <p:nvPr/>
        </p:nvSpPr>
        <p:spPr bwMode="auto">
          <a:xfrm rot="5400000">
            <a:off x="1122363" y="2989263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  <a:latin typeface="Arial" charset="0"/>
                <a:ea typeface="华文中宋"/>
                <a:cs typeface="华文中宋"/>
              </a:rPr>
              <a:t>Knowledge</a:t>
            </a:r>
          </a:p>
          <a:p>
            <a:r>
              <a:rPr lang="en-US">
                <a:solidFill>
                  <a:srgbClr val="CC3300"/>
                </a:solidFill>
                <a:latin typeface="Arial" charset="0"/>
                <a:ea typeface="华文中宋"/>
                <a:cs typeface="华文中宋"/>
              </a:rPr>
              <a:t>transfer</a:t>
            </a:r>
          </a:p>
        </p:txBody>
      </p:sp>
      <p:sp>
        <p:nvSpPr>
          <p:cNvPr id="959498" name="Text Box 10"/>
          <p:cNvSpPr txBox="1">
            <a:spLocks noChangeArrowheads="1"/>
          </p:cNvSpPr>
          <p:nvPr/>
        </p:nvSpPr>
        <p:spPr bwMode="auto">
          <a:xfrm>
            <a:off x="1143000" y="1905000"/>
            <a:ext cx="966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ea typeface="华文中宋"/>
                <a:cs typeface="华文中宋"/>
              </a:rPr>
              <a:t>Source</a:t>
            </a:r>
          </a:p>
        </p:txBody>
      </p: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1143000" y="4267200"/>
            <a:ext cx="87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  <a:ea typeface="华文中宋"/>
                <a:cs typeface="华文中宋"/>
              </a:rPr>
              <a:t>Target</a:t>
            </a:r>
          </a:p>
        </p:txBody>
      </p:sp>
      <p:sp>
        <p:nvSpPr>
          <p:cNvPr id="647180" name="Oval 12"/>
          <p:cNvSpPr>
            <a:spLocks noChangeArrowheads="1"/>
          </p:cNvSpPr>
          <p:nvPr/>
        </p:nvSpPr>
        <p:spPr bwMode="auto">
          <a:xfrm>
            <a:off x="4572000" y="1268413"/>
            <a:ext cx="1873250" cy="431958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7181" name="Line 13"/>
          <p:cNvSpPr>
            <a:spLocks noChangeShapeType="1"/>
          </p:cNvSpPr>
          <p:nvPr/>
        </p:nvSpPr>
        <p:spPr bwMode="auto">
          <a:xfrm flipH="1">
            <a:off x="6443663" y="2205038"/>
            <a:ext cx="360362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7182" name="Line 14"/>
          <p:cNvSpPr>
            <a:spLocks noChangeShapeType="1"/>
          </p:cNvSpPr>
          <p:nvPr/>
        </p:nvSpPr>
        <p:spPr bwMode="auto">
          <a:xfrm flipH="1">
            <a:off x="6516688" y="3716338"/>
            <a:ext cx="360362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180462"/>
      </p:ext>
    </p:extLst>
  </p:cSld>
  <p:clrMapOvr>
    <a:masterClrMapping/>
  </p:clrMapOvr>
  <p:transition xmlns:p14="http://schemas.microsoft.com/office/powerpoint/2010/main" advTm="1873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80" grpId="0" animBg="1"/>
      <p:bldP spid="647181" grpId="0" animBg="1"/>
      <p:bldP spid="6471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1.2"/>
</p:tagLst>
</file>

<file path=ppt/theme/theme1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lend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18962</TotalTime>
  <Words>1824</Words>
  <Application>Microsoft Macintosh PowerPoint</Application>
  <PresentationFormat>On-screen Show (4:3)</PresentationFormat>
  <Paragraphs>325</Paragraphs>
  <Slides>27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2_Blends</vt:lpstr>
      <vt:lpstr>Equation</vt:lpstr>
      <vt:lpstr>Equation.3</vt:lpstr>
      <vt:lpstr>Bitmap Image</vt:lpstr>
      <vt:lpstr> Introduction to Transfer Learning (Part 2) For 2012 Dragon Star Lectures</vt:lpstr>
      <vt:lpstr>Domain Adaptation in NLP</vt:lpstr>
      <vt:lpstr>Instance-transfer Approaches [Wu and Dietterich ICML-04]  [J.Jiang and C. Zhai, ACL 2007]  [Dai, Yang et al. ICML-07]</vt:lpstr>
      <vt:lpstr>TrAdaBoost  [Dai, Yang et al. ICML-07]</vt:lpstr>
      <vt:lpstr>PowerPoint Presentation</vt:lpstr>
      <vt:lpstr>Transductive Transfer Learning  Instance-transfer Approaches Sample Selection Bias / Covariance Shift  [Zadrozny ICML-04, Schwaighofer JSPI-00]</vt:lpstr>
      <vt:lpstr>Sample Selection Bias/Covariance Shift</vt:lpstr>
      <vt:lpstr>Sample Selection Bias/Covariance Shift Kernel Mean Match (KMM)  [Huang et al. NIPS 2006]</vt:lpstr>
      <vt:lpstr>Feature Space: Document-word co-occurrence</vt:lpstr>
      <vt:lpstr>Co-Clustering based Classification (KDD 2007)</vt:lpstr>
      <vt:lpstr>Structural Correspondence Learning [Blitzer et al. ACL 2007]</vt:lpstr>
      <vt:lpstr>SCL  [Blitzer et al. EMNLP-06, Blitzer et al. ACL-07, Ando and Zhang JMLR-05]</vt:lpstr>
      <vt:lpstr>Self-Taught Learning  Feature-representation-transfer Approaches Unsupervised Feature Construction  [Raina et al. ICML-07]</vt:lpstr>
      <vt:lpstr>Unsupervised Feature Construction  [Raina et al. ICML-07]</vt:lpstr>
      <vt:lpstr>“Self-taught Learning” [Raina et al. Self-Taught Learning ICML-07]</vt:lpstr>
      <vt:lpstr>Examples of Higher Level Features Learned</vt:lpstr>
      <vt:lpstr>Latent Feature Space TL Methods: Temporal Domain Distribution Changes</vt:lpstr>
      <vt:lpstr>Transfer Component Analysis: Sinno Pan et al., IEEE Trans. NN 2011</vt:lpstr>
      <vt:lpstr>Motivation (cont.)</vt:lpstr>
      <vt:lpstr>PCA: Only Maximizing the Data Variance</vt:lpstr>
      <vt:lpstr>Learning the Transform Mapping </vt:lpstr>
      <vt:lpstr>Semi-Supervised TCA</vt:lpstr>
      <vt:lpstr>Blitzer, et al.  Learning Bounds for Domain Adaptation. NIPS 2007</vt:lpstr>
      <vt:lpstr>Inductive Transfer Learning  Model-transfer Approaches Regularization-based Method  [Evgeiou and Pontil, KDD-04]</vt:lpstr>
      <vt:lpstr>Inductive Transfer Learning  Structural-transfer Approaches TAMAR [Mihalkova et al. AAAI-07]</vt:lpstr>
      <vt:lpstr>TAMAR [Mihalkova et al. AAAI-07]</vt:lpstr>
      <vt:lpstr>TAMAR [Mihalkova et al. AAAI-07]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ACL/IJCNLP 2009 Invited Talk</dc:title>
  <dc:subject>Heterogeneous Transfer Learning</dc:subject>
  <dc:creator>Qiang Yang</dc:creator>
  <cp:keywords>Transfer Learning</cp:keywords>
  <dc:description>http://www.acl-ijcnlp-2009.org/main/invitedtalks.html</dc:description>
  <cp:lastModifiedBy>Qiang Yang</cp:lastModifiedBy>
  <cp:revision>1268</cp:revision>
  <dcterms:created xsi:type="dcterms:W3CDTF">2011-06-30T17:11:25Z</dcterms:created>
  <dcterms:modified xsi:type="dcterms:W3CDTF">2012-05-21T17:14:05Z</dcterms:modified>
  <cp:category>Natural Language Processing</cp:category>
</cp:coreProperties>
</file>