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5"/>
  </p:notesMasterIdLst>
  <p:handoutMasterIdLst>
    <p:handoutMasterId r:id="rId36"/>
  </p:handoutMasterIdLst>
  <p:sldIdLst>
    <p:sldId id="256" r:id="rId2"/>
    <p:sldId id="993" r:id="rId3"/>
    <p:sldId id="851" r:id="rId4"/>
    <p:sldId id="852" r:id="rId5"/>
    <p:sldId id="855" r:id="rId6"/>
    <p:sldId id="835" r:id="rId7"/>
    <p:sldId id="870" r:id="rId8"/>
    <p:sldId id="871" r:id="rId9"/>
    <p:sldId id="873" r:id="rId10"/>
    <p:sldId id="805" r:id="rId11"/>
    <p:sldId id="936" r:id="rId12"/>
    <p:sldId id="935" r:id="rId13"/>
    <p:sldId id="840" r:id="rId14"/>
    <p:sldId id="995" r:id="rId15"/>
    <p:sldId id="996" r:id="rId16"/>
    <p:sldId id="997" r:id="rId17"/>
    <p:sldId id="998" r:id="rId18"/>
    <p:sldId id="999" r:id="rId19"/>
    <p:sldId id="1001" r:id="rId20"/>
    <p:sldId id="1002" r:id="rId21"/>
    <p:sldId id="1003" r:id="rId22"/>
    <p:sldId id="1000" r:id="rId23"/>
    <p:sldId id="847" r:id="rId24"/>
    <p:sldId id="848" r:id="rId25"/>
    <p:sldId id="849" r:id="rId26"/>
    <p:sldId id="856" r:id="rId27"/>
    <p:sldId id="857" r:id="rId28"/>
    <p:sldId id="858" r:id="rId29"/>
    <p:sldId id="877" r:id="rId30"/>
    <p:sldId id="876" r:id="rId31"/>
    <p:sldId id="881" r:id="rId32"/>
    <p:sldId id="800" r:id="rId33"/>
    <p:sldId id="994" r:id="rId34"/>
  </p:sldIdLst>
  <p:sldSz cx="9144000" cy="6858000" type="screen4x3"/>
  <p:notesSz cx="6781800" cy="9918700"/>
  <p:custDataLst>
    <p:tags r:id="rId38"/>
  </p:custDataLst>
  <p:defaultTextStyle>
    <a:defPPr>
      <a:defRPr lang="en-US"/>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6666FF"/>
    <a:srgbClr val="9999FF"/>
    <a:srgbClr val="9900CC"/>
    <a:srgbClr val="FF66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7727" autoAdjust="0"/>
  </p:normalViewPr>
  <p:slideViewPr>
    <p:cSldViewPr>
      <p:cViewPr>
        <p:scale>
          <a:sx n="100" d="100"/>
          <a:sy n="100" d="100"/>
        </p:scale>
        <p:origin x="-175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004" y="-102"/>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CB4A2-8117-4152-BCAD-D5D3D0394A1F}" type="doc">
      <dgm:prSet loTypeId="urn:microsoft.com/office/officeart/2005/8/layout/hierarchy6" loCatId="hierarchy" qsTypeId="urn:microsoft.com/office/officeart/2005/8/quickstyle/simple1#1" qsCatId="simple" csTypeId="urn:microsoft.com/office/officeart/2005/8/colors/accent1_2#1" csCatId="accent1" phldr="1"/>
      <dgm:spPr/>
      <dgm:t>
        <a:bodyPr/>
        <a:lstStyle/>
        <a:p>
          <a:endParaRPr lang="zh-CN" altLang="en-US"/>
        </a:p>
      </dgm:t>
    </dgm:pt>
    <dgm:pt modelId="{8C9FFCF4-170D-4DBD-A4DC-E9F4EC7EA0AA}">
      <dgm:prSet phldrT="[文本]" custT="1"/>
      <dgm:spPr/>
      <dgm:t>
        <a:bodyPr/>
        <a:lstStyle/>
        <a:p>
          <a:r>
            <a:rPr lang="en-US" altLang="zh-CN" sz="1800" dirty="0" smtClean="0">
              <a:latin typeface="Calibri" pitchFamily="34" charset="0"/>
            </a:rPr>
            <a:t>Feature Spaces</a:t>
          </a:r>
          <a:endParaRPr lang="zh-CN" altLang="en-US" sz="1800" dirty="0">
            <a:latin typeface="Calibri" pitchFamily="34" charset="0"/>
          </a:endParaRPr>
        </a:p>
      </dgm:t>
    </dgm:pt>
    <dgm:pt modelId="{F2A7143C-2DC2-44AD-8F1B-50A0AEAB0229}" type="parTrans" cxnId="{4E01A8F9-CDCC-4951-B990-888DD571A2C4}">
      <dgm:prSet/>
      <dgm:spPr/>
      <dgm:t>
        <a:bodyPr/>
        <a:lstStyle/>
        <a:p>
          <a:endParaRPr lang="zh-CN" altLang="en-US">
            <a:latin typeface="Calibri" pitchFamily="34" charset="0"/>
          </a:endParaRPr>
        </a:p>
      </dgm:t>
    </dgm:pt>
    <dgm:pt modelId="{BE9B29E6-F9F8-41B4-814D-5C2D4E44A6CC}" type="sibTrans" cxnId="{4E01A8F9-CDCC-4951-B990-888DD571A2C4}">
      <dgm:prSet/>
      <dgm:spPr/>
      <dgm:t>
        <a:bodyPr/>
        <a:lstStyle/>
        <a:p>
          <a:endParaRPr lang="zh-CN" altLang="en-US">
            <a:latin typeface="Calibri" pitchFamily="34" charset="0"/>
          </a:endParaRPr>
        </a:p>
      </dgm:t>
    </dgm:pt>
    <dgm:pt modelId="{47188FD7-C840-41B4-90A1-A885682C1C0B}">
      <dgm:prSet phldrT="[文本]" custT="1"/>
      <dgm:spPr/>
      <dgm:t>
        <a:bodyPr/>
        <a:lstStyle/>
        <a:p>
          <a:r>
            <a:rPr lang="en-US" altLang="zh-CN" sz="1600" dirty="0" smtClean="0">
              <a:latin typeface="Calibri" pitchFamily="34" charset="0"/>
            </a:rPr>
            <a:t>Instance Alignment ?</a:t>
          </a:r>
          <a:endParaRPr lang="zh-CN" altLang="en-US" sz="1600" dirty="0">
            <a:latin typeface="Calibri" pitchFamily="34" charset="0"/>
          </a:endParaRPr>
        </a:p>
      </dgm:t>
    </dgm:pt>
    <dgm:pt modelId="{89FE35E6-DA8D-4B02-9CE5-945F6A76F03E}" type="parTrans" cxnId="{7ED934E3-0238-43F4-9F93-96E5E3FC3C34}">
      <dgm:prSet/>
      <dgm:spPr/>
      <dgm:t>
        <a:bodyPr/>
        <a:lstStyle/>
        <a:p>
          <a:endParaRPr lang="zh-CN" altLang="en-US">
            <a:latin typeface="Calibri" pitchFamily="34" charset="0"/>
          </a:endParaRPr>
        </a:p>
      </dgm:t>
    </dgm:pt>
    <dgm:pt modelId="{07900779-F74F-4ED2-957B-38DD3ECC62B4}" type="sibTrans" cxnId="{7ED934E3-0238-43F4-9F93-96E5E3FC3C34}">
      <dgm:prSet/>
      <dgm:spPr/>
      <dgm:t>
        <a:bodyPr/>
        <a:lstStyle/>
        <a:p>
          <a:endParaRPr lang="zh-CN" altLang="en-US">
            <a:latin typeface="Calibri" pitchFamily="34" charset="0"/>
          </a:endParaRPr>
        </a:p>
      </dgm:t>
    </dgm:pt>
    <dgm:pt modelId="{AB723B05-336C-49EB-A6DC-61D59B70590C}">
      <dgm:prSet phldrT="[文本]" custT="1"/>
      <dgm:spPr/>
      <dgm:t>
        <a:bodyPr/>
        <a:lstStyle/>
        <a:p>
          <a:r>
            <a:rPr lang="en-US" altLang="zh-CN" sz="1600" dirty="0" smtClean="0">
              <a:latin typeface="Calibri" pitchFamily="34" charset="0"/>
            </a:rPr>
            <a:t>Data Distribution?</a:t>
          </a:r>
          <a:endParaRPr lang="zh-CN" altLang="en-US" sz="1600" dirty="0">
            <a:latin typeface="Calibri" pitchFamily="34" charset="0"/>
          </a:endParaRPr>
        </a:p>
      </dgm:t>
    </dgm:pt>
    <dgm:pt modelId="{9E11C275-506B-4F5B-8197-E25018414364}" type="parTrans" cxnId="{E77114D8-A9C1-4865-B8B6-90DE6F90FB3B}">
      <dgm:prSet/>
      <dgm:spPr/>
      <dgm:t>
        <a:bodyPr/>
        <a:lstStyle/>
        <a:p>
          <a:endParaRPr lang="zh-CN" altLang="en-US">
            <a:latin typeface="Calibri" pitchFamily="34" charset="0"/>
          </a:endParaRPr>
        </a:p>
      </dgm:t>
    </dgm:pt>
    <dgm:pt modelId="{7868FA01-BA95-4EA3-9581-FD4B17B6C8BF}" type="sibTrans" cxnId="{E77114D8-A9C1-4865-B8B6-90DE6F90FB3B}">
      <dgm:prSet/>
      <dgm:spPr/>
      <dgm:t>
        <a:bodyPr/>
        <a:lstStyle/>
        <a:p>
          <a:endParaRPr lang="zh-CN" altLang="en-US">
            <a:latin typeface="Calibri" pitchFamily="34" charset="0"/>
          </a:endParaRPr>
        </a:p>
      </dgm:t>
    </dgm:pt>
    <dgm:pt modelId="{BD8B4930-DA74-4601-A4CA-22DDE50447B0}">
      <dgm:prSet phldrT="[文本]" custT="1"/>
      <dgm:spPr>
        <a:solidFill>
          <a:schemeClr val="accent6"/>
        </a:solidFill>
      </dgm:spPr>
      <dgm:t>
        <a:bodyPr/>
        <a:lstStyle/>
        <a:p>
          <a:r>
            <a:rPr lang="en-US" altLang="zh-CN" sz="1600" b="1" dirty="0" smtClean="0">
              <a:latin typeface="Calibri" pitchFamily="34" charset="0"/>
            </a:rPr>
            <a:t>Heterogeneous Transfer Learning</a:t>
          </a:r>
          <a:endParaRPr lang="zh-CN" altLang="en-US" sz="1600" b="1" dirty="0">
            <a:latin typeface="Calibri" pitchFamily="34" charset="0"/>
          </a:endParaRPr>
        </a:p>
      </dgm:t>
    </dgm:pt>
    <dgm:pt modelId="{4FC7E38F-547A-41D2-853C-A9797C36D178}" type="parTrans" cxnId="{E250779A-E87B-45F7-91DE-FB80C1C1EDA0}">
      <dgm:prSet/>
      <dgm:spPr/>
      <dgm:t>
        <a:bodyPr/>
        <a:lstStyle/>
        <a:p>
          <a:endParaRPr lang="zh-CN" altLang="en-US">
            <a:latin typeface="Calibri" pitchFamily="34" charset="0"/>
          </a:endParaRPr>
        </a:p>
      </dgm:t>
    </dgm:pt>
    <dgm:pt modelId="{6E52B3F8-1BF4-46AB-AC0E-4D3A830E1D7E}" type="sibTrans" cxnId="{E250779A-E87B-45F7-91DE-FB80C1C1EDA0}">
      <dgm:prSet/>
      <dgm:spPr/>
      <dgm:t>
        <a:bodyPr/>
        <a:lstStyle/>
        <a:p>
          <a:endParaRPr lang="zh-CN" altLang="en-US">
            <a:latin typeface="Calibri" pitchFamily="34" charset="0"/>
          </a:endParaRPr>
        </a:p>
      </dgm:t>
    </dgm:pt>
    <dgm:pt modelId="{04E64250-305E-4E2A-BAE9-441BEA8D7A53}">
      <dgm:prSet phldrT="[文本]"/>
      <dgm:spPr>
        <a:solidFill>
          <a:schemeClr val="accent6"/>
        </a:solidFill>
      </dgm:spPr>
      <dgm:t>
        <a:bodyPr/>
        <a:lstStyle/>
        <a:p>
          <a:r>
            <a:rPr lang="en-US" altLang="zh-CN" dirty="0" smtClean="0">
              <a:latin typeface="Calibri" pitchFamily="34" charset="0"/>
            </a:rPr>
            <a:t>Multi-view Learning</a:t>
          </a:r>
          <a:endParaRPr lang="zh-CN" altLang="en-US" dirty="0">
            <a:latin typeface="Calibri" pitchFamily="34" charset="0"/>
          </a:endParaRPr>
        </a:p>
      </dgm:t>
    </dgm:pt>
    <dgm:pt modelId="{8A17C349-7B62-4013-BE62-1F9A12A637D8}" type="parTrans" cxnId="{FDDE3A5B-DE51-4519-B9A8-E91DCF13ED01}">
      <dgm:prSet/>
      <dgm:spPr/>
      <dgm:t>
        <a:bodyPr/>
        <a:lstStyle/>
        <a:p>
          <a:endParaRPr lang="zh-CN" altLang="en-US">
            <a:latin typeface="Calibri" pitchFamily="34" charset="0"/>
          </a:endParaRPr>
        </a:p>
      </dgm:t>
    </dgm:pt>
    <dgm:pt modelId="{8817C524-0744-4090-A01F-FF07E1E0966A}" type="sibTrans" cxnId="{FDDE3A5B-DE51-4519-B9A8-E91DCF13ED01}">
      <dgm:prSet/>
      <dgm:spPr/>
      <dgm:t>
        <a:bodyPr/>
        <a:lstStyle/>
        <a:p>
          <a:endParaRPr lang="zh-CN" altLang="en-US">
            <a:latin typeface="Calibri" pitchFamily="34" charset="0"/>
          </a:endParaRPr>
        </a:p>
      </dgm:t>
    </dgm:pt>
    <dgm:pt modelId="{517C9A06-D8E0-4C28-9E08-B9D7AC0F17A1}">
      <dgm:prSet phldrT="[文本]" custT="1"/>
      <dgm:spPr>
        <a:solidFill>
          <a:schemeClr val="accent6"/>
        </a:solidFill>
      </dgm:spPr>
      <dgm:t>
        <a:bodyPr/>
        <a:lstStyle/>
        <a:p>
          <a:r>
            <a:rPr lang="en-US" altLang="zh-CN" sz="1600" dirty="0" smtClean="0">
              <a:latin typeface="Calibri" pitchFamily="34" charset="0"/>
            </a:rPr>
            <a:t>Traditional Machine Learning</a:t>
          </a:r>
          <a:endParaRPr lang="zh-CN" altLang="en-US" sz="1600" dirty="0">
            <a:latin typeface="Calibri" pitchFamily="34" charset="0"/>
          </a:endParaRPr>
        </a:p>
      </dgm:t>
    </dgm:pt>
    <dgm:pt modelId="{484742D0-B6B9-441B-B0D6-8177884EE4C9}" type="parTrans" cxnId="{20139B46-020B-4F3D-A379-FAFB6A23DB0A}">
      <dgm:prSet/>
      <dgm:spPr/>
      <dgm:t>
        <a:bodyPr/>
        <a:lstStyle/>
        <a:p>
          <a:endParaRPr lang="zh-CN" altLang="en-US">
            <a:latin typeface="Calibri" pitchFamily="34" charset="0"/>
          </a:endParaRPr>
        </a:p>
      </dgm:t>
    </dgm:pt>
    <dgm:pt modelId="{BD8B64E6-9215-4B5E-B262-50069F4D1408}" type="sibTrans" cxnId="{20139B46-020B-4F3D-A379-FAFB6A23DB0A}">
      <dgm:prSet/>
      <dgm:spPr/>
      <dgm:t>
        <a:bodyPr/>
        <a:lstStyle/>
        <a:p>
          <a:endParaRPr lang="zh-CN" altLang="en-US">
            <a:latin typeface="Calibri" pitchFamily="34" charset="0"/>
          </a:endParaRPr>
        </a:p>
      </dgm:t>
    </dgm:pt>
    <dgm:pt modelId="{8411E696-3E0D-4F07-8F8F-A5D2CD792B6D}">
      <dgm:prSet phldrT="[文本]"/>
      <dgm:spPr>
        <a:solidFill>
          <a:schemeClr val="accent6"/>
        </a:solidFill>
      </dgm:spPr>
      <dgm:t>
        <a:bodyPr/>
        <a:lstStyle/>
        <a:p>
          <a:r>
            <a:rPr lang="en-US" altLang="zh-CN" dirty="0" smtClean="0">
              <a:latin typeface="Calibri" pitchFamily="34" charset="0"/>
            </a:rPr>
            <a:t>Transfer Learning across Different Distributions</a:t>
          </a:r>
          <a:endParaRPr lang="zh-CN" altLang="en-US" dirty="0">
            <a:latin typeface="Calibri" pitchFamily="34" charset="0"/>
          </a:endParaRPr>
        </a:p>
      </dgm:t>
    </dgm:pt>
    <dgm:pt modelId="{D5930CF0-92AF-45DD-BDDD-BE5ACC3DFF4F}" type="parTrans" cxnId="{6196FEA6-55DC-4E0C-821B-005C4C9A043A}">
      <dgm:prSet/>
      <dgm:spPr/>
      <dgm:t>
        <a:bodyPr/>
        <a:lstStyle/>
        <a:p>
          <a:endParaRPr lang="zh-CN" altLang="en-US">
            <a:latin typeface="Calibri" pitchFamily="34" charset="0"/>
          </a:endParaRPr>
        </a:p>
      </dgm:t>
    </dgm:pt>
    <dgm:pt modelId="{BDFF7023-802E-47EA-A0D4-B21FF65D4C07}" type="sibTrans" cxnId="{6196FEA6-55DC-4E0C-821B-005C4C9A043A}">
      <dgm:prSet/>
      <dgm:spPr/>
      <dgm:t>
        <a:bodyPr/>
        <a:lstStyle/>
        <a:p>
          <a:endParaRPr lang="zh-CN" altLang="en-US">
            <a:latin typeface="Calibri" pitchFamily="34" charset="0"/>
          </a:endParaRPr>
        </a:p>
      </dgm:t>
    </dgm:pt>
    <dgm:pt modelId="{9400E512-EB1A-4133-B4B8-9FE1414479AA}" type="pres">
      <dgm:prSet presAssocID="{5B7CB4A2-8117-4152-BCAD-D5D3D0394A1F}" presName="mainComposite" presStyleCnt="0">
        <dgm:presLayoutVars>
          <dgm:chPref val="1"/>
          <dgm:dir/>
          <dgm:animOne val="branch"/>
          <dgm:animLvl val="lvl"/>
          <dgm:resizeHandles val="exact"/>
        </dgm:presLayoutVars>
      </dgm:prSet>
      <dgm:spPr/>
      <dgm:t>
        <a:bodyPr/>
        <a:lstStyle/>
        <a:p>
          <a:endParaRPr lang="zh-CN" altLang="en-US"/>
        </a:p>
      </dgm:t>
    </dgm:pt>
    <dgm:pt modelId="{F724DB7F-78B2-49E8-B39C-322455CE0C57}" type="pres">
      <dgm:prSet presAssocID="{5B7CB4A2-8117-4152-BCAD-D5D3D0394A1F}" presName="hierFlow" presStyleCnt="0"/>
      <dgm:spPr/>
    </dgm:pt>
    <dgm:pt modelId="{4EC78D89-DE24-41E4-B824-86E350A6B689}" type="pres">
      <dgm:prSet presAssocID="{5B7CB4A2-8117-4152-BCAD-D5D3D0394A1F}" presName="hierChild1" presStyleCnt="0">
        <dgm:presLayoutVars>
          <dgm:chPref val="1"/>
          <dgm:animOne val="branch"/>
          <dgm:animLvl val="lvl"/>
        </dgm:presLayoutVars>
      </dgm:prSet>
      <dgm:spPr/>
    </dgm:pt>
    <dgm:pt modelId="{C0D6583C-3DA9-441C-9ECF-8F87D41E183C}" type="pres">
      <dgm:prSet presAssocID="{8C9FFCF4-170D-4DBD-A4DC-E9F4EC7EA0AA}" presName="Name14" presStyleCnt="0"/>
      <dgm:spPr/>
    </dgm:pt>
    <dgm:pt modelId="{33D52E35-D818-434F-999C-4A058B4FF2E8}" type="pres">
      <dgm:prSet presAssocID="{8C9FFCF4-170D-4DBD-A4DC-E9F4EC7EA0AA}" presName="level1Shape" presStyleLbl="node0" presStyleIdx="0" presStyleCnt="1" custAng="0" custScaleY="64351" custLinFactNeighborX="-2270" custLinFactNeighborY="94087">
        <dgm:presLayoutVars>
          <dgm:chPref val="3"/>
        </dgm:presLayoutVars>
      </dgm:prSet>
      <dgm:spPr/>
      <dgm:t>
        <a:bodyPr/>
        <a:lstStyle/>
        <a:p>
          <a:endParaRPr lang="zh-CN" altLang="en-US"/>
        </a:p>
      </dgm:t>
    </dgm:pt>
    <dgm:pt modelId="{F79651D2-4C7B-4906-9E90-3B322501412B}" type="pres">
      <dgm:prSet presAssocID="{8C9FFCF4-170D-4DBD-A4DC-E9F4EC7EA0AA}" presName="hierChild2" presStyleCnt="0"/>
      <dgm:spPr/>
    </dgm:pt>
    <dgm:pt modelId="{E64B64B2-D624-4F7F-8607-ECFF38EEBF10}" type="pres">
      <dgm:prSet presAssocID="{89FE35E6-DA8D-4B02-9CE5-945F6A76F03E}" presName="Name19" presStyleLbl="parChTrans1D2" presStyleIdx="0" presStyleCnt="2"/>
      <dgm:spPr/>
      <dgm:t>
        <a:bodyPr/>
        <a:lstStyle/>
        <a:p>
          <a:endParaRPr lang="zh-CN" altLang="en-US"/>
        </a:p>
      </dgm:t>
    </dgm:pt>
    <dgm:pt modelId="{A26B63DE-603D-4310-81A7-2FC610BD9A1C}" type="pres">
      <dgm:prSet presAssocID="{47188FD7-C840-41B4-90A1-A885682C1C0B}" presName="Name21" presStyleCnt="0"/>
      <dgm:spPr/>
    </dgm:pt>
    <dgm:pt modelId="{C3C7917A-2C69-467C-82DA-C24C1722BB18}" type="pres">
      <dgm:prSet presAssocID="{47188FD7-C840-41B4-90A1-A885682C1C0B}" presName="level2Shape" presStyleLbl="node2" presStyleIdx="0" presStyleCnt="2" custScaleY="71210" custLinFactNeighborX="3605" custLinFactNeighborY="77751"/>
      <dgm:spPr/>
      <dgm:t>
        <a:bodyPr/>
        <a:lstStyle/>
        <a:p>
          <a:endParaRPr lang="zh-CN" altLang="en-US"/>
        </a:p>
      </dgm:t>
    </dgm:pt>
    <dgm:pt modelId="{1A1407A8-EC63-4808-9D85-E0BDAF9ED162}" type="pres">
      <dgm:prSet presAssocID="{47188FD7-C840-41B4-90A1-A885682C1C0B}" presName="hierChild3" presStyleCnt="0"/>
      <dgm:spPr/>
    </dgm:pt>
    <dgm:pt modelId="{D03B6210-7307-4FA5-8FD2-4C24DE5FFFCB}" type="pres">
      <dgm:prSet presAssocID="{8A17C349-7B62-4013-BE62-1F9A12A637D8}" presName="Name19" presStyleLbl="parChTrans1D3" presStyleIdx="0" presStyleCnt="4"/>
      <dgm:spPr/>
      <dgm:t>
        <a:bodyPr/>
        <a:lstStyle/>
        <a:p>
          <a:endParaRPr lang="zh-CN" altLang="en-US"/>
        </a:p>
      </dgm:t>
    </dgm:pt>
    <dgm:pt modelId="{F5177542-062F-4C5C-874E-FB469143CB41}" type="pres">
      <dgm:prSet presAssocID="{04E64250-305E-4E2A-BAE9-441BEA8D7A53}" presName="Name21" presStyleCnt="0"/>
      <dgm:spPr/>
    </dgm:pt>
    <dgm:pt modelId="{DBC19280-18EE-444E-BF70-3E9BDB848CA5}" type="pres">
      <dgm:prSet presAssocID="{04E64250-305E-4E2A-BAE9-441BEA8D7A53}" presName="level2Shape" presStyleLbl="node3" presStyleIdx="0" presStyleCnt="4" custScaleY="77153" custLinFactNeighborX="3591" custLinFactNeighborY="94534"/>
      <dgm:spPr/>
      <dgm:t>
        <a:bodyPr/>
        <a:lstStyle/>
        <a:p>
          <a:endParaRPr lang="zh-CN" altLang="en-US"/>
        </a:p>
      </dgm:t>
    </dgm:pt>
    <dgm:pt modelId="{8402007E-11BB-4454-98A9-4D56D99BE057}" type="pres">
      <dgm:prSet presAssocID="{04E64250-305E-4E2A-BAE9-441BEA8D7A53}" presName="hierChild3" presStyleCnt="0"/>
      <dgm:spPr/>
    </dgm:pt>
    <dgm:pt modelId="{D76B86E2-34A1-4F56-B82E-D96A7C4EA26B}" type="pres">
      <dgm:prSet presAssocID="{4FC7E38F-547A-41D2-853C-A9797C36D178}" presName="Name19" presStyleLbl="parChTrans1D3" presStyleIdx="1" presStyleCnt="4"/>
      <dgm:spPr/>
      <dgm:t>
        <a:bodyPr/>
        <a:lstStyle/>
        <a:p>
          <a:endParaRPr lang="zh-CN" altLang="en-US"/>
        </a:p>
      </dgm:t>
    </dgm:pt>
    <dgm:pt modelId="{0A281FCC-B38E-4528-BDEA-74FDC35EF39B}" type="pres">
      <dgm:prSet presAssocID="{BD8B4930-DA74-4601-A4CA-22DDE50447B0}" presName="Name21" presStyleCnt="0"/>
      <dgm:spPr/>
    </dgm:pt>
    <dgm:pt modelId="{775F9606-F27F-4995-99A1-A5F9133FED8E}" type="pres">
      <dgm:prSet presAssocID="{BD8B4930-DA74-4601-A4CA-22DDE50447B0}" presName="level2Shape" presStyleLbl="node3" presStyleIdx="1" presStyleCnt="4" custScaleY="77153" custLinFactNeighborX="1055" custLinFactNeighborY="94534"/>
      <dgm:spPr/>
      <dgm:t>
        <a:bodyPr/>
        <a:lstStyle/>
        <a:p>
          <a:endParaRPr lang="zh-CN" altLang="en-US"/>
        </a:p>
      </dgm:t>
    </dgm:pt>
    <dgm:pt modelId="{37FC7CB1-D788-46C6-A60B-850C7E4AA1E2}" type="pres">
      <dgm:prSet presAssocID="{BD8B4930-DA74-4601-A4CA-22DDE50447B0}" presName="hierChild3" presStyleCnt="0"/>
      <dgm:spPr/>
    </dgm:pt>
    <dgm:pt modelId="{C19EC313-10D2-4F74-B51B-B5D6F2855F01}" type="pres">
      <dgm:prSet presAssocID="{9E11C275-506B-4F5B-8197-E25018414364}" presName="Name19" presStyleLbl="parChTrans1D2" presStyleIdx="1" presStyleCnt="2"/>
      <dgm:spPr/>
      <dgm:t>
        <a:bodyPr/>
        <a:lstStyle/>
        <a:p>
          <a:endParaRPr lang="zh-CN" altLang="en-US"/>
        </a:p>
      </dgm:t>
    </dgm:pt>
    <dgm:pt modelId="{811DBB87-A4EC-4EF7-B37C-B4EA625A83ED}" type="pres">
      <dgm:prSet presAssocID="{AB723B05-336C-49EB-A6DC-61D59B70590C}" presName="Name21" presStyleCnt="0"/>
      <dgm:spPr/>
    </dgm:pt>
    <dgm:pt modelId="{52E02ED1-19F4-4468-BA53-2C475C2E2DCB}" type="pres">
      <dgm:prSet presAssocID="{AB723B05-336C-49EB-A6DC-61D59B70590C}" presName="level2Shape" presStyleLbl="node2" presStyleIdx="1" presStyleCnt="2" custScaleY="71210" custLinFactNeighborX="2830" custLinFactNeighborY="77751"/>
      <dgm:spPr/>
      <dgm:t>
        <a:bodyPr/>
        <a:lstStyle/>
        <a:p>
          <a:endParaRPr lang="zh-CN" altLang="en-US"/>
        </a:p>
      </dgm:t>
    </dgm:pt>
    <dgm:pt modelId="{A085ED20-2371-43F2-A58B-9093EC0F1057}" type="pres">
      <dgm:prSet presAssocID="{AB723B05-336C-49EB-A6DC-61D59B70590C}" presName="hierChild3" presStyleCnt="0"/>
      <dgm:spPr/>
    </dgm:pt>
    <dgm:pt modelId="{652B7FB2-1B67-4E83-8438-BB1473C79F1E}" type="pres">
      <dgm:prSet presAssocID="{D5930CF0-92AF-45DD-BDDD-BE5ACC3DFF4F}" presName="Name19" presStyleLbl="parChTrans1D3" presStyleIdx="2" presStyleCnt="4"/>
      <dgm:spPr/>
      <dgm:t>
        <a:bodyPr/>
        <a:lstStyle/>
        <a:p>
          <a:endParaRPr lang="zh-CN" altLang="en-US"/>
        </a:p>
      </dgm:t>
    </dgm:pt>
    <dgm:pt modelId="{95DE03AF-E1B3-45EE-99F9-BAAF205C5655}" type="pres">
      <dgm:prSet presAssocID="{8411E696-3E0D-4F07-8F8F-A5D2CD792B6D}" presName="Name21" presStyleCnt="0"/>
      <dgm:spPr/>
    </dgm:pt>
    <dgm:pt modelId="{D832558B-2DBC-4093-A05D-B715D5A35051}" type="pres">
      <dgm:prSet presAssocID="{8411E696-3E0D-4F07-8F8F-A5D2CD792B6D}" presName="level2Shape" presStyleLbl="node3" presStyleIdx="2" presStyleCnt="4" custScaleY="77153" custLinFactNeighborX="280" custLinFactNeighborY="95651"/>
      <dgm:spPr/>
      <dgm:t>
        <a:bodyPr/>
        <a:lstStyle/>
        <a:p>
          <a:endParaRPr lang="zh-CN" altLang="en-US"/>
        </a:p>
      </dgm:t>
    </dgm:pt>
    <dgm:pt modelId="{A23E398F-E8EC-45DC-91C9-65A7CD1745B0}" type="pres">
      <dgm:prSet presAssocID="{8411E696-3E0D-4F07-8F8F-A5D2CD792B6D}" presName="hierChild3" presStyleCnt="0"/>
      <dgm:spPr/>
    </dgm:pt>
    <dgm:pt modelId="{303ABEFF-4D97-4623-91EC-EEAAE14BA798}" type="pres">
      <dgm:prSet presAssocID="{484742D0-B6B9-441B-B0D6-8177884EE4C9}" presName="Name19" presStyleLbl="parChTrans1D3" presStyleIdx="3" presStyleCnt="4"/>
      <dgm:spPr/>
      <dgm:t>
        <a:bodyPr/>
        <a:lstStyle/>
        <a:p>
          <a:endParaRPr lang="zh-CN" altLang="en-US"/>
        </a:p>
      </dgm:t>
    </dgm:pt>
    <dgm:pt modelId="{1022E7C7-1ADA-40B8-A80A-4DFC6A18D629}" type="pres">
      <dgm:prSet presAssocID="{517C9A06-D8E0-4C28-9E08-B9D7AC0F17A1}" presName="Name21" presStyleCnt="0"/>
      <dgm:spPr/>
    </dgm:pt>
    <dgm:pt modelId="{9887885F-9078-446B-8323-3F91AD5A0016}" type="pres">
      <dgm:prSet presAssocID="{517C9A06-D8E0-4C28-9E08-B9D7AC0F17A1}" presName="level2Shape" presStyleLbl="node3" presStyleIdx="3" presStyleCnt="4" custScaleY="77153" custLinFactNeighborX="555" custLinFactNeighborY="95650"/>
      <dgm:spPr/>
      <dgm:t>
        <a:bodyPr/>
        <a:lstStyle/>
        <a:p>
          <a:endParaRPr lang="zh-CN" altLang="en-US"/>
        </a:p>
      </dgm:t>
    </dgm:pt>
    <dgm:pt modelId="{73A3DE37-1CF5-48C7-9987-D50B7A58BF5B}" type="pres">
      <dgm:prSet presAssocID="{517C9A06-D8E0-4C28-9E08-B9D7AC0F17A1}" presName="hierChild3" presStyleCnt="0"/>
      <dgm:spPr/>
    </dgm:pt>
    <dgm:pt modelId="{7E102F5E-6C05-41A2-8A71-41F54E36C3AF}" type="pres">
      <dgm:prSet presAssocID="{5B7CB4A2-8117-4152-BCAD-D5D3D0394A1F}" presName="bgShapesFlow" presStyleCnt="0"/>
      <dgm:spPr/>
    </dgm:pt>
  </dgm:ptLst>
  <dgm:cxnLst>
    <dgm:cxn modelId="{4E01A8F9-CDCC-4951-B990-888DD571A2C4}" srcId="{5B7CB4A2-8117-4152-BCAD-D5D3D0394A1F}" destId="{8C9FFCF4-170D-4DBD-A4DC-E9F4EC7EA0AA}" srcOrd="0" destOrd="0" parTransId="{F2A7143C-2DC2-44AD-8F1B-50A0AEAB0229}" sibTransId="{BE9B29E6-F9F8-41B4-814D-5C2D4E44A6CC}"/>
    <dgm:cxn modelId="{438B4884-69A1-4767-8670-17E80BF69C3D}" type="presOf" srcId="{BD8B4930-DA74-4601-A4CA-22DDE50447B0}" destId="{775F9606-F27F-4995-99A1-A5F9133FED8E}" srcOrd="0" destOrd="0" presId="urn:microsoft.com/office/officeart/2005/8/layout/hierarchy6"/>
    <dgm:cxn modelId="{16BCA482-B267-40D2-B5E8-DD70854C55FE}" type="presOf" srcId="{8411E696-3E0D-4F07-8F8F-A5D2CD792B6D}" destId="{D832558B-2DBC-4093-A05D-B715D5A35051}" srcOrd="0" destOrd="0" presId="urn:microsoft.com/office/officeart/2005/8/layout/hierarchy6"/>
    <dgm:cxn modelId="{E5A909F6-99B0-43B1-9486-6D04EDCE3DC1}" type="presOf" srcId="{9E11C275-506B-4F5B-8197-E25018414364}" destId="{C19EC313-10D2-4F74-B51B-B5D6F2855F01}" srcOrd="0" destOrd="0" presId="urn:microsoft.com/office/officeart/2005/8/layout/hierarchy6"/>
    <dgm:cxn modelId="{303D47EE-51E7-4D26-90DE-8F443A347B82}" type="presOf" srcId="{AB723B05-336C-49EB-A6DC-61D59B70590C}" destId="{52E02ED1-19F4-4468-BA53-2C475C2E2DCB}" srcOrd="0" destOrd="0" presId="urn:microsoft.com/office/officeart/2005/8/layout/hierarchy6"/>
    <dgm:cxn modelId="{F0BED812-F929-4E30-BDDA-9DCF813096C6}" type="presOf" srcId="{8C9FFCF4-170D-4DBD-A4DC-E9F4EC7EA0AA}" destId="{33D52E35-D818-434F-999C-4A058B4FF2E8}" srcOrd="0" destOrd="0" presId="urn:microsoft.com/office/officeart/2005/8/layout/hierarchy6"/>
    <dgm:cxn modelId="{2082EA81-2AD7-4C13-939C-3A450847D428}" type="presOf" srcId="{04E64250-305E-4E2A-BAE9-441BEA8D7A53}" destId="{DBC19280-18EE-444E-BF70-3E9BDB848CA5}" srcOrd="0" destOrd="0" presId="urn:microsoft.com/office/officeart/2005/8/layout/hierarchy6"/>
    <dgm:cxn modelId="{E250779A-E87B-45F7-91DE-FB80C1C1EDA0}" srcId="{47188FD7-C840-41B4-90A1-A885682C1C0B}" destId="{BD8B4930-DA74-4601-A4CA-22DDE50447B0}" srcOrd="1" destOrd="0" parTransId="{4FC7E38F-547A-41D2-853C-A9797C36D178}" sibTransId="{6E52B3F8-1BF4-46AB-AC0E-4D3A830E1D7E}"/>
    <dgm:cxn modelId="{5D1BD09D-D441-49F6-ACC5-50E6680CD35A}" type="presOf" srcId="{484742D0-B6B9-441B-B0D6-8177884EE4C9}" destId="{303ABEFF-4D97-4623-91EC-EEAAE14BA798}" srcOrd="0" destOrd="0" presId="urn:microsoft.com/office/officeart/2005/8/layout/hierarchy6"/>
    <dgm:cxn modelId="{60228A3F-317A-4FD2-8510-3DAEFC9D8D3D}" type="presOf" srcId="{89FE35E6-DA8D-4B02-9CE5-945F6A76F03E}" destId="{E64B64B2-D624-4F7F-8607-ECFF38EEBF10}" srcOrd="0" destOrd="0" presId="urn:microsoft.com/office/officeart/2005/8/layout/hierarchy6"/>
    <dgm:cxn modelId="{8773A516-E8D9-446E-874A-0EC836DF740F}" type="presOf" srcId="{D5930CF0-92AF-45DD-BDDD-BE5ACC3DFF4F}" destId="{652B7FB2-1B67-4E83-8438-BB1473C79F1E}" srcOrd="0" destOrd="0" presId="urn:microsoft.com/office/officeart/2005/8/layout/hierarchy6"/>
    <dgm:cxn modelId="{FDDE3A5B-DE51-4519-B9A8-E91DCF13ED01}" srcId="{47188FD7-C840-41B4-90A1-A885682C1C0B}" destId="{04E64250-305E-4E2A-BAE9-441BEA8D7A53}" srcOrd="0" destOrd="0" parTransId="{8A17C349-7B62-4013-BE62-1F9A12A637D8}" sibTransId="{8817C524-0744-4090-A01F-FF07E1E0966A}"/>
    <dgm:cxn modelId="{E77114D8-A9C1-4865-B8B6-90DE6F90FB3B}" srcId="{8C9FFCF4-170D-4DBD-A4DC-E9F4EC7EA0AA}" destId="{AB723B05-336C-49EB-A6DC-61D59B70590C}" srcOrd="1" destOrd="0" parTransId="{9E11C275-506B-4F5B-8197-E25018414364}" sibTransId="{7868FA01-BA95-4EA3-9581-FD4B17B6C8BF}"/>
    <dgm:cxn modelId="{70DF777B-E2D3-47FB-9B47-0E2E23007287}" type="presOf" srcId="{5B7CB4A2-8117-4152-BCAD-D5D3D0394A1F}" destId="{9400E512-EB1A-4133-B4B8-9FE1414479AA}" srcOrd="0" destOrd="0" presId="urn:microsoft.com/office/officeart/2005/8/layout/hierarchy6"/>
    <dgm:cxn modelId="{533CCF91-34A1-42EE-A3E5-7307EF5505D9}" type="presOf" srcId="{4FC7E38F-547A-41D2-853C-A9797C36D178}" destId="{D76B86E2-34A1-4F56-B82E-D96A7C4EA26B}" srcOrd="0" destOrd="0" presId="urn:microsoft.com/office/officeart/2005/8/layout/hierarchy6"/>
    <dgm:cxn modelId="{6196FEA6-55DC-4E0C-821B-005C4C9A043A}" srcId="{AB723B05-336C-49EB-A6DC-61D59B70590C}" destId="{8411E696-3E0D-4F07-8F8F-A5D2CD792B6D}" srcOrd="0" destOrd="0" parTransId="{D5930CF0-92AF-45DD-BDDD-BE5ACC3DFF4F}" sibTransId="{BDFF7023-802E-47EA-A0D4-B21FF65D4C07}"/>
    <dgm:cxn modelId="{AD830FCA-DB2E-40C2-B18C-77CF3425C179}" type="presOf" srcId="{517C9A06-D8E0-4C28-9E08-B9D7AC0F17A1}" destId="{9887885F-9078-446B-8323-3F91AD5A0016}" srcOrd="0" destOrd="0" presId="urn:microsoft.com/office/officeart/2005/8/layout/hierarchy6"/>
    <dgm:cxn modelId="{7ED934E3-0238-43F4-9F93-96E5E3FC3C34}" srcId="{8C9FFCF4-170D-4DBD-A4DC-E9F4EC7EA0AA}" destId="{47188FD7-C840-41B4-90A1-A885682C1C0B}" srcOrd="0" destOrd="0" parTransId="{89FE35E6-DA8D-4B02-9CE5-945F6A76F03E}" sibTransId="{07900779-F74F-4ED2-957B-38DD3ECC62B4}"/>
    <dgm:cxn modelId="{20139B46-020B-4F3D-A379-FAFB6A23DB0A}" srcId="{AB723B05-336C-49EB-A6DC-61D59B70590C}" destId="{517C9A06-D8E0-4C28-9E08-B9D7AC0F17A1}" srcOrd="1" destOrd="0" parTransId="{484742D0-B6B9-441B-B0D6-8177884EE4C9}" sibTransId="{BD8B64E6-9215-4B5E-B262-50069F4D1408}"/>
    <dgm:cxn modelId="{3B012F51-F7FE-45C3-A855-80ED64FE4F9C}" type="presOf" srcId="{47188FD7-C840-41B4-90A1-A885682C1C0B}" destId="{C3C7917A-2C69-467C-82DA-C24C1722BB18}" srcOrd="0" destOrd="0" presId="urn:microsoft.com/office/officeart/2005/8/layout/hierarchy6"/>
    <dgm:cxn modelId="{234BB02B-125A-41F2-BB10-E5CF0D542938}" type="presOf" srcId="{8A17C349-7B62-4013-BE62-1F9A12A637D8}" destId="{D03B6210-7307-4FA5-8FD2-4C24DE5FFFCB}" srcOrd="0" destOrd="0" presId="urn:microsoft.com/office/officeart/2005/8/layout/hierarchy6"/>
    <dgm:cxn modelId="{03C690E8-2620-4B4A-9130-9DF813FB3911}" type="presParOf" srcId="{9400E512-EB1A-4133-B4B8-9FE1414479AA}" destId="{F724DB7F-78B2-49E8-B39C-322455CE0C57}" srcOrd="0" destOrd="0" presId="urn:microsoft.com/office/officeart/2005/8/layout/hierarchy6"/>
    <dgm:cxn modelId="{6BA4D75C-18A3-4996-9C17-CE7186D1953D}" type="presParOf" srcId="{F724DB7F-78B2-49E8-B39C-322455CE0C57}" destId="{4EC78D89-DE24-41E4-B824-86E350A6B689}" srcOrd="0" destOrd="0" presId="urn:microsoft.com/office/officeart/2005/8/layout/hierarchy6"/>
    <dgm:cxn modelId="{F8DE693B-A64D-46FD-ABDC-76B3A10372C4}" type="presParOf" srcId="{4EC78D89-DE24-41E4-B824-86E350A6B689}" destId="{C0D6583C-3DA9-441C-9ECF-8F87D41E183C}" srcOrd="0" destOrd="0" presId="urn:microsoft.com/office/officeart/2005/8/layout/hierarchy6"/>
    <dgm:cxn modelId="{7ADBF0D1-C1D0-4F47-BAAA-8970CD9D8135}" type="presParOf" srcId="{C0D6583C-3DA9-441C-9ECF-8F87D41E183C}" destId="{33D52E35-D818-434F-999C-4A058B4FF2E8}" srcOrd="0" destOrd="0" presId="urn:microsoft.com/office/officeart/2005/8/layout/hierarchy6"/>
    <dgm:cxn modelId="{620C4E40-71BE-4DFC-89B4-EA0BB90DD343}" type="presParOf" srcId="{C0D6583C-3DA9-441C-9ECF-8F87D41E183C}" destId="{F79651D2-4C7B-4906-9E90-3B322501412B}" srcOrd="1" destOrd="0" presId="urn:microsoft.com/office/officeart/2005/8/layout/hierarchy6"/>
    <dgm:cxn modelId="{F90B8799-CFD6-444E-99C4-2FCEA3A04187}" type="presParOf" srcId="{F79651D2-4C7B-4906-9E90-3B322501412B}" destId="{E64B64B2-D624-4F7F-8607-ECFF38EEBF10}" srcOrd="0" destOrd="0" presId="urn:microsoft.com/office/officeart/2005/8/layout/hierarchy6"/>
    <dgm:cxn modelId="{7484A73E-D3C5-4238-B97D-15D64318D13D}" type="presParOf" srcId="{F79651D2-4C7B-4906-9E90-3B322501412B}" destId="{A26B63DE-603D-4310-81A7-2FC610BD9A1C}" srcOrd="1" destOrd="0" presId="urn:microsoft.com/office/officeart/2005/8/layout/hierarchy6"/>
    <dgm:cxn modelId="{EF1666A6-07C6-4FF1-AEE5-048FC60B261C}" type="presParOf" srcId="{A26B63DE-603D-4310-81A7-2FC610BD9A1C}" destId="{C3C7917A-2C69-467C-82DA-C24C1722BB18}" srcOrd="0" destOrd="0" presId="urn:microsoft.com/office/officeart/2005/8/layout/hierarchy6"/>
    <dgm:cxn modelId="{A1B8220E-7D5E-455D-8A45-7394368B85B4}" type="presParOf" srcId="{A26B63DE-603D-4310-81A7-2FC610BD9A1C}" destId="{1A1407A8-EC63-4808-9D85-E0BDAF9ED162}" srcOrd="1" destOrd="0" presId="urn:microsoft.com/office/officeart/2005/8/layout/hierarchy6"/>
    <dgm:cxn modelId="{8355C102-082C-490D-917F-E1F48B5DA68F}" type="presParOf" srcId="{1A1407A8-EC63-4808-9D85-E0BDAF9ED162}" destId="{D03B6210-7307-4FA5-8FD2-4C24DE5FFFCB}" srcOrd="0" destOrd="0" presId="urn:microsoft.com/office/officeart/2005/8/layout/hierarchy6"/>
    <dgm:cxn modelId="{0B5617E1-1EAA-4B96-B240-6AAE56CAE792}" type="presParOf" srcId="{1A1407A8-EC63-4808-9D85-E0BDAF9ED162}" destId="{F5177542-062F-4C5C-874E-FB469143CB41}" srcOrd="1" destOrd="0" presId="urn:microsoft.com/office/officeart/2005/8/layout/hierarchy6"/>
    <dgm:cxn modelId="{7887F263-CB10-4589-A9B5-9974445355CC}" type="presParOf" srcId="{F5177542-062F-4C5C-874E-FB469143CB41}" destId="{DBC19280-18EE-444E-BF70-3E9BDB848CA5}" srcOrd="0" destOrd="0" presId="urn:microsoft.com/office/officeart/2005/8/layout/hierarchy6"/>
    <dgm:cxn modelId="{058E0E5E-3E2F-458B-B93A-0C37176E4E24}" type="presParOf" srcId="{F5177542-062F-4C5C-874E-FB469143CB41}" destId="{8402007E-11BB-4454-98A9-4D56D99BE057}" srcOrd="1" destOrd="0" presId="urn:microsoft.com/office/officeart/2005/8/layout/hierarchy6"/>
    <dgm:cxn modelId="{9AC4B8D5-EE2A-4B17-8ED6-DD38A1C6089C}" type="presParOf" srcId="{1A1407A8-EC63-4808-9D85-E0BDAF9ED162}" destId="{D76B86E2-34A1-4F56-B82E-D96A7C4EA26B}" srcOrd="2" destOrd="0" presId="urn:microsoft.com/office/officeart/2005/8/layout/hierarchy6"/>
    <dgm:cxn modelId="{50DEF13E-8AF0-4826-B66B-6A0D28853D4A}" type="presParOf" srcId="{1A1407A8-EC63-4808-9D85-E0BDAF9ED162}" destId="{0A281FCC-B38E-4528-BDEA-74FDC35EF39B}" srcOrd="3" destOrd="0" presId="urn:microsoft.com/office/officeart/2005/8/layout/hierarchy6"/>
    <dgm:cxn modelId="{D0310075-724D-435F-9454-9F61D0180BA6}" type="presParOf" srcId="{0A281FCC-B38E-4528-BDEA-74FDC35EF39B}" destId="{775F9606-F27F-4995-99A1-A5F9133FED8E}" srcOrd="0" destOrd="0" presId="urn:microsoft.com/office/officeart/2005/8/layout/hierarchy6"/>
    <dgm:cxn modelId="{C1487C40-94A4-4AB6-AEFB-15F9C5952E11}" type="presParOf" srcId="{0A281FCC-B38E-4528-BDEA-74FDC35EF39B}" destId="{37FC7CB1-D788-46C6-A60B-850C7E4AA1E2}" srcOrd="1" destOrd="0" presId="urn:microsoft.com/office/officeart/2005/8/layout/hierarchy6"/>
    <dgm:cxn modelId="{EEB884A9-CF58-4EF7-83FE-81AC633F1B93}" type="presParOf" srcId="{F79651D2-4C7B-4906-9E90-3B322501412B}" destId="{C19EC313-10D2-4F74-B51B-B5D6F2855F01}" srcOrd="2" destOrd="0" presId="urn:microsoft.com/office/officeart/2005/8/layout/hierarchy6"/>
    <dgm:cxn modelId="{5005AAE3-36CB-4BAB-B98B-59D176906648}" type="presParOf" srcId="{F79651D2-4C7B-4906-9E90-3B322501412B}" destId="{811DBB87-A4EC-4EF7-B37C-B4EA625A83ED}" srcOrd="3" destOrd="0" presId="urn:microsoft.com/office/officeart/2005/8/layout/hierarchy6"/>
    <dgm:cxn modelId="{4576E287-D0DA-4FDA-942E-8D3BFAC25EC0}" type="presParOf" srcId="{811DBB87-A4EC-4EF7-B37C-B4EA625A83ED}" destId="{52E02ED1-19F4-4468-BA53-2C475C2E2DCB}" srcOrd="0" destOrd="0" presId="urn:microsoft.com/office/officeart/2005/8/layout/hierarchy6"/>
    <dgm:cxn modelId="{0DB6ED12-123E-4B6C-842A-7BE331B9FDDA}" type="presParOf" srcId="{811DBB87-A4EC-4EF7-B37C-B4EA625A83ED}" destId="{A085ED20-2371-43F2-A58B-9093EC0F1057}" srcOrd="1" destOrd="0" presId="urn:microsoft.com/office/officeart/2005/8/layout/hierarchy6"/>
    <dgm:cxn modelId="{02C54266-78BD-4EC5-923D-01085345EF75}" type="presParOf" srcId="{A085ED20-2371-43F2-A58B-9093EC0F1057}" destId="{652B7FB2-1B67-4E83-8438-BB1473C79F1E}" srcOrd="0" destOrd="0" presId="urn:microsoft.com/office/officeart/2005/8/layout/hierarchy6"/>
    <dgm:cxn modelId="{DB75E930-E20D-42E5-9634-390BA78BECD3}" type="presParOf" srcId="{A085ED20-2371-43F2-A58B-9093EC0F1057}" destId="{95DE03AF-E1B3-45EE-99F9-BAAF205C5655}" srcOrd="1" destOrd="0" presId="urn:microsoft.com/office/officeart/2005/8/layout/hierarchy6"/>
    <dgm:cxn modelId="{E1AE0296-7DF5-4AA8-AD2E-D8D96523255A}" type="presParOf" srcId="{95DE03AF-E1B3-45EE-99F9-BAAF205C5655}" destId="{D832558B-2DBC-4093-A05D-B715D5A35051}" srcOrd="0" destOrd="0" presId="urn:microsoft.com/office/officeart/2005/8/layout/hierarchy6"/>
    <dgm:cxn modelId="{3E7FF09A-2C1F-46D5-A2EA-D67CFB97A2C6}" type="presParOf" srcId="{95DE03AF-E1B3-45EE-99F9-BAAF205C5655}" destId="{A23E398F-E8EC-45DC-91C9-65A7CD1745B0}" srcOrd="1" destOrd="0" presId="urn:microsoft.com/office/officeart/2005/8/layout/hierarchy6"/>
    <dgm:cxn modelId="{EBF74B16-50FF-4F8F-89BF-093AA1DE1528}" type="presParOf" srcId="{A085ED20-2371-43F2-A58B-9093EC0F1057}" destId="{303ABEFF-4D97-4623-91EC-EEAAE14BA798}" srcOrd="2" destOrd="0" presId="urn:microsoft.com/office/officeart/2005/8/layout/hierarchy6"/>
    <dgm:cxn modelId="{29D39A86-BE84-4658-ADB1-832D32815DFA}" type="presParOf" srcId="{A085ED20-2371-43F2-A58B-9093EC0F1057}" destId="{1022E7C7-1ADA-40B8-A80A-4DFC6A18D629}" srcOrd="3" destOrd="0" presId="urn:microsoft.com/office/officeart/2005/8/layout/hierarchy6"/>
    <dgm:cxn modelId="{52121EAA-7D47-4924-B89C-403AEDE5D116}" type="presParOf" srcId="{1022E7C7-1ADA-40B8-A80A-4DFC6A18D629}" destId="{9887885F-9078-446B-8323-3F91AD5A0016}" srcOrd="0" destOrd="0" presId="urn:microsoft.com/office/officeart/2005/8/layout/hierarchy6"/>
    <dgm:cxn modelId="{8317FDB4-5E81-4BA7-92D8-D8C3C6BDD4DC}" type="presParOf" srcId="{1022E7C7-1ADA-40B8-A80A-4DFC6A18D629}" destId="{73A3DE37-1CF5-48C7-9987-D50B7A58BF5B}" srcOrd="1" destOrd="0" presId="urn:microsoft.com/office/officeart/2005/8/layout/hierarchy6"/>
    <dgm:cxn modelId="{B650B0E0-D8E1-4709-8B13-973E37C2BE83}" type="presParOf" srcId="{9400E512-EB1A-4133-B4B8-9FE1414479AA}" destId="{7E102F5E-6C05-41A2-8A71-41F54E36C3AF}" srcOrd="1" destOrd="0" presId="urn:microsoft.com/office/officeart/2005/8/layout/hierarchy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52E35-D818-434F-999C-4A058B4FF2E8}">
      <dsp:nvSpPr>
        <dsp:cNvPr id="0" name=""/>
        <dsp:cNvSpPr/>
      </dsp:nvSpPr>
      <dsp:spPr>
        <a:xfrm>
          <a:off x="2857627" y="2071393"/>
          <a:ext cx="1480640" cy="635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Calibri" pitchFamily="34" charset="0"/>
            </a:rPr>
            <a:t>Feature Spaces</a:t>
          </a:r>
          <a:endParaRPr lang="zh-CN" altLang="en-US" sz="1800" kern="1200" dirty="0">
            <a:latin typeface="Calibri" pitchFamily="34" charset="0"/>
          </a:endParaRPr>
        </a:p>
      </dsp:txBody>
      <dsp:txXfrm>
        <a:off x="2876231" y="2089997"/>
        <a:ext cx="1443432" cy="597996"/>
      </dsp:txXfrm>
    </dsp:sp>
    <dsp:sp modelId="{E64B64B2-D624-4F7F-8607-ECFF38EEBF10}">
      <dsp:nvSpPr>
        <dsp:cNvPr id="0" name=""/>
        <dsp:cNvSpPr/>
      </dsp:nvSpPr>
      <dsp:spPr>
        <a:xfrm>
          <a:off x="1760103" y="2706598"/>
          <a:ext cx="1837844" cy="233585"/>
        </a:xfrm>
        <a:custGeom>
          <a:avLst/>
          <a:gdLst/>
          <a:ahLst/>
          <a:cxnLst/>
          <a:rect l="0" t="0" r="0" b="0"/>
          <a:pathLst>
            <a:path>
              <a:moveTo>
                <a:pt x="1837844" y="0"/>
              </a:moveTo>
              <a:lnTo>
                <a:pt x="1837844" y="116792"/>
              </a:lnTo>
              <a:lnTo>
                <a:pt x="0" y="116792"/>
              </a:lnTo>
              <a:lnTo>
                <a:pt x="0" y="2335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C7917A-2C69-467C-82DA-C24C1722BB18}">
      <dsp:nvSpPr>
        <dsp:cNvPr id="0" name=""/>
        <dsp:cNvSpPr/>
      </dsp:nvSpPr>
      <dsp:spPr>
        <a:xfrm>
          <a:off x="1019783" y="2940184"/>
          <a:ext cx="1480640" cy="70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Calibri" pitchFamily="34" charset="0"/>
            </a:rPr>
            <a:t>Instance Alignment ?</a:t>
          </a:r>
          <a:endParaRPr lang="zh-CN" altLang="en-US" sz="1600" kern="1200" dirty="0">
            <a:latin typeface="Calibri" pitchFamily="34" charset="0"/>
          </a:endParaRPr>
        </a:p>
      </dsp:txBody>
      <dsp:txXfrm>
        <a:off x="1040371" y="2960772"/>
        <a:ext cx="1439464" cy="661733"/>
      </dsp:txXfrm>
    </dsp:sp>
    <dsp:sp modelId="{D03B6210-7307-4FA5-8FD2-4C24DE5FFFCB}">
      <dsp:nvSpPr>
        <dsp:cNvPr id="0" name=""/>
        <dsp:cNvSpPr/>
      </dsp:nvSpPr>
      <dsp:spPr>
        <a:xfrm>
          <a:off x="797479" y="3643093"/>
          <a:ext cx="962623" cy="560501"/>
        </a:xfrm>
        <a:custGeom>
          <a:avLst/>
          <a:gdLst/>
          <a:ahLst/>
          <a:cxnLst/>
          <a:rect l="0" t="0" r="0" b="0"/>
          <a:pathLst>
            <a:path>
              <a:moveTo>
                <a:pt x="962623" y="0"/>
              </a:moveTo>
              <a:lnTo>
                <a:pt x="962623" y="280250"/>
              </a:lnTo>
              <a:lnTo>
                <a:pt x="0" y="280250"/>
              </a:lnTo>
              <a:lnTo>
                <a:pt x="0" y="5605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C19280-18EE-444E-BF70-3E9BDB848CA5}">
      <dsp:nvSpPr>
        <dsp:cNvPr id="0" name=""/>
        <dsp:cNvSpPr/>
      </dsp:nvSpPr>
      <dsp:spPr>
        <a:xfrm>
          <a:off x="57159" y="4203594"/>
          <a:ext cx="1480640" cy="76157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latin typeface="Calibri" pitchFamily="34" charset="0"/>
            </a:rPr>
            <a:t>Multi-view Learning</a:t>
          </a:r>
          <a:endParaRPr lang="zh-CN" altLang="en-US" sz="1400" kern="1200" dirty="0">
            <a:latin typeface="Calibri" pitchFamily="34" charset="0"/>
          </a:endParaRPr>
        </a:p>
      </dsp:txBody>
      <dsp:txXfrm>
        <a:off x="79465" y="4225900"/>
        <a:ext cx="1436028" cy="716960"/>
      </dsp:txXfrm>
    </dsp:sp>
    <dsp:sp modelId="{D76B86E2-34A1-4F56-B82E-D96A7C4EA26B}">
      <dsp:nvSpPr>
        <dsp:cNvPr id="0" name=""/>
        <dsp:cNvSpPr/>
      </dsp:nvSpPr>
      <dsp:spPr>
        <a:xfrm>
          <a:off x="1760103" y="3643093"/>
          <a:ext cx="924659" cy="560501"/>
        </a:xfrm>
        <a:custGeom>
          <a:avLst/>
          <a:gdLst/>
          <a:ahLst/>
          <a:cxnLst/>
          <a:rect l="0" t="0" r="0" b="0"/>
          <a:pathLst>
            <a:path>
              <a:moveTo>
                <a:pt x="0" y="0"/>
              </a:moveTo>
              <a:lnTo>
                <a:pt x="0" y="280250"/>
              </a:lnTo>
              <a:lnTo>
                <a:pt x="924659" y="280250"/>
              </a:lnTo>
              <a:lnTo>
                <a:pt x="924659" y="5605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F9606-F27F-4995-99A1-A5F9133FED8E}">
      <dsp:nvSpPr>
        <dsp:cNvPr id="0" name=""/>
        <dsp:cNvSpPr/>
      </dsp:nvSpPr>
      <dsp:spPr>
        <a:xfrm>
          <a:off x="1944442" y="4203594"/>
          <a:ext cx="1480640" cy="76157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b="1" kern="1200" dirty="0" smtClean="0">
              <a:latin typeface="Calibri" pitchFamily="34" charset="0"/>
            </a:rPr>
            <a:t>Heterogeneous Transfer Learning</a:t>
          </a:r>
          <a:endParaRPr lang="zh-CN" altLang="en-US" sz="1600" b="1" kern="1200" dirty="0">
            <a:latin typeface="Calibri" pitchFamily="34" charset="0"/>
          </a:endParaRPr>
        </a:p>
      </dsp:txBody>
      <dsp:txXfrm>
        <a:off x="1966748" y="4225900"/>
        <a:ext cx="1436028" cy="716960"/>
      </dsp:txXfrm>
    </dsp:sp>
    <dsp:sp modelId="{C19EC313-10D2-4F74-B51B-B5D6F2855F01}">
      <dsp:nvSpPr>
        <dsp:cNvPr id="0" name=""/>
        <dsp:cNvSpPr/>
      </dsp:nvSpPr>
      <dsp:spPr>
        <a:xfrm>
          <a:off x="3597947" y="2706598"/>
          <a:ext cx="2000345" cy="233585"/>
        </a:xfrm>
        <a:custGeom>
          <a:avLst/>
          <a:gdLst/>
          <a:ahLst/>
          <a:cxnLst/>
          <a:rect l="0" t="0" r="0" b="0"/>
          <a:pathLst>
            <a:path>
              <a:moveTo>
                <a:pt x="0" y="0"/>
              </a:moveTo>
              <a:lnTo>
                <a:pt x="0" y="116792"/>
              </a:lnTo>
              <a:lnTo>
                <a:pt x="2000345" y="116792"/>
              </a:lnTo>
              <a:lnTo>
                <a:pt x="2000345" y="2335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E02ED1-19F4-4468-BA53-2C475C2E2DCB}">
      <dsp:nvSpPr>
        <dsp:cNvPr id="0" name=""/>
        <dsp:cNvSpPr/>
      </dsp:nvSpPr>
      <dsp:spPr>
        <a:xfrm>
          <a:off x="4857972" y="2940184"/>
          <a:ext cx="1480640" cy="70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Calibri" pitchFamily="34" charset="0"/>
            </a:rPr>
            <a:t>Data Distribution?</a:t>
          </a:r>
          <a:endParaRPr lang="zh-CN" altLang="en-US" sz="1600" kern="1200" dirty="0">
            <a:latin typeface="Calibri" pitchFamily="34" charset="0"/>
          </a:endParaRPr>
        </a:p>
      </dsp:txBody>
      <dsp:txXfrm>
        <a:off x="4878560" y="2960772"/>
        <a:ext cx="1439464" cy="661733"/>
      </dsp:txXfrm>
    </dsp:sp>
    <dsp:sp modelId="{652B7FB2-1B67-4E83-8438-BB1473C79F1E}">
      <dsp:nvSpPr>
        <dsp:cNvPr id="0" name=""/>
        <dsp:cNvSpPr/>
      </dsp:nvSpPr>
      <dsp:spPr>
        <a:xfrm>
          <a:off x="4598120" y="3643093"/>
          <a:ext cx="1000172" cy="571527"/>
        </a:xfrm>
        <a:custGeom>
          <a:avLst/>
          <a:gdLst/>
          <a:ahLst/>
          <a:cxnLst/>
          <a:rect l="0" t="0" r="0" b="0"/>
          <a:pathLst>
            <a:path>
              <a:moveTo>
                <a:pt x="1000172" y="0"/>
              </a:moveTo>
              <a:lnTo>
                <a:pt x="1000172" y="285763"/>
              </a:lnTo>
              <a:lnTo>
                <a:pt x="0" y="285763"/>
              </a:lnTo>
              <a:lnTo>
                <a:pt x="0" y="5715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2558B-2DBC-4093-A05D-B715D5A35051}">
      <dsp:nvSpPr>
        <dsp:cNvPr id="0" name=""/>
        <dsp:cNvSpPr/>
      </dsp:nvSpPr>
      <dsp:spPr>
        <a:xfrm>
          <a:off x="3857800" y="4214620"/>
          <a:ext cx="1480640" cy="76157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latin typeface="Calibri" pitchFamily="34" charset="0"/>
            </a:rPr>
            <a:t>Transfer Learning across Different Distributions</a:t>
          </a:r>
          <a:endParaRPr lang="zh-CN" altLang="en-US" sz="1400" kern="1200" dirty="0">
            <a:latin typeface="Calibri" pitchFamily="34" charset="0"/>
          </a:endParaRPr>
        </a:p>
      </dsp:txBody>
      <dsp:txXfrm>
        <a:off x="3880106" y="4236926"/>
        <a:ext cx="1436028" cy="716960"/>
      </dsp:txXfrm>
    </dsp:sp>
    <dsp:sp modelId="{303ABEFF-4D97-4623-91EC-EEAAE14BA798}">
      <dsp:nvSpPr>
        <dsp:cNvPr id="0" name=""/>
        <dsp:cNvSpPr/>
      </dsp:nvSpPr>
      <dsp:spPr>
        <a:xfrm>
          <a:off x="5598293" y="3643093"/>
          <a:ext cx="924503" cy="571517"/>
        </a:xfrm>
        <a:custGeom>
          <a:avLst/>
          <a:gdLst/>
          <a:ahLst/>
          <a:cxnLst/>
          <a:rect l="0" t="0" r="0" b="0"/>
          <a:pathLst>
            <a:path>
              <a:moveTo>
                <a:pt x="0" y="0"/>
              </a:moveTo>
              <a:lnTo>
                <a:pt x="0" y="285758"/>
              </a:lnTo>
              <a:lnTo>
                <a:pt x="924503" y="285758"/>
              </a:lnTo>
              <a:lnTo>
                <a:pt x="924503" y="5715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7885F-9078-446B-8323-3F91AD5A0016}">
      <dsp:nvSpPr>
        <dsp:cNvPr id="0" name=""/>
        <dsp:cNvSpPr/>
      </dsp:nvSpPr>
      <dsp:spPr>
        <a:xfrm>
          <a:off x="5782476" y="4214610"/>
          <a:ext cx="1480640" cy="76157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Calibri" pitchFamily="34" charset="0"/>
            </a:rPr>
            <a:t>Traditional Machine Learning</a:t>
          </a:r>
          <a:endParaRPr lang="zh-CN" altLang="en-US" sz="1600" kern="1200" dirty="0">
            <a:latin typeface="Calibri" pitchFamily="34" charset="0"/>
          </a:endParaRPr>
        </a:p>
      </dsp:txBody>
      <dsp:txXfrm>
        <a:off x="5804782" y="4236916"/>
        <a:ext cx="1436028" cy="7169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defRPr>
            </a:lvl1pPr>
          </a:lstStyle>
          <a:p>
            <a:pPr>
              <a:defRPr/>
            </a:pPr>
            <a:endParaRPr lang="en-US" altLang="zh-CN"/>
          </a:p>
        </p:txBody>
      </p:sp>
      <p:sp>
        <p:nvSpPr>
          <p:cNvPr id="66563"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defRPr>
            </a:lvl1pPr>
          </a:lstStyle>
          <a:p>
            <a:pPr>
              <a:defRPr/>
            </a:pPr>
            <a:endParaRPr lang="en-US" altLang="zh-CN"/>
          </a:p>
        </p:txBody>
      </p:sp>
      <p:sp>
        <p:nvSpPr>
          <p:cNvPr id="66564"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ltLang="zh-CN"/>
          </a:p>
        </p:txBody>
      </p:sp>
      <p:sp>
        <p:nvSpPr>
          <p:cNvPr id="66565"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defRPr>
            </a:lvl1pPr>
          </a:lstStyle>
          <a:p>
            <a:pPr>
              <a:defRPr/>
            </a:pPr>
            <a:fld id="{93B879B3-4E1C-4BD4-9882-C22683AFE685}" type="slidenum">
              <a:rPr lang="zh-CN" altLang="en-US"/>
              <a:pPr>
                <a:defRPr/>
              </a:pPr>
              <a:t>‹#›</a:t>
            </a:fld>
            <a:endParaRPr lang="en-US" altLang="zh-CN"/>
          </a:p>
        </p:txBody>
      </p:sp>
    </p:spTree>
    <p:extLst>
      <p:ext uri="{BB962C8B-B14F-4D97-AF65-F5344CB8AC3E}">
        <p14:creationId xmlns:p14="http://schemas.microsoft.com/office/powerpoint/2010/main" val="2229111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defRPr>
            </a:lvl1pPr>
          </a:lstStyle>
          <a:p>
            <a:pPr>
              <a:defRPr/>
            </a:pPr>
            <a:endParaRPr lang="en-US" altLang="zh-CN"/>
          </a:p>
        </p:txBody>
      </p:sp>
      <p:sp>
        <p:nvSpPr>
          <p:cNvPr id="1536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defRPr>
            </a:lvl1pPr>
          </a:lstStyle>
          <a:p>
            <a:pPr>
              <a:defRPr/>
            </a:pPr>
            <a:endParaRPr lang="en-US" altLang="zh-CN"/>
          </a:p>
        </p:txBody>
      </p:sp>
      <p:sp>
        <p:nvSpPr>
          <p:cNvPr id="7172"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536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ltLang="zh-CN"/>
          </a:p>
        </p:txBody>
      </p:sp>
      <p:sp>
        <p:nvSpPr>
          <p:cNvPr id="1536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defRPr>
            </a:lvl1pPr>
          </a:lstStyle>
          <a:p>
            <a:pPr>
              <a:defRPr/>
            </a:pPr>
            <a:fld id="{64F8DF9E-D661-4C50-B79A-E72FE475452C}" type="slidenum">
              <a:rPr lang="zh-CN" altLang="en-US"/>
              <a:pPr>
                <a:defRPr/>
              </a:pPr>
              <a:t>‹#›</a:t>
            </a:fld>
            <a:endParaRPr lang="en-US" altLang="zh-CN"/>
          </a:p>
        </p:txBody>
      </p:sp>
    </p:spTree>
    <p:extLst>
      <p:ext uri="{BB962C8B-B14F-4D97-AF65-F5344CB8AC3E}">
        <p14:creationId xmlns:p14="http://schemas.microsoft.com/office/powerpoint/2010/main" val="37285446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endParaRPr lang="zh-CN"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3" name="幻灯片图像占位符 1"/>
          <p:cNvSpPr>
            <a:spLocks noGrp="1" noRot="1" noChangeAspect="1" noTextEdit="1"/>
          </p:cNvSpPr>
          <p:nvPr>
            <p:ph type="sldImg"/>
          </p:nvPr>
        </p:nvSpPr>
        <p:spPr>
          <a:ln/>
        </p:spPr>
      </p:sp>
      <p:sp>
        <p:nvSpPr>
          <p:cNvPr id="1190914" name="备注占位符 2"/>
          <p:cNvSpPr>
            <a:spLocks noGrp="1"/>
          </p:cNvSpPr>
          <p:nvPr>
            <p:ph type="body" idx="1"/>
          </p:nvPr>
        </p:nvSpPr>
        <p:spPr>
          <a:noFill/>
          <a:ln/>
        </p:spPr>
        <p:txBody>
          <a:bodyPr/>
          <a:lstStyle/>
          <a:p>
            <a:r>
              <a:rPr lang="en-US" smtClean="0">
                <a:latin typeface="Arial" charset="0"/>
              </a:rPr>
              <a:t>Use apple?</a:t>
            </a:r>
          </a:p>
        </p:txBody>
      </p:sp>
      <p:sp>
        <p:nvSpPr>
          <p:cNvPr id="1190915" name="灯片编号占位符 3"/>
          <p:cNvSpPr txBox="1">
            <a:spLocks noGrp="1"/>
          </p:cNvSpPr>
          <p:nvPr/>
        </p:nvSpPr>
        <p:spPr bwMode="auto">
          <a:xfrm>
            <a:off x="3841750" y="9421813"/>
            <a:ext cx="2938463" cy="495300"/>
          </a:xfrm>
          <a:prstGeom prst="rect">
            <a:avLst/>
          </a:prstGeom>
          <a:noFill/>
          <a:ln w="9525">
            <a:noFill/>
            <a:miter lim="800000"/>
            <a:headEnd/>
            <a:tailEnd/>
          </a:ln>
        </p:spPr>
        <p:txBody>
          <a:bodyPr anchor="b"/>
          <a:lstStyle/>
          <a:p>
            <a:pPr algn="r"/>
            <a:fld id="{A941EB13-C2D5-4FD8-96F5-BC1078E4A0AF}" type="slidenum">
              <a:rPr lang="zh-CN" altLang="en-US" sz="1200" b="0">
                <a:latin typeface="Arial" charset="0"/>
              </a:rPr>
              <a:pPr algn="r"/>
              <a:t>12</a:t>
            </a:fld>
            <a:endParaRPr lang="en-US" altLang="zh-CN" sz="1200" b="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09" name="Rectangle 2"/>
          <p:cNvSpPr>
            <a:spLocks noGrp="1" noRot="1" noChangeAspect="1" noChangeArrowheads="1" noTextEdit="1"/>
          </p:cNvSpPr>
          <p:nvPr>
            <p:ph type="sldImg"/>
          </p:nvPr>
        </p:nvSpPr>
        <p:spPr>
          <a:ln/>
        </p:spPr>
      </p:sp>
      <p:sp>
        <p:nvSpPr>
          <p:cNvPr id="119501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Rectangle 2"/>
          <p:cNvSpPr>
            <a:spLocks noGrp="1" noRot="1" noChangeAspect="1" noChangeArrowheads="1" noTextEdit="1"/>
          </p:cNvSpPr>
          <p:nvPr>
            <p:ph type="sldImg"/>
          </p:nvPr>
        </p:nvSpPr>
        <p:spPr>
          <a:ln/>
        </p:spPr>
      </p:sp>
      <p:sp>
        <p:nvSpPr>
          <p:cNvPr id="96256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1" name="Slide Image Placeholder 1"/>
          <p:cNvSpPr>
            <a:spLocks noGrp="1" noRot="1" noChangeAspect="1"/>
          </p:cNvSpPr>
          <p:nvPr>
            <p:ph type="sldImg"/>
          </p:nvPr>
        </p:nvSpPr>
        <p:spPr>
          <a:ln/>
        </p:spPr>
      </p:sp>
      <p:sp>
        <p:nvSpPr>
          <p:cNvPr id="1192962" name="Notes Placeholder 2"/>
          <p:cNvSpPr>
            <a:spLocks noGrp="1"/>
          </p:cNvSpPr>
          <p:nvPr>
            <p:ph type="body" idx="1"/>
          </p:nvPr>
        </p:nvSpPr>
        <p:spPr>
          <a:noFill/>
          <a:ln/>
        </p:spPr>
        <p:txBody>
          <a:bodyPr/>
          <a:lstStyle/>
          <a:p>
            <a:endParaRPr lang="en-US" smtClean="0">
              <a:latin typeface="Arial" charset="0"/>
            </a:endParaRPr>
          </a:p>
        </p:txBody>
      </p:sp>
      <p:sp>
        <p:nvSpPr>
          <p:cNvPr id="1192963" name="Slide Number Placeholder 3"/>
          <p:cNvSpPr>
            <a:spLocks noGrp="1"/>
          </p:cNvSpPr>
          <p:nvPr>
            <p:ph type="sldNum" sz="quarter" idx="5"/>
          </p:nvPr>
        </p:nvSpPr>
        <p:spPr>
          <a:noFill/>
        </p:spPr>
        <p:txBody>
          <a:bodyPr/>
          <a:lstStyle/>
          <a:p>
            <a:fld id="{E4543C58-A628-478B-A354-27833A36E523}" type="slidenum">
              <a:rPr lang="zh-CN" altLang="en-US" smtClean="0">
                <a:latin typeface="Arial" charset="0"/>
              </a:rPr>
              <a:pPr/>
              <a:t>16</a:t>
            </a:fld>
            <a:endParaRPr lang="en-US" altLang="zh-CN"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tackle the problem, in this paper, we proposed to used the co-occurrence data in the WWW acting as a bridge between the different feature spaces.</a:t>
            </a:r>
          </a:p>
          <a:p>
            <a:endParaRPr lang="en-US" baseline="0" dirty="0" smtClean="0"/>
          </a:p>
          <a:p>
            <a:r>
              <a:rPr lang="en-US" baseline="0" dirty="0" smtClean="0"/>
              <a:t>The co-occurrence data here refers to the data containing the co-occurrence of both text and images. Co-occurrence data are abundant via . For example, we can obtain those data social photo sharing sites, such as Flickr. The image and the correspondent user annotation are the co-occurrence data.</a:t>
            </a:r>
          </a:p>
          <a:p>
            <a:endParaRPr lang="en-US" dirty="0"/>
          </a:p>
        </p:txBody>
      </p:sp>
      <p:sp>
        <p:nvSpPr>
          <p:cNvPr id="4" name="Slide Number Placeholder 3"/>
          <p:cNvSpPr>
            <a:spLocks noGrp="1"/>
          </p:cNvSpPr>
          <p:nvPr>
            <p:ph type="sldNum" sz="quarter" idx="10"/>
          </p:nvPr>
        </p:nvSpPr>
        <p:spPr/>
        <p:txBody>
          <a:bodyPr/>
          <a:lstStyle/>
          <a:p>
            <a:fld id="{8B8EECCD-9D2A-420D-B6F3-41D7824AAE10}" type="slidenum">
              <a:rPr lang="en-US" smtClean="0"/>
              <a:pPr/>
              <a:t>17</a:t>
            </a:fld>
            <a:endParaRPr lang="en-US"/>
          </a:p>
        </p:txBody>
      </p:sp>
    </p:spTree>
    <p:extLst>
      <p:ext uri="{BB962C8B-B14F-4D97-AF65-F5344CB8AC3E}">
        <p14:creationId xmlns:p14="http://schemas.microsoft.com/office/powerpoint/2010/main" val="4108827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5" name="Rectangle 2"/>
          <p:cNvSpPr>
            <a:spLocks noGrp="1" noRot="1" noChangeAspect="1" noChangeArrowheads="1" noTextEdit="1"/>
          </p:cNvSpPr>
          <p:nvPr>
            <p:ph type="sldImg"/>
          </p:nvPr>
        </p:nvSpPr>
        <p:spPr>
          <a:ln/>
        </p:spPr>
      </p:sp>
      <p:sp>
        <p:nvSpPr>
          <p:cNvPr id="119910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3" name="Slide Image Placeholder 1"/>
          <p:cNvSpPr>
            <a:spLocks noGrp="1" noRot="1" noChangeAspect="1" noTextEdit="1"/>
          </p:cNvSpPr>
          <p:nvPr>
            <p:ph type="sldImg"/>
          </p:nvPr>
        </p:nvSpPr>
        <p:spPr>
          <a:ln/>
        </p:spPr>
      </p:sp>
      <p:sp>
        <p:nvSpPr>
          <p:cNvPr id="1201154" name="Notes Placeholder 2"/>
          <p:cNvSpPr>
            <a:spLocks noGrp="1"/>
          </p:cNvSpPr>
          <p:nvPr>
            <p:ph type="body" idx="1"/>
          </p:nvPr>
        </p:nvSpPr>
        <p:spPr>
          <a:noFill/>
          <a:ln/>
        </p:spPr>
        <p:txBody>
          <a:bodyPr/>
          <a:lstStyle/>
          <a:p>
            <a:pPr eaLnBrk="1" hangingPunct="1">
              <a:spcBef>
                <a:spcPct val="0"/>
              </a:spcBef>
            </a:pPr>
            <a:r>
              <a:rPr lang="en-US" smtClean="0">
                <a:latin typeface="Arial" charset="0"/>
              </a:rPr>
              <a:t>In this slide, the # of latent factors is 3. </a:t>
            </a:r>
          </a:p>
        </p:txBody>
      </p:sp>
      <p:sp>
        <p:nvSpPr>
          <p:cNvPr id="1201155" name="Slide Number Placeholder 3"/>
          <p:cNvSpPr>
            <a:spLocks noGrp="1"/>
          </p:cNvSpPr>
          <p:nvPr>
            <p:ph type="sldNum" sz="quarter" idx="5"/>
          </p:nvPr>
        </p:nvSpPr>
        <p:spPr>
          <a:noFill/>
        </p:spPr>
        <p:txBody>
          <a:bodyPr/>
          <a:lstStyle/>
          <a:p>
            <a:fld id="{272BD43E-DD28-4025-9332-FAE745865D97}" type="slidenum">
              <a:rPr lang="en-US" smtClean="0">
                <a:latin typeface="Calibri" pitchFamily="34" charset="0"/>
              </a:rPr>
              <a:pPr/>
              <a:t>19</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1" name="Rectangle 2"/>
          <p:cNvSpPr>
            <a:spLocks noGrp="1" noRot="1" noChangeAspect="1" noChangeArrowheads="1" noTextEdit="1"/>
          </p:cNvSpPr>
          <p:nvPr>
            <p:ph type="sldImg"/>
          </p:nvPr>
        </p:nvSpPr>
        <p:spPr>
          <a:ln/>
        </p:spPr>
      </p:sp>
      <p:sp>
        <p:nvSpPr>
          <p:cNvPr id="120320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49" name="Rectangle 2"/>
          <p:cNvSpPr>
            <a:spLocks noGrp="1" noRot="1" noChangeAspect="1" noChangeArrowheads="1" noTextEdit="1"/>
          </p:cNvSpPr>
          <p:nvPr>
            <p:ph type="sldImg"/>
          </p:nvPr>
        </p:nvSpPr>
        <p:spPr>
          <a:ln/>
        </p:spPr>
      </p:sp>
      <p:sp>
        <p:nvSpPr>
          <p:cNvPr id="120525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2"/>
          <p:cNvSpPr>
            <a:spLocks noGrp="1" noRot="1" noChangeAspect="1" noChangeArrowheads="1" noTextEdit="1"/>
          </p:cNvSpPr>
          <p:nvPr>
            <p:ph type="sldImg"/>
          </p:nvPr>
        </p:nvSpPr>
        <p:spPr>
          <a:ln/>
        </p:spPr>
      </p:sp>
      <p:sp>
        <p:nvSpPr>
          <p:cNvPr id="944130" name="Rectangle 3"/>
          <p:cNvSpPr>
            <a:spLocks noGrp="1" noChangeArrowheads="1"/>
          </p:cNvSpPr>
          <p:nvPr>
            <p:ph type="body" idx="1"/>
          </p:nvPr>
        </p:nvSpPr>
        <p:spPr>
          <a:noFill/>
          <a:ln/>
        </p:spPr>
        <p:txBody>
          <a:bodyPr/>
          <a:lstStyle/>
          <a:p>
            <a:endParaRPr lang="zh-CN"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49" name="Rectangle 2"/>
          <p:cNvSpPr>
            <a:spLocks noGrp="1" noRot="1" noChangeAspect="1" noChangeArrowheads="1" noTextEdit="1"/>
          </p:cNvSpPr>
          <p:nvPr>
            <p:ph type="sldImg"/>
          </p:nvPr>
        </p:nvSpPr>
        <p:spPr>
          <a:ln/>
        </p:spPr>
      </p:sp>
      <p:sp>
        <p:nvSpPr>
          <p:cNvPr id="120525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7" name="Rectangle 2"/>
          <p:cNvSpPr>
            <a:spLocks noGrp="1" noRot="1" noChangeAspect="1" noChangeArrowheads="1" noTextEdit="1"/>
          </p:cNvSpPr>
          <p:nvPr>
            <p:ph type="sldImg"/>
          </p:nvPr>
        </p:nvSpPr>
        <p:spPr>
          <a:ln/>
        </p:spPr>
      </p:sp>
      <p:sp>
        <p:nvSpPr>
          <p:cNvPr id="120729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5" name="Rectangle 2"/>
          <p:cNvSpPr>
            <a:spLocks noGrp="1" noRot="1" noChangeAspect="1" noChangeArrowheads="1" noTextEdit="1"/>
          </p:cNvSpPr>
          <p:nvPr>
            <p:ph type="sldImg"/>
          </p:nvPr>
        </p:nvSpPr>
        <p:spPr>
          <a:ln/>
        </p:spPr>
      </p:sp>
      <p:sp>
        <p:nvSpPr>
          <p:cNvPr id="120934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3" name="Rectangle 2"/>
          <p:cNvSpPr>
            <a:spLocks noGrp="1" noRot="1" noChangeAspect="1" noChangeArrowheads="1" noTextEdit="1"/>
          </p:cNvSpPr>
          <p:nvPr>
            <p:ph type="sldImg"/>
          </p:nvPr>
        </p:nvSpPr>
        <p:spPr>
          <a:ln/>
        </p:spPr>
      </p:sp>
      <p:sp>
        <p:nvSpPr>
          <p:cNvPr id="121651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1" name="Rectangle 2"/>
          <p:cNvSpPr>
            <a:spLocks noGrp="1" noRot="1" noChangeAspect="1" noChangeArrowheads="1" noTextEdit="1"/>
          </p:cNvSpPr>
          <p:nvPr>
            <p:ph type="sldImg"/>
          </p:nvPr>
        </p:nvSpPr>
        <p:spPr>
          <a:ln/>
        </p:spPr>
      </p:sp>
      <p:sp>
        <p:nvSpPr>
          <p:cNvPr id="121856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09" name="Rectangle 7"/>
          <p:cNvSpPr>
            <a:spLocks noGrp="1" noChangeArrowheads="1"/>
          </p:cNvSpPr>
          <p:nvPr>
            <p:ph type="sldNum" sz="quarter" idx="5"/>
          </p:nvPr>
        </p:nvSpPr>
        <p:spPr>
          <a:noFill/>
        </p:spPr>
        <p:txBody>
          <a:bodyPr/>
          <a:lstStyle/>
          <a:p>
            <a:fld id="{5CA20ABE-CDE0-410F-A6CA-AD642983E330}" type="slidenum">
              <a:rPr lang="en-US" altLang="zh-CN" smtClean="0">
                <a:latin typeface="Arial" charset="0"/>
              </a:rPr>
              <a:pPr/>
              <a:t>28</a:t>
            </a:fld>
            <a:endParaRPr lang="en-US" altLang="zh-CN" smtClean="0">
              <a:latin typeface="Arial" charset="0"/>
            </a:endParaRPr>
          </a:p>
        </p:txBody>
      </p:sp>
      <p:sp>
        <p:nvSpPr>
          <p:cNvPr id="1220610" name="Rectangle 7"/>
          <p:cNvSpPr txBox="1">
            <a:spLocks noGrp="1" noChangeArrowheads="1"/>
          </p:cNvSpPr>
          <p:nvPr/>
        </p:nvSpPr>
        <p:spPr bwMode="auto">
          <a:xfrm>
            <a:off x="3841750" y="9421813"/>
            <a:ext cx="2938463" cy="495300"/>
          </a:xfrm>
          <a:prstGeom prst="rect">
            <a:avLst/>
          </a:prstGeom>
          <a:noFill/>
          <a:ln w="9525">
            <a:noFill/>
            <a:miter lim="800000"/>
            <a:headEnd/>
            <a:tailEnd/>
          </a:ln>
        </p:spPr>
        <p:txBody>
          <a:bodyPr anchor="b"/>
          <a:lstStyle/>
          <a:p>
            <a:pPr algn="r" eaLnBrk="0" hangingPunct="0"/>
            <a:fld id="{52858160-63D4-4BFB-B59F-EF29C7284A6B}" type="slidenum">
              <a:rPr lang="en-US" altLang="zh-CN" sz="1200"/>
              <a:pPr algn="r" eaLnBrk="0" hangingPunct="0"/>
              <a:t>28</a:t>
            </a:fld>
            <a:endParaRPr lang="en-US" altLang="zh-CN" sz="1200"/>
          </a:p>
        </p:txBody>
      </p:sp>
      <p:sp>
        <p:nvSpPr>
          <p:cNvPr id="1220611" name="Rectangle 2"/>
          <p:cNvSpPr>
            <a:spLocks noGrp="1" noRot="1" noChangeAspect="1" noChangeArrowheads="1" noTextEdit="1"/>
          </p:cNvSpPr>
          <p:nvPr>
            <p:ph type="sldImg"/>
          </p:nvPr>
        </p:nvSpPr>
        <p:spPr>
          <a:ln/>
        </p:spPr>
      </p:sp>
      <p:sp>
        <p:nvSpPr>
          <p:cNvPr id="1220612" name="Rectangle 3"/>
          <p:cNvSpPr>
            <a:spLocks noGrp="1" noChangeArrowheads="1"/>
          </p:cNvSpPr>
          <p:nvPr>
            <p:ph type="body" idx="1"/>
          </p:nvPr>
        </p:nvSpPr>
        <p:spPr>
          <a:noFill/>
          <a:ln/>
        </p:spPr>
        <p:txBody>
          <a:bodyPr/>
          <a:lstStyle/>
          <a:p>
            <a:r>
              <a:rPr lang="en-US" altLang="zh-CN" smtClean="0">
                <a:latin typeface="Arial" charset="0"/>
              </a:rPr>
              <a:t>However, sometimes such co-occurrence data (dictionary) are not readily available or too costly to obtain, then how can we still do transfer learning between the two different feature spaces? In other words, can we transfer knowledge between two different feature spaces, even if there </a:t>
            </a:r>
            <a:r>
              <a:rPr lang="en-US" altLang="zh-CN" smtClean="0">
                <a:solidFill>
                  <a:srgbClr val="0070C0"/>
                </a:solidFill>
                <a:latin typeface="Arial" charset="0"/>
              </a:rPr>
              <a:t>is no input or prior knowledge </a:t>
            </a:r>
            <a:r>
              <a:rPr lang="en-US" altLang="zh-CN" smtClean="0">
                <a:latin typeface="Arial" charset="0"/>
              </a:rPr>
              <a:t>that can relate them directly or in an obvious way? </a:t>
            </a:r>
          </a:p>
          <a:p>
            <a:endParaRPr lang="en-US" altLang="zh-CN" smtClean="0">
              <a:latin typeface="Arial" charset="0"/>
            </a:endParaRPr>
          </a:p>
          <a:p>
            <a:r>
              <a:rPr lang="en-US" altLang="zh-CN" smtClean="0">
                <a:latin typeface="Arial" charset="0"/>
              </a:rPr>
              <a:t>To make this formal, we consider two heterogeneous domains, each domain contains many entities, which can be either features (dimensions) or samples (data points). </a:t>
            </a:r>
          </a:p>
          <a:p>
            <a:endParaRPr lang="en-US" altLang="zh-CN" smtClean="0">
              <a:latin typeface="Arial" charset="0"/>
            </a:endParaRPr>
          </a:p>
          <a:p>
            <a:r>
              <a:rPr lang="en-US" altLang="zh-CN" smtClean="0">
                <a:latin typeface="Arial" charset="0"/>
              </a:rPr>
              <a:t>We assume that </a:t>
            </a:r>
            <a:r>
              <a:rPr lang="en-US" altLang="zh-CN" smtClean="0">
                <a:solidFill>
                  <a:srgbClr val="FF0000"/>
                </a:solidFill>
                <a:latin typeface="Arial" charset="0"/>
              </a:rPr>
              <a:t>within-domain</a:t>
            </a:r>
            <a:r>
              <a:rPr lang="en-US" altLang="zh-CN" smtClean="0">
                <a:latin typeface="Arial" charset="0"/>
              </a:rPr>
              <a:t> comparisons between the entities are allowed, but </a:t>
            </a:r>
            <a:r>
              <a:rPr lang="en-US" altLang="zh-CN" smtClean="0">
                <a:solidFill>
                  <a:srgbClr val="FF0000"/>
                </a:solidFill>
                <a:latin typeface="Arial" charset="0"/>
              </a:rPr>
              <a:t>cross-domain</a:t>
            </a:r>
            <a:r>
              <a:rPr lang="en-US" altLang="zh-CN" smtClean="0">
                <a:latin typeface="Arial" charset="0"/>
              </a:rPr>
              <a:t> comparisons are not. That is, we have (dis)similarity functions defined within each domain, but not across the domains. Note that this general formulation includes the case where we have two different feature spaces but no co-occurrence data.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7" name="Rectangle 2"/>
          <p:cNvSpPr>
            <a:spLocks noGrp="1" noRot="1" noChangeAspect="1" noChangeArrowheads="1" noTextEdit="1"/>
          </p:cNvSpPr>
          <p:nvPr>
            <p:ph type="sldImg"/>
          </p:nvPr>
        </p:nvSpPr>
        <p:spPr>
          <a:ln/>
        </p:spPr>
      </p:sp>
      <p:sp>
        <p:nvSpPr>
          <p:cNvPr id="123289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3" name="Rectangle 2"/>
          <p:cNvSpPr>
            <a:spLocks noGrp="1" noRot="1" noChangeAspect="1" noChangeArrowheads="1" noTextEdit="1"/>
          </p:cNvSpPr>
          <p:nvPr>
            <p:ph type="sldImg"/>
          </p:nvPr>
        </p:nvSpPr>
        <p:spPr>
          <a:ln/>
        </p:spPr>
      </p:sp>
      <p:sp>
        <p:nvSpPr>
          <p:cNvPr id="1334274"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3" name="Rectangle 2"/>
          <p:cNvSpPr>
            <a:spLocks noGrp="1" noRot="1" noChangeAspect="1" noChangeArrowheads="1" noTextEdit="1"/>
          </p:cNvSpPr>
          <p:nvPr>
            <p:ph type="sldImg"/>
          </p:nvPr>
        </p:nvSpPr>
        <p:spPr>
          <a:ln/>
        </p:spPr>
      </p:sp>
      <p:sp>
        <p:nvSpPr>
          <p:cNvPr id="123699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69" name="Rectangle 2"/>
          <p:cNvSpPr>
            <a:spLocks noGrp="1" noRot="1" noChangeAspect="1" noChangeArrowheads="1" noTextEdit="1"/>
          </p:cNvSpPr>
          <p:nvPr>
            <p:ph type="sldImg"/>
          </p:nvPr>
        </p:nvSpPr>
        <p:spPr>
          <a:ln/>
        </p:spPr>
      </p:sp>
      <p:sp>
        <p:nvSpPr>
          <p:cNvPr id="133837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7" name="Rectangle 2"/>
          <p:cNvSpPr>
            <a:spLocks noGrp="1" noRot="1" noChangeAspect="1" noChangeArrowheads="1" noTextEdit="1"/>
          </p:cNvSpPr>
          <p:nvPr>
            <p:ph type="sldImg"/>
          </p:nvPr>
        </p:nvSpPr>
        <p:spPr>
          <a:ln/>
        </p:spPr>
      </p:sp>
      <p:sp>
        <p:nvSpPr>
          <p:cNvPr id="94617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3" name="Rectangle 2"/>
          <p:cNvSpPr>
            <a:spLocks noGrp="1" noRot="1" noChangeAspect="1" noChangeArrowheads="1" noTextEdit="1"/>
          </p:cNvSpPr>
          <p:nvPr>
            <p:ph type="sldImg"/>
          </p:nvPr>
        </p:nvSpPr>
        <p:spPr>
          <a:ln/>
        </p:spPr>
      </p:sp>
      <p:sp>
        <p:nvSpPr>
          <p:cNvPr id="95027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1" name="幻灯片图像占位符 1"/>
          <p:cNvSpPr>
            <a:spLocks noGrp="1" noRot="1" noChangeAspect="1"/>
          </p:cNvSpPr>
          <p:nvPr>
            <p:ph type="sldImg"/>
          </p:nvPr>
        </p:nvSpPr>
        <p:spPr>
          <a:ln/>
        </p:spPr>
      </p:sp>
      <p:sp>
        <p:nvSpPr>
          <p:cNvPr id="952322" name="备注占位符 2"/>
          <p:cNvSpPr>
            <a:spLocks noGrp="1"/>
          </p:cNvSpPr>
          <p:nvPr>
            <p:ph type="body" idx="1"/>
          </p:nvPr>
        </p:nvSpPr>
        <p:spPr>
          <a:noFill/>
          <a:ln/>
        </p:spPr>
        <p:txBody>
          <a:bodyPr/>
          <a:lstStyle/>
          <a:p>
            <a:endParaRPr lang="zh-CN" altLang="en-US" smtClean="0">
              <a:latin typeface="Arial" charset="0"/>
            </a:endParaRPr>
          </a:p>
        </p:txBody>
      </p:sp>
      <p:sp>
        <p:nvSpPr>
          <p:cNvPr id="952323" name="灯片编号占位符 3"/>
          <p:cNvSpPr>
            <a:spLocks noGrp="1"/>
          </p:cNvSpPr>
          <p:nvPr>
            <p:ph type="sldNum" sz="quarter" idx="5"/>
          </p:nvPr>
        </p:nvSpPr>
        <p:spPr>
          <a:noFill/>
        </p:spPr>
        <p:txBody>
          <a:bodyPr/>
          <a:lstStyle/>
          <a:p>
            <a:fld id="{9A089845-3F1A-45D0-84AB-A5D0D372D398}" type="slidenum">
              <a:rPr lang="zh-CN" altLang="en-US" smtClean="0">
                <a:latin typeface="Arial" charset="0"/>
              </a:rPr>
              <a:pPr/>
              <a:t>6</a:t>
            </a:fld>
            <a:endParaRPr lang="en-US" altLang="zh-C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69" name="Rectangle 7"/>
          <p:cNvSpPr>
            <a:spLocks noGrp="1" noChangeArrowheads="1"/>
          </p:cNvSpPr>
          <p:nvPr>
            <p:ph type="sldNum" sz="quarter" idx="5"/>
          </p:nvPr>
        </p:nvSpPr>
        <p:spPr>
          <a:noFill/>
        </p:spPr>
        <p:txBody>
          <a:bodyPr/>
          <a:lstStyle/>
          <a:p>
            <a:fld id="{AFA8600E-3451-4E10-8D52-C19A51A950C4}" type="slidenum">
              <a:rPr lang="zh-CN" altLang="en-US" smtClean="0">
                <a:latin typeface="Arial" charset="0"/>
              </a:rPr>
              <a:pPr/>
              <a:t>7</a:t>
            </a:fld>
            <a:endParaRPr lang="en-US" altLang="zh-CN" smtClean="0">
              <a:latin typeface="Arial" charset="0"/>
            </a:endParaRPr>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a:noFill/>
          <a:ln/>
        </p:spPr>
        <p:txBody>
          <a:bodyPr/>
          <a:lstStyle/>
          <a:p>
            <a:pPr>
              <a:spcBef>
                <a:spcPct val="0"/>
              </a:spcBef>
            </a:pPr>
            <a:r>
              <a:rPr lang="en-US" altLang="zh-CN" smtClean="0">
                <a:latin typeface="Arial" charset="0"/>
              </a:rPr>
              <a:t>Then, we are still trying to train a classifier, but we only have labeled English data, instead of Chinese data. Our target is the same , to classify the unlabeled Chinese data. This is so-called cross-language classfiication. It is surely different from classical text classification, Since the training and test data are in different languages.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7" name="Rectangle 7"/>
          <p:cNvSpPr>
            <a:spLocks noGrp="1" noChangeArrowheads="1"/>
          </p:cNvSpPr>
          <p:nvPr>
            <p:ph type="sldNum" sz="quarter" idx="5"/>
          </p:nvPr>
        </p:nvSpPr>
        <p:spPr>
          <a:noFill/>
        </p:spPr>
        <p:txBody>
          <a:bodyPr/>
          <a:lstStyle/>
          <a:p>
            <a:fld id="{1A50F9A4-60EF-49EC-9F41-3B6B42C7AC3F}" type="slidenum">
              <a:rPr lang="en-US" altLang="zh-CN" smtClean="0">
                <a:latin typeface="Arial" charset="0"/>
              </a:rPr>
              <a:pPr/>
              <a:t>8</a:t>
            </a:fld>
            <a:endParaRPr lang="en-US" altLang="zh-CN" smtClean="0">
              <a:latin typeface="Arial" charset="0"/>
            </a:endParaRPr>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a:noFill/>
          <a:ln/>
        </p:spPr>
        <p:txBody>
          <a:bodyPr/>
          <a:lstStyle/>
          <a:p>
            <a:r>
              <a:rPr lang="en-US" altLang="zh-CN" smtClean="0">
                <a:latin typeface="Arial" charset="0"/>
              </a:rPr>
              <a:t>(This slide is to connect with AK’s translated learning.) In heterogeneous transfer learning, we need to exploit the relations between two heterogeneous feature spaces. For example, suppose that we want to classify some Chinese documents, however as training data we only have a few labeled Chinese documents. Therefore it’s desirable to transfer the knowledge learned from some different feature space, i.e., labeled English documents, which is relatively abundant. To bridge these two feature spaces, the most obvious scenario is that we have access to co-occurrence data (a dictionary) of the two feature spaces, such that we can estimate the feature-level transfer probabilities by their co-occurrence frequencies.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3" name="Rectangle 2"/>
          <p:cNvSpPr>
            <a:spLocks noGrp="1" noRot="1" noChangeAspect="1" noChangeArrowheads="1" noTextEdit="1"/>
          </p:cNvSpPr>
          <p:nvPr>
            <p:ph type="sldImg"/>
          </p:nvPr>
        </p:nvSpPr>
        <p:spPr>
          <a:ln/>
        </p:spPr>
      </p:sp>
      <p:sp>
        <p:nvSpPr>
          <p:cNvPr id="96051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1" name="Rectangle 2"/>
          <p:cNvSpPr>
            <a:spLocks noGrp="1" noRot="1" noChangeAspect="1" noChangeArrowheads="1" noTextEdit="1"/>
          </p:cNvSpPr>
          <p:nvPr>
            <p:ph type="sldImg"/>
          </p:nvPr>
        </p:nvSpPr>
        <p:spPr>
          <a:ln/>
        </p:spPr>
      </p:sp>
      <p:sp>
        <p:nvSpPr>
          <p:cNvPr id="96256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en-US" altLang="zh-CN"/>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ltLang="zh-CN"/>
              <a:t>Click to edit Master subtitle style</a:t>
            </a:r>
          </a:p>
        </p:txBody>
      </p:sp>
      <p:sp>
        <p:nvSpPr>
          <p:cNvPr id="4" name="Rectangle 14"/>
          <p:cNvSpPr>
            <a:spLocks noGrp="1" noChangeArrowheads="1"/>
          </p:cNvSpPr>
          <p:nvPr>
            <p:ph type="dt" sz="half" idx="10"/>
          </p:nvPr>
        </p:nvSpPr>
        <p:spPr>
          <a:ln/>
        </p:spPr>
        <p:txBody>
          <a:bodyPr/>
          <a:lstStyle>
            <a:lvl1pPr>
              <a:defRPr/>
            </a:lvl1pPr>
          </a:lstStyle>
          <a:p>
            <a:pPr>
              <a:defRPr/>
            </a:pPr>
            <a:fld id="{BF4E8F10-6B03-4264-8DB0-B1CDF682797B}" type="datetime1">
              <a:rPr lang="en-US" altLang="zh-CN"/>
              <a:pPr>
                <a:defRPr/>
              </a:pPr>
              <a:t>5/19/12</a:t>
            </a:fld>
            <a:endParaRPr lang="en-US" altLang="zh-CN"/>
          </a:p>
        </p:txBody>
      </p:sp>
      <p:sp>
        <p:nvSpPr>
          <p:cNvPr id="5" name="Rectangle 15"/>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r>
              <a:rPr lang="en-US"/>
              <a:t>ACL-IJCNLP 2009</a:t>
            </a:r>
          </a:p>
        </p:txBody>
      </p:sp>
      <p:sp>
        <p:nvSpPr>
          <p:cNvPr id="6" name="Rectangle 16"/>
          <p:cNvSpPr>
            <a:spLocks noGrp="1" noChangeArrowheads="1"/>
          </p:cNvSpPr>
          <p:nvPr>
            <p:ph type="sldNum" sz="quarter" idx="12"/>
          </p:nvPr>
        </p:nvSpPr>
        <p:spPr>
          <a:ln/>
        </p:spPr>
        <p:txBody>
          <a:bodyPr/>
          <a:lstStyle>
            <a:lvl1pPr>
              <a:defRPr/>
            </a:lvl1pPr>
          </a:lstStyle>
          <a:p>
            <a:pPr>
              <a:defRPr/>
            </a:pPr>
            <a:fld id="{71A2555C-D06D-4F95-AF61-1D38733AAC53}" type="slidenum">
              <a:rPr lang="zh-CN" altLang="en-US"/>
              <a:pPr>
                <a:defRPr/>
              </a:pPr>
              <a:t>‹#›</a:t>
            </a:fld>
            <a:endParaRPr lang="en-US" altLang="zh-CN" dirty="0"/>
          </a:p>
        </p:txBody>
      </p:sp>
    </p:spTree>
  </p:cSld>
  <p:clrMapOvr>
    <a:masterClrMapping/>
  </p:clrMapOvr>
  <p:transition xmlns:p14="http://schemas.microsoft.com/office/powerpoint/2010/mai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3"/>
          <p:cNvSpPr>
            <a:spLocks noGrp="1"/>
          </p:cNvSpPr>
          <p:nvPr>
            <p:ph type="dt" sz="half" idx="10"/>
          </p:nvPr>
        </p:nvSpPr>
        <p:spPr/>
        <p:txBody>
          <a:bodyPr/>
          <a:lstStyle>
            <a:lvl1pPr>
              <a:defRPr/>
            </a:lvl1pPr>
          </a:lstStyle>
          <a:p>
            <a:pPr>
              <a:defRPr/>
            </a:pPr>
            <a:fld id="{A13B73E3-9E5D-44EA-A3AB-37C906E776B8}" type="datetime1">
              <a:rPr lang="en-US"/>
              <a:pPr>
                <a:defRPr/>
              </a:pPr>
              <a:t>5/19/12</a:t>
            </a:fld>
            <a:endParaRPr lang="en-US"/>
          </a:p>
        </p:txBody>
      </p:sp>
      <p:sp>
        <p:nvSpPr>
          <p:cNvPr id="5" name="页脚占位符 4"/>
          <p:cNvSpPr>
            <a:spLocks noGrp="1"/>
          </p:cNvSpPr>
          <p:nvPr>
            <p:ph type="ftr" sz="quarter" idx="11"/>
          </p:nvPr>
        </p:nvSpPr>
        <p:spPr>
          <a:xfrm>
            <a:off x="3429000" y="6248400"/>
            <a:ext cx="2895600" cy="457200"/>
          </a:xfrm>
          <a:prstGeom prst="rect">
            <a:avLst/>
          </a:prstGeom>
        </p:spPr>
        <p:txBody>
          <a:bodyPr/>
          <a:lstStyle>
            <a:lvl1pPr>
              <a:defRPr/>
            </a:lvl1pPr>
          </a:lstStyle>
          <a:p>
            <a:pPr>
              <a:defRPr/>
            </a:pPr>
            <a:r>
              <a:rPr lang="en-US"/>
              <a:t>ACL-IJCNLP 2009</a:t>
            </a:r>
          </a:p>
        </p:txBody>
      </p:sp>
      <p:sp>
        <p:nvSpPr>
          <p:cNvPr id="6" name="灯片编号占位符 5"/>
          <p:cNvSpPr>
            <a:spLocks noGrp="1"/>
          </p:cNvSpPr>
          <p:nvPr>
            <p:ph type="sldNum" sz="quarter" idx="12"/>
          </p:nvPr>
        </p:nvSpPr>
        <p:spPr/>
        <p:txBody>
          <a:bodyPr/>
          <a:lstStyle>
            <a:lvl1pPr>
              <a:defRPr/>
            </a:lvl1pPr>
          </a:lstStyle>
          <a:p>
            <a:pPr>
              <a:defRPr/>
            </a:pPr>
            <a:fld id="{DEF40599-B5DF-4416-B100-20D7CB1258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41116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fld id="{8350604C-F8EC-41CB-9733-32D3050C50A6}" type="datetime1">
              <a:rPr lang="en-US" altLang="zh-CN"/>
              <a:pPr>
                <a:defRPr/>
              </a:pPr>
              <a:t>5/19/12</a:t>
            </a:fld>
            <a:endParaRPr lang="en-US" altLang="zh-CN"/>
          </a:p>
        </p:txBody>
      </p:sp>
      <p:sp>
        <p:nvSpPr>
          <p:cNvPr id="6" name="Rectangle 15"/>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r>
              <a:rPr lang="en-US"/>
              <a:t>ACL-IJCNLP 2009</a:t>
            </a:r>
          </a:p>
        </p:txBody>
      </p:sp>
      <p:sp>
        <p:nvSpPr>
          <p:cNvPr id="7" name="Rectangle 16"/>
          <p:cNvSpPr>
            <a:spLocks noGrp="1" noChangeArrowheads="1"/>
          </p:cNvSpPr>
          <p:nvPr>
            <p:ph type="sldNum" sz="quarter" idx="12"/>
          </p:nvPr>
        </p:nvSpPr>
        <p:spPr>
          <a:ln/>
        </p:spPr>
        <p:txBody>
          <a:bodyPr/>
          <a:lstStyle>
            <a:lvl1pPr>
              <a:defRPr/>
            </a:lvl1pPr>
          </a:lstStyle>
          <a:p>
            <a:pPr>
              <a:defRPr/>
            </a:pPr>
            <a:fld id="{0573CC55-2EBD-4EA2-AFE5-CAEC42545B8A}" type="slidenum">
              <a:rPr lang="zh-CN" altLang="en-US"/>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50938" y="214313"/>
            <a:ext cx="7793037" cy="700087"/>
          </a:xfrm>
          <a:prstGeom prst="rect">
            <a:avLst/>
          </a:prstGeom>
        </p:spPr>
        <p:txBody>
          <a:bodyPr anchor="b"/>
          <a:lstStyle/>
          <a:p>
            <a:pPr eaLnBrk="0" hangingPunct="0">
              <a:defRPr/>
            </a:pPr>
            <a:endParaRPr lang="en-US" sz="4400" b="0">
              <a:solidFill>
                <a:schemeClr val="tx2"/>
              </a:solidFill>
              <a:latin typeface="Arial" charset="0"/>
            </a:endParaRPr>
          </a:p>
        </p:txBody>
      </p:sp>
      <p:sp>
        <p:nvSpPr>
          <p:cNvPr id="3" name="Rectangle 3"/>
          <p:cNvSpPr>
            <a:spLocks noGrp="1" noChangeArrowheads="1"/>
          </p:cNvSpPr>
          <p:nvPr/>
        </p:nvSpPr>
        <p:spPr bwMode="auto">
          <a:xfrm>
            <a:off x="1143000" y="1295400"/>
            <a:ext cx="7772400" cy="4648200"/>
          </a:xfrm>
          <a:prstGeom prst="rect">
            <a:avLst/>
          </a:prstGeom>
        </p:spPr>
        <p:txBody>
          <a:bodyPr/>
          <a:lstStyle/>
          <a:p>
            <a:pPr marL="342900" indent="-342900" eaLnBrk="0" hangingPunct="0">
              <a:spcBef>
                <a:spcPct val="20000"/>
              </a:spcBef>
              <a:buClr>
                <a:schemeClr val="folHlink"/>
              </a:buClr>
              <a:buSzPct val="60000"/>
              <a:buFont typeface="Wingdings" pitchFamily="2" charset="2"/>
              <a:buChar char="n"/>
              <a:defRPr/>
            </a:pPr>
            <a:endParaRPr lang="en-US" sz="3200" b="0">
              <a:latin typeface="Arial" charset="0"/>
            </a:endParaRPr>
          </a:p>
        </p:txBody>
      </p:sp>
    </p:spTree>
  </p:cSld>
  <p:clrMapOvr>
    <a:masterClrMapping/>
  </p:clrMapOvr>
  <p:transition xmlns:p14="http://schemas.microsoft.com/office/powerpoint/2010/main">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150938" y="214313"/>
            <a:ext cx="7793037" cy="700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10"/>
          <p:cNvSpPr>
            <a:spLocks noGrp="1" noChangeArrowheads="1"/>
          </p:cNvSpPr>
          <p:nvPr>
            <p:ph type="body" idx="1"/>
          </p:nvPr>
        </p:nvSpPr>
        <p:spPr bwMode="auto">
          <a:xfrm>
            <a:off x="11430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4" name="Rectangle 14"/>
          <p:cNvSpPr>
            <a:spLocks noGrp="1" noChangeArrowheads="1"/>
          </p:cNvSpPr>
          <p:nvPr>
            <p:ph type="dt" sz="half" idx="2"/>
          </p:nvPr>
        </p:nvSpPr>
        <p:spPr bwMode="auto">
          <a:xfrm>
            <a:off x="9906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400" b="0">
                <a:solidFill>
                  <a:schemeClr val="bg2"/>
                </a:solidFill>
                <a:ea typeface="宋体" pitchFamily="2" charset="-122"/>
              </a:defRPr>
            </a:lvl1pPr>
          </a:lstStyle>
          <a:p>
            <a:pPr>
              <a:defRPr/>
            </a:pPr>
            <a:fld id="{0E316B67-64D4-482B-B331-AC4ED5A5F0C9}" type="datetime1">
              <a:rPr lang="en-US" altLang="zh-CN"/>
              <a:pPr>
                <a:defRPr/>
              </a:pPr>
              <a:t>5/19/12</a:t>
            </a:fld>
            <a:endParaRPr lang="en-US" altLang="zh-CN"/>
          </a:p>
        </p:txBody>
      </p:sp>
      <p:sp>
        <p:nvSpPr>
          <p:cNvPr id="26" name="Rectangle 16"/>
          <p:cNvSpPr>
            <a:spLocks noGrp="1" noChangeArrowheads="1"/>
          </p:cNvSpPr>
          <p:nvPr>
            <p:ph type="sldNum" sz="quarter" idx="4"/>
          </p:nvPr>
        </p:nvSpPr>
        <p:spPr bwMode="auto">
          <a:xfrm>
            <a:off x="68580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600" b="1">
                <a:solidFill>
                  <a:schemeClr val="bg2"/>
                </a:solidFill>
                <a:ea typeface="宋体" pitchFamily="2" charset="-122"/>
              </a:defRPr>
            </a:lvl1pPr>
          </a:lstStyle>
          <a:p>
            <a:pPr>
              <a:defRPr/>
            </a:pPr>
            <a:fld id="{5476B3DC-2E9D-4FE6-BDF1-79730B91842E}"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70" r:id="rId1"/>
    <p:sldLayoutId id="2147483672" r:id="rId2"/>
    <p:sldLayoutId id="2147483671" r:id="rId3"/>
    <p:sldLayoutId id="2147483674" r:id="rId4"/>
  </p:sldLayoutIdLst>
  <p:transition xmlns:p14="http://schemas.microsoft.com/office/powerpoint/2010/main">
    <p:wipe dir="d"/>
  </p:transition>
  <p:hf hdr="0" ftr="0" dt="0"/>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Arial"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1" Type="http://schemas.openxmlformats.org/officeDocument/2006/relationships/hyperlink" Target="http://www.flickr.com/photos/drewmendoza/tags/matata/" TargetMode="External"/><Relationship Id="rId12" Type="http://schemas.openxmlformats.org/officeDocument/2006/relationships/hyperlink" Target="http://www.flickr.com/photos/drewmendoza/tags/flickrbigcats/" TargetMode="External"/><Relationship Id="rId13" Type="http://schemas.openxmlformats.org/officeDocument/2006/relationships/image" Target="../media/image22.jpeg"/><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21.png"/><Relationship Id="rId5" Type="http://schemas.openxmlformats.org/officeDocument/2006/relationships/oleObject" Target="../embeddings/oleObject1.bin"/><Relationship Id="rId6" Type="http://schemas.openxmlformats.org/officeDocument/2006/relationships/image" Target="../media/image20.wmf"/><Relationship Id="rId7" Type="http://schemas.openxmlformats.org/officeDocument/2006/relationships/hyperlink" Target="http://www.flickr.com/photos/drewmendoza/tags/lion/" TargetMode="External"/><Relationship Id="rId8" Type="http://schemas.openxmlformats.org/officeDocument/2006/relationships/hyperlink" Target="http://www.flickr.com/photos/drewmendoza/tags/animal/" TargetMode="External"/><Relationship Id="rId9" Type="http://schemas.openxmlformats.org/officeDocument/2006/relationships/hyperlink" Target="http://www.flickr.com/photos/drewmendoza/tags/simba/" TargetMode="External"/><Relationship Id="rId10" Type="http://schemas.openxmlformats.org/officeDocument/2006/relationships/hyperlink" Target="http://www.flickr.com/photos/drewmendoza/tags/hakun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e.ust.hk/T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1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 TargetMode="External"/><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hyperlink" Target="http://www.aaai.org/Conferences/AAAI/aaai11.php" TargetMode="External"/><Relationship Id="rId4" Type="http://schemas.openxmlformats.org/officeDocument/2006/relationships/hyperlink" Target="http://www.cse.ust.hk/~qyang/Docs/2011/aaai11_analogy.pdf" TargetMode="External"/><Relationship Id="rId5" Type="http://schemas.openxmlformats.org/officeDocument/2006/relationships/hyperlink" Target="http://www.cse.ust.hk/~qyang/Docs/2011/HTL_AAAI11.pdf" TargetMode="External"/><Relationship Id="rId6" Type="http://schemas.openxmlformats.org/officeDocument/2006/relationships/hyperlink" Target="http://www.aclweb.org/anthology/P/P09/P09-1001.pdf" TargetMode="External"/><Relationship Id="rId7" Type="http://schemas.openxmlformats.org/officeDocument/2006/relationships/hyperlink" Target="http://nips.cc/Conferences/2008/Program/speaker-info.php?ID=5407" TargetMode="External"/><Relationship Id="rId1" Type="http://schemas.openxmlformats.org/officeDocument/2006/relationships/slideLayout" Target="../slideLayouts/slideLayout2.xml"/><Relationship Id="rId2" Type="http://schemas.openxmlformats.org/officeDocument/2006/relationships/hyperlink" Target="http://www.cse.ust.hk/~qyang/publication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jpeg"/><Relationship Id="rId13" Type="http://schemas.openxmlformats.org/officeDocument/2006/relationships/image" Target="../media/image11.jpeg"/><Relationship Id="rId14" Type="http://schemas.openxmlformats.org/officeDocument/2006/relationships/diagramData" Target="../diagrams/data1.xml"/><Relationship Id="rId15" Type="http://schemas.openxmlformats.org/officeDocument/2006/relationships/diagramLayout" Target="../diagrams/layout1.xml"/><Relationship Id="rId16" Type="http://schemas.openxmlformats.org/officeDocument/2006/relationships/diagramQuickStyle" Target="../diagrams/quickStyle1.xml"/><Relationship Id="rId17" Type="http://schemas.openxmlformats.org/officeDocument/2006/relationships/diagramColors" Target="../diagrams/colors1.xml"/><Relationship Id="rId18" Type="http://schemas.microsoft.com/office/2007/relationships/diagramDrawing" Target="../diagrams/drawing1.xml"/><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6"/>
          <p:cNvSpPr>
            <a:spLocks noGrp="1" noChangeArrowheads="1"/>
          </p:cNvSpPr>
          <p:nvPr>
            <p:ph type="sldNum" sz="quarter" idx="12"/>
          </p:nvPr>
        </p:nvSpPr>
        <p:spPr>
          <a:noFill/>
        </p:spPr>
        <p:txBody>
          <a:bodyPr/>
          <a:lstStyle/>
          <a:p>
            <a:fld id="{3F037C41-81C3-4909-A384-C2FA634B1622}" type="slidenum">
              <a:rPr lang="zh-CN" altLang="en-US" smtClean="0"/>
              <a:pPr/>
              <a:t>1</a:t>
            </a:fld>
            <a:endParaRPr lang="en-US" altLang="zh-CN" smtClean="0"/>
          </a:p>
        </p:txBody>
      </p:sp>
      <p:sp>
        <p:nvSpPr>
          <p:cNvPr id="9218" name="Rectangle 2"/>
          <p:cNvSpPr>
            <a:spLocks noGrp="1" noChangeArrowheads="1"/>
          </p:cNvSpPr>
          <p:nvPr>
            <p:ph type="ctrTitle"/>
          </p:nvPr>
        </p:nvSpPr>
        <p:spPr>
          <a:xfrm>
            <a:off x="762000" y="1600200"/>
            <a:ext cx="7772400" cy="1219200"/>
          </a:xfrm>
        </p:spPr>
        <p:txBody>
          <a:bodyPr/>
          <a:lstStyle/>
          <a:p>
            <a:pPr algn="ctr" eaLnBrk="1" hangingPunct="1"/>
            <a:r>
              <a:rPr lang="en-US" altLang="zh-CN" sz="4000" dirty="0" smtClean="0">
                <a:latin typeface="Tahoma" pitchFamily="34" charset="0"/>
                <a:ea typeface="宋体" pitchFamily="2" charset="-122"/>
              </a:rPr>
              <a:t/>
            </a:r>
            <a:br>
              <a:rPr lang="en-US" altLang="zh-CN" sz="4000" dirty="0" smtClean="0">
                <a:latin typeface="Tahoma" pitchFamily="34" charset="0"/>
                <a:ea typeface="宋体" pitchFamily="2" charset="-122"/>
              </a:rPr>
            </a:br>
            <a:r>
              <a:rPr lang="en-US" altLang="zh-CN" sz="4000" dirty="0" smtClean="0">
                <a:latin typeface="Tahoma" pitchFamily="34" charset="0"/>
                <a:ea typeface="宋体" pitchFamily="2" charset="-122"/>
              </a:rPr>
              <a:t>Towards Heterogeneous </a:t>
            </a:r>
            <a:r>
              <a:rPr lang="en-US" sz="4000" dirty="0" smtClean="0"/>
              <a:t>Transfer Learning</a:t>
            </a:r>
            <a:endParaRPr lang="en-US" altLang="zh-CN" sz="3600" dirty="0" smtClean="0">
              <a:solidFill>
                <a:srgbClr val="9999FF"/>
              </a:solidFill>
              <a:latin typeface="Tahoma" pitchFamily="34" charset="0"/>
              <a:ea typeface="宋体" pitchFamily="2" charset="-122"/>
            </a:endParaRPr>
          </a:p>
        </p:txBody>
      </p:sp>
      <p:sp>
        <p:nvSpPr>
          <p:cNvPr id="9219" name="Rectangle 3"/>
          <p:cNvSpPr>
            <a:spLocks noGrp="1" noChangeArrowheads="1"/>
          </p:cNvSpPr>
          <p:nvPr>
            <p:ph type="subTitle" idx="1"/>
          </p:nvPr>
        </p:nvSpPr>
        <p:spPr>
          <a:xfrm>
            <a:off x="457200" y="3200400"/>
            <a:ext cx="8001000" cy="2514600"/>
          </a:xfrm>
        </p:spPr>
        <p:txBody>
          <a:bodyPr/>
          <a:lstStyle/>
          <a:p>
            <a:pPr eaLnBrk="1" hangingPunct="1">
              <a:lnSpc>
                <a:spcPct val="80000"/>
              </a:lnSpc>
            </a:pPr>
            <a:r>
              <a:rPr lang="en-US" altLang="zh-CN" dirty="0" smtClean="0">
                <a:latin typeface="Times New Roman" pitchFamily="18" charset="0"/>
                <a:ea typeface="宋体" pitchFamily="2" charset="-122"/>
              </a:rPr>
              <a:t>Qiang Yang</a:t>
            </a:r>
            <a:endParaRPr lang="en-US" altLang="zh-CN" sz="2800" baseline="30000" dirty="0" smtClean="0">
              <a:latin typeface="Tahoma" pitchFamily="34" charset="0"/>
              <a:ea typeface="宋体" pitchFamily="2" charset="-122"/>
            </a:endParaRPr>
          </a:p>
          <a:p>
            <a:pPr eaLnBrk="1" hangingPunct="1">
              <a:lnSpc>
                <a:spcPct val="80000"/>
              </a:lnSpc>
            </a:pPr>
            <a:endParaRPr lang="en-US" altLang="zh-CN" sz="2000" dirty="0" smtClean="0">
              <a:latin typeface="Tahoma" pitchFamily="34" charset="0"/>
              <a:ea typeface="宋体" pitchFamily="2" charset="-122"/>
            </a:endParaRPr>
          </a:p>
          <a:p>
            <a:pPr eaLnBrk="1" hangingPunct="1">
              <a:lnSpc>
                <a:spcPct val="80000"/>
              </a:lnSpc>
            </a:pPr>
            <a:r>
              <a:rPr lang="en-US" altLang="zh-CN" sz="2400" dirty="0" smtClean="0">
                <a:latin typeface="Times New Roman" pitchFamily="18" charset="0"/>
                <a:ea typeface="宋体" pitchFamily="2" charset="-122"/>
              </a:rPr>
              <a:t>Hong Kong University of Science and Technology </a:t>
            </a:r>
          </a:p>
          <a:p>
            <a:pPr eaLnBrk="1" hangingPunct="1">
              <a:lnSpc>
                <a:spcPct val="80000"/>
              </a:lnSpc>
            </a:pPr>
            <a:r>
              <a:rPr lang="en-US" altLang="zh-CN" sz="2400" dirty="0" smtClean="0">
                <a:latin typeface="Times New Roman" pitchFamily="18" charset="0"/>
                <a:ea typeface="宋体" pitchFamily="2" charset="-122"/>
              </a:rPr>
              <a:t>Hong Kong, China</a:t>
            </a:r>
          </a:p>
          <a:p>
            <a:pPr eaLnBrk="1" hangingPunct="1">
              <a:lnSpc>
                <a:spcPct val="80000"/>
              </a:lnSpc>
            </a:pPr>
            <a:r>
              <a:rPr lang="en-US" altLang="zh-CN" sz="3600" u="sng" dirty="0" smtClean="0">
                <a:solidFill>
                  <a:srgbClr val="0000FF"/>
                </a:solidFill>
                <a:latin typeface="Times New Roman" pitchFamily="18" charset="0"/>
                <a:ea typeface="宋体" pitchFamily="2" charset="-122"/>
              </a:rPr>
              <a:t>http://</a:t>
            </a:r>
            <a:r>
              <a:rPr lang="en-US" altLang="zh-CN" sz="3600" u="sng" dirty="0" err="1" smtClean="0">
                <a:solidFill>
                  <a:srgbClr val="0000FF"/>
                </a:solidFill>
                <a:latin typeface="Times New Roman" pitchFamily="18" charset="0"/>
                <a:ea typeface="宋体" pitchFamily="2" charset="-122"/>
              </a:rPr>
              <a:t>www.cse.ust.hk/~qyang</a:t>
            </a:r>
            <a:r>
              <a:rPr lang="en-US" altLang="zh-CN" sz="3600" u="sng" dirty="0" smtClean="0">
                <a:solidFill>
                  <a:srgbClr val="0000FF"/>
                </a:solidFill>
                <a:latin typeface="Times New Roman" pitchFamily="18" charset="0"/>
                <a:ea typeface="宋体" pitchFamily="2" charset="-122"/>
              </a:rPr>
              <a:t>  </a:t>
            </a:r>
          </a:p>
        </p:txBody>
      </p:sp>
    </p:spTree>
  </p:cSld>
  <p:clrMapOvr>
    <a:masterClrMapping/>
  </p:clrMapOvr>
  <p:transition xmlns:p14="http://schemas.microsoft.com/office/powerpoint/2010/main" advTm="13559">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标题 1"/>
          <p:cNvSpPr>
            <a:spLocks noGrp="1"/>
          </p:cNvSpPr>
          <p:nvPr>
            <p:ph type="title"/>
          </p:nvPr>
        </p:nvSpPr>
        <p:spPr/>
        <p:txBody>
          <a:bodyPr/>
          <a:lstStyle/>
          <a:p>
            <a:r>
              <a:rPr lang="en-US" dirty="0" smtClean="0"/>
              <a:t>HTL Setting: Text to Images</a:t>
            </a:r>
          </a:p>
        </p:txBody>
      </p:sp>
      <p:sp>
        <p:nvSpPr>
          <p:cNvPr id="961538" name="内容占位符 2"/>
          <p:cNvSpPr>
            <a:spLocks noGrp="1"/>
          </p:cNvSpPr>
          <p:nvPr>
            <p:ph idx="1"/>
          </p:nvPr>
        </p:nvSpPr>
        <p:spPr/>
        <p:txBody>
          <a:bodyPr/>
          <a:lstStyle/>
          <a:p>
            <a:r>
              <a:rPr lang="en-US" smtClean="0"/>
              <a:t>Source data: labeled or unlabeled</a:t>
            </a:r>
          </a:p>
          <a:p>
            <a:r>
              <a:rPr lang="en-US" smtClean="0"/>
              <a:t>Target training data: labeled</a:t>
            </a:r>
          </a:p>
          <a:p>
            <a:pPr>
              <a:buFont typeface="Wingdings" pitchFamily="2" charset="2"/>
              <a:buNone/>
            </a:pPr>
            <a:endParaRPr lang="en-US" smtClean="0"/>
          </a:p>
        </p:txBody>
      </p:sp>
      <p:sp>
        <p:nvSpPr>
          <p:cNvPr id="961539" name="灯片编号占位符 3"/>
          <p:cNvSpPr>
            <a:spLocks noGrp="1"/>
          </p:cNvSpPr>
          <p:nvPr>
            <p:ph type="sldNum" sz="quarter" idx="12"/>
          </p:nvPr>
        </p:nvSpPr>
        <p:spPr>
          <a:noFill/>
        </p:spPr>
        <p:txBody>
          <a:bodyPr/>
          <a:lstStyle/>
          <a:p>
            <a:fld id="{EFC728ED-34AA-426A-96FA-551B4603EB7E}" type="slidenum">
              <a:rPr lang="en-US" smtClean="0"/>
              <a:pPr/>
              <a:t>10</a:t>
            </a:fld>
            <a:endParaRPr lang="en-US" smtClean="0"/>
          </a:p>
        </p:txBody>
      </p:sp>
      <p:sp>
        <p:nvSpPr>
          <p:cNvPr id="961540" name="Text Box 2"/>
          <p:cNvSpPr txBox="1">
            <a:spLocks noChangeArrowheads="1"/>
          </p:cNvSpPr>
          <p:nvPr/>
        </p:nvSpPr>
        <p:spPr bwMode="auto">
          <a:xfrm flipH="1">
            <a:off x="6718300" y="2879725"/>
            <a:ext cx="1584325" cy="2951163"/>
          </a:xfrm>
          <a:prstGeom prst="rect">
            <a:avLst/>
          </a:prstGeom>
          <a:solidFill>
            <a:srgbClr val="FFCC00"/>
          </a:solidFill>
          <a:ln w="9525">
            <a:noFill/>
            <a:miter lim="800000"/>
            <a:headEnd/>
            <a:tailEnd/>
          </a:ln>
        </p:spPr>
        <p:txBody>
          <a:bodyPr wrap="none"/>
          <a:lstStyle/>
          <a:p>
            <a:pPr eaLnBrk="0" hangingPunct="0"/>
            <a:endParaRPr lang="zh-CN" altLang="zh-CN">
              <a:ea typeface="宋体" pitchFamily="2" charset="-122"/>
            </a:endParaRPr>
          </a:p>
        </p:txBody>
      </p:sp>
      <p:sp>
        <p:nvSpPr>
          <p:cNvPr id="6" name="Text Box 3"/>
          <p:cNvSpPr txBox="1">
            <a:spLocks noChangeArrowheads="1"/>
          </p:cNvSpPr>
          <p:nvPr/>
        </p:nvSpPr>
        <p:spPr bwMode="auto">
          <a:xfrm>
            <a:off x="1476375" y="2879725"/>
            <a:ext cx="4772025" cy="3216275"/>
          </a:xfrm>
          <a:prstGeom prst="rect">
            <a:avLst/>
          </a:prstGeom>
          <a:solidFill>
            <a:schemeClr val="accent1">
              <a:lumMod val="50000"/>
            </a:schemeClr>
          </a:solidFill>
          <a:ln w="9525" cmpd="sng">
            <a:noFill/>
            <a:miter lim="800000"/>
            <a:headEnd/>
            <a:tailEnd/>
          </a:ln>
          <a:effectLst/>
        </p:spPr>
        <p:txBody>
          <a:bodyPr wrap="none"/>
          <a:lstStyle/>
          <a:p>
            <a:pPr eaLnBrk="0" hangingPunct="0">
              <a:defRPr/>
            </a:pPr>
            <a:endParaRPr lang="zh-CN" altLang="zh-CN">
              <a:solidFill>
                <a:srgbClr val="007254"/>
              </a:solidFill>
              <a:ea typeface="宋体" pitchFamily="2" charset="-122"/>
            </a:endParaRPr>
          </a:p>
        </p:txBody>
      </p:sp>
      <p:pic>
        <p:nvPicPr>
          <p:cNvPr id="961542" name="Picture 6" descr="red apple"/>
          <p:cNvPicPr>
            <a:picLocks noChangeAspect="1" noChangeArrowheads="1"/>
          </p:cNvPicPr>
          <p:nvPr/>
        </p:nvPicPr>
        <p:blipFill>
          <a:blip r:embed="rId3"/>
          <a:srcRect/>
          <a:stretch>
            <a:fillRect/>
          </a:stretch>
        </p:blipFill>
        <p:spPr bwMode="auto">
          <a:xfrm>
            <a:off x="6973888" y="3095625"/>
            <a:ext cx="1117600" cy="1008063"/>
          </a:xfrm>
          <a:prstGeom prst="rect">
            <a:avLst/>
          </a:prstGeom>
          <a:noFill/>
          <a:ln w="9525">
            <a:noFill/>
            <a:miter lim="800000"/>
            <a:headEnd/>
            <a:tailEnd/>
          </a:ln>
        </p:spPr>
      </p:pic>
      <p:pic>
        <p:nvPicPr>
          <p:cNvPr id="961543" name="Picture 7" descr="banana"/>
          <p:cNvPicPr>
            <a:picLocks noChangeAspect="1" noChangeArrowheads="1"/>
          </p:cNvPicPr>
          <p:nvPr/>
        </p:nvPicPr>
        <p:blipFill>
          <a:blip r:embed="rId4"/>
          <a:srcRect/>
          <a:stretch>
            <a:fillRect/>
          </a:stretch>
        </p:blipFill>
        <p:spPr bwMode="auto">
          <a:xfrm>
            <a:off x="6945313" y="4608513"/>
            <a:ext cx="1150937" cy="1027112"/>
          </a:xfrm>
          <a:prstGeom prst="rect">
            <a:avLst/>
          </a:prstGeom>
          <a:noFill/>
          <a:ln w="9525">
            <a:noFill/>
            <a:miter lim="800000"/>
            <a:headEnd/>
            <a:tailEnd/>
          </a:ln>
        </p:spPr>
      </p:pic>
      <p:sp>
        <p:nvSpPr>
          <p:cNvPr id="10" name="Text Box 8"/>
          <p:cNvSpPr txBox="1">
            <a:spLocks noChangeArrowheads="1"/>
          </p:cNvSpPr>
          <p:nvPr/>
        </p:nvSpPr>
        <p:spPr bwMode="auto">
          <a:xfrm>
            <a:off x="1855788" y="3167063"/>
            <a:ext cx="4175125" cy="912812"/>
          </a:xfrm>
          <a:prstGeom prst="rect">
            <a:avLst/>
          </a:prstGeom>
          <a:noFill/>
          <a:ln>
            <a:solidFill>
              <a:schemeClr val="bg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eaLnBrk="0" hangingPunct="0">
              <a:defRPr/>
            </a:pPr>
            <a:r>
              <a:rPr lang="zh-CN" dirty="0"/>
              <a:t>The apple is the pomaceous fruit of the apple tree, species Malus domestica in the rose family Rosaceae ...</a:t>
            </a:r>
          </a:p>
        </p:txBody>
      </p:sp>
      <p:sp>
        <p:nvSpPr>
          <p:cNvPr id="11" name="Text Box 9"/>
          <p:cNvSpPr txBox="1">
            <a:spLocks noChangeArrowheads="1"/>
          </p:cNvSpPr>
          <p:nvPr/>
        </p:nvSpPr>
        <p:spPr bwMode="auto">
          <a:xfrm>
            <a:off x="1858963" y="4429125"/>
            <a:ext cx="4160837" cy="1477328"/>
          </a:xfrm>
          <a:prstGeom prst="rect">
            <a:avLst/>
          </a:prstGeom>
          <a:noFill/>
          <a:ln>
            <a:solidFill>
              <a:schemeClr val="bg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eaLnBrk="0" hangingPunct="0">
              <a:defRPr/>
            </a:pPr>
            <a:r>
              <a:rPr lang="zh-CN" dirty="0"/>
              <a:t>Banana is the common name for a type of fruit and also the herbaceous plants of the genus Musa which produce this commonly eaten fruit ...</a:t>
            </a:r>
          </a:p>
        </p:txBody>
      </p:sp>
      <p:sp>
        <p:nvSpPr>
          <p:cNvPr id="961550" name="Text Box 10"/>
          <p:cNvSpPr txBox="1">
            <a:spLocks noChangeArrowheads="1"/>
          </p:cNvSpPr>
          <p:nvPr/>
        </p:nvSpPr>
        <p:spPr bwMode="auto">
          <a:xfrm>
            <a:off x="3567113" y="2366963"/>
            <a:ext cx="1569660" cy="369332"/>
          </a:xfrm>
          <a:prstGeom prst="rect">
            <a:avLst/>
          </a:prstGeom>
          <a:noFill/>
          <a:ln w="9525">
            <a:noFill/>
            <a:miter lim="800000"/>
            <a:headEnd/>
            <a:tailEnd/>
          </a:ln>
        </p:spPr>
        <p:txBody>
          <a:bodyPr wrap="none">
            <a:spAutoFit/>
          </a:bodyPr>
          <a:lstStyle/>
          <a:p>
            <a:pPr eaLnBrk="0" hangingPunct="0"/>
            <a:r>
              <a:rPr lang="en-US" altLang="zh-CN" b="0" dirty="0" smtClean="0">
                <a:ea typeface="宋体" pitchFamily="2" charset="-122"/>
              </a:rPr>
              <a:t>Training: Text</a:t>
            </a:r>
            <a:endParaRPr lang="zh-CN" b="0" dirty="0">
              <a:ea typeface="宋体" pitchFamily="2" charset="-122"/>
            </a:endParaRPr>
          </a:p>
        </p:txBody>
      </p:sp>
      <p:sp>
        <p:nvSpPr>
          <p:cNvPr id="961551" name="Text Box 11"/>
          <p:cNvSpPr txBox="1">
            <a:spLocks noChangeArrowheads="1"/>
          </p:cNvSpPr>
          <p:nvPr/>
        </p:nvSpPr>
        <p:spPr bwMode="auto">
          <a:xfrm>
            <a:off x="6546850" y="2362200"/>
            <a:ext cx="1944087" cy="369332"/>
          </a:xfrm>
          <a:prstGeom prst="rect">
            <a:avLst/>
          </a:prstGeom>
          <a:noFill/>
          <a:ln w="9525">
            <a:noFill/>
            <a:miter lim="800000"/>
            <a:headEnd/>
            <a:tailEnd/>
          </a:ln>
        </p:spPr>
        <p:txBody>
          <a:bodyPr wrap="none">
            <a:spAutoFit/>
          </a:bodyPr>
          <a:lstStyle/>
          <a:p>
            <a:pPr eaLnBrk="0" hangingPunct="0"/>
            <a:r>
              <a:rPr lang="en-US" altLang="zh-CN" dirty="0" smtClean="0">
                <a:ea typeface="宋体" pitchFamily="2" charset="-122"/>
              </a:rPr>
              <a:t>Testing: </a:t>
            </a:r>
            <a:r>
              <a:rPr lang="en-US" altLang="zh-CN" b="0" dirty="0">
                <a:ea typeface="宋体" pitchFamily="2" charset="-122"/>
              </a:rPr>
              <a:t>Images</a:t>
            </a:r>
            <a:endParaRPr lang="zh-CN" b="0" dirty="0">
              <a:ea typeface="宋体" pitchFamily="2" charset="-122"/>
            </a:endParaRPr>
          </a:p>
        </p:txBody>
      </p:sp>
      <p:sp>
        <p:nvSpPr>
          <p:cNvPr id="961552" name="Text Box 12"/>
          <p:cNvSpPr txBox="1">
            <a:spLocks noChangeArrowheads="1"/>
          </p:cNvSpPr>
          <p:nvPr/>
        </p:nvSpPr>
        <p:spPr bwMode="auto">
          <a:xfrm>
            <a:off x="381000" y="3449638"/>
            <a:ext cx="761747" cy="369332"/>
          </a:xfrm>
          <a:prstGeom prst="rect">
            <a:avLst/>
          </a:prstGeom>
          <a:noFill/>
          <a:ln w="9525">
            <a:noFill/>
            <a:miter lim="800000"/>
            <a:headEnd/>
            <a:tailEnd/>
          </a:ln>
        </p:spPr>
        <p:txBody>
          <a:bodyPr wrap="none">
            <a:spAutoFit/>
          </a:bodyPr>
          <a:lstStyle/>
          <a:p>
            <a:pPr eaLnBrk="0" hangingPunct="0"/>
            <a:r>
              <a:rPr lang="zh-CN" dirty="0" smtClean="0">
                <a:ea typeface="宋体" pitchFamily="2" charset="-122"/>
              </a:rPr>
              <a:t>Apple</a:t>
            </a:r>
            <a:endParaRPr lang="zh-CN" dirty="0">
              <a:ea typeface="宋体" pitchFamily="2" charset="-122"/>
            </a:endParaRPr>
          </a:p>
        </p:txBody>
      </p:sp>
      <p:sp>
        <p:nvSpPr>
          <p:cNvPr id="961553" name="Text Box 13"/>
          <p:cNvSpPr txBox="1">
            <a:spLocks noChangeArrowheads="1"/>
          </p:cNvSpPr>
          <p:nvPr/>
        </p:nvSpPr>
        <p:spPr bwMode="auto">
          <a:xfrm>
            <a:off x="304800" y="4889500"/>
            <a:ext cx="877163" cy="369332"/>
          </a:xfrm>
          <a:prstGeom prst="rect">
            <a:avLst/>
          </a:prstGeom>
          <a:noFill/>
          <a:ln w="9525">
            <a:noFill/>
            <a:miter lim="800000"/>
            <a:headEnd/>
            <a:tailEnd/>
          </a:ln>
        </p:spPr>
        <p:txBody>
          <a:bodyPr wrap="none">
            <a:spAutoFit/>
          </a:bodyPr>
          <a:lstStyle/>
          <a:p>
            <a:pPr eaLnBrk="0" hangingPunct="0"/>
            <a:r>
              <a:rPr lang="zh-CN" dirty="0" smtClean="0">
                <a:ea typeface="宋体" pitchFamily="2" charset="-122"/>
              </a:rPr>
              <a:t>Banana</a:t>
            </a:r>
            <a:endParaRPr lang="zh-CN" dirty="0">
              <a:ea typeface="宋体"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5" name="Rectangle 2"/>
          <p:cNvSpPr>
            <a:spLocks noGrp="1" noChangeArrowheads="1"/>
          </p:cNvSpPr>
          <p:nvPr>
            <p:ph type="title" idx="4294967295"/>
          </p:nvPr>
        </p:nvSpPr>
        <p:spPr/>
        <p:txBody>
          <a:bodyPr/>
          <a:lstStyle/>
          <a:p>
            <a:r>
              <a:rPr lang="en-US" sz="4000" dirty="0" smtClean="0"/>
              <a:t>HTL for Images: 3 Cases</a:t>
            </a:r>
          </a:p>
        </p:txBody>
      </p:sp>
      <p:sp>
        <p:nvSpPr>
          <p:cNvPr id="963586" name="Rectangle 3"/>
          <p:cNvSpPr>
            <a:spLocks noGrp="1" noChangeArrowheads="1"/>
          </p:cNvSpPr>
          <p:nvPr>
            <p:ph type="body" idx="4294967295"/>
          </p:nvPr>
        </p:nvSpPr>
        <p:spPr/>
        <p:txBody>
          <a:bodyPr/>
          <a:lstStyle/>
          <a:p>
            <a:pPr>
              <a:lnSpc>
                <a:spcPct val="90000"/>
              </a:lnSpc>
            </a:pPr>
            <a:r>
              <a:rPr lang="en-US" dirty="0" smtClean="0"/>
              <a:t>Source Data Unlabeled, Target Data Unlabeled</a:t>
            </a:r>
          </a:p>
          <a:p>
            <a:pPr lvl="1">
              <a:lnSpc>
                <a:spcPct val="90000"/>
              </a:lnSpc>
            </a:pPr>
            <a:r>
              <a:rPr lang="en-US" dirty="0" smtClean="0"/>
              <a:t>Clustering</a:t>
            </a:r>
          </a:p>
          <a:p>
            <a:pPr>
              <a:lnSpc>
                <a:spcPct val="90000"/>
              </a:lnSpc>
            </a:pPr>
            <a:r>
              <a:rPr lang="en-US" dirty="0" smtClean="0"/>
              <a:t>Source Data Unlabeled, Target Data Training Data Labeled</a:t>
            </a:r>
          </a:p>
          <a:p>
            <a:pPr lvl="1">
              <a:lnSpc>
                <a:spcPct val="90000"/>
              </a:lnSpc>
            </a:pPr>
            <a:r>
              <a:rPr lang="en-US" dirty="0" smtClean="0"/>
              <a:t>HTL for Image Classification</a:t>
            </a:r>
          </a:p>
          <a:p>
            <a:pPr>
              <a:lnSpc>
                <a:spcPct val="90000"/>
              </a:lnSpc>
            </a:pPr>
            <a:r>
              <a:rPr lang="en-US" dirty="0" smtClean="0"/>
              <a:t>Source Data Labeled, Target Training Data Labeled</a:t>
            </a:r>
          </a:p>
          <a:p>
            <a:pPr lvl="1">
              <a:lnSpc>
                <a:spcPct val="90000"/>
              </a:lnSpc>
            </a:pPr>
            <a:r>
              <a:rPr lang="en-US" dirty="0" smtClean="0"/>
              <a:t>Translated Learning: classification</a:t>
            </a:r>
          </a:p>
          <a:p>
            <a:pPr lvl="1">
              <a:lnSpc>
                <a:spcPct val="90000"/>
              </a:lnSpc>
            </a:pPr>
            <a:endParaRPr lang="en-US" dirty="0" smtClean="0"/>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3" name="Rectangle 3"/>
          <p:cNvSpPr>
            <a:spLocks noGrp="1" noChangeArrowheads="1"/>
          </p:cNvSpPr>
          <p:nvPr>
            <p:ph type="title" idx="4294967295"/>
          </p:nvPr>
        </p:nvSpPr>
        <p:spPr>
          <a:xfrm>
            <a:off x="533400" y="304800"/>
            <a:ext cx="8077200" cy="715963"/>
          </a:xfrm>
        </p:spPr>
        <p:txBody>
          <a:bodyPr/>
          <a:lstStyle/>
          <a:p>
            <a:r>
              <a:rPr lang="en-US" altLang="zh-CN" sz="3600" smtClean="0">
                <a:ea typeface="宋体" pitchFamily="2" charset="-122"/>
              </a:rPr>
              <a:t>Annotated PLSA Model for </a:t>
            </a:r>
            <a:r>
              <a:rPr lang="en-US" altLang="zh-CN" sz="3600" smtClean="0">
                <a:solidFill>
                  <a:srgbClr val="C00000"/>
                </a:solidFill>
                <a:ea typeface="宋体" pitchFamily="2" charset="-122"/>
              </a:rPr>
              <a:t>Clustering</a:t>
            </a:r>
            <a:endParaRPr lang="zh-CN" altLang="zh-CN" sz="3600" smtClean="0">
              <a:solidFill>
                <a:srgbClr val="C00000"/>
              </a:solidFill>
              <a:ea typeface="宋体" pitchFamily="2" charset="-122"/>
            </a:endParaRPr>
          </a:p>
        </p:txBody>
      </p:sp>
      <p:pic>
        <p:nvPicPr>
          <p:cNvPr id="1189894" name="Picture 4"/>
          <p:cNvPicPr>
            <a:picLocks noGrp="1" noChangeAspect="1" noChangeArrowheads="1"/>
          </p:cNvPicPr>
          <p:nvPr>
            <p:ph sz="half" idx="4294967295"/>
          </p:nvPr>
        </p:nvPicPr>
        <p:blipFill>
          <a:blip r:embed="rId4"/>
          <a:srcRect/>
          <a:stretch>
            <a:fillRect/>
          </a:stretch>
        </p:blipFill>
        <p:spPr>
          <a:xfrm>
            <a:off x="838200" y="3733800"/>
            <a:ext cx="3214688" cy="1876425"/>
          </a:xfrm>
        </p:spPr>
      </p:pic>
      <p:graphicFrame>
        <p:nvGraphicFramePr>
          <p:cNvPr id="1189892" name="Object 4"/>
          <p:cNvGraphicFramePr>
            <a:graphicFrameLocks noChangeAspect="1"/>
          </p:cNvGraphicFramePr>
          <p:nvPr/>
        </p:nvGraphicFramePr>
        <p:xfrm>
          <a:off x="8305800" y="457200"/>
          <a:ext cx="457200" cy="495300"/>
        </p:xfrm>
        <a:graphic>
          <a:graphicData uri="http://schemas.openxmlformats.org/presentationml/2006/ole">
            <mc:AlternateContent xmlns:mc="http://schemas.openxmlformats.org/markup-compatibility/2006">
              <mc:Choice xmlns:v="urn:schemas-microsoft-com:vml" Requires="v">
                <p:oleObj spid="_x0000_s1189895" name="公式" r:id="rId5" imgW="152280" imgH="164880" progId="Equation.3">
                  <p:embed/>
                </p:oleObj>
              </mc:Choice>
              <mc:Fallback>
                <p:oleObj name="公式" r:id="rId5" imgW="152280" imgH="1648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457200"/>
                        <a:ext cx="4572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9895" name="灯片编号占位符 7"/>
          <p:cNvSpPr txBox="1">
            <a:spLocks noGrp="1"/>
          </p:cNvSpPr>
          <p:nvPr/>
        </p:nvSpPr>
        <p:spPr bwMode="auto">
          <a:xfrm>
            <a:off x="6858000" y="6248400"/>
            <a:ext cx="1905000" cy="457200"/>
          </a:xfrm>
          <a:prstGeom prst="rect">
            <a:avLst/>
          </a:prstGeom>
          <a:noFill/>
          <a:ln w="9525">
            <a:noFill/>
            <a:miter lim="800000"/>
            <a:headEnd/>
            <a:tailEnd/>
          </a:ln>
        </p:spPr>
        <p:txBody>
          <a:bodyPr anchor="b"/>
          <a:lstStyle/>
          <a:p>
            <a:pPr algn="r"/>
            <a:fld id="{F706A8B1-11DC-4912-87F6-18012431A234}" type="slidenum">
              <a:rPr lang="zh-CN" altLang="en-US" sz="1600">
                <a:solidFill>
                  <a:schemeClr val="bg2"/>
                </a:solidFill>
                <a:ea typeface="宋体" pitchFamily="2" charset="-122"/>
              </a:rPr>
              <a:pPr algn="r"/>
              <a:t>12</a:t>
            </a:fld>
            <a:endParaRPr lang="en-US" altLang="zh-CN" sz="1600">
              <a:solidFill>
                <a:schemeClr val="bg2"/>
              </a:solidFill>
              <a:ea typeface="宋体" pitchFamily="2" charset="-122"/>
            </a:endParaRPr>
          </a:p>
        </p:txBody>
      </p:sp>
      <p:sp>
        <p:nvSpPr>
          <p:cNvPr id="1189896" name="TextBox 8"/>
          <p:cNvSpPr txBox="1">
            <a:spLocks noChangeArrowheads="1"/>
          </p:cNvSpPr>
          <p:nvPr/>
        </p:nvSpPr>
        <p:spPr bwMode="auto">
          <a:xfrm>
            <a:off x="304800" y="2971800"/>
            <a:ext cx="3200400" cy="400050"/>
          </a:xfrm>
          <a:prstGeom prst="rect">
            <a:avLst/>
          </a:prstGeom>
          <a:noFill/>
          <a:ln w="9525">
            <a:noFill/>
            <a:miter lim="800000"/>
            <a:headEnd/>
            <a:tailEnd/>
          </a:ln>
        </p:spPr>
        <p:txBody>
          <a:bodyPr>
            <a:spAutoFit/>
          </a:bodyPr>
          <a:lstStyle/>
          <a:p>
            <a:pPr eaLnBrk="0" hangingPunct="0"/>
            <a:r>
              <a:rPr lang="en-US">
                <a:solidFill>
                  <a:srgbClr val="C00000"/>
                </a:solidFill>
              </a:rPr>
              <a:t>Words from </a:t>
            </a:r>
            <a:r>
              <a:rPr lang="en-US" sz="2000">
                <a:solidFill>
                  <a:srgbClr val="C00000"/>
                </a:solidFill>
              </a:rPr>
              <a:t>Source </a:t>
            </a:r>
            <a:r>
              <a:rPr lang="en-US">
                <a:solidFill>
                  <a:srgbClr val="C00000"/>
                </a:solidFill>
              </a:rPr>
              <a:t>Data</a:t>
            </a:r>
          </a:p>
        </p:txBody>
      </p:sp>
      <p:sp>
        <p:nvSpPr>
          <p:cNvPr id="1189897" name="TextBox 9"/>
          <p:cNvSpPr txBox="1">
            <a:spLocks noChangeArrowheads="1"/>
          </p:cNvSpPr>
          <p:nvPr/>
        </p:nvSpPr>
        <p:spPr bwMode="auto">
          <a:xfrm>
            <a:off x="3505200" y="4038600"/>
            <a:ext cx="1968500" cy="369888"/>
          </a:xfrm>
          <a:prstGeom prst="rect">
            <a:avLst/>
          </a:prstGeom>
          <a:noFill/>
          <a:ln w="9525">
            <a:noFill/>
            <a:miter lim="800000"/>
            <a:headEnd/>
            <a:tailEnd/>
          </a:ln>
        </p:spPr>
        <p:txBody>
          <a:bodyPr wrap="none">
            <a:spAutoFit/>
          </a:bodyPr>
          <a:lstStyle/>
          <a:p>
            <a:pPr eaLnBrk="0" hangingPunct="0"/>
            <a:r>
              <a:rPr lang="en-US">
                <a:solidFill>
                  <a:srgbClr val="FF0000"/>
                </a:solidFill>
              </a:rPr>
              <a:t>Image features</a:t>
            </a:r>
          </a:p>
        </p:txBody>
      </p:sp>
      <p:sp>
        <p:nvSpPr>
          <p:cNvPr id="1189898" name="TextBox 10"/>
          <p:cNvSpPr txBox="1">
            <a:spLocks noChangeArrowheads="1"/>
          </p:cNvSpPr>
          <p:nvPr/>
        </p:nvSpPr>
        <p:spPr bwMode="auto">
          <a:xfrm>
            <a:off x="762000" y="5638800"/>
            <a:ext cx="2057400" cy="1016000"/>
          </a:xfrm>
          <a:prstGeom prst="rect">
            <a:avLst/>
          </a:prstGeom>
          <a:noFill/>
          <a:ln w="9525">
            <a:noFill/>
            <a:miter lim="800000"/>
            <a:headEnd/>
            <a:tailEnd/>
          </a:ln>
        </p:spPr>
        <p:txBody>
          <a:bodyPr>
            <a:spAutoFit/>
          </a:bodyPr>
          <a:lstStyle/>
          <a:p>
            <a:pPr eaLnBrk="0" hangingPunct="0"/>
            <a:r>
              <a:rPr lang="en-US"/>
              <a:t>Image instances in </a:t>
            </a:r>
            <a:r>
              <a:rPr lang="en-US" sz="2400">
                <a:solidFill>
                  <a:srgbClr val="0000FF"/>
                </a:solidFill>
              </a:rPr>
              <a:t>target</a:t>
            </a:r>
            <a:r>
              <a:rPr lang="en-US" sz="2400"/>
              <a:t> </a:t>
            </a:r>
            <a:r>
              <a:rPr lang="en-US"/>
              <a:t>data</a:t>
            </a:r>
          </a:p>
        </p:txBody>
      </p:sp>
      <p:sp>
        <p:nvSpPr>
          <p:cNvPr id="1189899" name="TextBox 11"/>
          <p:cNvSpPr txBox="1">
            <a:spLocks noChangeArrowheads="1"/>
          </p:cNvSpPr>
          <p:nvPr/>
        </p:nvSpPr>
        <p:spPr bwMode="auto">
          <a:xfrm>
            <a:off x="2362200" y="3581400"/>
            <a:ext cx="923925" cy="369888"/>
          </a:xfrm>
          <a:prstGeom prst="rect">
            <a:avLst/>
          </a:prstGeom>
          <a:noFill/>
          <a:ln w="9525">
            <a:noFill/>
            <a:miter lim="800000"/>
            <a:headEnd/>
            <a:tailEnd/>
          </a:ln>
        </p:spPr>
        <p:txBody>
          <a:bodyPr wrap="none">
            <a:spAutoFit/>
          </a:bodyPr>
          <a:lstStyle/>
          <a:p>
            <a:pPr eaLnBrk="0" hangingPunct="0"/>
            <a:r>
              <a:rPr lang="en-US">
                <a:solidFill>
                  <a:srgbClr val="FF0000"/>
                </a:solidFill>
              </a:rPr>
              <a:t>Topics</a:t>
            </a:r>
          </a:p>
        </p:txBody>
      </p:sp>
      <p:cxnSp>
        <p:nvCxnSpPr>
          <p:cNvPr id="1189900" name="直接箭头连接符 13"/>
          <p:cNvCxnSpPr>
            <a:cxnSpLocks noChangeShapeType="1"/>
            <a:stCxn id="1189899" idx="2"/>
          </p:cNvCxnSpPr>
          <p:nvPr/>
        </p:nvCxnSpPr>
        <p:spPr bwMode="auto">
          <a:xfrm rot="5400000">
            <a:off x="2397126" y="4068762"/>
            <a:ext cx="544512" cy="309563"/>
          </a:xfrm>
          <a:prstGeom prst="straightConnector1">
            <a:avLst/>
          </a:prstGeom>
          <a:noFill/>
          <a:ln w="9525" algn="ctr">
            <a:solidFill>
              <a:schemeClr val="tx1"/>
            </a:solidFill>
            <a:round/>
            <a:headEnd/>
            <a:tailEnd type="arrow" w="med" len="med"/>
          </a:ln>
        </p:spPr>
      </p:cxnSp>
      <p:sp>
        <p:nvSpPr>
          <p:cNvPr id="880651" name="TextBox 16"/>
          <p:cNvSpPr txBox="1">
            <a:spLocks noChangeArrowheads="1"/>
          </p:cNvSpPr>
          <p:nvPr/>
        </p:nvSpPr>
        <p:spPr bwMode="auto">
          <a:xfrm>
            <a:off x="6248400" y="1306513"/>
            <a:ext cx="2038350" cy="369887"/>
          </a:xfrm>
          <a:prstGeom prst="rect">
            <a:avLst/>
          </a:prstGeom>
          <a:solidFill>
            <a:schemeClr val="bg1"/>
          </a:solidFill>
          <a:ln w="9525">
            <a:noFill/>
            <a:miter lim="800000"/>
            <a:headEnd/>
            <a:tailEnd/>
          </a:ln>
        </p:spPr>
        <p:txBody>
          <a:bodyPr wrap="none">
            <a:spAutoFit/>
          </a:bodyPr>
          <a:lstStyle/>
          <a:p>
            <a:pPr eaLnBrk="0" hangingPunct="0"/>
            <a:r>
              <a:rPr lang="en-US"/>
              <a:t>From Flickr.com</a:t>
            </a:r>
          </a:p>
        </p:txBody>
      </p:sp>
      <p:sp>
        <p:nvSpPr>
          <p:cNvPr id="1189902" name="圆角矩形 18"/>
          <p:cNvSpPr>
            <a:spLocks noChangeArrowheads="1"/>
          </p:cNvSpPr>
          <p:nvPr/>
        </p:nvSpPr>
        <p:spPr bwMode="auto">
          <a:xfrm rot="1744998">
            <a:off x="846138" y="3890963"/>
            <a:ext cx="1465262" cy="730250"/>
          </a:xfrm>
          <a:prstGeom prst="roundRect">
            <a:avLst>
              <a:gd name="adj" fmla="val 16667"/>
            </a:avLst>
          </a:prstGeom>
          <a:noFill/>
          <a:ln w="9525" algn="ctr">
            <a:solidFill>
              <a:schemeClr val="tx1"/>
            </a:solidFill>
            <a:round/>
            <a:headEnd/>
            <a:tailEnd/>
          </a:ln>
        </p:spPr>
        <p:txBody>
          <a:bodyPr/>
          <a:lstStyle/>
          <a:p>
            <a:pPr eaLnBrk="0" hangingPunct="0"/>
            <a:endParaRPr lang="en-US"/>
          </a:p>
        </p:txBody>
      </p:sp>
      <p:cxnSp>
        <p:nvCxnSpPr>
          <p:cNvPr id="1189903" name="直接箭头连接符 20"/>
          <p:cNvCxnSpPr>
            <a:cxnSpLocks noChangeShapeType="1"/>
          </p:cNvCxnSpPr>
          <p:nvPr/>
        </p:nvCxnSpPr>
        <p:spPr bwMode="auto">
          <a:xfrm rot="16200000" flipH="1">
            <a:off x="609600" y="3352800"/>
            <a:ext cx="457200" cy="304800"/>
          </a:xfrm>
          <a:prstGeom prst="straightConnector1">
            <a:avLst/>
          </a:prstGeom>
          <a:noFill/>
          <a:ln w="9525" algn="ctr">
            <a:solidFill>
              <a:srgbClr val="C00000"/>
            </a:solidFill>
            <a:round/>
            <a:headEnd/>
            <a:tailEnd type="arrow" w="med" len="med"/>
          </a:ln>
        </p:spPr>
      </p:cxnSp>
      <p:sp>
        <p:nvSpPr>
          <p:cNvPr id="20" name="TextBox 19"/>
          <p:cNvSpPr txBox="1"/>
          <p:nvPr/>
        </p:nvSpPr>
        <p:spPr>
          <a:xfrm>
            <a:off x="6477000" y="4549775"/>
            <a:ext cx="1828800" cy="2308225"/>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b="0" dirty="0"/>
              <a:t>… </a:t>
            </a:r>
            <a:r>
              <a:rPr lang="en-US" dirty="0"/>
              <a:t>Tags</a:t>
            </a:r>
          </a:p>
          <a:p>
            <a:pPr>
              <a:defRPr/>
            </a:pPr>
            <a:r>
              <a:rPr lang="it-IT" dirty="0">
                <a:hlinkClick r:id="rId7" tooltip="Added by Dozer."/>
              </a:rPr>
              <a:t>Lion</a:t>
            </a:r>
            <a:r>
              <a:rPr lang="it-IT" dirty="0"/>
              <a:t> </a:t>
            </a:r>
          </a:p>
          <a:p>
            <a:pPr>
              <a:defRPr/>
            </a:pPr>
            <a:r>
              <a:rPr lang="it-IT" dirty="0">
                <a:hlinkClick r:id="rId8" tooltip="Added by Dozer."/>
              </a:rPr>
              <a:t>Animal</a:t>
            </a:r>
            <a:r>
              <a:rPr lang="it-IT" dirty="0"/>
              <a:t> </a:t>
            </a:r>
          </a:p>
          <a:p>
            <a:pPr>
              <a:defRPr/>
            </a:pPr>
            <a:r>
              <a:rPr lang="it-IT" dirty="0">
                <a:hlinkClick r:id="rId9" tooltip="Added by Dozer."/>
              </a:rPr>
              <a:t>Simba</a:t>
            </a:r>
            <a:r>
              <a:rPr lang="it-IT" dirty="0"/>
              <a:t> </a:t>
            </a:r>
          </a:p>
          <a:p>
            <a:pPr>
              <a:defRPr/>
            </a:pPr>
            <a:r>
              <a:rPr lang="it-IT" dirty="0">
                <a:hlinkClick r:id="rId10" tooltip="Added by Dozer."/>
              </a:rPr>
              <a:t>Hakuna</a:t>
            </a:r>
            <a:r>
              <a:rPr lang="it-IT" dirty="0"/>
              <a:t> </a:t>
            </a:r>
          </a:p>
          <a:p>
            <a:pPr>
              <a:defRPr/>
            </a:pPr>
            <a:r>
              <a:rPr lang="it-IT" dirty="0">
                <a:hlinkClick r:id="rId11" tooltip="Added by Dozer."/>
              </a:rPr>
              <a:t>Matata</a:t>
            </a:r>
            <a:r>
              <a:rPr lang="it-IT" dirty="0"/>
              <a:t> </a:t>
            </a:r>
          </a:p>
          <a:p>
            <a:pPr>
              <a:defRPr/>
            </a:pPr>
            <a:r>
              <a:rPr lang="it-IT" dirty="0">
                <a:hlinkClick r:id="rId12" tooltip="Added by Hani London"/>
              </a:rPr>
              <a:t>FlickrBigCats</a:t>
            </a:r>
            <a:r>
              <a:rPr lang="it-IT" dirty="0"/>
              <a:t> </a:t>
            </a:r>
          </a:p>
          <a:p>
            <a:pPr eaLnBrk="0" hangingPunct="0">
              <a:defRPr/>
            </a:pPr>
            <a:r>
              <a:rPr lang="en-US" dirty="0"/>
              <a:t>…</a:t>
            </a:r>
            <a:endParaRPr lang="en-US" b="0" dirty="0"/>
          </a:p>
        </p:txBody>
      </p:sp>
      <p:cxnSp>
        <p:nvCxnSpPr>
          <p:cNvPr id="880656" name="直接连接符 22"/>
          <p:cNvCxnSpPr>
            <a:cxnSpLocks noChangeShapeType="1"/>
          </p:cNvCxnSpPr>
          <p:nvPr/>
        </p:nvCxnSpPr>
        <p:spPr bwMode="auto">
          <a:xfrm rot="5400000">
            <a:off x="7039769" y="4199731"/>
            <a:ext cx="342900" cy="249238"/>
          </a:xfrm>
          <a:prstGeom prst="line">
            <a:avLst/>
          </a:prstGeom>
          <a:noFill/>
          <a:ln w="63500" algn="ctr">
            <a:solidFill>
              <a:schemeClr val="tx1"/>
            </a:solidFill>
            <a:round/>
            <a:headEnd/>
            <a:tailEnd/>
          </a:ln>
        </p:spPr>
      </p:cxnSp>
      <p:pic>
        <p:nvPicPr>
          <p:cNvPr id="1189906" name="Picture 2"/>
          <p:cNvPicPr>
            <a:picLocks noChangeAspect="1" noChangeArrowheads="1"/>
          </p:cNvPicPr>
          <p:nvPr/>
        </p:nvPicPr>
        <p:blipFill>
          <a:blip r:embed="rId13"/>
          <a:srcRect/>
          <a:stretch>
            <a:fillRect/>
          </a:stretch>
        </p:blipFill>
        <p:spPr bwMode="auto">
          <a:xfrm>
            <a:off x="533400" y="1371600"/>
            <a:ext cx="1927225" cy="1265238"/>
          </a:xfrm>
          <a:prstGeom prst="rect">
            <a:avLst/>
          </a:prstGeom>
          <a:noFill/>
          <a:ln w="9525">
            <a:noFill/>
            <a:miter lim="800000"/>
            <a:headEnd/>
            <a:tailEnd/>
          </a:ln>
        </p:spPr>
      </p:pic>
      <p:cxnSp>
        <p:nvCxnSpPr>
          <p:cNvPr id="1189907" name="直接箭头连接符 24"/>
          <p:cNvCxnSpPr>
            <a:cxnSpLocks noChangeShapeType="1"/>
          </p:cNvCxnSpPr>
          <p:nvPr/>
        </p:nvCxnSpPr>
        <p:spPr bwMode="auto">
          <a:xfrm flipV="1">
            <a:off x="685800" y="2667000"/>
            <a:ext cx="457200" cy="304800"/>
          </a:xfrm>
          <a:prstGeom prst="straightConnector1">
            <a:avLst/>
          </a:prstGeom>
          <a:noFill/>
          <a:ln w="9525" algn="ctr">
            <a:solidFill>
              <a:srgbClr val="C00000"/>
            </a:solidFill>
            <a:round/>
            <a:headEnd/>
            <a:tailEnd type="arrow" w="med" len="med"/>
          </a:ln>
        </p:spPr>
      </p:cxnSp>
      <p:sp>
        <p:nvSpPr>
          <p:cNvPr id="880659" name="左大括号 26"/>
          <p:cNvSpPr>
            <a:spLocks/>
          </p:cNvSpPr>
          <p:nvPr/>
        </p:nvSpPr>
        <p:spPr bwMode="auto">
          <a:xfrm>
            <a:off x="5410200" y="3048000"/>
            <a:ext cx="533400" cy="3429000"/>
          </a:xfrm>
          <a:prstGeom prst="leftBrace">
            <a:avLst>
              <a:gd name="adj1" fmla="val 8333"/>
              <a:gd name="adj2" fmla="val 73028"/>
            </a:avLst>
          </a:prstGeom>
          <a:noFill/>
          <a:ln w="47625" algn="ctr">
            <a:solidFill>
              <a:srgbClr val="0000FF"/>
            </a:solidFill>
            <a:round/>
            <a:headEnd/>
            <a:tailEnd/>
          </a:ln>
        </p:spPr>
        <p:txBody>
          <a:bodyPr/>
          <a:lstStyle/>
          <a:p>
            <a:pPr eaLnBrk="0" hangingPunct="0"/>
            <a:endParaRPr lang="en-US"/>
          </a:p>
        </p:txBody>
      </p:sp>
      <p:pic>
        <p:nvPicPr>
          <p:cNvPr id="1189909" name="Picture 4"/>
          <p:cNvPicPr>
            <a:picLocks noChangeAspect="1" noChangeArrowheads="1"/>
          </p:cNvPicPr>
          <p:nvPr/>
        </p:nvPicPr>
        <p:blipFill>
          <a:blip r:embed="rId14"/>
          <a:srcRect/>
          <a:stretch>
            <a:fillRect/>
          </a:stretch>
        </p:blipFill>
        <p:spPr bwMode="auto">
          <a:xfrm>
            <a:off x="3962400" y="2743200"/>
            <a:ext cx="1073150" cy="1166813"/>
          </a:xfrm>
          <a:prstGeom prst="rect">
            <a:avLst/>
          </a:prstGeom>
          <a:noFill/>
          <a:ln w="9525">
            <a:noFill/>
            <a:miter lim="800000"/>
            <a:headEnd/>
            <a:tailEnd/>
          </a:ln>
        </p:spPr>
      </p:pic>
      <p:sp>
        <p:nvSpPr>
          <p:cNvPr id="1189910" name="TextBox 11"/>
          <p:cNvSpPr txBox="1">
            <a:spLocks noChangeArrowheads="1"/>
          </p:cNvSpPr>
          <p:nvPr/>
        </p:nvSpPr>
        <p:spPr bwMode="auto">
          <a:xfrm>
            <a:off x="3733800" y="2286000"/>
            <a:ext cx="1795463" cy="369888"/>
          </a:xfrm>
          <a:prstGeom prst="rect">
            <a:avLst/>
          </a:prstGeom>
          <a:noFill/>
          <a:ln w="9525">
            <a:noFill/>
            <a:miter lim="800000"/>
            <a:headEnd/>
            <a:tailEnd/>
          </a:ln>
        </p:spPr>
        <p:txBody>
          <a:bodyPr wrap="none">
            <a:spAutoFit/>
          </a:bodyPr>
          <a:lstStyle/>
          <a:p>
            <a:pPr eaLnBrk="0" hangingPunct="0"/>
            <a:r>
              <a:rPr lang="en-US">
                <a:solidFill>
                  <a:srgbClr val="0000FF"/>
                </a:solidFill>
              </a:rPr>
              <a:t>SIFT Features</a:t>
            </a:r>
          </a:p>
        </p:txBody>
      </p:sp>
      <p:graphicFrame>
        <p:nvGraphicFramePr>
          <p:cNvPr id="23" name="Table 60"/>
          <p:cNvGraphicFramePr>
            <a:graphicFrameLocks noGrp="1"/>
          </p:cNvGraphicFramePr>
          <p:nvPr/>
        </p:nvGraphicFramePr>
        <p:xfrm>
          <a:off x="457200" y="1066800"/>
          <a:ext cx="5321560" cy="1402080"/>
        </p:xfrm>
        <a:graphic>
          <a:graphicData uri="http://schemas.openxmlformats.org/drawingml/2006/table">
            <a:tbl>
              <a:tblPr/>
              <a:tblGrid>
                <a:gridCol w="2403285"/>
                <a:gridCol w="2918275"/>
              </a:tblGrid>
              <a:tr h="607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FFFF"/>
                          </a:solidFill>
                          <a:effectLst/>
                          <a:latin typeface="Calibri" pitchFamily="34" charset="0"/>
                          <a:ea typeface="宋体" pitchFamily="2" charset="-122"/>
                          <a:cs typeface="Times New Roman" pitchFamily="18" charset="0"/>
                        </a:rPr>
                        <a:t>Caltech 256 Data</a:t>
                      </a:r>
                      <a:endParaRPr kumimoji="0" lang="zh-CN" altLang="en-US" sz="2000" b="1" i="0" u="none" strike="noStrike" cap="none" normalizeH="0" baseline="0" dirty="0" smtClean="0">
                        <a:ln>
                          <a:noFill/>
                        </a:ln>
                        <a:solidFill>
                          <a:srgbClr val="FFFFFF"/>
                        </a:solidFill>
                        <a:effectLst/>
                        <a:latin typeface="Calibri" pitchFamily="34" charset="0"/>
                        <a:ea typeface="宋体" pitchFamily="2" charset="-122"/>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FFFF"/>
                          </a:solidFill>
                          <a:effectLst/>
                          <a:latin typeface="Calibri" pitchFamily="34" charset="0"/>
                          <a:ea typeface="宋体" pitchFamily="2" charset="-122"/>
                          <a:cs typeface="Times New Roman" pitchFamily="18" charset="0"/>
                        </a:rPr>
                        <a:t>Heterogeneous Transfer Learning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9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Average Entropy Improvement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Calibri" pitchFamily="34" charset="0"/>
                          <a:ea typeface="宋体" pitchFamily="2" charset="-122"/>
                          <a:cs typeface="Times New Roman" pitchFamily="18" charset="0"/>
                        </a:rPr>
                        <a:t>5.7%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pic>
        <p:nvPicPr>
          <p:cNvPr id="2" name="Picture 3"/>
          <p:cNvPicPr>
            <a:picLocks noChangeAspect="1" noChangeArrowheads="1"/>
          </p:cNvPicPr>
          <p:nvPr/>
        </p:nvPicPr>
        <p:blipFill>
          <a:blip r:embed="rId15"/>
          <a:srcRect/>
          <a:stretch>
            <a:fillRect/>
          </a:stretch>
        </p:blipFill>
        <p:spPr bwMode="auto">
          <a:xfrm>
            <a:off x="5943600" y="1676400"/>
            <a:ext cx="2819400" cy="2470150"/>
          </a:xfrm>
          <a:prstGeom prst="rect">
            <a:avLst/>
          </a:prstGeom>
          <a:noFill/>
          <a:ln w="9525">
            <a:noFill/>
            <a:miter lim="800000"/>
            <a:headEnd/>
            <a:tailEnd/>
          </a:ln>
        </p:spPr>
      </p:pic>
    </p:spTree>
  </p:cSld>
  <p:clrMapOvr>
    <a:masterClrMapping/>
  </p:clrMapOvr>
  <p:transition xmlns:p14="http://schemas.microsoft.com/office/powerpoint/2010/main" advTm="78293">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06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51" grpId="0" animBg="1"/>
      <p:bldP spid="20" grpId="0" animBg="1"/>
      <p:bldP spid="8806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5" name="Content Placeholder 2"/>
          <p:cNvSpPr>
            <a:spLocks noGrp="1"/>
          </p:cNvSpPr>
          <p:nvPr>
            <p:ph idx="1"/>
          </p:nvPr>
        </p:nvSpPr>
        <p:spPr>
          <a:xfrm>
            <a:off x="304800" y="685800"/>
            <a:ext cx="8610600" cy="5257800"/>
          </a:xfrm>
        </p:spPr>
        <p:txBody>
          <a:bodyPr/>
          <a:lstStyle/>
          <a:p>
            <a:pPr eaLnBrk="1" hangingPunct="1"/>
            <a:r>
              <a:rPr lang="en-US" sz="4400" smtClean="0"/>
              <a:t>“Heterogeneous transfer learning for image classification” </a:t>
            </a:r>
          </a:p>
          <a:p>
            <a:pPr lvl="1" eaLnBrk="1" hangingPunct="1"/>
            <a:r>
              <a:rPr lang="en-US" sz="4400" smtClean="0"/>
              <a:t>Y. Zhu, G. Xue, Q. Yang et al.</a:t>
            </a:r>
          </a:p>
          <a:p>
            <a:pPr lvl="1" eaLnBrk="1" hangingPunct="1"/>
            <a:r>
              <a:rPr lang="en-US" sz="4400" smtClean="0"/>
              <a:t>AAAI 2011</a:t>
            </a:r>
          </a:p>
        </p:txBody>
      </p:sp>
      <p:sp>
        <p:nvSpPr>
          <p:cNvPr id="1193986" name="Slide Number Placeholder 2"/>
          <p:cNvSpPr>
            <a:spLocks noGrp="1"/>
          </p:cNvSpPr>
          <p:nvPr>
            <p:ph type="sldNum" sz="quarter" idx="12"/>
          </p:nvPr>
        </p:nvSpPr>
        <p:spPr>
          <a:noFill/>
        </p:spPr>
        <p:txBody>
          <a:bodyPr/>
          <a:lstStyle/>
          <a:p>
            <a:fld id="{D1A10191-398D-4D1A-B814-56BD061CACE9}" type="slidenum">
              <a:rPr lang="en-US" smtClean="0"/>
              <a:pPr/>
              <a:t>13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7" name="标题 1"/>
          <p:cNvSpPr>
            <a:spLocks noGrp="1"/>
          </p:cNvSpPr>
          <p:nvPr>
            <p:ph type="title"/>
          </p:nvPr>
        </p:nvSpPr>
        <p:spPr/>
        <p:txBody>
          <a:bodyPr/>
          <a:lstStyle/>
          <a:p>
            <a:r>
              <a:rPr lang="en-US" dirty="0" smtClean="0"/>
              <a:t>HTL Setting: Text to Images</a:t>
            </a:r>
          </a:p>
        </p:txBody>
      </p:sp>
      <p:sp>
        <p:nvSpPr>
          <p:cNvPr id="961538" name="内容占位符 2"/>
          <p:cNvSpPr>
            <a:spLocks noGrp="1"/>
          </p:cNvSpPr>
          <p:nvPr>
            <p:ph idx="1"/>
          </p:nvPr>
        </p:nvSpPr>
        <p:spPr/>
        <p:txBody>
          <a:bodyPr/>
          <a:lstStyle/>
          <a:p>
            <a:r>
              <a:rPr lang="en-US" smtClean="0"/>
              <a:t>Source data: labeled or unlabeled</a:t>
            </a:r>
          </a:p>
          <a:p>
            <a:r>
              <a:rPr lang="en-US" smtClean="0"/>
              <a:t>Target training data: labeled</a:t>
            </a:r>
          </a:p>
          <a:p>
            <a:pPr>
              <a:buFont typeface="Wingdings" pitchFamily="2" charset="2"/>
              <a:buNone/>
            </a:pPr>
            <a:endParaRPr lang="en-US" smtClean="0"/>
          </a:p>
        </p:txBody>
      </p:sp>
      <p:sp>
        <p:nvSpPr>
          <p:cNvPr id="961539" name="灯片编号占位符 3"/>
          <p:cNvSpPr>
            <a:spLocks noGrp="1"/>
          </p:cNvSpPr>
          <p:nvPr>
            <p:ph type="sldNum" sz="quarter" idx="12"/>
          </p:nvPr>
        </p:nvSpPr>
        <p:spPr>
          <a:noFill/>
        </p:spPr>
        <p:txBody>
          <a:bodyPr/>
          <a:lstStyle/>
          <a:p>
            <a:fld id="{EFC728ED-34AA-426A-96FA-551B4603EB7E}" type="slidenum">
              <a:rPr lang="en-US" smtClean="0"/>
              <a:pPr/>
              <a:t>14</a:t>
            </a:fld>
            <a:endParaRPr lang="en-US" smtClean="0"/>
          </a:p>
        </p:txBody>
      </p:sp>
      <p:sp>
        <p:nvSpPr>
          <p:cNvPr id="961540" name="Text Box 2"/>
          <p:cNvSpPr txBox="1">
            <a:spLocks noChangeArrowheads="1"/>
          </p:cNvSpPr>
          <p:nvPr/>
        </p:nvSpPr>
        <p:spPr bwMode="auto">
          <a:xfrm flipH="1">
            <a:off x="6718300" y="2879725"/>
            <a:ext cx="1584325" cy="2951163"/>
          </a:xfrm>
          <a:prstGeom prst="rect">
            <a:avLst/>
          </a:prstGeom>
          <a:solidFill>
            <a:srgbClr val="FFCC00"/>
          </a:solidFill>
          <a:ln w="9525">
            <a:noFill/>
            <a:miter lim="800000"/>
            <a:headEnd/>
            <a:tailEnd/>
          </a:ln>
        </p:spPr>
        <p:txBody>
          <a:bodyPr wrap="none"/>
          <a:lstStyle/>
          <a:p>
            <a:pPr eaLnBrk="0" hangingPunct="0"/>
            <a:endParaRPr lang="zh-CN" altLang="zh-CN">
              <a:ea typeface="宋体" pitchFamily="2" charset="-122"/>
            </a:endParaRPr>
          </a:p>
        </p:txBody>
      </p:sp>
      <p:sp>
        <p:nvSpPr>
          <p:cNvPr id="6" name="Text Box 3"/>
          <p:cNvSpPr txBox="1">
            <a:spLocks noChangeArrowheads="1"/>
          </p:cNvSpPr>
          <p:nvPr/>
        </p:nvSpPr>
        <p:spPr bwMode="auto">
          <a:xfrm>
            <a:off x="1476375" y="2879725"/>
            <a:ext cx="4772025" cy="3216275"/>
          </a:xfrm>
          <a:prstGeom prst="rect">
            <a:avLst/>
          </a:prstGeom>
          <a:solidFill>
            <a:schemeClr val="accent1">
              <a:lumMod val="50000"/>
            </a:schemeClr>
          </a:solidFill>
          <a:ln w="9525" cmpd="sng">
            <a:noFill/>
            <a:miter lim="800000"/>
            <a:headEnd/>
            <a:tailEnd/>
          </a:ln>
          <a:effectLst/>
        </p:spPr>
        <p:txBody>
          <a:bodyPr wrap="none"/>
          <a:lstStyle/>
          <a:p>
            <a:pPr eaLnBrk="0" hangingPunct="0">
              <a:defRPr/>
            </a:pPr>
            <a:endParaRPr lang="zh-CN" altLang="zh-CN">
              <a:solidFill>
                <a:srgbClr val="007254"/>
              </a:solidFill>
              <a:ea typeface="宋体" pitchFamily="2" charset="-122"/>
            </a:endParaRPr>
          </a:p>
        </p:txBody>
      </p:sp>
      <p:pic>
        <p:nvPicPr>
          <p:cNvPr id="961542" name="Picture 6" descr="red apple"/>
          <p:cNvPicPr>
            <a:picLocks noChangeAspect="1" noChangeArrowheads="1"/>
          </p:cNvPicPr>
          <p:nvPr/>
        </p:nvPicPr>
        <p:blipFill>
          <a:blip r:embed="rId3"/>
          <a:srcRect/>
          <a:stretch>
            <a:fillRect/>
          </a:stretch>
        </p:blipFill>
        <p:spPr bwMode="auto">
          <a:xfrm>
            <a:off x="6973888" y="3095625"/>
            <a:ext cx="1117600" cy="1008063"/>
          </a:xfrm>
          <a:prstGeom prst="rect">
            <a:avLst/>
          </a:prstGeom>
          <a:noFill/>
          <a:ln w="9525">
            <a:noFill/>
            <a:miter lim="800000"/>
            <a:headEnd/>
            <a:tailEnd/>
          </a:ln>
        </p:spPr>
      </p:pic>
      <p:pic>
        <p:nvPicPr>
          <p:cNvPr id="961543" name="Picture 7" descr="banana"/>
          <p:cNvPicPr>
            <a:picLocks noChangeAspect="1" noChangeArrowheads="1"/>
          </p:cNvPicPr>
          <p:nvPr/>
        </p:nvPicPr>
        <p:blipFill>
          <a:blip r:embed="rId4"/>
          <a:srcRect/>
          <a:stretch>
            <a:fillRect/>
          </a:stretch>
        </p:blipFill>
        <p:spPr bwMode="auto">
          <a:xfrm>
            <a:off x="6945313" y="4608513"/>
            <a:ext cx="1150937" cy="1027112"/>
          </a:xfrm>
          <a:prstGeom prst="rect">
            <a:avLst/>
          </a:prstGeom>
          <a:noFill/>
          <a:ln w="9525">
            <a:noFill/>
            <a:miter lim="800000"/>
            <a:headEnd/>
            <a:tailEnd/>
          </a:ln>
        </p:spPr>
      </p:pic>
      <p:sp>
        <p:nvSpPr>
          <p:cNvPr id="10" name="Text Box 8"/>
          <p:cNvSpPr txBox="1">
            <a:spLocks noChangeArrowheads="1"/>
          </p:cNvSpPr>
          <p:nvPr/>
        </p:nvSpPr>
        <p:spPr bwMode="auto">
          <a:xfrm>
            <a:off x="1855788" y="3167063"/>
            <a:ext cx="4175125" cy="912812"/>
          </a:xfrm>
          <a:prstGeom prst="rect">
            <a:avLst/>
          </a:prstGeom>
          <a:noFill/>
          <a:ln>
            <a:solidFill>
              <a:schemeClr val="bg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eaLnBrk="0" hangingPunct="0">
              <a:defRPr/>
            </a:pPr>
            <a:r>
              <a:rPr lang="zh-CN" dirty="0"/>
              <a:t>The apple is the pomaceous fruit of the apple tree, species Malus domestica in the rose family Rosaceae ...</a:t>
            </a:r>
          </a:p>
        </p:txBody>
      </p:sp>
      <p:sp>
        <p:nvSpPr>
          <p:cNvPr id="11" name="Text Box 9"/>
          <p:cNvSpPr txBox="1">
            <a:spLocks noChangeArrowheads="1"/>
          </p:cNvSpPr>
          <p:nvPr/>
        </p:nvSpPr>
        <p:spPr bwMode="auto">
          <a:xfrm>
            <a:off x="1858963" y="4429125"/>
            <a:ext cx="4160837" cy="1477328"/>
          </a:xfrm>
          <a:prstGeom prst="rect">
            <a:avLst/>
          </a:prstGeom>
          <a:noFill/>
          <a:ln>
            <a:solidFill>
              <a:schemeClr val="bg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eaLnBrk="0" hangingPunct="0">
              <a:defRPr/>
            </a:pPr>
            <a:r>
              <a:rPr lang="zh-CN" dirty="0"/>
              <a:t>Banana is the common name for a type of fruit and also the herbaceous plants of the genus Musa which produce this commonly eaten fruit ...</a:t>
            </a:r>
          </a:p>
        </p:txBody>
      </p:sp>
      <p:sp>
        <p:nvSpPr>
          <p:cNvPr id="961550" name="Text Box 10"/>
          <p:cNvSpPr txBox="1">
            <a:spLocks noChangeArrowheads="1"/>
          </p:cNvSpPr>
          <p:nvPr/>
        </p:nvSpPr>
        <p:spPr bwMode="auto">
          <a:xfrm>
            <a:off x="3567113" y="2366963"/>
            <a:ext cx="1569660" cy="369332"/>
          </a:xfrm>
          <a:prstGeom prst="rect">
            <a:avLst/>
          </a:prstGeom>
          <a:noFill/>
          <a:ln w="9525">
            <a:noFill/>
            <a:miter lim="800000"/>
            <a:headEnd/>
            <a:tailEnd/>
          </a:ln>
        </p:spPr>
        <p:txBody>
          <a:bodyPr wrap="none">
            <a:spAutoFit/>
          </a:bodyPr>
          <a:lstStyle/>
          <a:p>
            <a:pPr eaLnBrk="0" hangingPunct="0"/>
            <a:r>
              <a:rPr lang="en-US" altLang="zh-CN" b="0" dirty="0" smtClean="0">
                <a:ea typeface="宋体" pitchFamily="2" charset="-122"/>
              </a:rPr>
              <a:t>Training: Text</a:t>
            </a:r>
            <a:endParaRPr lang="zh-CN" b="0" dirty="0">
              <a:ea typeface="宋体" pitchFamily="2" charset="-122"/>
            </a:endParaRPr>
          </a:p>
        </p:txBody>
      </p:sp>
      <p:sp>
        <p:nvSpPr>
          <p:cNvPr id="961551" name="Text Box 11"/>
          <p:cNvSpPr txBox="1">
            <a:spLocks noChangeArrowheads="1"/>
          </p:cNvSpPr>
          <p:nvPr/>
        </p:nvSpPr>
        <p:spPr bwMode="auto">
          <a:xfrm>
            <a:off x="6546850" y="2362200"/>
            <a:ext cx="1944087" cy="369332"/>
          </a:xfrm>
          <a:prstGeom prst="rect">
            <a:avLst/>
          </a:prstGeom>
          <a:noFill/>
          <a:ln w="9525">
            <a:noFill/>
            <a:miter lim="800000"/>
            <a:headEnd/>
            <a:tailEnd/>
          </a:ln>
        </p:spPr>
        <p:txBody>
          <a:bodyPr wrap="none">
            <a:spAutoFit/>
          </a:bodyPr>
          <a:lstStyle/>
          <a:p>
            <a:pPr eaLnBrk="0" hangingPunct="0"/>
            <a:r>
              <a:rPr lang="en-US" altLang="zh-CN" dirty="0" smtClean="0">
                <a:ea typeface="宋体" pitchFamily="2" charset="-122"/>
              </a:rPr>
              <a:t>Testing: </a:t>
            </a:r>
            <a:r>
              <a:rPr lang="en-US" altLang="zh-CN" b="0" dirty="0">
                <a:ea typeface="宋体" pitchFamily="2" charset="-122"/>
              </a:rPr>
              <a:t>Images</a:t>
            </a:r>
            <a:endParaRPr lang="zh-CN" b="0" dirty="0">
              <a:ea typeface="宋体" pitchFamily="2" charset="-122"/>
            </a:endParaRPr>
          </a:p>
        </p:txBody>
      </p:sp>
      <p:sp>
        <p:nvSpPr>
          <p:cNvPr id="961552" name="Text Box 12"/>
          <p:cNvSpPr txBox="1">
            <a:spLocks noChangeArrowheads="1"/>
          </p:cNvSpPr>
          <p:nvPr/>
        </p:nvSpPr>
        <p:spPr bwMode="auto">
          <a:xfrm>
            <a:off x="381000" y="3449638"/>
            <a:ext cx="761747" cy="369332"/>
          </a:xfrm>
          <a:prstGeom prst="rect">
            <a:avLst/>
          </a:prstGeom>
          <a:noFill/>
          <a:ln w="9525">
            <a:noFill/>
            <a:miter lim="800000"/>
            <a:headEnd/>
            <a:tailEnd/>
          </a:ln>
        </p:spPr>
        <p:txBody>
          <a:bodyPr wrap="none">
            <a:spAutoFit/>
          </a:bodyPr>
          <a:lstStyle/>
          <a:p>
            <a:pPr eaLnBrk="0" hangingPunct="0"/>
            <a:r>
              <a:rPr lang="zh-CN" dirty="0" smtClean="0">
                <a:ea typeface="宋体" pitchFamily="2" charset="-122"/>
              </a:rPr>
              <a:t>Apple</a:t>
            </a:r>
            <a:endParaRPr lang="zh-CN" dirty="0">
              <a:ea typeface="宋体" pitchFamily="2" charset="-122"/>
            </a:endParaRPr>
          </a:p>
        </p:txBody>
      </p:sp>
      <p:sp>
        <p:nvSpPr>
          <p:cNvPr id="961553" name="Text Box 13"/>
          <p:cNvSpPr txBox="1">
            <a:spLocks noChangeArrowheads="1"/>
          </p:cNvSpPr>
          <p:nvPr/>
        </p:nvSpPr>
        <p:spPr bwMode="auto">
          <a:xfrm>
            <a:off x="304800" y="4889500"/>
            <a:ext cx="877163" cy="369332"/>
          </a:xfrm>
          <a:prstGeom prst="rect">
            <a:avLst/>
          </a:prstGeom>
          <a:noFill/>
          <a:ln w="9525">
            <a:noFill/>
            <a:miter lim="800000"/>
            <a:headEnd/>
            <a:tailEnd/>
          </a:ln>
        </p:spPr>
        <p:txBody>
          <a:bodyPr wrap="none">
            <a:spAutoFit/>
          </a:bodyPr>
          <a:lstStyle/>
          <a:p>
            <a:pPr eaLnBrk="0" hangingPunct="0"/>
            <a:r>
              <a:rPr lang="zh-CN" dirty="0" smtClean="0">
                <a:ea typeface="宋体" pitchFamily="2" charset="-122"/>
              </a:rPr>
              <a:t>Banana</a:t>
            </a:r>
            <a:endParaRPr lang="zh-CN" dirty="0">
              <a:ea typeface="宋体" pitchFamily="2" charset="-122"/>
            </a:endParaRPr>
          </a:p>
        </p:txBody>
      </p:sp>
    </p:spTree>
    <p:extLst>
      <p:ext uri="{BB962C8B-B14F-4D97-AF65-F5344CB8AC3E}">
        <p14:creationId xmlns:p14="http://schemas.microsoft.com/office/powerpoint/2010/main" val="29860008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Picture is Worth </a:t>
            </a:r>
            <a:r>
              <a:rPr lang="en-US" sz="8800" dirty="0" smtClean="0">
                <a:solidFill>
                  <a:srgbClr val="0000FF"/>
                </a:solidFill>
              </a:rPr>
              <a:t>?</a:t>
            </a:r>
            <a:r>
              <a:rPr lang="en-US" dirty="0" smtClean="0"/>
              <a:t> Words?</a:t>
            </a:r>
            <a:endParaRPr lang="en-US" dirty="0"/>
          </a:p>
        </p:txBody>
      </p:sp>
      <p:sp>
        <p:nvSpPr>
          <p:cNvPr id="4" name="Slide Number Placeholder 3"/>
          <p:cNvSpPr>
            <a:spLocks noGrp="1"/>
          </p:cNvSpPr>
          <p:nvPr>
            <p:ph type="sldNum" sz="quarter" idx="12"/>
          </p:nvPr>
        </p:nvSpPr>
        <p:spPr/>
        <p:txBody>
          <a:bodyPr/>
          <a:lstStyle/>
          <a:p>
            <a:pPr>
              <a:defRPr/>
            </a:pPr>
            <a:fld id="{DEF40599-B5DF-4416-B100-20D7CB1258A4}" type="slidenum">
              <a:rPr lang="en-US" smtClean="0"/>
              <a:pPr>
                <a:defRPr/>
              </a:pPr>
              <a:t>15</a:t>
            </a:fld>
            <a:endParaRPr lang="en-US" dirty="0"/>
          </a:p>
        </p:txBody>
      </p:sp>
    </p:spTree>
    <p:extLst>
      <p:ext uri="{BB962C8B-B14F-4D97-AF65-F5344CB8AC3E}">
        <p14:creationId xmlns:p14="http://schemas.microsoft.com/office/powerpoint/2010/main" val="15666066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7" name="Title 1"/>
          <p:cNvSpPr>
            <a:spLocks noGrp="1"/>
          </p:cNvSpPr>
          <p:nvPr>
            <p:ph type="title"/>
          </p:nvPr>
        </p:nvSpPr>
        <p:spPr>
          <a:xfrm>
            <a:off x="533400" y="609600"/>
            <a:ext cx="8229600" cy="700088"/>
          </a:xfrm>
        </p:spPr>
        <p:txBody>
          <a:bodyPr/>
          <a:lstStyle/>
          <a:p>
            <a:pPr eaLnBrk="1" hangingPunct="1"/>
            <a:r>
              <a:rPr lang="en-US" sz="2400" dirty="0"/>
              <a:t>Y. Zhu, G. </a:t>
            </a:r>
            <a:r>
              <a:rPr lang="en-US" sz="2400" dirty="0" err="1"/>
              <a:t>Xue</a:t>
            </a:r>
            <a:r>
              <a:rPr lang="en-US" sz="2400" dirty="0"/>
              <a:t>, Q. Yang et </a:t>
            </a:r>
            <a:r>
              <a:rPr lang="en-US" sz="2400" dirty="0" smtClean="0"/>
              <a:t>al.  Heterogeneous </a:t>
            </a:r>
            <a:r>
              <a:rPr lang="en-US" sz="2400" dirty="0"/>
              <a:t>transfer learning for image </a:t>
            </a:r>
            <a:r>
              <a:rPr lang="en-US" sz="2400" dirty="0" smtClean="0"/>
              <a:t>classification. AAAI </a:t>
            </a:r>
            <a:r>
              <a:rPr lang="en-US" sz="2400" dirty="0"/>
              <a:t>2011</a:t>
            </a:r>
          </a:p>
        </p:txBody>
      </p:sp>
      <p:pic>
        <p:nvPicPr>
          <p:cNvPr id="4099" name="Picture 3"/>
          <p:cNvPicPr>
            <a:picLocks noGrp="1" noChangeAspect="1" noChangeArrowheads="1"/>
          </p:cNvPicPr>
          <p:nvPr>
            <p:ph idx="1"/>
          </p:nvPr>
        </p:nvPicPr>
        <p:blipFill>
          <a:blip r:embed="rId3"/>
          <a:srcRect/>
          <a:stretch>
            <a:fillRect/>
          </a:stretch>
        </p:blipFill>
        <p:spPr>
          <a:xfrm>
            <a:off x="2828925" y="2133600"/>
            <a:ext cx="6299200" cy="4637088"/>
          </a:xfrm>
        </p:spPr>
      </p:pic>
      <p:sp>
        <p:nvSpPr>
          <p:cNvPr id="4" name="Rectangle 3"/>
          <p:cNvSpPr/>
          <p:nvPr/>
        </p:nvSpPr>
        <p:spPr>
          <a:xfrm>
            <a:off x="2998788" y="1628775"/>
            <a:ext cx="5078412" cy="457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Unlabeled Source data</a:t>
            </a:r>
          </a:p>
        </p:txBody>
      </p:sp>
      <p:sp>
        <p:nvSpPr>
          <p:cNvPr id="6" name="Rectangle 5"/>
          <p:cNvSpPr/>
          <p:nvPr/>
        </p:nvSpPr>
        <p:spPr>
          <a:xfrm>
            <a:off x="395288" y="1628775"/>
            <a:ext cx="1728787" cy="457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Target data</a:t>
            </a:r>
          </a:p>
        </p:txBody>
      </p:sp>
      <p:sp>
        <p:nvSpPr>
          <p:cNvPr id="5" name="TextBox 4"/>
          <p:cNvSpPr txBox="1"/>
          <p:nvPr/>
        </p:nvSpPr>
        <p:spPr>
          <a:xfrm>
            <a:off x="395288" y="2205038"/>
            <a:ext cx="2447925" cy="2032000"/>
          </a:xfrm>
          <a:prstGeom prst="rect">
            <a:avLst/>
          </a:prstGeom>
          <a:noFill/>
          <a:ln>
            <a:solidFill>
              <a:schemeClr val="accent1">
                <a:shade val="50000"/>
              </a:schemeClr>
            </a:solidFill>
          </a:ln>
        </p:spPr>
        <p:txBody>
          <a:bodyPr>
            <a:spAutoFit/>
          </a:bodyPr>
          <a:lstStyle/>
          <a:p>
            <a:pPr fontAlgn="auto">
              <a:spcBef>
                <a:spcPts val="0"/>
              </a:spcBef>
              <a:spcAft>
                <a:spcPts val="0"/>
              </a:spcAft>
              <a:defRPr/>
            </a:pPr>
            <a:r>
              <a:rPr lang="en-US" sz="2400" dirty="0">
                <a:latin typeface="+mn-lt"/>
              </a:rPr>
              <a:t>A few </a:t>
            </a:r>
            <a:r>
              <a:rPr lang="en-US" sz="2400" u="sng" dirty="0">
                <a:latin typeface="+mn-lt"/>
              </a:rPr>
              <a:t>labeled</a:t>
            </a:r>
            <a:r>
              <a:rPr lang="en-US" sz="2400" dirty="0">
                <a:latin typeface="+mn-lt"/>
              </a:rPr>
              <a:t> images as training samples</a:t>
            </a: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sp>
        <p:nvSpPr>
          <p:cNvPr id="8" name="TextBox 7"/>
          <p:cNvSpPr txBox="1"/>
          <p:nvPr/>
        </p:nvSpPr>
        <p:spPr>
          <a:xfrm>
            <a:off x="395288" y="4437063"/>
            <a:ext cx="2447925" cy="2124075"/>
          </a:xfrm>
          <a:prstGeom prst="rect">
            <a:avLst/>
          </a:prstGeom>
          <a:noFill/>
          <a:ln>
            <a:solidFill>
              <a:schemeClr val="accent1">
                <a:shade val="50000"/>
              </a:schemeClr>
            </a:solidFill>
          </a:ln>
        </p:spPr>
        <p:txBody>
          <a:bodyPr>
            <a:spAutoFit/>
          </a:bodyPr>
          <a:lstStyle/>
          <a:p>
            <a:pPr fontAlgn="auto">
              <a:spcBef>
                <a:spcPts val="0"/>
              </a:spcBef>
              <a:spcAft>
                <a:spcPts val="0"/>
              </a:spcAft>
              <a:defRPr/>
            </a:pPr>
            <a:r>
              <a:rPr lang="en-US" sz="2400" dirty="0">
                <a:latin typeface="+mn-lt"/>
              </a:rPr>
              <a:t>Testing samples: </a:t>
            </a:r>
            <a:r>
              <a:rPr lang="en-US" sz="2400" b="0" dirty="0">
                <a:latin typeface="+mn-lt"/>
              </a:rPr>
              <a:t>not available during training.</a:t>
            </a: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sp>
        <p:nvSpPr>
          <p:cNvPr id="9" name="左箭头 6"/>
          <p:cNvSpPr>
            <a:spLocks noChangeArrowheads="1"/>
          </p:cNvSpPr>
          <p:nvPr/>
        </p:nvSpPr>
        <p:spPr bwMode="auto">
          <a:xfrm rot="10475097">
            <a:off x="2767013" y="5978525"/>
            <a:ext cx="762000" cy="533400"/>
          </a:xfrm>
          <a:prstGeom prst="leftArrow">
            <a:avLst>
              <a:gd name="adj1" fmla="val 50000"/>
              <a:gd name="adj2" fmla="val 50000"/>
            </a:avLst>
          </a:prstGeom>
          <a:solidFill>
            <a:srgbClr val="FF0000"/>
          </a:solidFill>
          <a:ln w="9525" algn="ctr">
            <a:solidFill>
              <a:schemeClr val="tx1"/>
            </a:solidFill>
            <a:round/>
            <a:headEnd/>
            <a:tailEnd/>
          </a:ln>
        </p:spPr>
        <p:txBody>
          <a:bodyPr/>
          <a:lstStyle/>
          <a:p>
            <a:pPr eaLnBrk="0" hangingPunct="0"/>
            <a:endParaRPr lang="en-US"/>
          </a:p>
        </p:txBody>
      </p:sp>
      <p:sp>
        <p:nvSpPr>
          <p:cNvPr id="1191944" name="Slide Number Placeholder 9"/>
          <p:cNvSpPr>
            <a:spLocks noGrp="1"/>
          </p:cNvSpPr>
          <p:nvPr>
            <p:ph type="sldNum" sz="quarter" idx="12"/>
          </p:nvPr>
        </p:nvSpPr>
        <p:spPr>
          <a:noFill/>
        </p:spPr>
        <p:txBody>
          <a:bodyPr/>
          <a:lstStyle/>
          <a:p>
            <a:fld id="{502613E4-3A67-488E-B9C3-3300FB64684D}" type="slidenum">
              <a:rPr lang="en-US" smtClean="0"/>
              <a:pPr/>
              <a:t>16</a:t>
            </a:fld>
            <a:endParaRPr lang="en-US" smtClean="0"/>
          </a:p>
        </p:txBody>
      </p:sp>
    </p:spTree>
    <p:extLst>
      <p:ext uri="{BB962C8B-B14F-4D97-AF65-F5344CB8AC3E}">
        <p14:creationId xmlns:p14="http://schemas.microsoft.com/office/powerpoint/2010/main" val="2107380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4313"/>
            <a:ext cx="8562975" cy="700087"/>
          </a:xfrm>
        </p:spPr>
        <p:txBody>
          <a:bodyPr/>
          <a:lstStyle/>
          <a:p>
            <a:r>
              <a:rPr lang="en-US" dirty="0" smtClean="0"/>
              <a:t>Social Media Data as a Bridge</a:t>
            </a:r>
            <a:endParaRPr lang="en-US" dirty="0"/>
          </a:p>
        </p:txBody>
      </p:sp>
      <p:pic>
        <p:nvPicPr>
          <p:cNvPr id="1026" name="Picture 2" descr="C:\Users\Kent\Desktop\AAAI\presentation\figures\flick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92382"/>
            <a:ext cx="4038600" cy="4638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nt\Desktop\AAAI\presentation\figures\flick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921" y="1371600"/>
            <a:ext cx="4252479" cy="470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162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1" name="Title 1"/>
          <p:cNvSpPr>
            <a:spLocks noGrp="1"/>
          </p:cNvSpPr>
          <p:nvPr>
            <p:ph type="title"/>
          </p:nvPr>
        </p:nvSpPr>
        <p:spPr>
          <a:xfrm>
            <a:off x="457200" y="990600"/>
            <a:ext cx="7793038" cy="700088"/>
          </a:xfrm>
        </p:spPr>
        <p:txBody>
          <a:bodyPr/>
          <a:lstStyle/>
          <a:p>
            <a:pPr eaLnBrk="1" hangingPunct="1"/>
            <a:r>
              <a:rPr lang="en-US" smtClean="0"/>
              <a:t>The Heterogeneous Transfer Learning Framework</a:t>
            </a:r>
          </a:p>
        </p:txBody>
      </p:sp>
      <p:pic>
        <p:nvPicPr>
          <p:cNvPr id="1198082" name="Picture 2"/>
          <p:cNvPicPr>
            <a:picLocks noGrp="1" noChangeAspect="1" noChangeArrowheads="1"/>
          </p:cNvPicPr>
          <p:nvPr>
            <p:ph idx="1"/>
          </p:nvPr>
        </p:nvPicPr>
        <p:blipFill>
          <a:blip r:embed="rId3"/>
          <a:srcRect/>
          <a:stretch>
            <a:fillRect/>
          </a:stretch>
        </p:blipFill>
        <p:spPr>
          <a:xfrm>
            <a:off x="-7938" y="1814513"/>
            <a:ext cx="3684588" cy="2714625"/>
          </a:xfrm>
        </p:spPr>
      </p:pic>
      <p:sp>
        <p:nvSpPr>
          <p:cNvPr id="4" name="Right Arrow 3"/>
          <p:cNvSpPr/>
          <p:nvPr/>
        </p:nvSpPr>
        <p:spPr>
          <a:xfrm>
            <a:off x="3714750" y="2105025"/>
            <a:ext cx="3205163"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00FF"/>
                </a:solidFill>
              </a:rPr>
              <a:t>Learn latent representation for auxiliary images</a:t>
            </a:r>
          </a:p>
          <a:p>
            <a:pPr algn="ctr" fontAlgn="auto">
              <a:spcBef>
                <a:spcPts val="0"/>
              </a:spcBef>
              <a:spcAft>
                <a:spcPts val="0"/>
              </a:spcAft>
              <a:defRPr/>
            </a:pPr>
            <a:r>
              <a:rPr lang="en-US" sz="1600" dirty="0">
                <a:solidFill>
                  <a:srgbClr val="0000FF"/>
                </a:solidFill>
              </a:rPr>
              <a:t>Using  all source data</a:t>
            </a:r>
          </a:p>
        </p:txBody>
      </p:sp>
      <p:sp>
        <p:nvSpPr>
          <p:cNvPr id="1198084" name="TextBox 4"/>
          <p:cNvSpPr txBox="1">
            <a:spLocks noChangeArrowheads="1"/>
          </p:cNvSpPr>
          <p:nvPr/>
        </p:nvSpPr>
        <p:spPr bwMode="auto">
          <a:xfrm>
            <a:off x="7000875" y="2782888"/>
            <a:ext cx="1928813" cy="646112"/>
          </a:xfrm>
          <a:prstGeom prst="rect">
            <a:avLst/>
          </a:prstGeom>
          <a:solidFill>
            <a:srgbClr val="FCF604"/>
          </a:solidFill>
          <a:ln w="9525">
            <a:noFill/>
            <a:miter lim="800000"/>
            <a:headEnd/>
            <a:tailEnd/>
          </a:ln>
        </p:spPr>
        <p:txBody>
          <a:bodyPr>
            <a:spAutoFit/>
          </a:bodyPr>
          <a:lstStyle/>
          <a:p>
            <a:r>
              <a:rPr lang="en-US" dirty="0">
                <a:latin typeface="Calibri" pitchFamily="34" charset="0"/>
                <a:cs typeface="Arial" charset="0"/>
              </a:rPr>
              <a:t>Latent Representation </a:t>
            </a:r>
          </a:p>
        </p:txBody>
      </p:sp>
      <p:sp>
        <p:nvSpPr>
          <p:cNvPr id="1198085" name="TextBox 5"/>
          <p:cNvSpPr txBox="1">
            <a:spLocks noChangeArrowheads="1"/>
          </p:cNvSpPr>
          <p:nvPr/>
        </p:nvSpPr>
        <p:spPr bwMode="auto">
          <a:xfrm>
            <a:off x="1939925" y="4625975"/>
            <a:ext cx="1530350" cy="368300"/>
          </a:xfrm>
          <a:prstGeom prst="rect">
            <a:avLst/>
          </a:prstGeom>
          <a:noFill/>
          <a:ln w="9525">
            <a:noFill/>
            <a:miter lim="800000"/>
            <a:headEnd/>
            <a:tailEnd/>
          </a:ln>
        </p:spPr>
        <p:txBody>
          <a:bodyPr wrap="none">
            <a:spAutoFit/>
          </a:bodyPr>
          <a:lstStyle/>
          <a:p>
            <a:r>
              <a:rPr lang="en-US">
                <a:latin typeface="Calibri" pitchFamily="34" charset="0"/>
                <a:cs typeface="Arial" charset="0"/>
              </a:rPr>
              <a:t>Target images </a:t>
            </a:r>
          </a:p>
        </p:txBody>
      </p:sp>
      <p:pic>
        <p:nvPicPr>
          <p:cNvPr id="1198086" name="Picture 7"/>
          <p:cNvPicPr>
            <a:picLocks noChangeAspect="1" noChangeArrowheads="1"/>
          </p:cNvPicPr>
          <p:nvPr/>
        </p:nvPicPr>
        <p:blipFill>
          <a:blip r:embed="rId4"/>
          <a:srcRect/>
          <a:stretch>
            <a:fillRect/>
          </a:stretch>
        </p:blipFill>
        <p:spPr bwMode="auto">
          <a:xfrm>
            <a:off x="1447800" y="5005387"/>
            <a:ext cx="2514600" cy="862013"/>
          </a:xfrm>
          <a:prstGeom prst="rect">
            <a:avLst/>
          </a:prstGeom>
          <a:noFill/>
          <a:ln w="9525">
            <a:noFill/>
            <a:miter lim="800000"/>
            <a:headEnd/>
            <a:tailEnd/>
          </a:ln>
        </p:spPr>
      </p:pic>
      <p:sp>
        <p:nvSpPr>
          <p:cNvPr id="7" name="Rectangle 6"/>
          <p:cNvSpPr/>
          <p:nvPr/>
        </p:nvSpPr>
        <p:spPr>
          <a:xfrm>
            <a:off x="5867400" y="4648200"/>
            <a:ext cx="3143250" cy="1143000"/>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400" dirty="0" smtClean="0">
                <a:solidFill>
                  <a:srgbClr val="000000"/>
                </a:solidFill>
              </a:rPr>
              <a:t>Projected representation </a:t>
            </a:r>
            <a:r>
              <a:rPr lang="en-US" sz="2400" dirty="0">
                <a:solidFill>
                  <a:srgbClr val="000000"/>
                </a:solidFill>
              </a:rPr>
              <a:t>of target images</a:t>
            </a:r>
          </a:p>
        </p:txBody>
      </p:sp>
      <p:sp>
        <p:nvSpPr>
          <p:cNvPr id="9" name="Right Arrow 8"/>
          <p:cNvSpPr/>
          <p:nvPr/>
        </p:nvSpPr>
        <p:spPr>
          <a:xfrm>
            <a:off x="4267200" y="5257800"/>
            <a:ext cx="1409700" cy="20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own Arrow 9"/>
          <p:cNvSpPr/>
          <p:nvPr/>
        </p:nvSpPr>
        <p:spPr>
          <a:xfrm>
            <a:off x="7858125" y="3505201"/>
            <a:ext cx="142875"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8090" name="Slide Number Placeholder 10"/>
          <p:cNvSpPr>
            <a:spLocks noGrp="1"/>
          </p:cNvSpPr>
          <p:nvPr>
            <p:ph type="sldNum" sz="quarter" idx="12"/>
          </p:nvPr>
        </p:nvSpPr>
        <p:spPr>
          <a:noFill/>
        </p:spPr>
        <p:txBody>
          <a:bodyPr/>
          <a:lstStyle/>
          <a:p>
            <a:fld id="{D0BFCFAE-ABE7-4F98-AF69-9B339D70BFF4}" type="slidenum">
              <a:rPr lang="en-US" smtClean="0"/>
              <a:pPr/>
              <a:t>18</a:t>
            </a:fld>
            <a:endParaRPr lang="en-US" smtClean="0"/>
          </a:p>
        </p:txBody>
      </p:sp>
    </p:spTree>
    <p:extLst>
      <p:ext uri="{BB962C8B-B14F-4D97-AF65-F5344CB8AC3E}">
        <p14:creationId xmlns:p14="http://schemas.microsoft.com/office/powerpoint/2010/main" val="1757932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29" name="Title 1"/>
          <p:cNvSpPr>
            <a:spLocks noGrp="1"/>
          </p:cNvSpPr>
          <p:nvPr>
            <p:ph type="title"/>
          </p:nvPr>
        </p:nvSpPr>
        <p:spPr>
          <a:xfrm>
            <a:off x="152400" y="0"/>
            <a:ext cx="8915400" cy="990600"/>
          </a:xfrm>
        </p:spPr>
        <p:txBody>
          <a:bodyPr/>
          <a:lstStyle/>
          <a:p>
            <a:pPr algn="ctr" eaLnBrk="1" hangingPunct="1">
              <a:lnSpc>
                <a:spcPts val="3275"/>
              </a:lnSpc>
            </a:pPr>
            <a:r>
              <a:rPr lang="en-US" sz="3200" b="1" smtClean="0"/>
              <a:t>Latent Feature Learning</a:t>
            </a:r>
            <a:r>
              <a:rPr lang="en-US" sz="3200" smtClean="0"/>
              <a:t> by Collective matrix factorization</a:t>
            </a:r>
            <a:endParaRPr lang="en-US" smtClean="0"/>
          </a:p>
        </p:txBody>
      </p:sp>
      <p:sp>
        <p:nvSpPr>
          <p:cNvPr id="1200130" name="Text Box 96"/>
          <p:cNvSpPr txBox="1">
            <a:spLocks noChangeArrowheads="1"/>
          </p:cNvSpPr>
          <p:nvPr/>
        </p:nvSpPr>
        <p:spPr bwMode="auto">
          <a:xfrm rot="5400000">
            <a:off x="-69850" y="2046288"/>
            <a:ext cx="1012825"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images</a:t>
            </a:r>
          </a:p>
        </p:txBody>
      </p:sp>
      <p:sp>
        <p:nvSpPr>
          <p:cNvPr id="1200131" name="Text Box 186"/>
          <p:cNvSpPr txBox="1">
            <a:spLocks noChangeArrowheads="1"/>
          </p:cNvSpPr>
          <p:nvPr/>
        </p:nvSpPr>
        <p:spPr bwMode="auto">
          <a:xfrm>
            <a:off x="1465263" y="806450"/>
            <a:ext cx="668337"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tags</a:t>
            </a:r>
          </a:p>
        </p:txBody>
      </p:sp>
      <p:sp>
        <p:nvSpPr>
          <p:cNvPr id="7" name="Text Box 182"/>
          <p:cNvSpPr txBox="1">
            <a:spLocks noChangeArrowheads="1"/>
          </p:cNvSpPr>
          <p:nvPr/>
        </p:nvSpPr>
        <p:spPr bwMode="auto">
          <a:xfrm>
            <a:off x="2667000" y="1808163"/>
            <a:ext cx="468313" cy="579437"/>
          </a:xfrm>
          <a:prstGeom prst="rect">
            <a:avLst/>
          </a:prstGeom>
          <a:noFill/>
          <a:ln w="9525">
            <a:noFill/>
            <a:miter lim="800000"/>
            <a:headEnd/>
            <a:tailEnd/>
          </a:ln>
        </p:spPr>
        <p:txBody>
          <a:bodyPr>
            <a:spAutoFit/>
          </a:bodyPr>
          <a:lstStyle/>
          <a:p>
            <a:pPr>
              <a:spcBef>
                <a:spcPct val="50000"/>
              </a:spcBef>
            </a:pPr>
            <a:r>
              <a:rPr lang="en-US" sz="3200">
                <a:solidFill>
                  <a:srgbClr val="000000"/>
                </a:solidFill>
                <a:latin typeface="Arial" charset="0"/>
                <a:cs typeface="Arial" charset="0"/>
              </a:rPr>
              <a:t>~</a:t>
            </a:r>
          </a:p>
        </p:txBody>
      </p:sp>
      <p:sp>
        <p:nvSpPr>
          <p:cNvPr id="10" name="Oval 181"/>
          <p:cNvSpPr>
            <a:spLocks noChangeArrowheads="1"/>
          </p:cNvSpPr>
          <p:nvPr/>
        </p:nvSpPr>
        <p:spPr bwMode="auto">
          <a:xfrm>
            <a:off x="5367338" y="2008188"/>
            <a:ext cx="179387" cy="180975"/>
          </a:xfrm>
          <a:prstGeom prst="ellipse">
            <a:avLst/>
          </a:prstGeom>
          <a:solidFill>
            <a:schemeClr val="tx1"/>
          </a:solidFill>
          <a:ln w="9525">
            <a:solidFill>
              <a:schemeClr val="tx1"/>
            </a:solidFill>
            <a:round/>
            <a:headEnd/>
            <a:tailEnd/>
          </a:ln>
        </p:spPr>
        <p:txBody>
          <a:bodyPr wrap="none" anchor="ctr"/>
          <a:lstStyle/>
          <a:p>
            <a:pPr algn="ctr"/>
            <a:endParaRPr lang="en-US">
              <a:solidFill>
                <a:srgbClr val="000000"/>
              </a:solidFill>
            </a:endParaRPr>
          </a:p>
        </p:txBody>
      </p:sp>
      <p:sp>
        <p:nvSpPr>
          <p:cNvPr id="1200134" name="Text Box 96"/>
          <p:cNvSpPr txBox="1">
            <a:spLocks noChangeArrowheads="1"/>
          </p:cNvSpPr>
          <p:nvPr/>
        </p:nvSpPr>
        <p:spPr bwMode="auto">
          <a:xfrm rot="5400000">
            <a:off x="-290513" y="5481638"/>
            <a:ext cx="1438275"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documents</a:t>
            </a:r>
          </a:p>
        </p:txBody>
      </p:sp>
      <p:sp>
        <p:nvSpPr>
          <p:cNvPr id="14" name="Text Box 182"/>
          <p:cNvSpPr txBox="1">
            <a:spLocks noChangeArrowheads="1"/>
          </p:cNvSpPr>
          <p:nvPr/>
        </p:nvSpPr>
        <p:spPr bwMode="auto">
          <a:xfrm>
            <a:off x="2590800" y="5302250"/>
            <a:ext cx="468313" cy="579438"/>
          </a:xfrm>
          <a:prstGeom prst="rect">
            <a:avLst/>
          </a:prstGeom>
          <a:noFill/>
          <a:ln w="9525">
            <a:noFill/>
            <a:miter lim="800000"/>
            <a:headEnd/>
            <a:tailEnd/>
          </a:ln>
        </p:spPr>
        <p:txBody>
          <a:bodyPr>
            <a:spAutoFit/>
          </a:bodyPr>
          <a:lstStyle/>
          <a:p>
            <a:pPr>
              <a:spcBef>
                <a:spcPct val="50000"/>
              </a:spcBef>
            </a:pPr>
            <a:r>
              <a:rPr lang="en-US" sz="3200">
                <a:solidFill>
                  <a:srgbClr val="000000"/>
                </a:solidFill>
                <a:latin typeface="Arial" charset="0"/>
                <a:cs typeface="Arial" charset="0"/>
              </a:rPr>
              <a:t>~</a:t>
            </a:r>
          </a:p>
        </p:txBody>
      </p:sp>
      <p:graphicFrame>
        <p:nvGraphicFramePr>
          <p:cNvPr id="16" name="Table 15"/>
          <p:cNvGraphicFramePr>
            <a:graphicFrameLocks noGrp="1"/>
          </p:cNvGraphicFramePr>
          <p:nvPr/>
        </p:nvGraphicFramePr>
        <p:xfrm>
          <a:off x="3783012" y="5275263"/>
          <a:ext cx="1404938" cy="909636"/>
        </p:xfrm>
        <a:graphic>
          <a:graphicData uri="http://schemas.openxmlformats.org/drawingml/2006/table">
            <a:tbl>
              <a:tblPr rtl="1"/>
              <a:tblGrid>
                <a:gridCol w="468313"/>
                <a:gridCol w="468312"/>
                <a:gridCol w="468313"/>
              </a:tblGrid>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 name="Oval 181"/>
          <p:cNvSpPr>
            <a:spLocks noChangeArrowheads="1"/>
          </p:cNvSpPr>
          <p:nvPr/>
        </p:nvSpPr>
        <p:spPr bwMode="auto">
          <a:xfrm>
            <a:off x="5410200" y="5656263"/>
            <a:ext cx="179388" cy="180975"/>
          </a:xfrm>
          <a:prstGeom prst="ellipse">
            <a:avLst/>
          </a:prstGeom>
          <a:solidFill>
            <a:schemeClr val="tx1"/>
          </a:solidFill>
          <a:ln w="9525">
            <a:solidFill>
              <a:schemeClr val="tx1"/>
            </a:solidFill>
            <a:round/>
            <a:headEnd/>
            <a:tailEnd/>
          </a:ln>
        </p:spPr>
        <p:txBody>
          <a:bodyPr wrap="none" anchor="ctr"/>
          <a:lstStyle/>
          <a:p>
            <a:pPr algn="ctr"/>
            <a:endParaRPr lang="en-US">
              <a:solidFill>
                <a:srgbClr val="000000"/>
              </a:solidFill>
            </a:endParaRPr>
          </a:p>
        </p:txBody>
      </p:sp>
      <p:sp>
        <p:nvSpPr>
          <p:cNvPr id="18" name="Text Box 184"/>
          <p:cNvSpPr txBox="1">
            <a:spLocks noChangeArrowheads="1"/>
          </p:cNvSpPr>
          <p:nvPr/>
        </p:nvSpPr>
        <p:spPr bwMode="auto">
          <a:xfrm rot="5400000">
            <a:off x="2906713" y="1654175"/>
            <a:ext cx="1012825" cy="708025"/>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images</a:t>
            </a:r>
          </a:p>
          <a:p>
            <a:endParaRPr lang="en-US" sz="2000">
              <a:solidFill>
                <a:srgbClr val="000000"/>
              </a:solidFill>
              <a:latin typeface="Arial" charset="0"/>
              <a:cs typeface="Arial" charset="0"/>
            </a:endParaRPr>
          </a:p>
        </p:txBody>
      </p:sp>
      <p:sp>
        <p:nvSpPr>
          <p:cNvPr id="19" name="Text Box 184"/>
          <p:cNvSpPr txBox="1">
            <a:spLocks noChangeArrowheads="1"/>
          </p:cNvSpPr>
          <p:nvPr/>
        </p:nvSpPr>
        <p:spPr bwMode="auto">
          <a:xfrm rot="5400000">
            <a:off x="2757487" y="5470526"/>
            <a:ext cx="1438275"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documents</a:t>
            </a:r>
          </a:p>
        </p:txBody>
      </p:sp>
      <p:pic>
        <p:nvPicPr>
          <p:cNvPr id="1200157" name="Picture 2"/>
          <p:cNvPicPr>
            <a:picLocks noChangeAspect="1" noChangeArrowheads="1"/>
          </p:cNvPicPr>
          <p:nvPr/>
        </p:nvPicPr>
        <p:blipFill>
          <a:blip r:embed="rId3"/>
          <a:srcRect/>
          <a:stretch>
            <a:fillRect/>
          </a:stretch>
        </p:blipFill>
        <p:spPr bwMode="auto">
          <a:xfrm>
            <a:off x="738188" y="1687513"/>
            <a:ext cx="333375" cy="398462"/>
          </a:xfrm>
          <a:prstGeom prst="rect">
            <a:avLst/>
          </a:prstGeom>
          <a:noFill/>
          <a:ln w="9525">
            <a:noFill/>
            <a:miter lim="800000"/>
            <a:headEnd/>
            <a:tailEnd/>
          </a:ln>
        </p:spPr>
      </p:pic>
      <p:pic>
        <p:nvPicPr>
          <p:cNvPr id="1200158" name="Picture 3"/>
          <p:cNvPicPr>
            <a:picLocks noChangeAspect="1" noChangeArrowheads="1"/>
          </p:cNvPicPr>
          <p:nvPr/>
        </p:nvPicPr>
        <p:blipFill>
          <a:blip r:embed="rId4"/>
          <a:srcRect/>
          <a:stretch>
            <a:fillRect/>
          </a:stretch>
        </p:blipFill>
        <p:spPr bwMode="auto">
          <a:xfrm>
            <a:off x="784225" y="2049463"/>
            <a:ext cx="282575" cy="325437"/>
          </a:xfrm>
          <a:prstGeom prst="rect">
            <a:avLst/>
          </a:prstGeom>
          <a:noFill/>
          <a:ln w="9525">
            <a:noFill/>
            <a:miter lim="800000"/>
            <a:headEnd/>
            <a:tailEnd/>
          </a:ln>
        </p:spPr>
      </p:pic>
      <p:pic>
        <p:nvPicPr>
          <p:cNvPr id="1200159" name="Picture 4"/>
          <p:cNvPicPr>
            <a:picLocks noChangeAspect="1" noChangeArrowheads="1"/>
          </p:cNvPicPr>
          <p:nvPr/>
        </p:nvPicPr>
        <p:blipFill>
          <a:blip r:embed="rId5"/>
          <a:srcRect/>
          <a:stretch>
            <a:fillRect/>
          </a:stretch>
        </p:blipFill>
        <p:spPr bwMode="auto">
          <a:xfrm>
            <a:off x="755650" y="2320925"/>
            <a:ext cx="320675" cy="344488"/>
          </a:xfrm>
          <a:prstGeom prst="rect">
            <a:avLst/>
          </a:prstGeom>
          <a:noFill/>
          <a:ln w="9525">
            <a:noFill/>
            <a:miter lim="800000"/>
            <a:headEnd/>
            <a:tailEnd/>
          </a:ln>
        </p:spPr>
      </p:pic>
      <p:sp>
        <p:nvSpPr>
          <p:cNvPr id="1200160" name="TextBox 24"/>
          <p:cNvSpPr txBox="1">
            <a:spLocks noChangeArrowheads="1"/>
          </p:cNvSpPr>
          <p:nvPr/>
        </p:nvSpPr>
        <p:spPr bwMode="auto">
          <a:xfrm>
            <a:off x="1050925" y="1260475"/>
            <a:ext cx="368300" cy="355600"/>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gym</a:t>
            </a:r>
          </a:p>
        </p:txBody>
      </p:sp>
      <p:sp>
        <p:nvSpPr>
          <p:cNvPr id="1200161" name="TextBox 29"/>
          <p:cNvSpPr txBox="1">
            <a:spLocks noChangeArrowheads="1"/>
          </p:cNvSpPr>
          <p:nvPr/>
        </p:nvSpPr>
        <p:spPr bwMode="auto">
          <a:xfrm>
            <a:off x="1235075" y="1260475"/>
            <a:ext cx="369888" cy="363538"/>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blue</a:t>
            </a:r>
          </a:p>
        </p:txBody>
      </p:sp>
      <p:sp>
        <p:nvSpPr>
          <p:cNvPr id="1200162" name="TextBox 30"/>
          <p:cNvSpPr txBox="1">
            <a:spLocks noChangeArrowheads="1"/>
          </p:cNvSpPr>
          <p:nvPr/>
        </p:nvSpPr>
        <p:spPr bwMode="auto">
          <a:xfrm>
            <a:off x="1470025" y="1260475"/>
            <a:ext cx="369888" cy="377825"/>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road</a:t>
            </a:r>
          </a:p>
        </p:txBody>
      </p:sp>
      <p:sp>
        <p:nvSpPr>
          <p:cNvPr id="1200163" name="TextBox 31"/>
          <p:cNvSpPr txBox="1">
            <a:spLocks noChangeArrowheads="1"/>
          </p:cNvSpPr>
          <p:nvPr/>
        </p:nvSpPr>
        <p:spPr bwMode="auto">
          <a:xfrm>
            <a:off x="1655763" y="1163638"/>
            <a:ext cx="368300" cy="571500"/>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country</a:t>
            </a:r>
          </a:p>
        </p:txBody>
      </p:sp>
      <p:sp>
        <p:nvSpPr>
          <p:cNvPr id="1200164" name="TextBox 32"/>
          <p:cNvSpPr txBox="1">
            <a:spLocks noChangeArrowheads="1"/>
          </p:cNvSpPr>
          <p:nvPr/>
        </p:nvSpPr>
        <p:spPr bwMode="auto">
          <a:xfrm>
            <a:off x="1898650" y="1241425"/>
            <a:ext cx="369888" cy="403225"/>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track</a:t>
            </a:r>
          </a:p>
        </p:txBody>
      </p:sp>
      <p:sp>
        <p:nvSpPr>
          <p:cNvPr id="1200165" name="TextBox 33"/>
          <p:cNvSpPr txBox="1">
            <a:spLocks noChangeArrowheads="1"/>
          </p:cNvSpPr>
          <p:nvPr/>
        </p:nvSpPr>
        <p:spPr bwMode="auto">
          <a:xfrm>
            <a:off x="2130425" y="1152525"/>
            <a:ext cx="369888" cy="627063"/>
          </a:xfrm>
          <a:prstGeom prst="rect">
            <a:avLst/>
          </a:prstGeom>
          <a:noFill/>
          <a:ln w="9525">
            <a:noFill/>
            <a:miter lim="800000"/>
            <a:headEnd/>
            <a:tailEnd/>
          </a:ln>
        </p:spPr>
        <p:txBody>
          <a:bodyPr vert="eaVert">
            <a:spAutoFit/>
          </a:bodyPr>
          <a:lstStyle/>
          <a:p>
            <a:r>
              <a:rPr lang="en-US" sz="1200">
                <a:latin typeface="Calibri" pitchFamily="34" charset="0"/>
                <a:cs typeface="Arial" charset="0"/>
              </a:rPr>
              <a:t>Olympic</a:t>
            </a:r>
          </a:p>
        </p:txBody>
      </p:sp>
      <p:graphicFrame>
        <p:nvGraphicFramePr>
          <p:cNvPr id="27" name="Table 26"/>
          <p:cNvGraphicFramePr>
            <a:graphicFrameLocks noGrp="1"/>
          </p:cNvGraphicFramePr>
          <p:nvPr/>
        </p:nvGraphicFramePr>
        <p:xfrm>
          <a:off x="1143000" y="1720850"/>
          <a:ext cx="1314450" cy="909639"/>
        </p:xfrm>
        <a:graphic>
          <a:graphicData uri="http://schemas.openxmlformats.org/drawingml/2006/table">
            <a:tbl>
              <a:tblPr rtl="1"/>
              <a:tblGrid>
                <a:gridCol w="219075"/>
                <a:gridCol w="219075"/>
                <a:gridCol w="219075"/>
                <a:gridCol w="219075"/>
                <a:gridCol w="219075"/>
                <a:gridCol w="21907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00196" name="Picture 18"/>
          <p:cNvPicPr>
            <a:picLocks noChangeAspect="1" noChangeArrowheads="1"/>
          </p:cNvPicPr>
          <p:nvPr/>
        </p:nvPicPr>
        <p:blipFill>
          <a:blip r:embed="rId6"/>
          <a:srcRect/>
          <a:stretch>
            <a:fillRect/>
          </a:stretch>
        </p:blipFill>
        <p:spPr bwMode="auto">
          <a:xfrm>
            <a:off x="746125" y="5440363"/>
            <a:ext cx="290513" cy="361950"/>
          </a:xfrm>
          <a:prstGeom prst="rect">
            <a:avLst/>
          </a:prstGeom>
          <a:noFill/>
          <a:ln w="9525">
            <a:noFill/>
            <a:miter lim="800000"/>
            <a:headEnd/>
            <a:tailEnd/>
          </a:ln>
        </p:spPr>
      </p:pic>
      <p:pic>
        <p:nvPicPr>
          <p:cNvPr id="1200197" name="Picture 18"/>
          <p:cNvPicPr>
            <a:picLocks noChangeAspect="1" noChangeArrowheads="1"/>
          </p:cNvPicPr>
          <p:nvPr/>
        </p:nvPicPr>
        <p:blipFill>
          <a:blip r:embed="rId6"/>
          <a:srcRect/>
          <a:stretch>
            <a:fillRect/>
          </a:stretch>
        </p:blipFill>
        <p:spPr bwMode="auto">
          <a:xfrm>
            <a:off x="760413" y="5121275"/>
            <a:ext cx="290512" cy="361950"/>
          </a:xfrm>
          <a:prstGeom prst="rect">
            <a:avLst/>
          </a:prstGeom>
          <a:noFill/>
          <a:ln w="9525">
            <a:noFill/>
            <a:miter lim="800000"/>
            <a:headEnd/>
            <a:tailEnd/>
          </a:ln>
        </p:spPr>
      </p:pic>
      <p:pic>
        <p:nvPicPr>
          <p:cNvPr id="1200198" name="Picture 18"/>
          <p:cNvPicPr>
            <a:picLocks noChangeAspect="1" noChangeArrowheads="1"/>
          </p:cNvPicPr>
          <p:nvPr/>
        </p:nvPicPr>
        <p:blipFill>
          <a:blip r:embed="rId6"/>
          <a:srcRect/>
          <a:stretch>
            <a:fillRect/>
          </a:stretch>
        </p:blipFill>
        <p:spPr bwMode="auto">
          <a:xfrm>
            <a:off x="760413" y="5802313"/>
            <a:ext cx="290512" cy="360362"/>
          </a:xfrm>
          <a:prstGeom prst="rect">
            <a:avLst/>
          </a:prstGeom>
          <a:noFill/>
          <a:ln w="9525">
            <a:noFill/>
            <a:miter lim="800000"/>
            <a:headEnd/>
            <a:tailEnd/>
          </a:ln>
        </p:spPr>
      </p:pic>
      <p:graphicFrame>
        <p:nvGraphicFramePr>
          <p:cNvPr id="28" name="Table 27"/>
          <p:cNvGraphicFramePr>
            <a:graphicFrameLocks noGrp="1"/>
          </p:cNvGraphicFramePr>
          <p:nvPr/>
        </p:nvGraphicFramePr>
        <p:xfrm>
          <a:off x="1182688" y="5137150"/>
          <a:ext cx="1314450" cy="909639"/>
        </p:xfrm>
        <a:graphic>
          <a:graphicData uri="http://schemas.openxmlformats.org/drawingml/2006/table">
            <a:tbl>
              <a:tblPr rtl="1"/>
              <a:tblGrid>
                <a:gridCol w="219075"/>
                <a:gridCol w="219075"/>
                <a:gridCol w="219075"/>
                <a:gridCol w="219075"/>
                <a:gridCol w="219075"/>
                <a:gridCol w="21907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graphicFrame>
        <p:nvGraphicFramePr>
          <p:cNvPr id="29" name="Table 28"/>
          <p:cNvGraphicFramePr>
            <a:graphicFrameLocks noGrp="1"/>
          </p:cNvGraphicFramePr>
          <p:nvPr/>
        </p:nvGraphicFramePr>
        <p:xfrm>
          <a:off x="5867400" y="1649413"/>
          <a:ext cx="2649538" cy="909636"/>
        </p:xfrm>
        <a:graphic>
          <a:graphicData uri="http://schemas.openxmlformats.org/drawingml/2006/table">
            <a:tbl>
              <a:tblPr rtl="1"/>
              <a:tblGrid>
                <a:gridCol w="452438"/>
                <a:gridCol w="431800"/>
                <a:gridCol w="439737"/>
                <a:gridCol w="444500"/>
                <a:gridCol w="439738"/>
                <a:gridCol w="441325"/>
              </a:tblGrid>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00259" name="TextBox 41"/>
          <p:cNvSpPr txBox="1">
            <a:spLocks noChangeArrowheads="1"/>
          </p:cNvSpPr>
          <p:nvPr/>
        </p:nvSpPr>
        <p:spPr bwMode="auto">
          <a:xfrm>
            <a:off x="1066800" y="4602163"/>
            <a:ext cx="369888" cy="357187"/>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gym</a:t>
            </a:r>
          </a:p>
        </p:txBody>
      </p:sp>
      <p:sp>
        <p:nvSpPr>
          <p:cNvPr id="1200260" name="TextBox 42"/>
          <p:cNvSpPr txBox="1">
            <a:spLocks noChangeArrowheads="1"/>
          </p:cNvSpPr>
          <p:nvPr/>
        </p:nvSpPr>
        <p:spPr bwMode="auto">
          <a:xfrm>
            <a:off x="1487488" y="4602163"/>
            <a:ext cx="368300" cy="379412"/>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road</a:t>
            </a:r>
          </a:p>
        </p:txBody>
      </p:sp>
      <p:sp>
        <p:nvSpPr>
          <p:cNvPr id="1200261" name="TextBox 43"/>
          <p:cNvSpPr txBox="1">
            <a:spLocks noChangeArrowheads="1"/>
          </p:cNvSpPr>
          <p:nvPr/>
        </p:nvSpPr>
        <p:spPr bwMode="auto">
          <a:xfrm>
            <a:off x="1671638" y="4506913"/>
            <a:ext cx="369887" cy="571500"/>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country</a:t>
            </a:r>
          </a:p>
        </p:txBody>
      </p:sp>
      <p:sp>
        <p:nvSpPr>
          <p:cNvPr id="1200262" name="TextBox 44"/>
          <p:cNvSpPr txBox="1">
            <a:spLocks noChangeArrowheads="1"/>
          </p:cNvSpPr>
          <p:nvPr/>
        </p:nvSpPr>
        <p:spPr bwMode="auto">
          <a:xfrm>
            <a:off x="2146300" y="4495800"/>
            <a:ext cx="369888" cy="627063"/>
          </a:xfrm>
          <a:prstGeom prst="rect">
            <a:avLst/>
          </a:prstGeom>
          <a:noFill/>
          <a:ln w="9525">
            <a:noFill/>
            <a:miter lim="800000"/>
            <a:headEnd/>
            <a:tailEnd/>
          </a:ln>
        </p:spPr>
        <p:txBody>
          <a:bodyPr vert="eaVert">
            <a:spAutoFit/>
          </a:bodyPr>
          <a:lstStyle/>
          <a:p>
            <a:r>
              <a:rPr lang="en-US" sz="1200">
                <a:latin typeface="Calibri" pitchFamily="34" charset="0"/>
                <a:cs typeface="Arial" charset="0"/>
              </a:rPr>
              <a:t>Olympic</a:t>
            </a:r>
          </a:p>
        </p:txBody>
      </p:sp>
      <p:sp>
        <p:nvSpPr>
          <p:cNvPr id="1200263" name="TextBox 45"/>
          <p:cNvSpPr txBox="1">
            <a:spLocks noChangeArrowheads="1"/>
          </p:cNvSpPr>
          <p:nvPr/>
        </p:nvSpPr>
        <p:spPr bwMode="auto">
          <a:xfrm>
            <a:off x="1252538" y="4586288"/>
            <a:ext cx="369887" cy="365125"/>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blue</a:t>
            </a:r>
          </a:p>
        </p:txBody>
      </p:sp>
      <p:sp>
        <p:nvSpPr>
          <p:cNvPr id="1200264" name="TextBox 46"/>
          <p:cNvSpPr txBox="1">
            <a:spLocks noChangeArrowheads="1"/>
          </p:cNvSpPr>
          <p:nvPr/>
        </p:nvSpPr>
        <p:spPr bwMode="auto">
          <a:xfrm>
            <a:off x="1916113" y="4567238"/>
            <a:ext cx="369887" cy="403225"/>
          </a:xfrm>
          <a:prstGeom prst="rect">
            <a:avLst/>
          </a:prstGeom>
          <a:noFill/>
          <a:ln w="9525">
            <a:noFill/>
            <a:miter lim="800000"/>
            <a:headEnd/>
            <a:tailEnd/>
          </a:ln>
        </p:spPr>
        <p:txBody>
          <a:bodyPr vert="eaVert" wrap="none">
            <a:spAutoFit/>
          </a:bodyPr>
          <a:lstStyle/>
          <a:p>
            <a:r>
              <a:rPr lang="en-US" sz="1200">
                <a:latin typeface="Calibri" pitchFamily="34" charset="0"/>
                <a:cs typeface="Arial" charset="0"/>
              </a:rPr>
              <a:t>track</a:t>
            </a:r>
          </a:p>
        </p:txBody>
      </p:sp>
      <p:graphicFrame>
        <p:nvGraphicFramePr>
          <p:cNvPr id="49" name="Table 48"/>
          <p:cNvGraphicFramePr>
            <a:graphicFrameLocks noGrp="1"/>
          </p:cNvGraphicFramePr>
          <p:nvPr/>
        </p:nvGraphicFramePr>
        <p:xfrm>
          <a:off x="3810000" y="1649413"/>
          <a:ext cx="1404938" cy="909636"/>
        </p:xfrm>
        <a:graphic>
          <a:graphicData uri="http://schemas.openxmlformats.org/drawingml/2006/table">
            <a:tbl>
              <a:tblPr rtl="1"/>
              <a:tblGrid>
                <a:gridCol w="468313"/>
                <a:gridCol w="468312"/>
                <a:gridCol w="468313"/>
              </a:tblGrid>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55" name="TextBox 2054"/>
          <p:cNvSpPr txBox="1">
            <a:spLocks noChangeArrowheads="1"/>
          </p:cNvSpPr>
          <p:nvPr/>
        </p:nvSpPr>
        <p:spPr bwMode="auto">
          <a:xfrm>
            <a:off x="6324600" y="3670300"/>
            <a:ext cx="1954213" cy="827088"/>
          </a:xfrm>
          <a:prstGeom prst="rect">
            <a:avLst/>
          </a:prstGeom>
          <a:noFill/>
          <a:ln w="9525">
            <a:noFill/>
            <a:miter lim="800000"/>
            <a:headEnd/>
            <a:tailEnd/>
          </a:ln>
        </p:spPr>
        <p:txBody>
          <a:bodyPr vert="eaVert" wrap="none">
            <a:spAutoFit/>
          </a:bodyPr>
          <a:lstStyle/>
          <a:p>
            <a:r>
              <a:rPr lang="en-US" sz="11500">
                <a:latin typeface="Calibri" pitchFamily="34" charset="0"/>
                <a:cs typeface="Arial" charset="0"/>
              </a:rPr>
              <a:t>=</a:t>
            </a:r>
          </a:p>
        </p:txBody>
      </p:sp>
      <p:sp>
        <p:nvSpPr>
          <p:cNvPr id="54" name="Text Box 186"/>
          <p:cNvSpPr txBox="1">
            <a:spLocks noChangeArrowheads="1"/>
          </p:cNvSpPr>
          <p:nvPr/>
        </p:nvSpPr>
        <p:spPr bwMode="auto">
          <a:xfrm>
            <a:off x="5589588" y="1014413"/>
            <a:ext cx="668337"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tags</a:t>
            </a:r>
          </a:p>
        </p:txBody>
      </p:sp>
      <p:sp>
        <p:nvSpPr>
          <p:cNvPr id="55" name="Text Box 186"/>
          <p:cNvSpPr txBox="1">
            <a:spLocks noChangeArrowheads="1"/>
          </p:cNvSpPr>
          <p:nvPr/>
        </p:nvSpPr>
        <p:spPr bwMode="auto">
          <a:xfrm>
            <a:off x="5622925" y="4751388"/>
            <a:ext cx="668338"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tags</a:t>
            </a:r>
          </a:p>
        </p:txBody>
      </p:sp>
      <p:graphicFrame>
        <p:nvGraphicFramePr>
          <p:cNvPr id="56" name="Table 55"/>
          <p:cNvGraphicFramePr>
            <a:graphicFrameLocks noGrp="1"/>
          </p:cNvGraphicFramePr>
          <p:nvPr/>
        </p:nvGraphicFramePr>
        <p:xfrm>
          <a:off x="5884862" y="5305425"/>
          <a:ext cx="2649538" cy="909639"/>
        </p:xfrm>
        <a:graphic>
          <a:graphicData uri="http://schemas.openxmlformats.org/drawingml/2006/table">
            <a:tbl>
              <a:tblPr rtl="1"/>
              <a:tblGrid>
                <a:gridCol w="452438"/>
                <a:gridCol w="431800"/>
                <a:gridCol w="439737"/>
                <a:gridCol w="444500"/>
                <a:gridCol w="439738"/>
                <a:gridCol w="441325"/>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7" name="Picture 2"/>
          <p:cNvPicPr>
            <a:picLocks noChangeAspect="1" noChangeArrowheads="1"/>
          </p:cNvPicPr>
          <p:nvPr/>
        </p:nvPicPr>
        <p:blipFill>
          <a:blip r:embed="rId7"/>
          <a:srcRect/>
          <a:stretch>
            <a:fillRect/>
          </a:stretch>
        </p:blipFill>
        <p:spPr bwMode="auto">
          <a:xfrm>
            <a:off x="947738" y="2819400"/>
            <a:ext cx="333375" cy="398463"/>
          </a:xfrm>
          <a:prstGeom prst="rect">
            <a:avLst/>
          </a:prstGeom>
          <a:noFill/>
          <a:ln w="9525">
            <a:noFill/>
            <a:miter lim="800000"/>
            <a:headEnd/>
            <a:tailEnd/>
          </a:ln>
        </p:spPr>
      </p:pic>
      <p:pic>
        <p:nvPicPr>
          <p:cNvPr id="58" name="Picture 3"/>
          <p:cNvPicPr>
            <a:picLocks noChangeAspect="1" noChangeArrowheads="1"/>
          </p:cNvPicPr>
          <p:nvPr/>
        </p:nvPicPr>
        <p:blipFill>
          <a:blip r:embed="rId4"/>
          <a:srcRect/>
          <a:stretch>
            <a:fillRect/>
          </a:stretch>
        </p:blipFill>
        <p:spPr bwMode="auto">
          <a:xfrm>
            <a:off x="414338" y="3886200"/>
            <a:ext cx="282575" cy="325438"/>
          </a:xfrm>
          <a:prstGeom prst="rect">
            <a:avLst/>
          </a:prstGeom>
          <a:noFill/>
          <a:ln w="9525">
            <a:noFill/>
            <a:miter lim="800000"/>
            <a:headEnd/>
            <a:tailEnd/>
          </a:ln>
        </p:spPr>
      </p:pic>
      <p:pic>
        <p:nvPicPr>
          <p:cNvPr id="59" name="Picture 4"/>
          <p:cNvPicPr>
            <a:picLocks noChangeAspect="1" noChangeArrowheads="1"/>
          </p:cNvPicPr>
          <p:nvPr/>
        </p:nvPicPr>
        <p:blipFill>
          <a:blip r:embed="rId8"/>
          <a:srcRect/>
          <a:stretch>
            <a:fillRect/>
          </a:stretch>
        </p:blipFill>
        <p:spPr bwMode="auto">
          <a:xfrm>
            <a:off x="1709738" y="3886200"/>
            <a:ext cx="319087" cy="344488"/>
          </a:xfrm>
          <a:prstGeom prst="rect">
            <a:avLst/>
          </a:prstGeom>
          <a:noFill/>
          <a:ln w="9525">
            <a:noFill/>
            <a:miter lim="800000"/>
            <a:headEnd/>
            <a:tailEnd/>
          </a:ln>
        </p:spPr>
      </p:pic>
      <p:cxnSp>
        <p:nvCxnSpPr>
          <p:cNvPr id="60" name="Straight Connector 59"/>
          <p:cNvCxnSpPr>
            <a:stCxn id="58" idx="3"/>
            <a:endCxn id="57" idx="2"/>
          </p:cNvCxnSpPr>
          <p:nvPr/>
        </p:nvCxnSpPr>
        <p:spPr>
          <a:xfrm flipV="1">
            <a:off x="696913" y="3217863"/>
            <a:ext cx="417512" cy="830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3"/>
            <a:endCxn id="59" idx="1"/>
          </p:cNvCxnSpPr>
          <p:nvPr/>
        </p:nvCxnSpPr>
        <p:spPr>
          <a:xfrm>
            <a:off x="696913" y="4048125"/>
            <a:ext cx="1012825"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7" idx="2"/>
            <a:endCxn id="59" idx="1"/>
          </p:cNvCxnSpPr>
          <p:nvPr/>
        </p:nvCxnSpPr>
        <p:spPr>
          <a:xfrm>
            <a:off x="1114425" y="3217863"/>
            <a:ext cx="595313" cy="839787"/>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754063" y="3581400"/>
            <a:ext cx="301625" cy="369888"/>
          </a:xfrm>
          <a:prstGeom prst="rect">
            <a:avLst/>
          </a:prstGeom>
          <a:noFill/>
          <a:ln w="9525">
            <a:noFill/>
            <a:miter lim="800000"/>
            <a:headEnd/>
            <a:tailEnd/>
          </a:ln>
        </p:spPr>
        <p:txBody>
          <a:bodyPr wrap="none">
            <a:spAutoFit/>
          </a:bodyPr>
          <a:lstStyle/>
          <a:p>
            <a:r>
              <a:rPr lang="en-US" dirty="0" smtClean="0">
                <a:latin typeface="Calibri" pitchFamily="34" charset="0"/>
                <a:cs typeface="Arial" charset="0"/>
              </a:rPr>
              <a:t>?</a:t>
            </a:r>
            <a:endParaRPr lang="en-US" dirty="0">
              <a:latin typeface="Calibri" pitchFamily="34" charset="0"/>
              <a:cs typeface="Arial" charset="0"/>
            </a:endParaRPr>
          </a:p>
        </p:txBody>
      </p:sp>
      <p:sp>
        <p:nvSpPr>
          <p:cNvPr id="64" name="TextBox 63"/>
          <p:cNvSpPr txBox="1">
            <a:spLocks noChangeArrowheads="1"/>
          </p:cNvSpPr>
          <p:nvPr/>
        </p:nvSpPr>
        <p:spPr bwMode="auto">
          <a:xfrm>
            <a:off x="1052513" y="3951288"/>
            <a:ext cx="301625" cy="368300"/>
          </a:xfrm>
          <a:prstGeom prst="rect">
            <a:avLst/>
          </a:prstGeom>
          <a:noFill/>
          <a:ln w="9525">
            <a:noFill/>
            <a:miter lim="800000"/>
            <a:headEnd/>
            <a:tailEnd/>
          </a:ln>
        </p:spPr>
        <p:txBody>
          <a:bodyPr wrap="none">
            <a:spAutoFit/>
          </a:bodyPr>
          <a:lstStyle/>
          <a:p>
            <a:r>
              <a:rPr lang="en-US" dirty="0" smtClean="0">
                <a:latin typeface="Calibri" pitchFamily="34" charset="0"/>
                <a:cs typeface="Arial" charset="0"/>
              </a:rPr>
              <a:t>?</a:t>
            </a:r>
            <a:endParaRPr lang="en-US" dirty="0">
              <a:latin typeface="Calibri" pitchFamily="34" charset="0"/>
              <a:cs typeface="Arial" charset="0"/>
            </a:endParaRPr>
          </a:p>
        </p:txBody>
      </p:sp>
      <p:sp>
        <p:nvSpPr>
          <p:cNvPr id="65" name="TextBox 64"/>
          <p:cNvSpPr txBox="1">
            <a:spLocks noChangeArrowheads="1"/>
          </p:cNvSpPr>
          <p:nvPr/>
        </p:nvSpPr>
        <p:spPr bwMode="auto">
          <a:xfrm>
            <a:off x="1354138" y="3489325"/>
            <a:ext cx="301625" cy="368300"/>
          </a:xfrm>
          <a:prstGeom prst="rect">
            <a:avLst/>
          </a:prstGeom>
          <a:noFill/>
          <a:ln w="9525">
            <a:noFill/>
            <a:miter lim="800000"/>
            <a:headEnd/>
            <a:tailEnd/>
          </a:ln>
        </p:spPr>
        <p:txBody>
          <a:bodyPr wrap="none">
            <a:spAutoFit/>
          </a:bodyPr>
          <a:lstStyle/>
          <a:p>
            <a:r>
              <a:rPr lang="en-US" dirty="0" smtClean="0">
                <a:latin typeface="Calibri" pitchFamily="34" charset="0"/>
                <a:cs typeface="Arial" charset="0"/>
              </a:rPr>
              <a:t>?</a:t>
            </a:r>
            <a:endParaRPr lang="en-US" dirty="0">
              <a:latin typeface="Calibri" pitchFamily="34" charset="0"/>
              <a:cs typeface="Arial" charset="0"/>
            </a:endParaRPr>
          </a:p>
        </p:txBody>
      </p:sp>
      <p:pic>
        <p:nvPicPr>
          <p:cNvPr id="67" name="Picture 2"/>
          <p:cNvPicPr>
            <a:picLocks noChangeAspect="1" noChangeArrowheads="1"/>
          </p:cNvPicPr>
          <p:nvPr/>
        </p:nvPicPr>
        <p:blipFill>
          <a:blip r:embed="rId3"/>
          <a:srcRect/>
          <a:stretch>
            <a:fillRect/>
          </a:stretch>
        </p:blipFill>
        <p:spPr bwMode="auto">
          <a:xfrm>
            <a:off x="4681538" y="2841625"/>
            <a:ext cx="333375" cy="398463"/>
          </a:xfrm>
          <a:prstGeom prst="rect">
            <a:avLst/>
          </a:prstGeom>
          <a:noFill/>
          <a:ln w="9525">
            <a:noFill/>
            <a:miter lim="800000"/>
            <a:headEnd/>
            <a:tailEnd/>
          </a:ln>
        </p:spPr>
      </p:pic>
      <p:pic>
        <p:nvPicPr>
          <p:cNvPr id="68" name="Picture 3"/>
          <p:cNvPicPr>
            <a:picLocks noChangeAspect="1" noChangeArrowheads="1"/>
          </p:cNvPicPr>
          <p:nvPr/>
        </p:nvPicPr>
        <p:blipFill>
          <a:blip r:embed="rId4"/>
          <a:srcRect/>
          <a:stretch>
            <a:fillRect/>
          </a:stretch>
        </p:blipFill>
        <p:spPr bwMode="auto">
          <a:xfrm>
            <a:off x="4148138" y="3908425"/>
            <a:ext cx="282575" cy="323850"/>
          </a:xfrm>
          <a:prstGeom prst="rect">
            <a:avLst/>
          </a:prstGeom>
          <a:noFill/>
          <a:ln w="9525">
            <a:noFill/>
            <a:miter lim="800000"/>
            <a:headEnd/>
            <a:tailEnd/>
          </a:ln>
        </p:spPr>
      </p:pic>
      <p:pic>
        <p:nvPicPr>
          <p:cNvPr id="69" name="Picture 4"/>
          <p:cNvPicPr>
            <a:picLocks noChangeAspect="1" noChangeArrowheads="1"/>
          </p:cNvPicPr>
          <p:nvPr/>
        </p:nvPicPr>
        <p:blipFill>
          <a:blip r:embed="rId8"/>
          <a:srcRect/>
          <a:stretch>
            <a:fillRect/>
          </a:stretch>
        </p:blipFill>
        <p:spPr bwMode="auto">
          <a:xfrm>
            <a:off x="5443538" y="3908425"/>
            <a:ext cx="319087" cy="342900"/>
          </a:xfrm>
          <a:prstGeom prst="rect">
            <a:avLst/>
          </a:prstGeom>
          <a:noFill/>
          <a:ln w="9525">
            <a:noFill/>
            <a:miter lim="800000"/>
            <a:headEnd/>
            <a:tailEnd/>
          </a:ln>
        </p:spPr>
      </p:pic>
      <p:cxnSp>
        <p:nvCxnSpPr>
          <p:cNvPr id="70" name="Straight Connector 69"/>
          <p:cNvCxnSpPr>
            <a:stCxn id="68" idx="3"/>
            <a:endCxn id="67" idx="2"/>
          </p:cNvCxnSpPr>
          <p:nvPr/>
        </p:nvCxnSpPr>
        <p:spPr>
          <a:xfrm flipV="1">
            <a:off x="4430713" y="3240088"/>
            <a:ext cx="417512" cy="830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8" idx="3"/>
            <a:endCxn id="69" idx="1"/>
          </p:cNvCxnSpPr>
          <p:nvPr/>
        </p:nvCxnSpPr>
        <p:spPr>
          <a:xfrm>
            <a:off x="4430713" y="4070350"/>
            <a:ext cx="1012825"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7" idx="2"/>
            <a:endCxn id="69" idx="1"/>
          </p:cNvCxnSpPr>
          <p:nvPr/>
        </p:nvCxnSpPr>
        <p:spPr>
          <a:xfrm>
            <a:off x="4848225" y="3240088"/>
            <a:ext cx="595313" cy="839787"/>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a:spLocks noChangeArrowheads="1"/>
          </p:cNvSpPr>
          <p:nvPr/>
        </p:nvSpPr>
        <p:spPr bwMode="auto">
          <a:xfrm>
            <a:off x="4487863" y="3603625"/>
            <a:ext cx="477837" cy="368300"/>
          </a:xfrm>
          <a:prstGeom prst="rect">
            <a:avLst/>
          </a:prstGeom>
          <a:noFill/>
          <a:ln w="9525">
            <a:noFill/>
            <a:miter lim="800000"/>
            <a:headEnd/>
            <a:tailEnd/>
          </a:ln>
        </p:spPr>
        <p:txBody>
          <a:bodyPr wrap="none">
            <a:spAutoFit/>
          </a:bodyPr>
          <a:lstStyle/>
          <a:p>
            <a:r>
              <a:rPr lang="en-US">
                <a:latin typeface="Calibri" pitchFamily="34" charset="0"/>
                <a:cs typeface="Arial" charset="0"/>
              </a:rPr>
              <a:t>.36</a:t>
            </a:r>
          </a:p>
        </p:txBody>
      </p:sp>
      <p:sp>
        <p:nvSpPr>
          <p:cNvPr id="74" name="TextBox 73"/>
          <p:cNvSpPr txBox="1">
            <a:spLocks noChangeArrowheads="1"/>
          </p:cNvSpPr>
          <p:nvPr/>
        </p:nvSpPr>
        <p:spPr bwMode="auto">
          <a:xfrm>
            <a:off x="4786313" y="4124325"/>
            <a:ext cx="593725" cy="369888"/>
          </a:xfrm>
          <a:prstGeom prst="rect">
            <a:avLst/>
          </a:prstGeom>
          <a:noFill/>
          <a:ln w="9525">
            <a:noFill/>
            <a:miter lim="800000"/>
            <a:headEnd/>
            <a:tailEnd/>
          </a:ln>
        </p:spPr>
        <p:txBody>
          <a:bodyPr wrap="none">
            <a:spAutoFit/>
          </a:bodyPr>
          <a:lstStyle/>
          <a:p>
            <a:r>
              <a:rPr lang="en-US">
                <a:latin typeface="Calibri" pitchFamily="34" charset="0"/>
                <a:cs typeface="Arial" charset="0"/>
              </a:rPr>
              <a:t>0.32</a:t>
            </a:r>
          </a:p>
        </p:txBody>
      </p:sp>
      <p:sp>
        <p:nvSpPr>
          <p:cNvPr id="75" name="TextBox 74"/>
          <p:cNvSpPr txBox="1">
            <a:spLocks noChangeArrowheads="1"/>
          </p:cNvSpPr>
          <p:nvPr/>
        </p:nvSpPr>
        <p:spPr bwMode="auto">
          <a:xfrm>
            <a:off x="5087938" y="3509963"/>
            <a:ext cx="593725" cy="369887"/>
          </a:xfrm>
          <a:prstGeom prst="rect">
            <a:avLst/>
          </a:prstGeom>
          <a:noFill/>
          <a:ln w="9525">
            <a:noFill/>
            <a:miter lim="800000"/>
            <a:headEnd/>
            <a:tailEnd/>
          </a:ln>
        </p:spPr>
        <p:txBody>
          <a:bodyPr wrap="none">
            <a:spAutoFit/>
          </a:bodyPr>
          <a:lstStyle/>
          <a:p>
            <a:r>
              <a:rPr lang="en-US">
                <a:latin typeface="Calibri" pitchFamily="34" charset="0"/>
                <a:cs typeface="Arial" charset="0"/>
              </a:rPr>
              <a:t>0.34</a:t>
            </a:r>
          </a:p>
        </p:txBody>
      </p:sp>
      <p:sp>
        <p:nvSpPr>
          <p:cNvPr id="76" name="TextBox 75"/>
          <p:cNvSpPr txBox="1">
            <a:spLocks noChangeArrowheads="1"/>
          </p:cNvSpPr>
          <p:nvPr/>
        </p:nvSpPr>
        <p:spPr bwMode="auto">
          <a:xfrm>
            <a:off x="5183188" y="2841625"/>
            <a:ext cx="4800600" cy="647700"/>
          </a:xfrm>
          <a:prstGeom prst="rect">
            <a:avLst/>
          </a:prstGeom>
          <a:noFill/>
          <a:ln w="9525">
            <a:noFill/>
            <a:miter lim="800000"/>
            <a:headEnd/>
            <a:tailEnd/>
          </a:ln>
        </p:spPr>
        <p:txBody>
          <a:bodyPr>
            <a:spAutoFit/>
          </a:bodyPr>
          <a:lstStyle/>
          <a:p>
            <a:r>
              <a:rPr lang="en-US">
                <a:latin typeface="Calibri" pitchFamily="34" charset="0"/>
                <a:cs typeface="Arial" charset="0"/>
              </a:rPr>
              <a:t>Cosine similarity</a:t>
            </a:r>
          </a:p>
          <a:p>
            <a:r>
              <a:rPr lang="en-US">
                <a:latin typeface="Calibri" pitchFamily="34" charset="0"/>
                <a:cs typeface="Arial" charset="0"/>
              </a:rPr>
              <a:t>Based on image latent factors </a:t>
            </a:r>
          </a:p>
        </p:txBody>
      </p:sp>
      <p:sp>
        <p:nvSpPr>
          <p:cNvPr id="77" name="Right Arrow 76"/>
          <p:cNvSpPr/>
          <p:nvPr/>
        </p:nvSpPr>
        <p:spPr>
          <a:xfrm>
            <a:off x="2014538" y="2895600"/>
            <a:ext cx="2252662"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folHlink"/>
                </a:solidFill>
                <a:latin typeface="Tahoma" pitchFamily="34" charset="0"/>
              </a:rPr>
              <a:t>After co-factorization </a:t>
            </a:r>
          </a:p>
        </p:txBody>
      </p:sp>
      <p:sp>
        <p:nvSpPr>
          <p:cNvPr id="2057" name="TextBox 2056"/>
          <p:cNvSpPr txBox="1">
            <a:spLocks noChangeArrowheads="1"/>
          </p:cNvSpPr>
          <p:nvPr/>
        </p:nvSpPr>
        <p:spPr bwMode="auto">
          <a:xfrm>
            <a:off x="7583488" y="3524250"/>
            <a:ext cx="1331912" cy="1200150"/>
          </a:xfrm>
          <a:prstGeom prst="rect">
            <a:avLst/>
          </a:prstGeom>
          <a:noFill/>
          <a:ln w="9525">
            <a:noFill/>
            <a:miter lim="800000"/>
            <a:headEnd/>
            <a:tailEnd/>
          </a:ln>
        </p:spPr>
        <p:txBody>
          <a:bodyPr>
            <a:spAutoFit/>
          </a:bodyPr>
          <a:lstStyle/>
          <a:p>
            <a:r>
              <a:rPr lang="en-US">
                <a:latin typeface="Calibri" pitchFamily="34" charset="0"/>
                <a:cs typeface="Arial" charset="0"/>
              </a:rPr>
              <a:t>The latent factors </a:t>
            </a:r>
          </a:p>
          <a:p>
            <a:r>
              <a:rPr lang="en-US">
                <a:latin typeface="Calibri" pitchFamily="34" charset="0"/>
                <a:cs typeface="Arial" charset="0"/>
              </a:rPr>
              <a:t>for tags are the same</a:t>
            </a:r>
          </a:p>
        </p:txBody>
      </p:sp>
      <p:sp>
        <p:nvSpPr>
          <p:cNvPr id="1200338" name="Slide Number Placeholder 77"/>
          <p:cNvSpPr>
            <a:spLocks noGrp="1"/>
          </p:cNvSpPr>
          <p:nvPr>
            <p:ph type="sldNum" sz="quarter" idx="12"/>
          </p:nvPr>
        </p:nvSpPr>
        <p:spPr>
          <a:noFill/>
        </p:spPr>
        <p:txBody>
          <a:bodyPr/>
          <a:lstStyle/>
          <a:p>
            <a:fld id="{62EA9E97-A1FC-45A9-B18D-577DC7E93890}" type="slidenum">
              <a:rPr lang="en-US" smtClean="0"/>
              <a:pPr/>
              <a:t>19</a:t>
            </a:fld>
            <a:endParaRPr lang="en-US" smtClean="0"/>
          </a:p>
        </p:txBody>
      </p:sp>
    </p:spTree>
    <p:extLst>
      <p:ext uri="{BB962C8B-B14F-4D97-AF65-F5344CB8AC3E}">
        <p14:creationId xmlns:p14="http://schemas.microsoft.com/office/powerpoint/2010/main" val="16885834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55"/>
                                        </p:tgtEl>
                                        <p:attrNameLst>
                                          <p:attrName>style.visibility</p:attrName>
                                        </p:attrNameLst>
                                      </p:cBhvr>
                                      <p:to>
                                        <p:strVal val="visible"/>
                                      </p:to>
                                    </p:set>
                                    <p:anim calcmode="lin" valueType="num">
                                      <p:cBhvr additive="base">
                                        <p:cTn id="45" dur="500" fill="hold"/>
                                        <p:tgtEl>
                                          <p:spTgt spid="2055"/>
                                        </p:tgtEl>
                                        <p:attrNameLst>
                                          <p:attrName>ppt_x</p:attrName>
                                        </p:attrNameLst>
                                      </p:cBhvr>
                                      <p:tavLst>
                                        <p:tav tm="0">
                                          <p:val>
                                            <p:strVal val="#ppt_x"/>
                                          </p:val>
                                        </p:tav>
                                        <p:tav tm="100000">
                                          <p:val>
                                            <p:strVal val="#ppt_x"/>
                                          </p:val>
                                        </p:tav>
                                      </p:tavLst>
                                    </p:anim>
                                    <p:anim calcmode="lin" valueType="num">
                                      <p:cBhvr additive="base">
                                        <p:cTn id="46" dur="500" fill="hold"/>
                                        <p:tgtEl>
                                          <p:spTgt spid="205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57"/>
                                        </p:tgtEl>
                                        <p:attrNameLst>
                                          <p:attrName>style.visibility</p:attrName>
                                        </p:attrNameLst>
                                      </p:cBhvr>
                                      <p:to>
                                        <p:strVal val="visible"/>
                                      </p:to>
                                    </p:set>
                                    <p:anim calcmode="lin" valueType="num">
                                      <p:cBhvr additive="base">
                                        <p:cTn id="49" dur="500" fill="hold"/>
                                        <p:tgtEl>
                                          <p:spTgt spid="2057"/>
                                        </p:tgtEl>
                                        <p:attrNameLst>
                                          <p:attrName>ppt_x</p:attrName>
                                        </p:attrNameLst>
                                      </p:cBhvr>
                                      <p:tavLst>
                                        <p:tav tm="0">
                                          <p:val>
                                            <p:strVal val="#ppt_x"/>
                                          </p:val>
                                        </p:tav>
                                        <p:tav tm="100000">
                                          <p:val>
                                            <p:strVal val="#ppt_x"/>
                                          </p:val>
                                        </p:tav>
                                      </p:tavLst>
                                    </p:anim>
                                    <p:anim calcmode="lin" valueType="num">
                                      <p:cBhvr additive="base">
                                        <p:cTn id="50"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circle(in)">
                                      <p:cBhvr>
                                        <p:cTn id="55" dur="2000"/>
                                        <p:tgtEl>
                                          <p:spTgt spid="57"/>
                                        </p:tgtEl>
                                      </p:cBhvr>
                                    </p:animEffect>
                                  </p:childTnLst>
                                </p:cTn>
                              </p:par>
                              <p:par>
                                <p:cTn id="56" presetID="6" presetClass="entr" presetSubtype="16" fill="hold"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circle(in)">
                                      <p:cBhvr>
                                        <p:cTn id="58" dur="2000"/>
                                        <p:tgtEl>
                                          <p:spTgt spid="58"/>
                                        </p:tgtEl>
                                      </p:cBhvr>
                                    </p:animEffect>
                                  </p:childTnLst>
                                </p:cTn>
                              </p:par>
                              <p:par>
                                <p:cTn id="59" presetID="6" presetClass="entr" presetSubtype="16"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circle(in)">
                                      <p:cBhvr>
                                        <p:cTn id="61" dur="2000"/>
                                        <p:tgtEl>
                                          <p:spTgt spid="59"/>
                                        </p:tgtEl>
                                      </p:cBhvr>
                                    </p:animEffect>
                                  </p:childTnLst>
                                </p:cTn>
                              </p:par>
                              <p:par>
                                <p:cTn id="62" presetID="6" presetClass="entr" presetSubtype="16"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circle(in)">
                                      <p:cBhvr>
                                        <p:cTn id="64" dur="2000"/>
                                        <p:tgtEl>
                                          <p:spTgt spid="60"/>
                                        </p:tgtEl>
                                      </p:cBhvr>
                                    </p:animEffect>
                                  </p:childTnLst>
                                </p:cTn>
                              </p:par>
                              <p:par>
                                <p:cTn id="65" presetID="6" presetClass="entr" presetSubtype="16"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circle(in)">
                                      <p:cBhvr>
                                        <p:cTn id="67" dur="2000"/>
                                        <p:tgtEl>
                                          <p:spTgt spid="61"/>
                                        </p:tgtEl>
                                      </p:cBhvr>
                                    </p:animEffect>
                                  </p:childTnLst>
                                </p:cTn>
                              </p:par>
                              <p:par>
                                <p:cTn id="68" presetID="6" presetClass="entr" presetSubtype="16"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circle(in)">
                                      <p:cBhvr>
                                        <p:cTn id="70" dur="2000"/>
                                        <p:tgtEl>
                                          <p:spTgt spid="6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circle(in)">
                                      <p:cBhvr>
                                        <p:cTn id="73" dur="2000"/>
                                        <p:tgtEl>
                                          <p:spTgt spid="6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circle(in)">
                                      <p:cBhvr>
                                        <p:cTn id="76" dur="2000"/>
                                        <p:tgtEl>
                                          <p:spTgt spid="64"/>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circle(in)">
                                      <p:cBhvr>
                                        <p:cTn id="79" dur="2000"/>
                                        <p:tgtEl>
                                          <p:spTgt spid="65"/>
                                        </p:tgtEl>
                                      </p:cBhvr>
                                    </p:animEffect>
                                  </p:childTnLst>
                                </p:cTn>
                              </p:par>
                              <p:par>
                                <p:cTn id="80" presetID="6" presetClass="entr" presetSubtype="16" fill="hold"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circle(in)">
                                      <p:cBhvr>
                                        <p:cTn id="82" dur="2000"/>
                                        <p:tgtEl>
                                          <p:spTgt spid="67"/>
                                        </p:tgtEl>
                                      </p:cBhvr>
                                    </p:animEffect>
                                  </p:childTnLst>
                                </p:cTn>
                              </p:par>
                              <p:par>
                                <p:cTn id="83" presetID="6" presetClass="entr" presetSubtype="16"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circle(in)">
                                      <p:cBhvr>
                                        <p:cTn id="85" dur="2000"/>
                                        <p:tgtEl>
                                          <p:spTgt spid="68"/>
                                        </p:tgtEl>
                                      </p:cBhvr>
                                    </p:animEffect>
                                  </p:childTnLst>
                                </p:cTn>
                              </p:par>
                              <p:par>
                                <p:cTn id="86" presetID="6" presetClass="entr" presetSubtype="16" fill="hold"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circle(in)">
                                      <p:cBhvr>
                                        <p:cTn id="88" dur="2000"/>
                                        <p:tgtEl>
                                          <p:spTgt spid="69"/>
                                        </p:tgtEl>
                                      </p:cBhvr>
                                    </p:animEffect>
                                  </p:childTnLst>
                                </p:cTn>
                              </p:par>
                              <p:par>
                                <p:cTn id="89" presetID="6" presetClass="entr" presetSubtype="16"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circle(in)">
                                      <p:cBhvr>
                                        <p:cTn id="91" dur="2000"/>
                                        <p:tgtEl>
                                          <p:spTgt spid="70"/>
                                        </p:tgtEl>
                                      </p:cBhvr>
                                    </p:animEffect>
                                  </p:childTnLst>
                                </p:cTn>
                              </p:par>
                              <p:par>
                                <p:cTn id="92" presetID="6" presetClass="entr" presetSubtype="16" fill="hold"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circle(in)">
                                      <p:cBhvr>
                                        <p:cTn id="94" dur="2000"/>
                                        <p:tgtEl>
                                          <p:spTgt spid="71"/>
                                        </p:tgtEl>
                                      </p:cBhvr>
                                    </p:animEffect>
                                  </p:childTnLst>
                                </p:cTn>
                              </p:par>
                              <p:par>
                                <p:cTn id="95" presetID="6" presetClass="entr" presetSubtype="16"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circle(in)">
                                      <p:cBhvr>
                                        <p:cTn id="97" dur="2000"/>
                                        <p:tgtEl>
                                          <p:spTgt spid="72"/>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circle(in)">
                                      <p:cBhvr>
                                        <p:cTn id="100" dur="2000"/>
                                        <p:tgtEl>
                                          <p:spTgt spid="73"/>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circle(in)">
                                      <p:cBhvr>
                                        <p:cTn id="103" dur="2000"/>
                                        <p:tgtEl>
                                          <p:spTgt spid="74"/>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circle(in)">
                                      <p:cBhvr>
                                        <p:cTn id="106" dur="2000"/>
                                        <p:tgtEl>
                                          <p:spTgt spid="75"/>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circle(in)">
                                      <p:cBhvr>
                                        <p:cTn id="109" dur="2000"/>
                                        <p:tgtEl>
                                          <p:spTgt spid="77"/>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animEffect transition="in" filter="circle(in)">
                                      <p:cBhvr>
                                        <p:cTn id="112"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p:bldP spid="17" grpId="0" animBg="1"/>
      <p:bldP spid="18" grpId="0"/>
      <p:bldP spid="19" grpId="0"/>
      <p:bldP spid="2055" grpId="0"/>
      <p:bldP spid="54" grpId="0"/>
      <p:bldP spid="55" grpId="0"/>
      <p:bldP spid="63" grpId="0"/>
      <p:bldP spid="64" grpId="0"/>
      <p:bldP spid="65" grpId="0"/>
      <p:bldP spid="73" grpId="0"/>
      <p:bldP spid="74" grpId="0"/>
      <p:bldP spid="75" grpId="0"/>
      <p:bldP spid="76" grpId="0"/>
      <p:bldP spid="77" grpId="0" animBg="1"/>
      <p:bldP spid="20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 Resources</a:t>
            </a:r>
            <a:endParaRPr lang="en-US" dirty="0"/>
          </a:p>
        </p:txBody>
      </p:sp>
      <p:sp>
        <p:nvSpPr>
          <p:cNvPr id="3" name="Content Placeholder 2"/>
          <p:cNvSpPr>
            <a:spLocks noGrp="1"/>
          </p:cNvSpPr>
          <p:nvPr>
            <p:ph idx="1"/>
          </p:nvPr>
        </p:nvSpPr>
        <p:spPr/>
        <p:txBody>
          <a:bodyPr/>
          <a:lstStyle/>
          <a:p>
            <a:r>
              <a:rPr lang="en-US" dirty="0" smtClean="0">
                <a:hlinkClick r:id="rId2"/>
              </a:rPr>
              <a:t>http://www.cse.ust.hk/TL</a:t>
            </a:r>
            <a:r>
              <a:rPr lang="en-US" dirty="0" smtClean="0"/>
              <a:t> </a:t>
            </a:r>
          </a:p>
          <a:p>
            <a:endParaRPr lang="en-US" dirty="0"/>
          </a:p>
        </p:txBody>
      </p:sp>
      <p:sp>
        <p:nvSpPr>
          <p:cNvPr id="4" name="Slide Number Placeholder 3"/>
          <p:cNvSpPr>
            <a:spLocks noGrp="1"/>
          </p:cNvSpPr>
          <p:nvPr>
            <p:ph type="sldNum" sz="quarter" idx="12"/>
          </p:nvPr>
        </p:nvSpPr>
        <p:spPr/>
        <p:txBody>
          <a:bodyPr/>
          <a:lstStyle/>
          <a:p>
            <a:pPr>
              <a:defRPr/>
            </a:pPr>
            <a:fld id="{DEF40599-B5DF-4416-B100-20D7CB1258A4}" type="slidenum">
              <a:rPr lang="en-US" smtClean="0"/>
              <a:pPr>
                <a:defRPr/>
              </a:pPr>
              <a:t>2</a:t>
            </a:fld>
            <a:endParaRPr lang="en-US" dirty="0"/>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7" name="Title 1"/>
          <p:cNvSpPr>
            <a:spLocks noGrp="1"/>
          </p:cNvSpPr>
          <p:nvPr>
            <p:ph type="title"/>
          </p:nvPr>
        </p:nvSpPr>
        <p:spPr>
          <a:xfrm>
            <a:off x="354013" y="152400"/>
            <a:ext cx="8229600" cy="1066800"/>
          </a:xfrm>
        </p:spPr>
        <p:txBody>
          <a:bodyPr/>
          <a:lstStyle/>
          <a:p>
            <a:pPr eaLnBrk="1" hangingPunct="1"/>
            <a:r>
              <a:rPr lang="en-US" sz="3600" smtClean="0"/>
              <a:t>Optimization:</a:t>
            </a:r>
            <a:br>
              <a:rPr lang="en-US" sz="3600" smtClean="0"/>
            </a:br>
            <a:r>
              <a:rPr lang="en-US" sz="3200" smtClean="0"/>
              <a:t>Collective Matrix Factorization (CMF)</a:t>
            </a:r>
          </a:p>
        </p:txBody>
      </p:sp>
      <p:pic>
        <p:nvPicPr>
          <p:cNvPr id="1202178" name="Picture 2"/>
          <p:cNvPicPr>
            <a:picLocks noChangeAspect="1" noChangeArrowheads="1"/>
          </p:cNvPicPr>
          <p:nvPr/>
        </p:nvPicPr>
        <p:blipFill>
          <a:blip r:embed="rId3"/>
          <a:srcRect/>
          <a:stretch>
            <a:fillRect/>
          </a:stretch>
        </p:blipFill>
        <p:spPr bwMode="auto">
          <a:xfrm>
            <a:off x="838200" y="3048000"/>
            <a:ext cx="7286625" cy="628650"/>
          </a:xfrm>
          <a:prstGeom prst="rect">
            <a:avLst/>
          </a:prstGeom>
          <a:noFill/>
          <a:ln w="9525">
            <a:noFill/>
            <a:miter lim="800000"/>
            <a:headEnd/>
            <a:tailEnd/>
          </a:ln>
        </p:spPr>
      </p:pic>
      <p:sp>
        <p:nvSpPr>
          <p:cNvPr id="1202179" name="TextBox 4"/>
          <p:cNvSpPr txBox="1">
            <a:spLocks noChangeArrowheads="1"/>
          </p:cNvSpPr>
          <p:nvPr/>
        </p:nvSpPr>
        <p:spPr bwMode="auto">
          <a:xfrm>
            <a:off x="685800" y="1295400"/>
            <a:ext cx="5715000" cy="1754327"/>
          </a:xfrm>
          <a:prstGeom prst="rect">
            <a:avLst/>
          </a:prstGeom>
          <a:noFill/>
          <a:ln w="9525">
            <a:noFill/>
            <a:miter lim="800000"/>
            <a:headEnd/>
            <a:tailEnd/>
          </a:ln>
        </p:spPr>
        <p:txBody>
          <a:bodyPr>
            <a:spAutoFit/>
          </a:bodyPr>
          <a:lstStyle/>
          <a:p>
            <a:pPr marL="285750" indent="-285750">
              <a:buFont typeface="Arial" charset="0"/>
              <a:buChar char="•"/>
            </a:pPr>
            <a:r>
              <a:rPr lang="en-US" dirty="0">
                <a:latin typeface="Calibri" pitchFamily="34" charset="0"/>
                <a:cs typeface="Arial" charset="0"/>
              </a:rPr>
              <a:t>G1  -</a:t>
            </a:r>
            <a:r>
              <a:rPr lang="en-US" dirty="0" smtClean="0">
                <a:latin typeface="Calibri" pitchFamily="34" charset="0"/>
                <a:cs typeface="Arial" charset="0"/>
              </a:rPr>
              <a:t> `image-features’-</a:t>
            </a:r>
            <a:r>
              <a:rPr lang="en-US" dirty="0">
                <a:latin typeface="Calibri" pitchFamily="34" charset="0"/>
                <a:cs typeface="Arial" charset="0"/>
              </a:rPr>
              <a:t>tag matrix</a:t>
            </a:r>
          </a:p>
          <a:p>
            <a:pPr marL="285750" indent="-285750">
              <a:buFont typeface="Arial" charset="0"/>
              <a:buChar char="•"/>
            </a:pPr>
            <a:r>
              <a:rPr lang="en-US" dirty="0" smtClean="0">
                <a:latin typeface="Calibri" pitchFamily="34" charset="0"/>
                <a:cs typeface="Arial" charset="0"/>
              </a:rPr>
              <a:t>G2 – document-tag matrix </a:t>
            </a:r>
          </a:p>
          <a:p>
            <a:pPr marL="285750" indent="-285750">
              <a:buFont typeface="Arial" charset="0"/>
              <a:buChar char="•"/>
            </a:pPr>
            <a:r>
              <a:rPr lang="en-US" dirty="0" smtClean="0">
                <a:latin typeface="Calibri" pitchFamily="34" charset="0"/>
                <a:cs typeface="Arial" charset="0"/>
              </a:rPr>
              <a:t>W – words-latent matrix</a:t>
            </a:r>
          </a:p>
          <a:p>
            <a:pPr marL="285750" indent="-285750">
              <a:buFont typeface="Arial" charset="0"/>
              <a:buChar char="•"/>
            </a:pPr>
            <a:r>
              <a:rPr lang="en-US" dirty="0" smtClean="0">
                <a:latin typeface="Calibri" pitchFamily="34" charset="0"/>
                <a:cs typeface="Arial" charset="0"/>
              </a:rPr>
              <a:t>U – `image-features’-latent matrix</a:t>
            </a:r>
          </a:p>
          <a:p>
            <a:pPr marL="285750" indent="-285750">
              <a:buFont typeface="Arial" charset="0"/>
              <a:buChar char="•"/>
            </a:pPr>
            <a:r>
              <a:rPr lang="en-US" dirty="0" smtClean="0">
                <a:latin typeface="Calibri" pitchFamily="34" charset="0"/>
                <a:cs typeface="Arial" charset="0"/>
              </a:rPr>
              <a:t>V – tag-latent matrix</a:t>
            </a:r>
          </a:p>
          <a:p>
            <a:pPr marL="285750" indent="-285750">
              <a:buFont typeface="Arial" charset="0"/>
              <a:buChar char="•"/>
            </a:pPr>
            <a:r>
              <a:rPr lang="en-US" dirty="0">
                <a:latin typeface="Calibri" pitchFamily="34" charset="0"/>
                <a:cs typeface="Arial" charset="0"/>
              </a:rPr>
              <a:t>R(U,V, W) -  regularization to avoid over-fitting</a:t>
            </a:r>
          </a:p>
        </p:txBody>
      </p:sp>
      <p:sp>
        <p:nvSpPr>
          <p:cNvPr id="6" name="Oval 5"/>
          <p:cNvSpPr/>
          <p:nvPr/>
        </p:nvSpPr>
        <p:spPr>
          <a:xfrm>
            <a:off x="2709863" y="3081338"/>
            <a:ext cx="304800" cy="45720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970088" y="4114800"/>
            <a:ext cx="1785937"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The latent semantic view of images</a:t>
            </a:r>
            <a:endParaRPr lang="en-US" sz="2000" baseline="-25000" dirty="0"/>
          </a:p>
        </p:txBody>
      </p:sp>
      <p:cxnSp>
        <p:nvCxnSpPr>
          <p:cNvPr id="8" name="Straight Connector 7"/>
          <p:cNvCxnSpPr>
            <a:stCxn id="7" idx="0"/>
            <a:endCxn id="6" idx="4"/>
          </p:cNvCxnSpPr>
          <p:nvPr/>
        </p:nvCxnSpPr>
        <p:spPr>
          <a:xfrm flipV="1">
            <a:off x="2862263" y="3538538"/>
            <a:ext cx="0" cy="576262"/>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715000" y="3081338"/>
            <a:ext cx="304800" cy="457200"/>
          </a:xfrm>
          <a:prstGeom prst="ellipse">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4876800" y="4114800"/>
            <a:ext cx="1785938" cy="121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The latent semantic view of tags</a:t>
            </a:r>
            <a:endParaRPr lang="en-US" sz="2000" baseline="-25000" dirty="0"/>
          </a:p>
        </p:txBody>
      </p:sp>
      <p:cxnSp>
        <p:nvCxnSpPr>
          <p:cNvPr id="11" name="Straight Connector 10"/>
          <p:cNvCxnSpPr>
            <a:stCxn id="10" idx="0"/>
            <a:endCxn id="9" idx="4"/>
          </p:cNvCxnSpPr>
          <p:nvPr/>
        </p:nvCxnSpPr>
        <p:spPr>
          <a:xfrm flipV="1">
            <a:off x="5768975" y="3538538"/>
            <a:ext cx="98425" cy="57626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014663" y="3081338"/>
            <a:ext cx="304800" cy="457200"/>
          </a:xfrm>
          <a:prstGeom prst="ellipse">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a:stCxn id="10" idx="0"/>
            <a:endCxn id="13" idx="4"/>
          </p:cNvCxnSpPr>
          <p:nvPr/>
        </p:nvCxnSpPr>
        <p:spPr>
          <a:xfrm flipH="1" flipV="1">
            <a:off x="3167063" y="3538538"/>
            <a:ext cx="2601912" cy="5762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Rot="1" noChangeAspect="1" noMove="1" noResize="1" noEditPoints="1" noAdjustHandles="1" noChangeArrowheads="1" noChangeShapeType="1" noTextEdit="1"/>
          </p:cNvSpPr>
          <p:nvPr/>
        </p:nvSpPr>
        <p:spPr>
          <a:xfrm>
            <a:off x="1531745" y="5638800"/>
            <a:ext cx="2705677" cy="916918"/>
          </a:xfrm>
          <a:prstGeom prst="rect">
            <a:avLst/>
          </a:prstGeom>
          <a:blipFill rotWithShape="1">
            <a:blip r:embed="rId4"/>
            <a:stretch>
              <a:fillRect t="-3333" r="-3378" b="-12000"/>
            </a:stretch>
          </a:blipFill>
        </p:spPr>
        <p:txBody>
          <a:bodyPr/>
          <a:lstStyle/>
          <a:p>
            <a:pPr>
              <a:defRPr/>
            </a:pPr>
            <a:r>
              <a:rPr lang="en-US">
                <a:noFill/>
              </a:rPr>
              <a:t> </a:t>
            </a:r>
          </a:p>
        </p:txBody>
      </p:sp>
      <p:sp>
        <p:nvSpPr>
          <p:cNvPr id="1202189" name="Slide Number Placeholder 14"/>
          <p:cNvSpPr>
            <a:spLocks noGrp="1"/>
          </p:cNvSpPr>
          <p:nvPr>
            <p:ph type="sldNum" sz="quarter" idx="12"/>
          </p:nvPr>
        </p:nvSpPr>
        <p:spPr>
          <a:noFill/>
        </p:spPr>
        <p:txBody>
          <a:bodyPr/>
          <a:lstStyle/>
          <a:p>
            <a:fld id="{6A4DB8B3-1091-4A31-9AB3-3639A0EA56DB}" type="slidenum">
              <a:rPr lang="en-US" smtClean="0"/>
              <a:pPr/>
              <a:t>20</a:t>
            </a:fld>
            <a:endParaRPr lang="en-US" smtClean="0"/>
          </a:p>
        </p:txBody>
      </p:sp>
    </p:spTree>
    <p:extLst>
      <p:ext uri="{BB962C8B-B14F-4D97-AF65-F5344CB8AC3E}">
        <p14:creationId xmlns:p14="http://schemas.microsoft.com/office/powerpoint/2010/main" val="1865038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HTL Algorithm</a:t>
            </a:r>
            <a:endParaRPr lang="en-US" dirty="0"/>
          </a:p>
        </p:txBody>
      </p:sp>
      <p:sp>
        <p:nvSpPr>
          <p:cNvPr id="6" name="Text Placeholder 5"/>
          <p:cNvSpPr>
            <a:spLocks noGrp="1"/>
          </p:cNvSpPr>
          <p:nvPr>
            <p:ph type="body" sz="half"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EF40599-B5DF-4416-B100-20D7CB1258A4}" type="slidenum">
              <a:rPr lang="en-US" smtClean="0"/>
              <a:pPr>
                <a:defRPr/>
              </a:pPr>
              <a:t>21</a:t>
            </a:fld>
            <a:endParaRPr lang="en-US" dirty="0"/>
          </a:p>
        </p:txBody>
      </p:sp>
      <p:pic>
        <p:nvPicPr>
          <p:cNvPr id="5" name="Picture 4"/>
          <p:cNvPicPr>
            <a:picLocks noChangeAspect="1"/>
          </p:cNvPicPr>
          <p:nvPr/>
        </p:nvPicPr>
        <p:blipFill>
          <a:blip r:embed="rId2"/>
          <a:stretch>
            <a:fillRect/>
          </a:stretch>
        </p:blipFill>
        <p:spPr>
          <a:xfrm>
            <a:off x="228600" y="762000"/>
            <a:ext cx="8101902" cy="5638800"/>
          </a:xfrm>
          <a:prstGeom prst="rect">
            <a:avLst/>
          </a:prstGeom>
        </p:spPr>
      </p:pic>
    </p:spTree>
    <p:extLst>
      <p:ext uri="{BB962C8B-B14F-4D97-AF65-F5344CB8AC3E}">
        <p14:creationId xmlns:p14="http://schemas.microsoft.com/office/powerpoint/2010/main" val="15493501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5" name="Rectangle 2"/>
          <p:cNvSpPr>
            <a:spLocks noGrp="1" noChangeArrowheads="1"/>
          </p:cNvSpPr>
          <p:nvPr>
            <p:ph type="title"/>
          </p:nvPr>
        </p:nvSpPr>
        <p:spPr/>
        <p:txBody>
          <a:bodyPr/>
          <a:lstStyle/>
          <a:p>
            <a:r>
              <a:rPr lang="en-US" smtClean="0"/>
              <a:t>Experiment: # documents</a:t>
            </a:r>
          </a:p>
        </p:txBody>
      </p:sp>
      <p:sp>
        <p:nvSpPr>
          <p:cNvPr id="1204227" name="TextBox 4"/>
          <p:cNvSpPr txBox="1">
            <a:spLocks noChangeArrowheads="1"/>
          </p:cNvSpPr>
          <p:nvPr/>
        </p:nvSpPr>
        <p:spPr bwMode="auto">
          <a:xfrm>
            <a:off x="2133600" y="5334000"/>
            <a:ext cx="1717675" cy="369888"/>
          </a:xfrm>
          <a:prstGeom prst="rect">
            <a:avLst/>
          </a:prstGeom>
          <a:noFill/>
          <a:ln w="9525">
            <a:noFill/>
            <a:miter lim="800000"/>
            <a:headEnd/>
            <a:tailEnd/>
          </a:ln>
        </p:spPr>
        <p:txBody>
          <a:bodyPr wrap="none">
            <a:spAutoFit/>
          </a:bodyPr>
          <a:lstStyle/>
          <a:p>
            <a:r>
              <a:rPr lang="en-US"/>
              <a:t># documents</a:t>
            </a:r>
          </a:p>
        </p:txBody>
      </p:sp>
      <p:sp>
        <p:nvSpPr>
          <p:cNvPr id="1204228" name="TextBox 5"/>
          <p:cNvSpPr txBox="1">
            <a:spLocks noChangeArrowheads="1"/>
          </p:cNvSpPr>
          <p:nvPr/>
        </p:nvSpPr>
        <p:spPr bwMode="auto">
          <a:xfrm>
            <a:off x="381000" y="1219200"/>
            <a:ext cx="1227138" cy="369888"/>
          </a:xfrm>
          <a:prstGeom prst="rect">
            <a:avLst/>
          </a:prstGeom>
          <a:noFill/>
          <a:ln w="9525">
            <a:noFill/>
            <a:miter lim="800000"/>
            <a:headEnd/>
            <a:tailEnd/>
          </a:ln>
        </p:spPr>
        <p:txBody>
          <a:bodyPr wrap="none">
            <a:spAutoFit/>
          </a:bodyPr>
          <a:lstStyle/>
          <a:p>
            <a:r>
              <a:rPr lang="en-US"/>
              <a:t>Accuracy</a:t>
            </a:r>
          </a:p>
        </p:txBody>
      </p:sp>
      <p:sp>
        <p:nvSpPr>
          <p:cNvPr id="1204229" name="Slide Number Placeholder 6"/>
          <p:cNvSpPr>
            <a:spLocks noGrp="1"/>
          </p:cNvSpPr>
          <p:nvPr>
            <p:ph type="sldNum" sz="quarter" idx="12"/>
          </p:nvPr>
        </p:nvSpPr>
        <p:spPr>
          <a:noFill/>
        </p:spPr>
        <p:txBody>
          <a:bodyPr/>
          <a:lstStyle/>
          <a:p>
            <a:fld id="{784B9BA7-BBD6-4B93-A98B-04CC65172822}" type="slidenum">
              <a:rPr lang="en-US" smtClean="0"/>
              <a:pPr/>
              <a:t>22</a:t>
            </a:fld>
            <a:endParaRPr lang="en-US" smtClean="0"/>
          </a:p>
        </p:txBody>
      </p:sp>
      <p:pic>
        <p:nvPicPr>
          <p:cNvPr id="1204230" name="Picture 8" descr="moreDocuments"/>
          <p:cNvPicPr>
            <a:picLocks noChangeAspect="1" noChangeArrowheads="1"/>
          </p:cNvPicPr>
          <p:nvPr/>
        </p:nvPicPr>
        <p:blipFill>
          <a:blip r:embed="rId3"/>
          <a:srcRect/>
          <a:stretch>
            <a:fillRect/>
          </a:stretch>
        </p:blipFill>
        <p:spPr bwMode="auto">
          <a:xfrm>
            <a:off x="0" y="1676400"/>
            <a:ext cx="5897563" cy="3773488"/>
          </a:xfrm>
          <a:prstGeom prst="rect">
            <a:avLst/>
          </a:prstGeom>
          <a:noFill/>
          <a:ln w="9525">
            <a:noFill/>
            <a:miter lim="800000"/>
            <a:headEnd/>
            <a:tailEnd/>
          </a:ln>
        </p:spPr>
      </p:pic>
      <p:sp>
        <p:nvSpPr>
          <p:cNvPr id="2" name="Content Placeholder 1"/>
          <p:cNvSpPr>
            <a:spLocks noGrp="1"/>
          </p:cNvSpPr>
          <p:nvPr>
            <p:ph idx="1"/>
          </p:nvPr>
        </p:nvSpPr>
        <p:spPr>
          <a:xfrm>
            <a:off x="5638800" y="1066800"/>
            <a:ext cx="3276600" cy="4648200"/>
          </a:xfrm>
        </p:spPr>
        <p:txBody>
          <a:bodyPr/>
          <a:lstStyle/>
          <a:p>
            <a:r>
              <a:rPr lang="en-US" sz="2400" dirty="0" smtClean="0"/>
              <a:t>To reach 75% accuracy, need about 100 labeled images</a:t>
            </a:r>
          </a:p>
          <a:p>
            <a:r>
              <a:rPr lang="en-US" sz="2400" dirty="0" smtClean="0"/>
              <a:t>But this is achieved with 200 Text Documents.</a:t>
            </a:r>
          </a:p>
          <a:p>
            <a:r>
              <a:rPr lang="en-US" sz="2400" dirty="0" smtClean="0"/>
              <a:t>Thus, each image = 2 text documents=1,000 words</a:t>
            </a:r>
          </a:p>
          <a:p>
            <a:r>
              <a:rPr lang="en-US" sz="2400" dirty="0" smtClean="0"/>
              <a:t>Yes: one image is indeed worth 1000 words!</a:t>
            </a:r>
            <a:endParaRPr lang="en-US" sz="2400" dirty="0"/>
          </a:p>
        </p:txBody>
      </p:sp>
    </p:spTree>
    <p:extLst>
      <p:ext uri="{BB962C8B-B14F-4D97-AF65-F5344CB8AC3E}">
        <p14:creationId xmlns:p14="http://schemas.microsoft.com/office/powerpoint/2010/main" val="1488148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5" name="Rectangle 2"/>
          <p:cNvSpPr>
            <a:spLocks noGrp="1" noChangeArrowheads="1"/>
          </p:cNvSpPr>
          <p:nvPr>
            <p:ph type="title"/>
          </p:nvPr>
        </p:nvSpPr>
        <p:spPr/>
        <p:txBody>
          <a:bodyPr/>
          <a:lstStyle/>
          <a:p>
            <a:r>
              <a:rPr lang="en-US" smtClean="0"/>
              <a:t>Experiment: # documents</a:t>
            </a:r>
          </a:p>
        </p:txBody>
      </p:sp>
      <p:sp>
        <p:nvSpPr>
          <p:cNvPr id="1204226" name="Rectangle 3"/>
          <p:cNvSpPr>
            <a:spLocks noGrp="1" noChangeArrowheads="1"/>
          </p:cNvSpPr>
          <p:nvPr>
            <p:ph type="body" idx="1"/>
          </p:nvPr>
        </p:nvSpPr>
        <p:spPr>
          <a:xfrm>
            <a:off x="5562600" y="1600200"/>
            <a:ext cx="3581400" cy="4525963"/>
          </a:xfrm>
        </p:spPr>
        <p:txBody>
          <a:bodyPr/>
          <a:lstStyle/>
          <a:p>
            <a:pPr>
              <a:buFont typeface="Wingdings" pitchFamily="2" charset="2"/>
              <a:buNone/>
            </a:pPr>
            <a:r>
              <a:rPr lang="en-US" smtClean="0"/>
              <a:t>   </a:t>
            </a:r>
            <a:r>
              <a:rPr lang="en-US" sz="2800" smtClean="0"/>
              <a:t>When more text documents are used in learning, the accuracy increases.</a:t>
            </a:r>
          </a:p>
        </p:txBody>
      </p:sp>
      <p:sp>
        <p:nvSpPr>
          <p:cNvPr id="1204227" name="TextBox 4"/>
          <p:cNvSpPr txBox="1">
            <a:spLocks noChangeArrowheads="1"/>
          </p:cNvSpPr>
          <p:nvPr/>
        </p:nvSpPr>
        <p:spPr bwMode="auto">
          <a:xfrm>
            <a:off x="2133600" y="5334000"/>
            <a:ext cx="1717675" cy="369888"/>
          </a:xfrm>
          <a:prstGeom prst="rect">
            <a:avLst/>
          </a:prstGeom>
          <a:noFill/>
          <a:ln w="9525">
            <a:noFill/>
            <a:miter lim="800000"/>
            <a:headEnd/>
            <a:tailEnd/>
          </a:ln>
        </p:spPr>
        <p:txBody>
          <a:bodyPr wrap="none">
            <a:spAutoFit/>
          </a:bodyPr>
          <a:lstStyle/>
          <a:p>
            <a:r>
              <a:rPr lang="en-US"/>
              <a:t># documents</a:t>
            </a:r>
          </a:p>
        </p:txBody>
      </p:sp>
      <p:sp>
        <p:nvSpPr>
          <p:cNvPr id="1204228" name="TextBox 5"/>
          <p:cNvSpPr txBox="1">
            <a:spLocks noChangeArrowheads="1"/>
          </p:cNvSpPr>
          <p:nvPr/>
        </p:nvSpPr>
        <p:spPr bwMode="auto">
          <a:xfrm>
            <a:off x="381000" y="1219200"/>
            <a:ext cx="1227138" cy="369888"/>
          </a:xfrm>
          <a:prstGeom prst="rect">
            <a:avLst/>
          </a:prstGeom>
          <a:noFill/>
          <a:ln w="9525">
            <a:noFill/>
            <a:miter lim="800000"/>
            <a:headEnd/>
            <a:tailEnd/>
          </a:ln>
        </p:spPr>
        <p:txBody>
          <a:bodyPr wrap="none">
            <a:spAutoFit/>
          </a:bodyPr>
          <a:lstStyle/>
          <a:p>
            <a:r>
              <a:rPr lang="en-US"/>
              <a:t>Accuracy</a:t>
            </a:r>
          </a:p>
        </p:txBody>
      </p:sp>
      <p:sp>
        <p:nvSpPr>
          <p:cNvPr id="1204229" name="Slide Number Placeholder 6"/>
          <p:cNvSpPr>
            <a:spLocks noGrp="1"/>
          </p:cNvSpPr>
          <p:nvPr>
            <p:ph type="sldNum" sz="quarter" idx="12"/>
          </p:nvPr>
        </p:nvSpPr>
        <p:spPr>
          <a:noFill/>
        </p:spPr>
        <p:txBody>
          <a:bodyPr/>
          <a:lstStyle/>
          <a:p>
            <a:fld id="{784B9BA7-BBD6-4B93-A98B-04CC65172822}" type="slidenum">
              <a:rPr lang="en-US" smtClean="0"/>
              <a:pPr/>
              <a:t>23</a:t>
            </a:fld>
            <a:endParaRPr lang="en-US" smtClean="0"/>
          </a:p>
        </p:txBody>
      </p:sp>
      <p:pic>
        <p:nvPicPr>
          <p:cNvPr id="1204230" name="Picture 8" descr="moreDocuments"/>
          <p:cNvPicPr>
            <a:picLocks noChangeAspect="1" noChangeArrowheads="1"/>
          </p:cNvPicPr>
          <p:nvPr/>
        </p:nvPicPr>
        <p:blipFill>
          <a:blip r:embed="rId3"/>
          <a:srcRect/>
          <a:stretch>
            <a:fillRect/>
          </a:stretch>
        </p:blipFill>
        <p:spPr bwMode="auto">
          <a:xfrm>
            <a:off x="0" y="1676400"/>
            <a:ext cx="5897563" cy="3773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3" name="Rectangle 2"/>
          <p:cNvSpPr>
            <a:spLocks noGrp="1" noChangeArrowheads="1"/>
          </p:cNvSpPr>
          <p:nvPr>
            <p:ph type="title"/>
          </p:nvPr>
        </p:nvSpPr>
        <p:spPr/>
        <p:txBody>
          <a:bodyPr/>
          <a:lstStyle/>
          <a:p>
            <a:r>
              <a:rPr lang="en-US" smtClean="0"/>
              <a:t>Experiment: # Tagged images</a:t>
            </a:r>
          </a:p>
        </p:txBody>
      </p:sp>
      <p:pic>
        <p:nvPicPr>
          <p:cNvPr id="1206274" name="Picture 4" descr="img"/>
          <p:cNvPicPr>
            <a:picLocks noChangeAspect="1" noChangeArrowheads="1"/>
          </p:cNvPicPr>
          <p:nvPr/>
        </p:nvPicPr>
        <p:blipFill>
          <a:blip r:embed="rId3"/>
          <a:srcRect/>
          <a:stretch>
            <a:fillRect/>
          </a:stretch>
        </p:blipFill>
        <p:spPr bwMode="auto">
          <a:xfrm>
            <a:off x="1524000" y="1066800"/>
            <a:ext cx="6172200" cy="4743450"/>
          </a:xfrm>
          <a:prstGeom prst="rect">
            <a:avLst/>
          </a:prstGeom>
          <a:noFill/>
          <a:ln w="9525">
            <a:noFill/>
            <a:miter lim="800000"/>
            <a:headEnd/>
            <a:tailEnd/>
          </a:ln>
        </p:spPr>
      </p:pic>
      <p:sp>
        <p:nvSpPr>
          <p:cNvPr id="1206275" name="TextBox 5"/>
          <p:cNvSpPr txBox="1">
            <a:spLocks noChangeArrowheads="1"/>
          </p:cNvSpPr>
          <p:nvPr/>
        </p:nvSpPr>
        <p:spPr bwMode="auto">
          <a:xfrm>
            <a:off x="3733800" y="5715000"/>
            <a:ext cx="2232025" cy="369888"/>
          </a:xfrm>
          <a:prstGeom prst="rect">
            <a:avLst/>
          </a:prstGeom>
          <a:noFill/>
          <a:ln w="9525">
            <a:noFill/>
            <a:miter lim="800000"/>
            <a:headEnd/>
            <a:tailEnd/>
          </a:ln>
        </p:spPr>
        <p:txBody>
          <a:bodyPr wrap="none">
            <a:spAutoFit/>
          </a:bodyPr>
          <a:lstStyle/>
          <a:p>
            <a:r>
              <a:rPr lang="en-US"/>
              <a:t># Tagged Images</a:t>
            </a:r>
          </a:p>
        </p:txBody>
      </p:sp>
      <p:sp>
        <p:nvSpPr>
          <p:cNvPr id="1206276" name="TextBox 6"/>
          <p:cNvSpPr txBox="1">
            <a:spLocks noChangeArrowheads="1"/>
          </p:cNvSpPr>
          <p:nvPr/>
        </p:nvSpPr>
        <p:spPr bwMode="auto">
          <a:xfrm>
            <a:off x="609600" y="1295400"/>
            <a:ext cx="1227138" cy="369888"/>
          </a:xfrm>
          <a:prstGeom prst="rect">
            <a:avLst/>
          </a:prstGeom>
          <a:noFill/>
          <a:ln w="9525">
            <a:noFill/>
            <a:miter lim="800000"/>
            <a:headEnd/>
            <a:tailEnd/>
          </a:ln>
        </p:spPr>
        <p:txBody>
          <a:bodyPr wrap="none">
            <a:spAutoFit/>
          </a:bodyPr>
          <a:lstStyle/>
          <a:p>
            <a:r>
              <a:rPr lang="en-US"/>
              <a:t>Accuracy</a:t>
            </a:r>
          </a:p>
        </p:txBody>
      </p:sp>
      <p:sp>
        <p:nvSpPr>
          <p:cNvPr id="1206277" name="Slide Number Placeholder 8"/>
          <p:cNvSpPr>
            <a:spLocks noGrp="1"/>
          </p:cNvSpPr>
          <p:nvPr>
            <p:ph type="sldNum" sz="quarter" idx="12"/>
          </p:nvPr>
        </p:nvSpPr>
        <p:spPr>
          <a:noFill/>
        </p:spPr>
        <p:txBody>
          <a:bodyPr/>
          <a:lstStyle/>
          <a:p>
            <a:fld id="{95477FE9-E375-4CFF-A007-D0522E328B18}" type="slidenum">
              <a:rPr lang="en-US" smtClean="0"/>
              <a:pPr/>
              <a:t>24</a:t>
            </a:fld>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1" name="Rectangle 2"/>
          <p:cNvSpPr>
            <a:spLocks noGrp="1" noChangeArrowheads="1"/>
          </p:cNvSpPr>
          <p:nvPr>
            <p:ph type="title"/>
          </p:nvPr>
        </p:nvSpPr>
        <p:spPr/>
        <p:txBody>
          <a:bodyPr/>
          <a:lstStyle/>
          <a:p>
            <a:r>
              <a:rPr lang="en-US" smtClean="0"/>
              <a:t>Experiment: Noise</a:t>
            </a:r>
          </a:p>
        </p:txBody>
      </p:sp>
      <p:sp>
        <p:nvSpPr>
          <p:cNvPr id="1208322" name="Rectangle 3"/>
          <p:cNvSpPr>
            <a:spLocks noGrp="1" noChangeArrowheads="1"/>
          </p:cNvSpPr>
          <p:nvPr>
            <p:ph type="body" idx="1"/>
          </p:nvPr>
        </p:nvSpPr>
        <p:spPr>
          <a:xfrm>
            <a:off x="5181600" y="1600200"/>
            <a:ext cx="3505200" cy="4525963"/>
          </a:xfrm>
        </p:spPr>
        <p:txBody>
          <a:bodyPr/>
          <a:lstStyle/>
          <a:p>
            <a:pPr>
              <a:lnSpc>
                <a:spcPct val="90000"/>
              </a:lnSpc>
            </a:pPr>
            <a:r>
              <a:rPr lang="en-US" sz="2400" smtClean="0"/>
              <a:t>We considered the “noise” of the tagged image.</a:t>
            </a:r>
          </a:p>
          <a:p>
            <a:pPr>
              <a:lnSpc>
                <a:spcPct val="90000"/>
              </a:lnSpc>
            </a:pPr>
            <a:r>
              <a:rPr lang="en-US" sz="2400" smtClean="0"/>
              <a:t>When the tagged images are totally irrelevant, our method reduced to PCA; and the Tag baseline, which depends on tagged images, reduced to a pure SVM.</a:t>
            </a:r>
          </a:p>
        </p:txBody>
      </p:sp>
      <p:pic>
        <p:nvPicPr>
          <p:cNvPr id="1208323" name="Picture 4" descr="non-relecant img"/>
          <p:cNvPicPr>
            <a:picLocks noChangeAspect="1" noChangeArrowheads="1"/>
          </p:cNvPicPr>
          <p:nvPr/>
        </p:nvPicPr>
        <p:blipFill>
          <a:blip r:embed="rId3"/>
          <a:srcRect/>
          <a:stretch>
            <a:fillRect/>
          </a:stretch>
        </p:blipFill>
        <p:spPr bwMode="auto">
          <a:xfrm>
            <a:off x="228600" y="1447800"/>
            <a:ext cx="5029200" cy="3902075"/>
          </a:xfrm>
          <a:prstGeom prst="rect">
            <a:avLst/>
          </a:prstGeom>
          <a:noFill/>
          <a:ln w="9525">
            <a:noFill/>
            <a:miter lim="800000"/>
            <a:headEnd/>
            <a:tailEnd/>
          </a:ln>
        </p:spPr>
      </p:pic>
      <p:sp>
        <p:nvSpPr>
          <p:cNvPr id="1208324" name="TextBox 4"/>
          <p:cNvSpPr txBox="1">
            <a:spLocks noChangeArrowheads="1"/>
          </p:cNvSpPr>
          <p:nvPr/>
        </p:nvSpPr>
        <p:spPr bwMode="auto">
          <a:xfrm>
            <a:off x="1828800" y="5410200"/>
            <a:ext cx="2108200" cy="369888"/>
          </a:xfrm>
          <a:prstGeom prst="rect">
            <a:avLst/>
          </a:prstGeom>
          <a:noFill/>
          <a:ln w="9525">
            <a:noFill/>
            <a:miter lim="800000"/>
            <a:headEnd/>
            <a:tailEnd/>
          </a:ln>
        </p:spPr>
        <p:txBody>
          <a:bodyPr wrap="none">
            <a:spAutoFit/>
          </a:bodyPr>
          <a:lstStyle/>
          <a:p>
            <a:r>
              <a:rPr lang="en-US"/>
              <a:t>Amount of Noise</a:t>
            </a:r>
          </a:p>
        </p:txBody>
      </p:sp>
      <p:sp>
        <p:nvSpPr>
          <p:cNvPr id="1208325" name="TextBox 5"/>
          <p:cNvSpPr txBox="1">
            <a:spLocks noChangeArrowheads="1"/>
          </p:cNvSpPr>
          <p:nvPr/>
        </p:nvSpPr>
        <p:spPr bwMode="auto">
          <a:xfrm>
            <a:off x="652463" y="1160463"/>
            <a:ext cx="1227137" cy="369887"/>
          </a:xfrm>
          <a:prstGeom prst="rect">
            <a:avLst/>
          </a:prstGeom>
          <a:noFill/>
          <a:ln w="9525">
            <a:noFill/>
            <a:miter lim="800000"/>
            <a:headEnd/>
            <a:tailEnd/>
          </a:ln>
        </p:spPr>
        <p:txBody>
          <a:bodyPr wrap="none">
            <a:spAutoFit/>
          </a:bodyPr>
          <a:lstStyle/>
          <a:p>
            <a:r>
              <a:rPr lang="en-US"/>
              <a:t>Accuracy</a:t>
            </a:r>
          </a:p>
        </p:txBody>
      </p:sp>
      <p:sp>
        <p:nvSpPr>
          <p:cNvPr id="1208326" name="Slide Number Placeholder 6"/>
          <p:cNvSpPr>
            <a:spLocks noGrp="1"/>
          </p:cNvSpPr>
          <p:nvPr>
            <p:ph type="sldNum" sz="quarter" idx="12"/>
          </p:nvPr>
        </p:nvSpPr>
        <p:spPr>
          <a:noFill/>
        </p:spPr>
        <p:txBody>
          <a:bodyPr/>
          <a:lstStyle/>
          <a:p>
            <a:fld id="{49EAF705-DD62-4FE9-9932-DC85ACB28E24}" type="slidenum">
              <a:rPr lang="en-US" smtClean="0"/>
              <a:pPr/>
              <a:t>25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5489" name="Picture 5"/>
          <p:cNvPicPr>
            <a:picLocks noChangeAspect="1" noChangeArrowheads="1"/>
          </p:cNvPicPr>
          <p:nvPr/>
        </p:nvPicPr>
        <p:blipFill>
          <a:blip r:embed="rId3"/>
          <a:srcRect/>
          <a:stretch>
            <a:fillRect/>
          </a:stretch>
        </p:blipFill>
        <p:spPr bwMode="auto">
          <a:xfrm>
            <a:off x="838200" y="2608263"/>
            <a:ext cx="6858000" cy="4249737"/>
          </a:xfrm>
          <a:prstGeom prst="rect">
            <a:avLst/>
          </a:prstGeom>
          <a:noFill/>
          <a:ln w="38100">
            <a:noFill/>
            <a:miter lim="800000"/>
            <a:headEnd/>
            <a:tailEnd/>
          </a:ln>
        </p:spPr>
      </p:pic>
      <p:sp>
        <p:nvSpPr>
          <p:cNvPr id="1215490" name="灯片编号占位符 3"/>
          <p:cNvSpPr>
            <a:spLocks noGrp="1"/>
          </p:cNvSpPr>
          <p:nvPr>
            <p:ph type="sldNum" sz="quarter" idx="4294967295"/>
          </p:nvPr>
        </p:nvSpPr>
        <p:spPr>
          <a:xfrm>
            <a:off x="7162800" y="6248400"/>
            <a:ext cx="1905000" cy="457200"/>
          </a:xfrm>
          <a:noFill/>
        </p:spPr>
        <p:txBody>
          <a:bodyPr/>
          <a:lstStyle/>
          <a:p>
            <a:fld id="{07F011D3-B67E-476C-8C0C-5440E0074F3C}" type="slidenum">
              <a:rPr lang="en-US" smtClean="0"/>
              <a:pPr/>
              <a:t>26</a:t>
            </a:fld>
            <a:endParaRPr lang="en-US" smtClean="0"/>
          </a:p>
        </p:txBody>
      </p:sp>
      <p:sp>
        <p:nvSpPr>
          <p:cNvPr id="1215491" name="标题 5"/>
          <p:cNvSpPr>
            <a:spLocks noGrp="1"/>
          </p:cNvSpPr>
          <p:nvPr>
            <p:ph type="title" idx="4294967295"/>
          </p:nvPr>
        </p:nvSpPr>
        <p:spPr>
          <a:xfrm>
            <a:off x="457200" y="838200"/>
            <a:ext cx="8258175" cy="1004888"/>
          </a:xfrm>
          <a:solidFill>
            <a:srgbClr val="FFFFFF"/>
          </a:solidFill>
          <a:ln>
            <a:solidFill>
              <a:srgbClr val="000000"/>
            </a:solidFill>
          </a:ln>
        </p:spPr>
        <p:txBody>
          <a:bodyPr wrap="none"/>
          <a:lstStyle/>
          <a:p>
            <a:r>
              <a:rPr lang="en-US" altLang="zh-CN" smtClean="0">
                <a:ea typeface="宋体" pitchFamily="2" charset="-122"/>
              </a:rPr>
              <a:t>Structural Transfer Learning</a:t>
            </a:r>
            <a:endParaRPr lang="en-US" smtClean="0"/>
          </a:p>
        </p:txBody>
      </p:sp>
      <p:pic>
        <p:nvPicPr>
          <p:cNvPr id="1215492" name="Picture 2"/>
          <p:cNvPicPr>
            <a:picLocks noChangeAspect="1" noChangeArrowheads="1"/>
          </p:cNvPicPr>
          <p:nvPr/>
        </p:nvPicPr>
        <p:blipFill>
          <a:blip r:embed="rId4"/>
          <a:srcRect/>
          <a:stretch>
            <a:fillRect/>
          </a:stretch>
        </p:blipFill>
        <p:spPr bwMode="auto">
          <a:xfrm>
            <a:off x="3581400" y="3352800"/>
            <a:ext cx="1228725" cy="800100"/>
          </a:xfrm>
          <a:prstGeom prst="rect">
            <a:avLst/>
          </a:prstGeom>
          <a:noFill/>
          <a:ln w="9525">
            <a:noFill/>
            <a:miter lim="800000"/>
            <a:headEnd/>
            <a:tailEnd/>
          </a:ln>
        </p:spPr>
      </p:pic>
      <p:pic>
        <p:nvPicPr>
          <p:cNvPr id="1215493" name="Picture 1"/>
          <p:cNvPicPr>
            <a:picLocks noChangeAspect="1" noChangeArrowheads="1"/>
          </p:cNvPicPr>
          <p:nvPr/>
        </p:nvPicPr>
        <p:blipFill>
          <a:blip r:embed="rId5"/>
          <a:srcRect/>
          <a:stretch>
            <a:fillRect/>
          </a:stretch>
        </p:blipFill>
        <p:spPr bwMode="auto">
          <a:xfrm>
            <a:off x="7010400" y="5257800"/>
            <a:ext cx="1524000" cy="1362075"/>
          </a:xfrm>
          <a:prstGeom prst="rect">
            <a:avLst/>
          </a:prstGeom>
          <a:noFill/>
          <a:ln w="9525">
            <a:noFill/>
            <a:miter lim="800000"/>
            <a:headEnd/>
            <a:tailEnd/>
          </a:ln>
        </p:spPr>
      </p:pic>
      <p:pic>
        <p:nvPicPr>
          <p:cNvPr id="1215494" name="Picture 2"/>
          <p:cNvPicPr>
            <a:picLocks noChangeAspect="1" noChangeArrowheads="1"/>
          </p:cNvPicPr>
          <p:nvPr/>
        </p:nvPicPr>
        <p:blipFill>
          <a:blip r:embed="rId6"/>
          <a:srcRect/>
          <a:stretch>
            <a:fillRect/>
          </a:stretch>
        </p:blipFill>
        <p:spPr bwMode="auto">
          <a:xfrm>
            <a:off x="38100" y="5486400"/>
            <a:ext cx="1828800" cy="1219200"/>
          </a:xfrm>
          <a:prstGeom prst="rect">
            <a:avLst/>
          </a:prstGeom>
          <a:noFill/>
          <a:ln w="9525">
            <a:noFill/>
            <a:miter lim="800000"/>
            <a:headEnd/>
            <a:tailEnd/>
          </a:ln>
        </p:spPr>
      </p:pic>
      <p:sp>
        <p:nvSpPr>
          <p:cNvPr id="11" name="矩形 10"/>
          <p:cNvSpPr/>
          <p:nvPr/>
        </p:nvSpPr>
        <p:spPr>
          <a:xfrm>
            <a:off x="4724400" y="3124200"/>
            <a:ext cx="577402" cy="923330"/>
          </a:xfrm>
          <a:prstGeom prst="rect">
            <a:avLst/>
          </a:prstGeom>
          <a:noFill/>
        </p:spPr>
        <p:txBody>
          <a:bodyPr wrap="none">
            <a:spAutoFit/>
          </a:bodyPr>
          <a:lstStyle/>
          <a:p>
            <a:pPr algn="ctr">
              <a:defRPr/>
            </a:pPr>
            <a:r>
              <a:rPr lang="en-US" altLang="zh-CN"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zh-CN" alt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7" name="Title 1"/>
          <p:cNvSpPr>
            <a:spLocks noGrp="1"/>
          </p:cNvSpPr>
          <p:nvPr>
            <p:ph type="title"/>
          </p:nvPr>
        </p:nvSpPr>
        <p:spPr>
          <a:xfrm>
            <a:off x="457200" y="762000"/>
            <a:ext cx="8458200" cy="533400"/>
          </a:xfrm>
        </p:spPr>
        <p:txBody>
          <a:bodyPr/>
          <a:lstStyle/>
          <a:p>
            <a:r>
              <a:rPr lang="en-US" altLang="zh-CN" smtClean="0">
                <a:ea typeface="宋体" pitchFamily="2" charset="-122"/>
              </a:rPr>
              <a:t>Structural Transfer</a:t>
            </a:r>
            <a:endParaRPr lang="en-US" smtClean="0"/>
          </a:p>
        </p:txBody>
      </p:sp>
      <p:sp>
        <p:nvSpPr>
          <p:cNvPr id="3" name="Text Placeholder 2"/>
          <p:cNvSpPr>
            <a:spLocks noGrp="1"/>
          </p:cNvSpPr>
          <p:nvPr>
            <p:ph type="body" sz="half" idx="1"/>
          </p:nvPr>
        </p:nvSpPr>
        <p:spPr>
          <a:xfrm>
            <a:off x="457200" y="1524000"/>
            <a:ext cx="8686800" cy="4953000"/>
          </a:xfrm>
        </p:spPr>
        <p:txBody>
          <a:bodyPr/>
          <a:lstStyle/>
          <a:p>
            <a:pPr>
              <a:defRPr/>
            </a:pPr>
            <a:r>
              <a:rPr lang="en-US" sz="2200" u="sng" dirty="0" smtClean="0"/>
              <a:t>Transfer Learning from Minimal Target Data by Mapping across Relational Domains</a:t>
            </a:r>
          </a:p>
          <a:p>
            <a:pPr lvl="1">
              <a:defRPr/>
            </a:pPr>
            <a:r>
              <a:rPr lang="en-US" sz="2000" dirty="0" err="1" smtClean="0"/>
              <a:t>Lilyana</a:t>
            </a:r>
            <a:r>
              <a:rPr lang="en-US" sz="2000" dirty="0" smtClean="0"/>
              <a:t> </a:t>
            </a:r>
            <a:r>
              <a:rPr lang="en-US" sz="2000" dirty="0" err="1" smtClean="0"/>
              <a:t>Mihalkova</a:t>
            </a:r>
            <a:r>
              <a:rPr lang="en-US" sz="2000" dirty="0" smtClean="0"/>
              <a:t> and Raymond Mooney</a:t>
            </a:r>
          </a:p>
          <a:p>
            <a:pPr lvl="1">
              <a:defRPr/>
            </a:pPr>
            <a:r>
              <a:rPr lang="en-US" sz="1800" dirty="0" smtClean="0"/>
              <a:t>In </a:t>
            </a:r>
            <a:r>
              <a:rPr lang="en-US" sz="1800" i="1" dirty="0" smtClean="0"/>
              <a:t>Proceedings of the 21st International Joint Conference on Artificial Intelligence (IJCAI-09), 1163--1168, Pasadena, CA, July 2009.</a:t>
            </a:r>
          </a:p>
          <a:p>
            <a:pPr lvl="1">
              <a:defRPr/>
            </a:pPr>
            <a:r>
              <a:rPr lang="en-US" sz="1800" i="1" dirty="0" smtClean="0"/>
              <a:t>``</a:t>
            </a:r>
            <a:r>
              <a:rPr lang="en-US" sz="2000" dirty="0" smtClean="0"/>
              <a:t>use the short-range clauses in order to find mappings between the relations in the two domains, which are then used to translate the long-range clauses.’’</a:t>
            </a:r>
            <a:endParaRPr lang="en-US" sz="6000" u="sng" dirty="0" smtClean="0"/>
          </a:p>
          <a:p>
            <a:pPr>
              <a:defRPr/>
            </a:pPr>
            <a:r>
              <a:rPr lang="en-US" sz="2400" u="sng" dirty="0" smtClean="0"/>
              <a:t>Transfer Learning by Structural Analogy.</a:t>
            </a:r>
            <a:r>
              <a:rPr lang="en-US" sz="2400" dirty="0" smtClean="0"/>
              <a:t> </a:t>
            </a:r>
          </a:p>
          <a:p>
            <a:pPr lvl="1">
              <a:defRPr/>
            </a:pPr>
            <a:r>
              <a:rPr lang="en-US" sz="2000" dirty="0" err="1" smtClean="0"/>
              <a:t>Huayan</a:t>
            </a:r>
            <a:r>
              <a:rPr lang="en-US" sz="2000" dirty="0" smtClean="0"/>
              <a:t> </a:t>
            </a:r>
            <a:r>
              <a:rPr lang="en-US" sz="2000" dirty="0"/>
              <a:t>Wang and Qiang Yang.</a:t>
            </a:r>
            <a:r>
              <a:rPr lang="en-US" sz="2000" dirty="0" smtClean="0"/>
              <a:t> </a:t>
            </a:r>
          </a:p>
          <a:p>
            <a:pPr lvl="1">
              <a:defRPr/>
            </a:pPr>
            <a:r>
              <a:rPr lang="en-US" sz="2000" dirty="0" smtClean="0"/>
              <a:t>In Proceedings of the 25th AAAI Conference on Artificial Intelligence (AAAI-11). San Francisco, CA USA. August, 2011.</a:t>
            </a:r>
          </a:p>
          <a:p>
            <a:pPr lvl="1">
              <a:defRPr/>
            </a:pPr>
            <a:r>
              <a:rPr lang="en-US" sz="2000" dirty="0" smtClean="0"/>
              <a:t>Find the structural mappings that maximize structural similarity </a:t>
            </a:r>
          </a:p>
          <a:p>
            <a:pPr lvl="1">
              <a:defRPr/>
            </a:pP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3" name="Rectangle 3"/>
          <p:cNvSpPr>
            <a:spLocks noGrp="1" noChangeArrowheads="1"/>
          </p:cNvSpPr>
          <p:nvPr>
            <p:ph type="body" idx="4294967295"/>
          </p:nvPr>
        </p:nvSpPr>
        <p:spPr>
          <a:xfrm>
            <a:off x="381000" y="1524000"/>
            <a:ext cx="8305800" cy="4648200"/>
          </a:xfrm>
          <a:solidFill>
            <a:srgbClr val="FFFFFF"/>
          </a:solidFill>
          <a:ln>
            <a:solidFill>
              <a:srgbClr val="000000"/>
            </a:solidFill>
          </a:ln>
        </p:spPr>
        <p:txBody>
          <a:bodyPr/>
          <a:lstStyle/>
          <a:p>
            <a:pPr marL="0" indent="0" algn="ctr">
              <a:buFont typeface="Wingdings" pitchFamily="2" charset="2"/>
              <a:buNone/>
            </a:pPr>
            <a:r>
              <a:rPr lang="en-US" altLang="zh-CN" sz="2800" i="1" smtClean="0">
                <a:solidFill>
                  <a:srgbClr val="FF0000"/>
                </a:solidFill>
                <a:ea typeface="宋体" pitchFamily="2" charset="-122"/>
              </a:rPr>
              <a:t>Goal: </a:t>
            </a:r>
          </a:p>
          <a:p>
            <a:pPr marL="0" indent="0" algn="ctr">
              <a:buFont typeface="Wingdings" pitchFamily="2" charset="2"/>
              <a:buNone/>
            </a:pPr>
            <a:r>
              <a:rPr lang="en-US" altLang="zh-CN" sz="2400" i="1" smtClean="0">
                <a:ea typeface="宋体" pitchFamily="2" charset="-122"/>
              </a:rPr>
              <a:t>Learn a correspondence structure between domains</a:t>
            </a:r>
          </a:p>
          <a:p>
            <a:pPr marL="0" indent="0" algn="ctr">
              <a:buFont typeface="Wingdings" pitchFamily="2" charset="2"/>
              <a:buNone/>
            </a:pPr>
            <a:r>
              <a:rPr lang="en-US" altLang="zh-CN" sz="2400" i="1" smtClean="0">
                <a:ea typeface="宋体" pitchFamily="2" charset="-122"/>
              </a:rPr>
              <a:t>Use the correspondence to transfer knowledge</a:t>
            </a:r>
          </a:p>
        </p:txBody>
      </p:sp>
      <p:sp>
        <p:nvSpPr>
          <p:cNvPr id="1324034" name="Oval 4"/>
          <p:cNvSpPr>
            <a:spLocks noChangeArrowheads="1"/>
          </p:cNvSpPr>
          <p:nvPr/>
        </p:nvSpPr>
        <p:spPr bwMode="auto">
          <a:xfrm>
            <a:off x="762000" y="3429000"/>
            <a:ext cx="2514600" cy="2362200"/>
          </a:xfrm>
          <a:prstGeom prst="ellipse">
            <a:avLst/>
          </a:prstGeom>
          <a:solidFill>
            <a:schemeClr val="accent1">
              <a:alpha val="50195"/>
            </a:schemeClr>
          </a:solidFill>
          <a:ln w="38100">
            <a:solidFill>
              <a:srgbClr val="0000FF"/>
            </a:solidFill>
            <a:round/>
            <a:headEnd/>
            <a:tailEnd/>
          </a:ln>
        </p:spPr>
        <p:txBody>
          <a:bodyPr wrap="none" anchor="ctr"/>
          <a:lstStyle/>
          <a:p>
            <a:pPr eaLnBrk="0" hangingPunct="0"/>
            <a:endParaRPr lang="en-US"/>
          </a:p>
        </p:txBody>
      </p:sp>
      <p:sp>
        <p:nvSpPr>
          <p:cNvPr id="1324035" name="Oval 5"/>
          <p:cNvSpPr>
            <a:spLocks noChangeArrowheads="1"/>
          </p:cNvSpPr>
          <p:nvPr/>
        </p:nvSpPr>
        <p:spPr bwMode="auto">
          <a:xfrm>
            <a:off x="5105400" y="3429000"/>
            <a:ext cx="2514600" cy="2362200"/>
          </a:xfrm>
          <a:prstGeom prst="ellipse">
            <a:avLst/>
          </a:prstGeom>
          <a:solidFill>
            <a:schemeClr val="accent1">
              <a:alpha val="50195"/>
            </a:schemeClr>
          </a:solidFill>
          <a:ln w="38100">
            <a:solidFill>
              <a:srgbClr val="0000FF"/>
            </a:solidFill>
            <a:round/>
            <a:headEnd/>
            <a:tailEnd/>
          </a:ln>
        </p:spPr>
        <p:txBody>
          <a:bodyPr wrap="none" anchor="ctr"/>
          <a:lstStyle/>
          <a:p>
            <a:pPr eaLnBrk="0" hangingPunct="0"/>
            <a:endParaRPr lang="en-US"/>
          </a:p>
        </p:txBody>
      </p:sp>
      <p:sp>
        <p:nvSpPr>
          <p:cNvPr id="1324036" name="Text Box 6"/>
          <p:cNvSpPr txBox="1">
            <a:spLocks noChangeArrowheads="1"/>
          </p:cNvSpPr>
          <p:nvPr/>
        </p:nvSpPr>
        <p:spPr bwMode="auto">
          <a:xfrm>
            <a:off x="1447800" y="5859463"/>
            <a:ext cx="1295400" cy="366712"/>
          </a:xfrm>
          <a:prstGeom prst="rect">
            <a:avLst/>
          </a:prstGeom>
          <a:noFill/>
          <a:ln w="38100">
            <a:noFill/>
            <a:miter lim="800000"/>
            <a:headEnd/>
            <a:tailEnd/>
          </a:ln>
        </p:spPr>
        <p:txBody>
          <a:bodyPr>
            <a:spAutoFit/>
          </a:bodyPr>
          <a:lstStyle/>
          <a:p>
            <a:pPr eaLnBrk="0" hangingPunct="0">
              <a:spcBef>
                <a:spcPct val="50000"/>
              </a:spcBef>
            </a:pPr>
            <a:r>
              <a:rPr lang="en-US" altLang="zh-CN">
                <a:ea typeface="宋体" pitchFamily="2" charset="-122"/>
              </a:rPr>
              <a:t>English</a:t>
            </a:r>
          </a:p>
        </p:txBody>
      </p:sp>
      <p:sp>
        <p:nvSpPr>
          <p:cNvPr id="1324037" name="Text Box 7"/>
          <p:cNvSpPr txBox="1">
            <a:spLocks noChangeArrowheads="1"/>
          </p:cNvSpPr>
          <p:nvPr/>
        </p:nvSpPr>
        <p:spPr bwMode="auto">
          <a:xfrm>
            <a:off x="5562600" y="5881688"/>
            <a:ext cx="2209800" cy="366712"/>
          </a:xfrm>
          <a:prstGeom prst="rect">
            <a:avLst/>
          </a:prstGeom>
          <a:noFill/>
          <a:ln w="38100">
            <a:noFill/>
            <a:miter lim="800000"/>
            <a:headEnd/>
            <a:tailEnd/>
          </a:ln>
        </p:spPr>
        <p:txBody>
          <a:bodyPr>
            <a:spAutoFit/>
          </a:bodyPr>
          <a:lstStyle/>
          <a:p>
            <a:pPr eaLnBrk="0" hangingPunct="0">
              <a:spcBef>
                <a:spcPct val="50000"/>
              </a:spcBef>
            </a:pPr>
            <a:r>
              <a:rPr lang="en-US" altLang="zh-CN">
                <a:ea typeface="宋体" pitchFamily="2" charset="-122"/>
              </a:rPr>
              <a:t>Chinese (</a:t>
            </a:r>
            <a:r>
              <a:rPr lang="zh-CN" altLang="en-US">
                <a:ea typeface="宋体" pitchFamily="2" charset="-122"/>
              </a:rPr>
              <a:t>汉语）</a:t>
            </a:r>
          </a:p>
        </p:txBody>
      </p:sp>
      <p:sp>
        <p:nvSpPr>
          <p:cNvPr id="1324038" name="Oval 8"/>
          <p:cNvSpPr>
            <a:spLocks noChangeArrowheads="1"/>
          </p:cNvSpPr>
          <p:nvPr/>
        </p:nvSpPr>
        <p:spPr bwMode="auto">
          <a:xfrm>
            <a:off x="2133600" y="3733800"/>
            <a:ext cx="152400" cy="152400"/>
          </a:xfrm>
          <a:prstGeom prst="ellipse">
            <a:avLst/>
          </a:prstGeom>
          <a:solidFill>
            <a:srgbClr val="FF0000"/>
          </a:solidFill>
          <a:ln w="38100">
            <a:solidFill>
              <a:srgbClr val="FF0000"/>
            </a:solidFill>
            <a:round/>
            <a:headEnd/>
            <a:tailEnd/>
          </a:ln>
        </p:spPr>
        <p:txBody>
          <a:bodyPr wrap="none" anchor="ctr"/>
          <a:lstStyle/>
          <a:p>
            <a:pPr eaLnBrk="0" hangingPunct="0"/>
            <a:endParaRPr lang="en-US"/>
          </a:p>
        </p:txBody>
      </p:sp>
      <p:sp>
        <p:nvSpPr>
          <p:cNvPr id="1324039" name="Oval 9"/>
          <p:cNvSpPr>
            <a:spLocks noChangeArrowheads="1"/>
          </p:cNvSpPr>
          <p:nvPr/>
        </p:nvSpPr>
        <p:spPr bwMode="auto">
          <a:xfrm>
            <a:off x="2362200" y="4114800"/>
            <a:ext cx="152400" cy="152400"/>
          </a:xfrm>
          <a:prstGeom prst="ellipse">
            <a:avLst/>
          </a:prstGeom>
          <a:solidFill>
            <a:srgbClr val="FF0000"/>
          </a:solidFill>
          <a:ln w="38100">
            <a:solidFill>
              <a:srgbClr val="FF0000"/>
            </a:solidFill>
            <a:round/>
            <a:headEnd/>
            <a:tailEnd/>
          </a:ln>
        </p:spPr>
        <p:txBody>
          <a:bodyPr wrap="none" anchor="ctr"/>
          <a:lstStyle/>
          <a:p>
            <a:pPr eaLnBrk="0" hangingPunct="0"/>
            <a:endParaRPr lang="en-US"/>
          </a:p>
        </p:txBody>
      </p:sp>
      <p:sp>
        <p:nvSpPr>
          <p:cNvPr id="1324040" name="Oval 10"/>
          <p:cNvSpPr>
            <a:spLocks noChangeArrowheads="1"/>
          </p:cNvSpPr>
          <p:nvPr/>
        </p:nvSpPr>
        <p:spPr bwMode="auto">
          <a:xfrm>
            <a:off x="1905000" y="5105400"/>
            <a:ext cx="152400" cy="152400"/>
          </a:xfrm>
          <a:prstGeom prst="ellipse">
            <a:avLst/>
          </a:prstGeom>
          <a:solidFill>
            <a:srgbClr val="FF0000"/>
          </a:solidFill>
          <a:ln w="38100">
            <a:solidFill>
              <a:srgbClr val="FF0000"/>
            </a:solidFill>
            <a:round/>
            <a:headEnd/>
            <a:tailEnd/>
          </a:ln>
        </p:spPr>
        <p:txBody>
          <a:bodyPr wrap="none" anchor="ctr"/>
          <a:lstStyle/>
          <a:p>
            <a:pPr eaLnBrk="0" hangingPunct="0"/>
            <a:endParaRPr lang="en-US"/>
          </a:p>
        </p:txBody>
      </p:sp>
      <p:sp>
        <p:nvSpPr>
          <p:cNvPr id="1324041" name="Oval 11"/>
          <p:cNvSpPr>
            <a:spLocks noChangeArrowheads="1"/>
          </p:cNvSpPr>
          <p:nvPr/>
        </p:nvSpPr>
        <p:spPr bwMode="auto">
          <a:xfrm>
            <a:off x="1524000" y="3962400"/>
            <a:ext cx="152400" cy="152400"/>
          </a:xfrm>
          <a:prstGeom prst="ellipse">
            <a:avLst/>
          </a:prstGeom>
          <a:solidFill>
            <a:srgbClr val="FF0000"/>
          </a:solidFill>
          <a:ln w="38100">
            <a:solidFill>
              <a:srgbClr val="FF0000"/>
            </a:solidFill>
            <a:round/>
            <a:headEnd/>
            <a:tailEnd/>
          </a:ln>
        </p:spPr>
        <p:txBody>
          <a:bodyPr wrap="none" anchor="ctr"/>
          <a:lstStyle/>
          <a:p>
            <a:pPr eaLnBrk="0" hangingPunct="0"/>
            <a:endParaRPr lang="en-US"/>
          </a:p>
        </p:txBody>
      </p:sp>
      <p:sp>
        <p:nvSpPr>
          <p:cNvPr id="1324042" name="Oval 12"/>
          <p:cNvSpPr>
            <a:spLocks noChangeArrowheads="1"/>
          </p:cNvSpPr>
          <p:nvPr/>
        </p:nvSpPr>
        <p:spPr bwMode="auto">
          <a:xfrm>
            <a:off x="6934200" y="4572000"/>
            <a:ext cx="152400" cy="152400"/>
          </a:xfrm>
          <a:prstGeom prst="ellipse">
            <a:avLst/>
          </a:prstGeom>
          <a:solidFill>
            <a:srgbClr val="FF0000"/>
          </a:solidFill>
          <a:ln w="38100">
            <a:solidFill>
              <a:srgbClr val="FF0000"/>
            </a:solidFill>
            <a:round/>
            <a:headEnd/>
            <a:tailEnd/>
          </a:ln>
        </p:spPr>
        <p:txBody>
          <a:bodyPr wrap="none" anchor="ctr"/>
          <a:lstStyle/>
          <a:p>
            <a:pPr eaLnBrk="0" hangingPunct="0"/>
            <a:endParaRPr lang="en-US"/>
          </a:p>
        </p:txBody>
      </p:sp>
      <p:sp>
        <p:nvSpPr>
          <p:cNvPr id="1324043" name="Oval 13"/>
          <p:cNvSpPr>
            <a:spLocks noChangeArrowheads="1"/>
          </p:cNvSpPr>
          <p:nvPr/>
        </p:nvSpPr>
        <p:spPr bwMode="auto">
          <a:xfrm>
            <a:off x="6629400" y="5181600"/>
            <a:ext cx="152400" cy="152400"/>
          </a:xfrm>
          <a:prstGeom prst="ellipse">
            <a:avLst/>
          </a:prstGeom>
          <a:solidFill>
            <a:srgbClr val="FF0000"/>
          </a:solidFill>
          <a:ln w="38100">
            <a:solidFill>
              <a:srgbClr val="FF0000"/>
            </a:solidFill>
            <a:round/>
            <a:headEnd/>
            <a:tailEnd/>
          </a:ln>
        </p:spPr>
        <p:txBody>
          <a:bodyPr wrap="none" anchor="ctr"/>
          <a:lstStyle/>
          <a:p>
            <a:pPr eaLnBrk="0" hangingPunct="0"/>
            <a:endParaRPr lang="en-US"/>
          </a:p>
        </p:txBody>
      </p:sp>
      <p:sp>
        <p:nvSpPr>
          <p:cNvPr id="1324044" name="Oval 14"/>
          <p:cNvSpPr>
            <a:spLocks noChangeArrowheads="1"/>
          </p:cNvSpPr>
          <p:nvPr/>
        </p:nvSpPr>
        <p:spPr bwMode="auto">
          <a:xfrm>
            <a:off x="5410200" y="4648200"/>
            <a:ext cx="152400" cy="152400"/>
          </a:xfrm>
          <a:prstGeom prst="ellipse">
            <a:avLst/>
          </a:prstGeom>
          <a:solidFill>
            <a:srgbClr val="FF0000"/>
          </a:solidFill>
          <a:ln w="38100">
            <a:solidFill>
              <a:srgbClr val="FF0000"/>
            </a:solidFill>
            <a:round/>
            <a:headEnd/>
            <a:tailEnd/>
          </a:ln>
        </p:spPr>
        <p:txBody>
          <a:bodyPr wrap="none" anchor="ctr"/>
          <a:lstStyle/>
          <a:p>
            <a:pPr eaLnBrk="0" hangingPunct="0"/>
            <a:endParaRPr lang="en-US"/>
          </a:p>
        </p:txBody>
      </p:sp>
      <p:sp>
        <p:nvSpPr>
          <p:cNvPr id="1324045" name="Oval 15"/>
          <p:cNvSpPr>
            <a:spLocks noChangeArrowheads="1"/>
          </p:cNvSpPr>
          <p:nvPr/>
        </p:nvSpPr>
        <p:spPr bwMode="auto">
          <a:xfrm>
            <a:off x="6629400" y="4343400"/>
            <a:ext cx="152400" cy="152400"/>
          </a:xfrm>
          <a:prstGeom prst="ellipse">
            <a:avLst/>
          </a:prstGeom>
          <a:solidFill>
            <a:srgbClr val="FF0000"/>
          </a:solidFill>
          <a:ln w="38100">
            <a:solidFill>
              <a:srgbClr val="FF0000"/>
            </a:solidFill>
            <a:round/>
            <a:headEnd/>
            <a:tailEnd/>
          </a:ln>
        </p:spPr>
        <p:txBody>
          <a:bodyPr wrap="none" anchor="ctr"/>
          <a:lstStyle/>
          <a:p>
            <a:pPr eaLnBrk="0" hangingPunct="0"/>
            <a:endParaRPr lang="en-US"/>
          </a:p>
        </p:txBody>
      </p:sp>
      <p:sp>
        <p:nvSpPr>
          <p:cNvPr id="1324046" name="Line 19"/>
          <p:cNvSpPr>
            <a:spLocks noChangeShapeType="1"/>
          </p:cNvSpPr>
          <p:nvPr/>
        </p:nvSpPr>
        <p:spPr bwMode="auto">
          <a:xfrm>
            <a:off x="5562600" y="4800600"/>
            <a:ext cx="1066800" cy="457200"/>
          </a:xfrm>
          <a:prstGeom prst="line">
            <a:avLst/>
          </a:prstGeom>
          <a:noFill/>
          <a:ln w="38100">
            <a:solidFill>
              <a:schemeClr val="tx1"/>
            </a:solidFill>
            <a:round/>
            <a:headEnd type="arrow" w="lg" len="lg"/>
            <a:tailEnd type="arrow" w="lg" len="lg"/>
          </a:ln>
        </p:spPr>
        <p:txBody>
          <a:bodyPr/>
          <a:lstStyle/>
          <a:p>
            <a:endParaRPr lang="en-US"/>
          </a:p>
        </p:txBody>
      </p:sp>
      <p:sp>
        <p:nvSpPr>
          <p:cNvPr id="1324047" name="Line 20"/>
          <p:cNvSpPr>
            <a:spLocks noChangeShapeType="1"/>
          </p:cNvSpPr>
          <p:nvPr/>
        </p:nvSpPr>
        <p:spPr bwMode="auto">
          <a:xfrm>
            <a:off x="1371600" y="4648200"/>
            <a:ext cx="228600" cy="228600"/>
          </a:xfrm>
          <a:prstGeom prst="line">
            <a:avLst/>
          </a:prstGeom>
          <a:noFill/>
          <a:ln w="38100">
            <a:solidFill>
              <a:srgbClr val="00FF00"/>
            </a:solidFill>
            <a:round/>
            <a:headEnd/>
            <a:tailEnd/>
          </a:ln>
        </p:spPr>
        <p:txBody>
          <a:bodyPr/>
          <a:lstStyle/>
          <a:p>
            <a:endParaRPr lang="en-US"/>
          </a:p>
        </p:txBody>
      </p:sp>
      <p:sp>
        <p:nvSpPr>
          <p:cNvPr id="1324048" name="Line 21"/>
          <p:cNvSpPr>
            <a:spLocks noChangeShapeType="1"/>
          </p:cNvSpPr>
          <p:nvPr/>
        </p:nvSpPr>
        <p:spPr bwMode="auto">
          <a:xfrm flipV="1">
            <a:off x="1600200" y="4267200"/>
            <a:ext cx="381000" cy="609600"/>
          </a:xfrm>
          <a:prstGeom prst="line">
            <a:avLst/>
          </a:prstGeom>
          <a:noFill/>
          <a:ln w="38100">
            <a:solidFill>
              <a:srgbClr val="00FF00"/>
            </a:solidFill>
            <a:round/>
            <a:headEnd/>
            <a:tailEnd/>
          </a:ln>
        </p:spPr>
        <p:txBody>
          <a:bodyPr/>
          <a:lstStyle/>
          <a:p>
            <a:endParaRPr lang="en-US"/>
          </a:p>
        </p:txBody>
      </p:sp>
      <p:sp>
        <p:nvSpPr>
          <p:cNvPr id="1324049" name="Line 22"/>
          <p:cNvSpPr>
            <a:spLocks noChangeShapeType="1"/>
          </p:cNvSpPr>
          <p:nvPr/>
        </p:nvSpPr>
        <p:spPr bwMode="auto">
          <a:xfrm>
            <a:off x="5867400" y="5105400"/>
            <a:ext cx="228600" cy="228600"/>
          </a:xfrm>
          <a:prstGeom prst="line">
            <a:avLst/>
          </a:prstGeom>
          <a:noFill/>
          <a:ln w="38100">
            <a:solidFill>
              <a:srgbClr val="00FF00"/>
            </a:solidFill>
            <a:round/>
            <a:headEnd/>
            <a:tailEnd/>
          </a:ln>
        </p:spPr>
        <p:txBody>
          <a:bodyPr/>
          <a:lstStyle/>
          <a:p>
            <a:endParaRPr lang="en-US"/>
          </a:p>
        </p:txBody>
      </p:sp>
      <p:sp>
        <p:nvSpPr>
          <p:cNvPr id="1324050" name="Line 23"/>
          <p:cNvSpPr>
            <a:spLocks noChangeShapeType="1"/>
          </p:cNvSpPr>
          <p:nvPr/>
        </p:nvSpPr>
        <p:spPr bwMode="auto">
          <a:xfrm flipV="1">
            <a:off x="6096000" y="4724400"/>
            <a:ext cx="381000" cy="609600"/>
          </a:xfrm>
          <a:prstGeom prst="line">
            <a:avLst/>
          </a:prstGeom>
          <a:noFill/>
          <a:ln w="38100">
            <a:solidFill>
              <a:srgbClr val="00FF00"/>
            </a:solidFill>
            <a:round/>
            <a:headEnd/>
            <a:tailEnd/>
          </a:ln>
        </p:spPr>
        <p:txBody>
          <a:bodyPr/>
          <a:lstStyle/>
          <a:p>
            <a:endParaRPr lang="en-US"/>
          </a:p>
        </p:txBody>
      </p:sp>
      <p:sp>
        <p:nvSpPr>
          <p:cNvPr id="1324051" name="Line 24"/>
          <p:cNvSpPr>
            <a:spLocks noChangeShapeType="1"/>
          </p:cNvSpPr>
          <p:nvPr/>
        </p:nvSpPr>
        <p:spPr bwMode="auto">
          <a:xfrm>
            <a:off x="1600200" y="4114800"/>
            <a:ext cx="304800" cy="990600"/>
          </a:xfrm>
          <a:prstGeom prst="line">
            <a:avLst/>
          </a:prstGeom>
          <a:noFill/>
          <a:ln w="38100">
            <a:solidFill>
              <a:schemeClr val="tx1"/>
            </a:solidFill>
            <a:round/>
            <a:headEnd type="arrow" w="lg" len="lg"/>
            <a:tailEnd type="arrow" w="lg" len="lg"/>
          </a:ln>
        </p:spPr>
        <p:txBody>
          <a:bodyPr/>
          <a:lstStyle/>
          <a:p>
            <a:endParaRPr lang="en-US"/>
          </a:p>
        </p:txBody>
      </p:sp>
      <p:sp>
        <p:nvSpPr>
          <p:cNvPr id="1324052" name="Text Box 26"/>
          <p:cNvSpPr txBox="1">
            <a:spLocks noChangeArrowheads="1"/>
          </p:cNvSpPr>
          <p:nvPr/>
        </p:nvSpPr>
        <p:spPr bwMode="auto">
          <a:xfrm>
            <a:off x="1676400" y="5257800"/>
            <a:ext cx="762000" cy="304800"/>
          </a:xfrm>
          <a:prstGeom prst="rect">
            <a:avLst/>
          </a:prstGeom>
          <a:noFill/>
          <a:ln w="9525">
            <a:noFill/>
            <a:miter lim="800000"/>
            <a:headEnd/>
            <a:tailEnd/>
          </a:ln>
        </p:spPr>
        <p:txBody>
          <a:bodyPr>
            <a:spAutoFit/>
          </a:bodyPr>
          <a:lstStyle/>
          <a:p>
            <a:pPr eaLnBrk="0" hangingPunct="0">
              <a:spcBef>
                <a:spcPct val="50000"/>
              </a:spcBef>
            </a:pPr>
            <a:r>
              <a:rPr lang="en-US" altLang="zh-CN" sz="1400">
                <a:ea typeface="宋体" pitchFamily="2" charset="-122"/>
              </a:rPr>
              <a:t>father</a:t>
            </a:r>
          </a:p>
        </p:txBody>
      </p:sp>
      <p:sp>
        <p:nvSpPr>
          <p:cNvPr id="1324053" name="Text Box 27"/>
          <p:cNvSpPr txBox="1">
            <a:spLocks noChangeArrowheads="1"/>
          </p:cNvSpPr>
          <p:nvPr/>
        </p:nvSpPr>
        <p:spPr bwMode="auto">
          <a:xfrm>
            <a:off x="1066800" y="3581400"/>
            <a:ext cx="838200" cy="307975"/>
          </a:xfrm>
          <a:prstGeom prst="rect">
            <a:avLst/>
          </a:prstGeom>
          <a:noFill/>
          <a:ln w="9525">
            <a:noFill/>
            <a:miter lim="800000"/>
            <a:headEnd/>
            <a:tailEnd/>
          </a:ln>
        </p:spPr>
        <p:txBody>
          <a:bodyPr>
            <a:spAutoFit/>
          </a:bodyPr>
          <a:lstStyle/>
          <a:p>
            <a:pPr eaLnBrk="0" hangingPunct="0">
              <a:spcBef>
                <a:spcPct val="50000"/>
              </a:spcBef>
            </a:pPr>
            <a:r>
              <a:rPr lang="en-US" altLang="zh-CN" sz="1400">
                <a:ea typeface="宋体" pitchFamily="2" charset="-122"/>
              </a:rPr>
              <a:t>mother</a:t>
            </a:r>
          </a:p>
        </p:txBody>
      </p:sp>
      <p:sp>
        <p:nvSpPr>
          <p:cNvPr id="1324054" name="Text Box 28"/>
          <p:cNvSpPr txBox="1">
            <a:spLocks noChangeArrowheads="1"/>
          </p:cNvSpPr>
          <p:nvPr/>
        </p:nvSpPr>
        <p:spPr bwMode="auto">
          <a:xfrm>
            <a:off x="2286000" y="3581400"/>
            <a:ext cx="762000" cy="304800"/>
          </a:xfrm>
          <a:prstGeom prst="rect">
            <a:avLst/>
          </a:prstGeom>
          <a:noFill/>
          <a:ln w="9525">
            <a:noFill/>
            <a:miter lim="800000"/>
            <a:headEnd/>
            <a:tailEnd/>
          </a:ln>
        </p:spPr>
        <p:txBody>
          <a:bodyPr>
            <a:spAutoFit/>
          </a:bodyPr>
          <a:lstStyle/>
          <a:p>
            <a:pPr eaLnBrk="0" hangingPunct="0">
              <a:spcBef>
                <a:spcPct val="50000"/>
              </a:spcBef>
            </a:pPr>
            <a:r>
              <a:rPr lang="en-US" altLang="zh-CN" sz="1400">
                <a:ea typeface="宋体" pitchFamily="2" charset="-122"/>
              </a:rPr>
              <a:t>son</a:t>
            </a:r>
          </a:p>
        </p:txBody>
      </p:sp>
      <p:sp>
        <p:nvSpPr>
          <p:cNvPr id="1324055" name="Text Box 29"/>
          <p:cNvSpPr txBox="1">
            <a:spLocks noChangeArrowheads="1"/>
          </p:cNvSpPr>
          <p:nvPr/>
        </p:nvSpPr>
        <p:spPr bwMode="auto">
          <a:xfrm>
            <a:off x="2286000" y="4267200"/>
            <a:ext cx="1143000" cy="307975"/>
          </a:xfrm>
          <a:prstGeom prst="rect">
            <a:avLst/>
          </a:prstGeom>
          <a:noFill/>
          <a:ln w="9525">
            <a:noFill/>
            <a:miter lim="800000"/>
            <a:headEnd/>
            <a:tailEnd/>
          </a:ln>
        </p:spPr>
        <p:txBody>
          <a:bodyPr>
            <a:spAutoFit/>
          </a:bodyPr>
          <a:lstStyle/>
          <a:p>
            <a:pPr eaLnBrk="0" hangingPunct="0">
              <a:spcBef>
                <a:spcPct val="50000"/>
              </a:spcBef>
            </a:pPr>
            <a:r>
              <a:rPr lang="en-US" altLang="zh-CN" sz="1400">
                <a:ea typeface="宋体" pitchFamily="2" charset="-122"/>
              </a:rPr>
              <a:t>daughter</a:t>
            </a:r>
          </a:p>
        </p:txBody>
      </p:sp>
      <p:sp>
        <p:nvSpPr>
          <p:cNvPr id="1324056" name="Text Box 30"/>
          <p:cNvSpPr txBox="1">
            <a:spLocks noChangeArrowheads="1"/>
          </p:cNvSpPr>
          <p:nvPr/>
        </p:nvSpPr>
        <p:spPr bwMode="auto">
          <a:xfrm>
            <a:off x="5257800" y="4267200"/>
            <a:ext cx="685800" cy="304800"/>
          </a:xfrm>
          <a:prstGeom prst="rect">
            <a:avLst/>
          </a:prstGeom>
          <a:noFill/>
          <a:ln w="9525">
            <a:noFill/>
            <a:miter lim="800000"/>
            <a:headEnd/>
            <a:tailEnd/>
          </a:ln>
        </p:spPr>
        <p:txBody>
          <a:bodyPr>
            <a:spAutoFit/>
          </a:bodyPr>
          <a:lstStyle/>
          <a:p>
            <a:pPr eaLnBrk="0" hangingPunct="0">
              <a:spcBef>
                <a:spcPct val="50000"/>
              </a:spcBef>
            </a:pPr>
            <a:r>
              <a:rPr lang="zh-CN" altLang="en-US" sz="1400">
                <a:ea typeface="宋体" pitchFamily="2" charset="-122"/>
              </a:rPr>
              <a:t>父亲</a:t>
            </a:r>
          </a:p>
        </p:txBody>
      </p:sp>
      <p:sp>
        <p:nvSpPr>
          <p:cNvPr id="1324057" name="Text Box 31"/>
          <p:cNvSpPr txBox="1">
            <a:spLocks noChangeArrowheads="1"/>
          </p:cNvSpPr>
          <p:nvPr/>
        </p:nvSpPr>
        <p:spPr bwMode="auto">
          <a:xfrm>
            <a:off x="6400800" y="5410200"/>
            <a:ext cx="762000" cy="304800"/>
          </a:xfrm>
          <a:prstGeom prst="rect">
            <a:avLst/>
          </a:prstGeom>
          <a:noFill/>
          <a:ln w="9525">
            <a:noFill/>
            <a:miter lim="800000"/>
            <a:headEnd/>
            <a:tailEnd/>
          </a:ln>
        </p:spPr>
        <p:txBody>
          <a:bodyPr>
            <a:spAutoFit/>
          </a:bodyPr>
          <a:lstStyle/>
          <a:p>
            <a:pPr eaLnBrk="0" hangingPunct="0">
              <a:spcBef>
                <a:spcPct val="50000"/>
              </a:spcBef>
            </a:pPr>
            <a:r>
              <a:rPr lang="zh-CN" altLang="en-US" sz="1400">
                <a:ea typeface="宋体" pitchFamily="2" charset="-122"/>
              </a:rPr>
              <a:t>母亲</a:t>
            </a:r>
          </a:p>
        </p:txBody>
      </p:sp>
      <p:sp>
        <p:nvSpPr>
          <p:cNvPr id="1324058" name="Text Box 32"/>
          <p:cNvSpPr txBox="1">
            <a:spLocks noChangeArrowheads="1"/>
          </p:cNvSpPr>
          <p:nvPr/>
        </p:nvSpPr>
        <p:spPr bwMode="auto">
          <a:xfrm>
            <a:off x="6934200" y="4724400"/>
            <a:ext cx="762000" cy="304800"/>
          </a:xfrm>
          <a:prstGeom prst="rect">
            <a:avLst/>
          </a:prstGeom>
          <a:noFill/>
          <a:ln w="9525">
            <a:noFill/>
            <a:miter lim="800000"/>
            <a:headEnd/>
            <a:tailEnd/>
          </a:ln>
        </p:spPr>
        <p:txBody>
          <a:bodyPr>
            <a:spAutoFit/>
          </a:bodyPr>
          <a:lstStyle/>
          <a:p>
            <a:pPr eaLnBrk="0" hangingPunct="0">
              <a:spcBef>
                <a:spcPct val="50000"/>
              </a:spcBef>
            </a:pPr>
            <a:r>
              <a:rPr lang="zh-CN" altLang="en-US" sz="1400">
                <a:ea typeface="宋体" pitchFamily="2" charset="-122"/>
              </a:rPr>
              <a:t>儿子</a:t>
            </a:r>
          </a:p>
        </p:txBody>
      </p:sp>
      <p:sp>
        <p:nvSpPr>
          <p:cNvPr id="1324059" name="Text Box 33"/>
          <p:cNvSpPr txBox="1">
            <a:spLocks noChangeArrowheads="1"/>
          </p:cNvSpPr>
          <p:nvPr/>
        </p:nvSpPr>
        <p:spPr bwMode="auto">
          <a:xfrm>
            <a:off x="6477000" y="4038600"/>
            <a:ext cx="990600" cy="304800"/>
          </a:xfrm>
          <a:prstGeom prst="rect">
            <a:avLst/>
          </a:prstGeom>
          <a:noFill/>
          <a:ln w="9525">
            <a:noFill/>
            <a:miter lim="800000"/>
            <a:headEnd/>
            <a:tailEnd/>
          </a:ln>
        </p:spPr>
        <p:txBody>
          <a:bodyPr>
            <a:spAutoFit/>
          </a:bodyPr>
          <a:lstStyle/>
          <a:p>
            <a:pPr eaLnBrk="0" hangingPunct="0">
              <a:spcBef>
                <a:spcPct val="50000"/>
              </a:spcBef>
            </a:pPr>
            <a:r>
              <a:rPr lang="zh-CN" altLang="en-US" sz="1400">
                <a:ea typeface="宋体" pitchFamily="2" charset="-122"/>
              </a:rPr>
              <a:t>女儿</a:t>
            </a:r>
          </a:p>
        </p:txBody>
      </p:sp>
      <p:sp>
        <p:nvSpPr>
          <p:cNvPr id="1324060" name="Rectangle 2"/>
          <p:cNvSpPr txBox="1">
            <a:spLocks noChangeArrowheads="1"/>
          </p:cNvSpPr>
          <p:nvPr/>
        </p:nvSpPr>
        <p:spPr bwMode="auto">
          <a:xfrm>
            <a:off x="381000" y="228600"/>
            <a:ext cx="8402638" cy="1157288"/>
          </a:xfrm>
          <a:prstGeom prst="rect">
            <a:avLst/>
          </a:prstGeom>
          <a:noFill/>
          <a:ln w="9525">
            <a:noFill/>
            <a:miter lim="800000"/>
            <a:headEnd/>
            <a:tailEnd/>
          </a:ln>
        </p:spPr>
        <p:txBody>
          <a:bodyPr anchor="b"/>
          <a:lstStyle/>
          <a:p>
            <a:pPr eaLnBrk="0" hangingPunct="0"/>
            <a:r>
              <a:rPr lang="en-US" altLang="zh-CN" sz="3200" b="0">
                <a:solidFill>
                  <a:schemeClr val="tx2"/>
                </a:solidFill>
                <a:ea typeface="宋体" pitchFamily="2" charset="-122"/>
              </a:rPr>
              <a:t>Structural Transfer </a:t>
            </a:r>
            <a:r>
              <a:rPr lang="en-US" altLang="zh-CN" sz="2800" b="0">
                <a:solidFill>
                  <a:schemeClr val="tx2"/>
                </a:solidFill>
                <a:ea typeface="宋体" pitchFamily="2" charset="-122"/>
              </a:rPr>
              <a:t>[H. Wang and Q. Yang AAAI 2011]</a:t>
            </a:r>
            <a:endParaRPr lang="en-US" altLang="zh-CN" sz="3200" b="0">
              <a:solidFill>
                <a:schemeClr val="tx2"/>
              </a:solidFill>
              <a:ea typeface="宋体" pitchFamily="2" charset="-122"/>
            </a:endParaRPr>
          </a:p>
        </p:txBody>
      </p:sp>
      <p:sp>
        <p:nvSpPr>
          <p:cNvPr id="1324061" name="灯片编号占位符 4"/>
          <p:cNvSpPr>
            <a:spLocks noGrp="1"/>
          </p:cNvSpPr>
          <p:nvPr>
            <p:ph type="sldNum" sz="quarter" idx="4294967295"/>
          </p:nvPr>
        </p:nvSpPr>
        <p:spPr>
          <a:noFill/>
        </p:spPr>
        <p:txBody>
          <a:bodyPr/>
          <a:lstStyle/>
          <a:p>
            <a:fld id="{16307705-607A-4FD8-81D7-824A88FC2AFA}" type="slidenum">
              <a:rPr lang="en-US" smtClean="0"/>
              <a:pPr/>
              <a:t>28</a:t>
            </a:fld>
            <a:endParaRPr lang="en-US" smtClean="0"/>
          </a:p>
        </p:txBody>
      </p:sp>
      <p:pic>
        <p:nvPicPr>
          <p:cNvPr id="1324062" name="Picture 2"/>
          <p:cNvPicPr>
            <a:picLocks noChangeAspect="1" noChangeArrowheads="1"/>
          </p:cNvPicPr>
          <p:nvPr/>
        </p:nvPicPr>
        <p:blipFill>
          <a:blip r:embed="rId3"/>
          <a:srcRect/>
          <a:stretch>
            <a:fillRect/>
          </a:stretch>
        </p:blipFill>
        <p:spPr bwMode="auto">
          <a:xfrm>
            <a:off x="3657600" y="4038600"/>
            <a:ext cx="1042988" cy="1143000"/>
          </a:xfrm>
          <a:prstGeom prst="rect">
            <a:avLst/>
          </a:prstGeom>
          <a:noFill/>
          <a:ln w="9525">
            <a:noFill/>
            <a:miter lim="800000"/>
            <a:headEnd/>
            <a:tailEnd/>
          </a:ln>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1" name="Title 1"/>
          <p:cNvSpPr>
            <a:spLocks noGrp="1"/>
          </p:cNvSpPr>
          <p:nvPr>
            <p:ph type="title" idx="4294967295"/>
          </p:nvPr>
        </p:nvSpPr>
        <p:spPr>
          <a:xfrm>
            <a:off x="609600" y="214313"/>
            <a:ext cx="8334375" cy="700087"/>
          </a:xfrm>
        </p:spPr>
        <p:txBody>
          <a:bodyPr anchor="ctr"/>
          <a:lstStyle/>
          <a:p>
            <a:r>
              <a:rPr lang="en-US" sz="3600" dirty="0" smtClean="0">
                <a:solidFill>
                  <a:srgbClr val="000000"/>
                </a:solidFill>
              </a:rPr>
              <a:t>Transfer Learning by Structural Analogy</a:t>
            </a:r>
            <a:endParaRPr lang="en-US" sz="3600" dirty="0" smtClean="0"/>
          </a:p>
        </p:txBody>
      </p:sp>
      <p:sp>
        <p:nvSpPr>
          <p:cNvPr id="1336322" name="Content Placeholder 2"/>
          <p:cNvSpPr>
            <a:spLocks noGrp="1"/>
          </p:cNvSpPr>
          <p:nvPr>
            <p:ph idx="4294967295"/>
          </p:nvPr>
        </p:nvSpPr>
        <p:spPr>
          <a:xfrm>
            <a:off x="228600" y="1295400"/>
            <a:ext cx="8610600" cy="4648200"/>
          </a:xfrm>
        </p:spPr>
        <p:txBody>
          <a:bodyPr/>
          <a:lstStyle/>
          <a:p>
            <a:r>
              <a:rPr lang="en-US" dirty="0" smtClean="0"/>
              <a:t>Algorithm Overview</a:t>
            </a:r>
          </a:p>
          <a:p>
            <a:pPr marL="914400" lvl="1" indent="-457200">
              <a:buFont typeface="Wingdings" charset="2"/>
              <a:buAutoNum type="arabicPlain"/>
            </a:pPr>
            <a:r>
              <a:rPr lang="en-US" sz="2400" dirty="0" smtClean="0"/>
              <a:t>Select top W features from both domains respectively (Song 2007).</a:t>
            </a:r>
          </a:p>
          <a:p>
            <a:pPr marL="914400" lvl="1" indent="-457200">
              <a:buFont typeface="Wingdings" charset="2"/>
              <a:buAutoNum type="arabicPlain"/>
            </a:pPr>
            <a:r>
              <a:rPr lang="en-US" sz="2400" dirty="0" smtClean="0"/>
              <a:t>Find the permutation (analogy) to maximize their </a:t>
            </a:r>
            <a:r>
              <a:rPr lang="en-US" sz="2400" b="1" i="1" dirty="0" smtClean="0"/>
              <a:t>structural dependency</a:t>
            </a:r>
            <a:r>
              <a:rPr lang="en-US" sz="2400" dirty="0" smtClean="0"/>
              <a:t>. </a:t>
            </a:r>
          </a:p>
          <a:p>
            <a:pPr marL="1314450" lvl="2" indent="-457200"/>
            <a:r>
              <a:rPr lang="en-US" sz="2000" dirty="0" smtClean="0"/>
              <a:t>Iteratively solve a linear assignment problem (</a:t>
            </a:r>
            <a:r>
              <a:rPr lang="en-US" sz="2000" dirty="0" err="1" smtClean="0"/>
              <a:t>Quadrianto</a:t>
            </a:r>
            <a:r>
              <a:rPr lang="en-US" sz="2000" dirty="0" smtClean="0"/>
              <a:t> 2009)</a:t>
            </a:r>
          </a:p>
          <a:p>
            <a:pPr marL="1314450" lvl="2" indent="-457200"/>
            <a:r>
              <a:rPr lang="en-US" sz="2000" dirty="0" smtClean="0"/>
              <a:t>Structural dependency is max when structural similarity is largest by some dependence criterion (e.g., HSIC, see next…)</a:t>
            </a:r>
          </a:p>
          <a:p>
            <a:pPr marL="914400" lvl="1" indent="-457200">
              <a:buFont typeface="Wingdings" charset="2"/>
              <a:buAutoNum type="arabicPlain"/>
            </a:pPr>
            <a:r>
              <a:rPr lang="en-US" sz="2400" dirty="0" smtClean="0"/>
              <a:t>Transfer the learned classifier from source domain to the target domain via analogous features</a:t>
            </a:r>
          </a:p>
          <a:p>
            <a:pPr marL="514350" indent="-457200">
              <a:buNone/>
            </a:pPr>
            <a:r>
              <a:rPr lang="en-US" dirty="0" smtClean="0"/>
              <a:t>Structural Dependency: ?</a:t>
            </a:r>
          </a:p>
          <a:p>
            <a:pPr lvl="1"/>
            <a:endParaRPr lang="en-US" dirty="0" smtClean="0"/>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7" name="Rectangle 16"/>
          <p:cNvSpPr>
            <a:spLocks noGrp="1" noChangeArrowheads="1"/>
          </p:cNvSpPr>
          <p:nvPr>
            <p:ph type="sldNum" sz="quarter" idx="12"/>
          </p:nvPr>
        </p:nvSpPr>
        <p:spPr>
          <a:noFill/>
        </p:spPr>
        <p:txBody>
          <a:bodyPr/>
          <a:lstStyle/>
          <a:p>
            <a:fld id="{A7B2C409-F08E-4803-BCCF-EB6602441B21}" type="slidenum">
              <a:rPr lang="zh-CN" altLang="en-US" smtClean="0"/>
              <a:pPr/>
              <a:t>3</a:t>
            </a:fld>
            <a:endParaRPr lang="en-US" altLang="zh-CN" smtClean="0"/>
          </a:p>
        </p:txBody>
      </p:sp>
      <p:sp>
        <p:nvSpPr>
          <p:cNvPr id="943108" name="Rectangle 2"/>
          <p:cNvSpPr>
            <a:spLocks noGrp="1" noChangeArrowheads="1"/>
          </p:cNvSpPr>
          <p:nvPr>
            <p:ph type="title" idx="4294967295"/>
          </p:nvPr>
        </p:nvSpPr>
        <p:spPr>
          <a:xfrm>
            <a:off x="1350963" y="457200"/>
            <a:ext cx="7793037" cy="700088"/>
          </a:xfrm>
        </p:spPr>
        <p:txBody>
          <a:bodyPr/>
          <a:lstStyle/>
          <a:p>
            <a:r>
              <a:rPr lang="en-US" altLang="zh-CN" sz="4000" smtClean="0">
                <a:latin typeface="Tahoma" pitchFamily="34" charset="0"/>
                <a:ea typeface="宋体" pitchFamily="2" charset="-122"/>
              </a:rPr>
              <a:t>Learning by Analogy</a:t>
            </a:r>
          </a:p>
        </p:txBody>
      </p:sp>
      <p:sp>
        <p:nvSpPr>
          <p:cNvPr id="448515" name="Rectangle 3"/>
          <p:cNvSpPr>
            <a:spLocks noGrp="1" noChangeArrowheads="1"/>
          </p:cNvSpPr>
          <p:nvPr>
            <p:ph type="body" idx="4294967295"/>
          </p:nvPr>
        </p:nvSpPr>
        <p:spPr>
          <a:xfrm>
            <a:off x="381000" y="1524000"/>
            <a:ext cx="2971800" cy="4953000"/>
          </a:xfrm>
          <a:ln>
            <a:solidFill>
              <a:srgbClr val="6666FF"/>
            </a:solidFill>
          </a:ln>
        </p:spPr>
        <p:style>
          <a:lnRef idx="1">
            <a:schemeClr val="accent5"/>
          </a:lnRef>
          <a:fillRef idx="2">
            <a:schemeClr val="accent5"/>
          </a:fillRef>
          <a:effectRef idx="1">
            <a:schemeClr val="accent5"/>
          </a:effectRef>
          <a:fontRef idx="minor">
            <a:schemeClr val="dk1"/>
          </a:fontRef>
        </p:style>
        <p:txBody>
          <a:bodyPr/>
          <a:lstStyle/>
          <a:p>
            <a:pPr>
              <a:defRPr/>
            </a:pPr>
            <a:r>
              <a:rPr lang="en-US" sz="2600" b="1" dirty="0" smtClean="0"/>
              <a:t>Learning by Analogy: an important branch of AI</a:t>
            </a:r>
          </a:p>
          <a:p>
            <a:pPr>
              <a:defRPr/>
            </a:pPr>
            <a:r>
              <a:rPr lang="en-US" sz="2600" b="1" dirty="0" smtClean="0"/>
              <a:t>Using knowledge learned in one domain to help improve the learning of another domain</a:t>
            </a:r>
            <a:endParaRPr lang="en-US" sz="2600" dirty="0" smtClean="0"/>
          </a:p>
          <a:p>
            <a:pPr>
              <a:defRPr/>
            </a:pPr>
            <a:endParaRPr lang="en-US" altLang="zh-CN" dirty="0" smtClean="0">
              <a:latin typeface="Tahoma" pitchFamily="34" charset="0"/>
              <a:ea typeface="宋体" pitchFamily="2" charset="-122"/>
            </a:endParaRPr>
          </a:p>
        </p:txBody>
      </p:sp>
      <p:graphicFrame>
        <p:nvGraphicFramePr>
          <p:cNvPr id="943106" name="Object 2"/>
          <p:cNvGraphicFramePr>
            <a:graphicFrameLocks noChangeAspect="1"/>
          </p:cNvGraphicFramePr>
          <p:nvPr/>
        </p:nvGraphicFramePr>
        <p:xfrm>
          <a:off x="3810000" y="1524000"/>
          <a:ext cx="5029200" cy="4038600"/>
        </p:xfrm>
        <a:graphic>
          <a:graphicData uri="http://schemas.openxmlformats.org/presentationml/2006/ole">
            <mc:AlternateContent xmlns:mc="http://schemas.openxmlformats.org/markup-compatibility/2006">
              <mc:Choice xmlns:v="urn:schemas-microsoft-com:vml" Requires="v">
                <p:oleObj spid="_x0000_s943109" name="Document" r:id="rId4" imgW="3174883" imgH="2451010" progId="Word.Document.12">
                  <p:link updateAutomatic="1"/>
                </p:oleObj>
              </mc:Choice>
              <mc:Fallback>
                <p:oleObj name="Document" r:id="rId4" imgW="3174883" imgH="245101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524000"/>
                        <a:ext cx="5029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advTm="0">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5" name="Title 1"/>
          <p:cNvSpPr>
            <a:spLocks noGrp="1"/>
          </p:cNvSpPr>
          <p:nvPr>
            <p:ph type="title" idx="4294967295"/>
          </p:nvPr>
        </p:nvSpPr>
        <p:spPr/>
        <p:txBody>
          <a:bodyPr anchor="ctr"/>
          <a:lstStyle/>
          <a:p>
            <a:r>
              <a:rPr lang="en-US" sz="3600" smtClean="0">
                <a:solidFill>
                  <a:srgbClr val="000000"/>
                </a:solidFill>
              </a:rPr>
              <a:t>Transfer Learning by Structural Analogy</a:t>
            </a:r>
            <a:endParaRPr lang="en-US" smtClean="0"/>
          </a:p>
        </p:txBody>
      </p:sp>
      <p:sp>
        <p:nvSpPr>
          <p:cNvPr id="1229826" name="Content Placeholder 2"/>
          <p:cNvSpPr>
            <a:spLocks noGrp="1"/>
          </p:cNvSpPr>
          <p:nvPr>
            <p:ph idx="4294967295"/>
          </p:nvPr>
        </p:nvSpPr>
        <p:spPr>
          <a:xfrm>
            <a:off x="381000" y="1295400"/>
            <a:ext cx="8534400" cy="2270125"/>
          </a:xfrm>
        </p:spPr>
        <p:txBody>
          <a:bodyPr/>
          <a:lstStyle/>
          <a:p>
            <a:pPr>
              <a:lnSpc>
                <a:spcPct val="80000"/>
              </a:lnSpc>
            </a:pPr>
            <a:r>
              <a:rPr lang="en-US" sz="2500" dirty="0" smtClean="0"/>
              <a:t>Hilbert-Schmidt Independence Criterion (HSIC) (</a:t>
            </a:r>
            <a:r>
              <a:rPr lang="en-US" sz="2500" dirty="0" err="1" smtClean="0"/>
              <a:t>Gretton</a:t>
            </a:r>
            <a:r>
              <a:rPr lang="en-US" sz="2500" dirty="0" smtClean="0"/>
              <a:t> 2005, 2007; </a:t>
            </a:r>
            <a:r>
              <a:rPr lang="en-US" sz="2500" dirty="0" err="1" smtClean="0"/>
              <a:t>Smola</a:t>
            </a:r>
            <a:r>
              <a:rPr lang="en-US" sz="2500" dirty="0" smtClean="0"/>
              <a:t> 2007)</a:t>
            </a:r>
          </a:p>
          <a:p>
            <a:pPr lvl="1">
              <a:lnSpc>
                <a:spcPct val="80000"/>
              </a:lnSpc>
            </a:pPr>
            <a:r>
              <a:rPr lang="en-US" sz="2200" dirty="0" smtClean="0"/>
              <a:t>Estimates the “structural” dependency between two sets of features.</a:t>
            </a:r>
          </a:p>
          <a:p>
            <a:pPr lvl="1">
              <a:lnSpc>
                <a:spcPct val="80000"/>
              </a:lnSpc>
            </a:pPr>
            <a:r>
              <a:rPr lang="en-US" sz="2200" dirty="0" smtClean="0"/>
              <a:t>The estimator (Song 2007) only takes kernel matrices as input, i.e., intuitively, it only cares about the mutual relations (structure) among the objects (features in our case).</a:t>
            </a:r>
          </a:p>
        </p:txBody>
      </p:sp>
      <p:pic>
        <p:nvPicPr>
          <p:cNvPr id="1229827" name="Picture 4"/>
          <p:cNvPicPr>
            <a:picLocks noChangeAspect="1" noChangeArrowheads="1"/>
          </p:cNvPicPr>
          <p:nvPr/>
        </p:nvPicPr>
        <p:blipFill>
          <a:blip r:embed="rId3"/>
          <a:srcRect/>
          <a:stretch>
            <a:fillRect/>
          </a:stretch>
        </p:blipFill>
        <p:spPr bwMode="auto">
          <a:xfrm>
            <a:off x="381000" y="4140200"/>
            <a:ext cx="4186238" cy="660400"/>
          </a:xfrm>
          <a:prstGeom prst="rect">
            <a:avLst/>
          </a:prstGeom>
          <a:noFill/>
          <a:ln w="9525">
            <a:noFill/>
            <a:miter lim="800000"/>
            <a:headEnd/>
            <a:tailEnd/>
          </a:ln>
        </p:spPr>
      </p:pic>
      <p:pic>
        <p:nvPicPr>
          <p:cNvPr id="1229828" name="Picture 5"/>
          <p:cNvPicPr>
            <a:picLocks noChangeAspect="1" noChangeArrowheads="1"/>
          </p:cNvPicPr>
          <p:nvPr/>
        </p:nvPicPr>
        <p:blipFill>
          <a:blip r:embed="rId4"/>
          <a:srcRect/>
          <a:stretch>
            <a:fillRect/>
          </a:stretch>
        </p:blipFill>
        <p:spPr bwMode="auto">
          <a:xfrm>
            <a:off x="4495800" y="4114800"/>
            <a:ext cx="4267200" cy="711200"/>
          </a:xfrm>
          <a:prstGeom prst="rect">
            <a:avLst/>
          </a:prstGeom>
          <a:noFill/>
          <a:ln w="9525">
            <a:noFill/>
            <a:miter lim="800000"/>
            <a:headEnd/>
            <a:tailEnd/>
          </a:ln>
        </p:spPr>
      </p:pic>
      <p:cxnSp>
        <p:nvCxnSpPr>
          <p:cNvPr id="11" name="Straight Arrow Connector 10"/>
          <p:cNvCxnSpPr/>
          <p:nvPr/>
        </p:nvCxnSpPr>
        <p:spPr>
          <a:xfrm rot="5400000">
            <a:off x="5676900" y="33909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 idx="4"/>
          </p:cNvCxnSpPr>
          <p:nvPr/>
        </p:nvCxnSpPr>
        <p:spPr>
          <a:xfrm>
            <a:off x="6324600" y="2971800"/>
            <a:ext cx="1066800" cy="134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019800" y="2590800"/>
            <a:ext cx="609600" cy="381000"/>
          </a:xfrm>
          <a:prstGeom prst="ellipse">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cxnSp>
        <p:nvCxnSpPr>
          <p:cNvPr id="25" name="Straight Arrow Connector 24"/>
          <p:cNvCxnSpPr/>
          <p:nvPr/>
        </p:nvCxnSpPr>
        <p:spPr>
          <a:xfrm rot="16200000" flipH="1">
            <a:off x="2438400" y="4648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833" name="TextBox 26"/>
          <p:cNvSpPr txBox="1">
            <a:spLocks noChangeArrowheads="1"/>
          </p:cNvSpPr>
          <p:nvPr/>
        </p:nvSpPr>
        <p:spPr bwMode="auto">
          <a:xfrm>
            <a:off x="2971800" y="5105400"/>
            <a:ext cx="2286000" cy="369332"/>
          </a:xfrm>
          <a:prstGeom prst="rect">
            <a:avLst/>
          </a:prstGeom>
          <a:noFill/>
          <a:ln w="9525">
            <a:noFill/>
            <a:miter lim="800000"/>
            <a:headEnd/>
            <a:tailEnd/>
          </a:ln>
        </p:spPr>
        <p:txBody>
          <a:bodyPr wrap="square">
            <a:spAutoFit/>
          </a:bodyPr>
          <a:lstStyle/>
          <a:p>
            <a:r>
              <a:rPr lang="en-US" b="0" dirty="0">
                <a:latin typeface="Calibri" pitchFamily="34" charset="0"/>
              </a:rPr>
              <a:t>feature</a:t>
            </a:r>
            <a:r>
              <a:rPr lang="en-US" b="0" dirty="0" smtClean="0">
                <a:latin typeface="Calibri" pitchFamily="34" charset="0"/>
              </a:rPr>
              <a:t> dimension</a:t>
            </a:r>
            <a:endParaRPr lang="en-US" b="0" dirty="0">
              <a:latin typeface="Calibri" pitchFamily="34" charset="0"/>
            </a:endParaRPr>
          </a:p>
        </p:txBody>
      </p:sp>
      <p:sp>
        <p:nvSpPr>
          <p:cNvPr id="1229834" name="TextBox 30"/>
          <p:cNvSpPr txBox="1">
            <a:spLocks noChangeArrowheads="1"/>
          </p:cNvSpPr>
          <p:nvPr/>
        </p:nvSpPr>
        <p:spPr bwMode="auto">
          <a:xfrm>
            <a:off x="609600" y="5638800"/>
            <a:ext cx="8001000" cy="822325"/>
          </a:xfrm>
          <a:prstGeom prst="rect">
            <a:avLst/>
          </a:prstGeom>
          <a:noFill/>
          <a:ln w="9525">
            <a:noFill/>
            <a:miter lim="800000"/>
            <a:headEnd/>
            <a:tailEnd/>
          </a:ln>
        </p:spPr>
        <p:txBody>
          <a:bodyPr>
            <a:spAutoFit/>
          </a:bodyPr>
          <a:lstStyle/>
          <a:p>
            <a:r>
              <a:rPr lang="en-US" sz="2400" b="0" dirty="0">
                <a:latin typeface="Calibri" pitchFamily="34" charset="0"/>
              </a:rPr>
              <a:t>We compute the kernel matrix by taking the inner-product between the “profile” of two features over the dataset.</a:t>
            </a:r>
          </a:p>
        </p:txBody>
      </p:sp>
      <p:cxnSp>
        <p:nvCxnSpPr>
          <p:cNvPr id="12" name="Straight Arrow Connector 11"/>
          <p:cNvCxnSpPr/>
          <p:nvPr/>
        </p:nvCxnSpPr>
        <p:spPr>
          <a:xfrm rot="5400000">
            <a:off x="1524000" y="45720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4800600"/>
            <a:ext cx="2633090" cy="646331"/>
          </a:xfrm>
          <a:prstGeom prst="rect">
            <a:avLst/>
          </a:prstGeom>
          <a:noFill/>
        </p:spPr>
        <p:txBody>
          <a:bodyPr wrap="none" rtlCol="0">
            <a:spAutoFit/>
          </a:bodyPr>
          <a:lstStyle/>
          <a:p>
            <a:r>
              <a:rPr lang="en-US" b="0" dirty="0" smtClean="0"/>
              <a:t>Cross-domain</a:t>
            </a:r>
          </a:p>
          <a:p>
            <a:r>
              <a:rPr lang="en-US" b="0" dirty="0" smtClean="0"/>
              <a:t>Feature correspondence</a:t>
            </a:r>
            <a:endParaRPr lang="en-US" b="0" dirty="0"/>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69" name="Title 1"/>
          <p:cNvSpPr>
            <a:spLocks noGrp="1"/>
          </p:cNvSpPr>
          <p:nvPr>
            <p:ph type="title" idx="4294967295"/>
          </p:nvPr>
        </p:nvSpPr>
        <p:spPr>
          <a:xfrm>
            <a:off x="381000" y="214313"/>
            <a:ext cx="8562975" cy="700087"/>
          </a:xfrm>
        </p:spPr>
        <p:txBody>
          <a:bodyPr anchor="ctr"/>
          <a:lstStyle/>
          <a:p>
            <a:r>
              <a:rPr lang="en-US" sz="3600" dirty="0" smtClean="0">
                <a:solidFill>
                  <a:srgbClr val="000000"/>
                </a:solidFill>
              </a:rPr>
              <a:t>Transfer Learning by Structural Analogy</a:t>
            </a:r>
            <a:endParaRPr lang="en-US" dirty="0" smtClean="0"/>
          </a:p>
        </p:txBody>
      </p:sp>
      <p:sp>
        <p:nvSpPr>
          <p:cNvPr id="3" name="Content Placeholder 2"/>
          <p:cNvSpPr>
            <a:spLocks noGrp="1"/>
          </p:cNvSpPr>
          <p:nvPr>
            <p:ph idx="4294967295"/>
          </p:nvPr>
        </p:nvSpPr>
        <p:spPr>
          <a:xfrm>
            <a:off x="228600" y="990600"/>
            <a:ext cx="8686800" cy="1800225"/>
          </a:xfrm>
        </p:spPr>
        <p:txBody>
          <a:bodyPr>
            <a:normAutofit/>
          </a:bodyPr>
          <a:lstStyle/>
          <a:p>
            <a:pPr>
              <a:lnSpc>
                <a:spcPct val="80000"/>
              </a:lnSpc>
              <a:defRPr/>
            </a:pPr>
            <a:r>
              <a:rPr lang="en-US" sz="2500" dirty="0" err="1" smtClean="0"/>
              <a:t>Ohsumed</a:t>
            </a:r>
            <a:r>
              <a:rPr lang="en-US" sz="2500" dirty="0" smtClean="0"/>
              <a:t> Dataset</a:t>
            </a:r>
          </a:p>
          <a:p>
            <a:pPr lvl="1">
              <a:lnSpc>
                <a:spcPct val="80000"/>
              </a:lnSpc>
              <a:defRPr/>
            </a:pPr>
            <a:r>
              <a:rPr lang="en-US" sz="2200" dirty="0" smtClean="0"/>
              <a:t>Source: 2 classes from the dataset, no labels in target dataset</a:t>
            </a:r>
          </a:p>
          <a:p>
            <a:pPr lvl="1">
              <a:lnSpc>
                <a:spcPct val="80000"/>
              </a:lnSpc>
              <a:defRPr/>
            </a:pPr>
            <a:r>
              <a:rPr lang="en-US" sz="2200" dirty="0" smtClean="0"/>
              <a:t>A linear SVM classifier trained on source domain achieves 80.5% accuracy on  target domain. </a:t>
            </a:r>
          </a:p>
          <a:p>
            <a:pPr lvl="1">
              <a:lnSpc>
                <a:spcPct val="80000"/>
              </a:lnSpc>
              <a:defRPr/>
            </a:pPr>
            <a:r>
              <a:rPr lang="en-US" sz="2200" dirty="0" smtClean="0"/>
              <a:t>More tests in the table (and paper)</a:t>
            </a:r>
          </a:p>
        </p:txBody>
      </p:sp>
      <p:pic>
        <p:nvPicPr>
          <p:cNvPr id="1235971" name="Picture 2"/>
          <p:cNvPicPr>
            <a:picLocks noChangeAspect="1" noChangeArrowheads="1"/>
          </p:cNvPicPr>
          <p:nvPr/>
        </p:nvPicPr>
        <p:blipFill>
          <a:blip r:embed="rId3"/>
          <a:srcRect/>
          <a:stretch>
            <a:fillRect/>
          </a:stretch>
        </p:blipFill>
        <p:spPr bwMode="auto">
          <a:xfrm>
            <a:off x="-381000" y="3276600"/>
            <a:ext cx="5122862" cy="3192463"/>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4470952" y="2971800"/>
            <a:ext cx="4673048" cy="3467100"/>
          </a:xfrm>
          <a:prstGeom prst="rect">
            <a:avLst/>
          </a:prstGeom>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5" name="标题 1"/>
          <p:cNvSpPr>
            <a:spLocks noGrp="1"/>
          </p:cNvSpPr>
          <p:nvPr>
            <p:ph type="title"/>
          </p:nvPr>
        </p:nvSpPr>
        <p:spPr/>
        <p:txBody>
          <a:bodyPr/>
          <a:lstStyle/>
          <a:p>
            <a:r>
              <a:rPr lang="en-US" smtClean="0"/>
              <a:t>Conclusions and Future Work</a:t>
            </a:r>
          </a:p>
        </p:txBody>
      </p:sp>
      <p:sp>
        <p:nvSpPr>
          <p:cNvPr id="1337346" name="内容占位符 2"/>
          <p:cNvSpPr>
            <a:spLocks noGrp="1"/>
          </p:cNvSpPr>
          <p:nvPr>
            <p:ph idx="1"/>
          </p:nvPr>
        </p:nvSpPr>
        <p:spPr/>
        <p:txBody>
          <a:bodyPr/>
          <a:lstStyle/>
          <a:p>
            <a:r>
              <a:rPr lang="en-US" dirty="0" smtClean="0"/>
              <a:t>Transfer Learning</a:t>
            </a:r>
          </a:p>
          <a:p>
            <a:pPr lvl="1"/>
            <a:r>
              <a:rPr lang="en-US" dirty="0" smtClean="0"/>
              <a:t>Instance based</a:t>
            </a:r>
          </a:p>
          <a:p>
            <a:pPr lvl="1"/>
            <a:r>
              <a:rPr lang="en-US" dirty="0" smtClean="0"/>
              <a:t>Feature based</a:t>
            </a:r>
          </a:p>
          <a:p>
            <a:pPr lvl="1"/>
            <a:r>
              <a:rPr lang="en-US" dirty="0" smtClean="0"/>
              <a:t>Model based</a:t>
            </a:r>
          </a:p>
          <a:p>
            <a:r>
              <a:rPr lang="en-US" dirty="0" smtClean="0"/>
              <a:t>Heterogeneous Transfer Learning</a:t>
            </a:r>
          </a:p>
          <a:p>
            <a:pPr lvl="1"/>
            <a:r>
              <a:rPr lang="en-US" dirty="0" smtClean="0"/>
              <a:t>Translator: Translated Learning</a:t>
            </a:r>
          </a:p>
          <a:p>
            <a:pPr lvl="1"/>
            <a:r>
              <a:rPr lang="en-US" dirty="0" smtClean="0"/>
              <a:t>No Translator: </a:t>
            </a:r>
          </a:p>
          <a:p>
            <a:pPr lvl="2"/>
            <a:r>
              <a:rPr lang="en-US" dirty="0" smtClean="0"/>
              <a:t>Structural Transfer Learning </a:t>
            </a:r>
          </a:p>
          <a:p>
            <a:r>
              <a:rPr lang="en-US" sz="3600" dirty="0" smtClean="0"/>
              <a:t>Challenges</a:t>
            </a:r>
          </a:p>
          <a:p>
            <a:pPr lvl="1"/>
            <a:endParaRPr lang="en-US" dirty="0" smtClean="0"/>
          </a:p>
        </p:txBody>
      </p:sp>
      <p:sp>
        <p:nvSpPr>
          <p:cNvPr id="1337347" name="灯片编号占位符 3"/>
          <p:cNvSpPr>
            <a:spLocks noGrp="1"/>
          </p:cNvSpPr>
          <p:nvPr>
            <p:ph type="sldNum" sz="quarter" idx="12"/>
          </p:nvPr>
        </p:nvSpPr>
        <p:spPr>
          <a:noFill/>
        </p:spPr>
        <p:txBody>
          <a:bodyPr/>
          <a:lstStyle/>
          <a:p>
            <a:fld id="{1C74C974-103A-4874-A3E5-2169F850DAAD}" type="slidenum">
              <a:rPr lang="en-US" smtClean="0"/>
              <a:pPr/>
              <a:t>32</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hlinkClick r:id="rId2"/>
              </a:rPr>
              <a:t>http://www.cse.ust.hk/~qyang/publications.html</a:t>
            </a:r>
            <a:endParaRPr lang="en-US" dirty="0" smtClean="0"/>
          </a:p>
          <a:p>
            <a:r>
              <a:rPr lang="en-US" sz="1600" dirty="0" err="1" smtClean="0"/>
              <a:t>Huayan</a:t>
            </a:r>
            <a:r>
              <a:rPr lang="en-US" sz="1600" dirty="0" smtClean="0"/>
              <a:t> Wang and Qiang Yang. </a:t>
            </a:r>
            <a:r>
              <a:rPr lang="en-US" sz="1600" u="sng" dirty="0" smtClean="0"/>
              <a:t>Transfer Learning by Structural Analogy. In Proceedings of the 25th AAAI Conference on Artificial Intelligence (</a:t>
            </a:r>
            <a:r>
              <a:rPr lang="en-US" sz="1600" u="sng" dirty="0" smtClean="0">
                <a:hlinkClick r:id="rId3"/>
              </a:rPr>
              <a:t>AAAI-11). San Francisco, CA USA. August, 2011. (</a:t>
            </a:r>
            <a:r>
              <a:rPr lang="en-US" sz="1600" u="sng" dirty="0" smtClean="0">
                <a:hlinkClick r:id="rId4"/>
              </a:rPr>
              <a:t>PDF)Yin Zhu, Yuqiang Chen, Zhongqi Lu, Sinno J. Pan, Gui-Rong Xue, Yong Yu and Qiang Yang. Heterogeneous Transfer Learning for Image Classification. In Proceedings of the 25th AAAI Conference on Artificial Intelligence (</a:t>
            </a:r>
            <a:r>
              <a:rPr lang="en-US" sz="1600" u="sng" dirty="0" smtClean="0">
                <a:hlinkClick r:id="rId3"/>
              </a:rPr>
              <a:t>AAAI-11). San Francisco, CA USA. August, 2011. (</a:t>
            </a:r>
            <a:r>
              <a:rPr lang="en-US" sz="1600" u="sng" dirty="0" smtClean="0">
                <a:hlinkClick r:id="rId5"/>
              </a:rPr>
              <a:t>PDF)</a:t>
            </a:r>
            <a:endParaRPr lang="en-US" sz="1600" u="sng" dirty="0" smtClean="0"/>
          </a:p>
          <a:p>
            <a:r>
              <a:rPr lang="en-US" sz="1600" dirty="0" smtClean="0"/>
              <a:t>Qiang Yang, </a:t>
            </a:r>
            <a:r>
              <a:rPr lang="en-US" sz="1600" dirty="0" err="1" smtClean="0"/>
              <a:t>Yuqiang</a:t>
            </a:r>
            <a:r>
              <a:rPr lang="en-US" sz="1600" dirty="0" smtClean="0"/>
              <a:t> Chen, </a:t>
            </a:r>
            <a:r>
              <a:rPr lang="en-US" sz="1600" dirty="0" err="1" smtClean="0"/>
              <a:t>Gui-Rong</a:t>
            </a:r>
            <a:r>
              <a:rPr lang="en-US" sz="1600" dirty="0" smtClean="0"/>
              <a:t> </a:t>
            </a:r>
            <a:r>
              <a:rPr lang="en-US" sz="1600" dirty="0" err="1" smtClean="0"/>
              <a:t>Xue</a:t>
            </a:r>
            <a:r>
              <a:rPr lang="en-US" sz="1600" dirty="0" smtClean="0"/>
              <a:t>, </a:t>
            </a:r>
            <a:r>
              <a:rPr lang="en-US" sz="1600" dirty="0" err="1" smtClean="0"/>
              <a:t>Wenyuan</a:t>
            </a:r>
            <a:r>
              <a:rPr lang="en-US" sz="1600" dirty="0" smtClean="0"/>
              <a:t> Dai and Yong Yu. </a:t>
            </a:r>
            <a:r>
              <a:rPr lang="en-US" sz="1600" u="sng" dirty="0" smtClean="0"/>
              <a:t>Heterogeneous Transfer Learning for Image Clustering via the Social Web. In </a:t>
            </a:r>
            <a:r>
              <a:rPr lang="en-US" sz="1600" i="1" u="sng" dirty="0" smtClean="0"/>
              <a:t>Proceedings of the 47th Annual Meeting of the ACL and the 4th IJCNLP of the AFNLP (</a:t>
            </a:r>
            <a:r>
              <a:rPr lang="en-US" sz="1600" b="1" i="1" u="sng" dirty="0" smtClean="0"/>
              <a:t>ACL-IJCNLP'09), </a:t>
            </a:r>
            <a:r>
              <a:rPr lang="en-US" sz="1600" b="1" i="1" u="sng" dirty="0" err="1" smtClean="0"/>
              <a:t>Sinagpore</a:t>
            </a:r>
            <a:r>
              <a:rPr lang="en-US" sz="1600" b="1" i="1" u="sng" dirty="0" smtClean="0"/>
              <a:t>, Aug 2009, pages 1–9. Invited Paper (</a:t>
            </a:r>
            <a:r>
              <a:rPr lang="en-US" sz="1600" b="1" i="1" u="sng" dirty="0" smtClean="0">
                <a:hlinkClick r:id="rId6"/>
              </a:rPr>
              <a:t>PDF)</a:t>
            </a:r>
            <a:endParaRPr lang="en-US" sz="1600" b="1" i="1" u="sng" dirty="0" smtClean="0"/>
          </a:p>
          <a:p>
            <a:r>
              <a:rPr lang="en-US" sz="1600" dirty="0" err="1" smtClean="0"/>
              <a:t>Wenyuan</a:t>
            </a:r>
            <a:r>
              <a:rPr lang="en-US" sz="1600" dirty="0" smtClean="0"/>
              <a:t> Dai, </a:t>
            </a:r>
            <a:r>
              <a:rPr lang="en-US" sz="1600" dirty="0" err="1" smtClean="0"/>
              <a:t>Yuqiang</a:t>
            </a:r>
            <a:r>
              <a:rPr lang="en-US" sz="1600" dirty="0" smtClean="0"/>
              <a:t> Chen, </a:t>
            </a:r>
            <a:r>
              <a:rPr lang="en-US" sz="1600" dirty="0" err="1" smtClean="0"/>
              <a:t>Gui-Rong</a:t>
            </a:r>
            <a:r>
              <a:rPr lang="en-US" sz="1600" dirty="0" smtClean="0"/>
              <a:t> </a:t>
            </a:r>
            <a:r>
              <a:rPr lang="en-US" sz="1600" dirty="0" err="1" smtClean="0"/>
              <a:t>Xue</a:t>
            </a:r>
            <a:r>
              <a:rPr lang="en-US" sz="1600" dirty="0" smtClean="0"/>
              <a:t>, Qiang Yang, and Yong Yu. </a:t>
            </a:r>
            <a:r>
              <a:rPr lang="en-US" sz="1600" u="sng" dirty="0" smtClean="0"/>
              <a:t>Translated Learning. In </a:t>
            </a:r>
            <a:r>
              <a:rPr lang="en-US" sz="1600" i="1" u="sng" dirty="0" smtClean="0"/>
              <a:t>Proceedings of Twenty-Second Annual Conference on Neural Information Processing Systems (</a:t>
            </a:r>
            <a:r>
              <a:rPr lang="en-US" sz="1600" b="1" i="1" u="sng" dirty="0" smtClean="0"/>
              <a:t>NIPS 2008), December 8, 2008, Vancouver, British Columbia, Canada. </a:t>
            </a:r>
            <a:r>
              <a:rPr lang="en-US" sz="1600" b="1" i="1" u="sng" smtClean="0"/>
              <a:t>(</a:t>
            </a:r>
            <a:r>
              <a:rPr lang="en-US" sz="1600" b="1" i="1" u="sng" smtClean="0">
                <a:hlinkClick r:id="rId7"/>
              </a:rPr>
              <a:t>Link</a:t>
            </a:r>
            <a:endParaRPr lang="en-US" sz="1600" dirty="0" smtClean="0"/>
          </a:p>
        </p:txBody>
      </p:sp>
      <p:sp>
        <p:nvSpPr>
          <p:cNvPr id="4" name="Footer Placeholder 3"/>
          <p:cNvSpPr>
            <a:spLocks noGrp="1"/>
          </p:cNvSpPr>
          <p:nvPr>
            <p:ph type="ftr" sz="quarter" idx="11"/>
          </p:nvPr>
        </p:nvSpPr>
        <p:spPr/>
        <p:txBody>
          <a:bodyPr/>
          <a:lstStyle/>
          <a:p>
            <a:pPr>
              <a:defRPr/>
            </a:pPr>
            <a:r>
              <a:rPr lang="en-US" smtClean="0"/>
              <a:t>Harbin 2011</a:t>
            </a:r>
            <a:endParaRPr lang="en-US"/>
          </a:p>
        </p:txBody>
      </p:sp>
      <p:sp>
        <p:nvSpPr>
          <p:cNvPr id="5" name="Slide Number Placeholder 4"/>
          <p:cNvSpPr>
            <a:spLocks noGrp="1"/>
          </p:cNvSpPr>
          <p:nvPr>
            <p:ph type="sldNum" sz="quarter" idx="12"/>
          </p:nvPr>
        </p:nvSpPr>
        <p:spPr/>
        <p:txBody>
          <a:bodyPr/>
          <a:lstStyle/>
          <a:p>
            <a:pPr>
              <a:defRPr/>
            </a:pPr>
            <a:fld id="{8C45BCE4-3E6F-42C7-9A2A-53496AECA147}" type="slidenum">
              <a:rPr lang="en-US" smtClean="0"/>
              <a:pPr>
                <a:defRPr/>
              </a:pPr>
              <a:t>33</a:t>
            </a:fld>
            <a:endParaRPr lang="en-US" dirty="0"/>
          </a:p>
        </p:txBody>
      </p:sp>
    </p:spTree>
  </p:cSld>
  <p:clrMapOvr>
    <a:masterClrMapping/>
  </p:clrMapOvr>
  <p:transition xmlns:p14="http://schemas.microsoft.com/office/powerpoint/2010/mai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3" name="标题 1"/>
          <p:cNvSpPr>
            <a:spLocks noGrp="1"/>
          </p:cNvSpPr>
          <p:nvPr>
            <p:ph type="title" idx="4294967295"/>
          </p:nvPr>
        </p:nvSpPr>
        <p:spPr>
          <a:xfrm>
            <a:off x="685800" y="457200"/>
            <a:ext cx="7793038" cy="700088"/>
          </a:xfrm>
          <a:solidFill>
            <a:srgbClr val="FFFFFF"/>
          </a:solidFill>
          <a:ln>
            <a:solidFill>
              <a:srgbClr val="000000"/>
            </a:solidFill>
          </a:ln>
        </p:spPr>
        <p:txBody>
          <a:bodyPr/>
          <a:lstStyle/>
          <a:p>
            <a:pPr algn="ctr"/>
            <a:r>
              <a:rPr lang="en-US" altLang="zh-CN" smtClean="0">
                <a:ea typeface="宋体" pitchFamily="2" charset="-122"/>
              </a:rPr>
              <a:t>Learning by Analogy</a:t>
            </a:r>
            <a:endParaRPr lang="en-US" smtClean="0"/>
          </a:p>
        </p:txBody>
      </p:sp>
      <p:sp>
        <p:nvSpPr>
          <p:cNvPr id="447490" name="内容占位符 2"/>
          <p:cNvSpPr>
            <a:spLocks noGrp="1"/>
          </p:cNvSpPr>
          <p:nvPr>
            <p:ph idx="4294967295"/>
          </p:nvPr>
        </p:nvSpPr>
        <p:spPr>
          <a:xfrm>
            <a:off x="609600" y="1447800"/>
            <a:ext cx="7772400" cy="4800600"/>
          </a:xfrm>
          <a:solidFill>
            <a:srgbClr val="FFFFFF"/>
          </a:solidFill>
          <a:ln>
            <a:solidFill>
              <a:srgbClr val="000000"/>
            </a:solidFill>
          </a:ln>
        </p:spPr>
        <p:txBody>
          <a:bodyPr/>
          <a:lstStyle/>
          <a:p>
            <a:pPr marL="0" indent="0"/>
            <a:r>
              <a:rPr lang="en-US" dirty="0" smtClean="0"/>
              <a:t>  </a:t>
            </a:r>
            <a:r>
              <a:rPr lang="en-US" sz="2800" dirty="0" err="1" smtClean="0"/>
              <a:t>Gentner</a:t>
            </a:r>
            <a:r>
              <a:rPr lang="en-US" sz="2800" dirty="0" smtClean="0">
                <a:ea typeface="宋体" pitchFamily="2" charset="-122"/>
              </a:rPr>
              <a:t> 1</a:t>
            </a:r>
            <a:r>
              <a:rPr lang="en-US" sz="2800" dirty="0" smtClean="0"/>
              <a:t>983</a:t>
            </a:r>
            <a:r>
              <a:rPr lang="en-US" altLang="zh-CN" sz="2800" dirty="0" smtClean="0">
                <a:ea typeface="宋体" pitchFamily="2" charset="-122"/>
              </a:rPr>
              <a:t>: Structural Correspondence</a:t>
            </a:r>
            <a:endParaRPr lang="en-US" dirty="0" smtClean="0"/>
          </a:p>
          <a:p>
            <a:pPr marL="400050" lvl="1" indent="0"/>
            <a:r>
              <a:rPr lang="en-US" altLang="zh-CN" sz="1900" dirty="0" smtClean="0">
                <a:ea typeface="宋体" pitchFamily="2" charset="-122"/>
              </a:rPr>
              <a:t> Mapping between source and target: </a:t>
            </a:r>
          </a:p>
          <a:p>
            <a:pPr marL="800100" lvl="2" indent="0"/>
            <a:r>
              <a:rPr lang="en-US" altLang="zh-CN" sz="1500" dirty="0" smtClean="0">
                <a:ea typeface="宋体" pitchFamily="2" charset="-122"/>
              </a:rPr>
              <a:t> </a:t>
            </a:r>
            <a:r>
              <a:rPr lang="en-US" altLang="zh-CN" sz="1800" dirty="0" smtClean="0">
                <a:ea typeface="宋体" pitchFamily="2" charset="-122"/>
              </a:rPr>
              <a:t>mapping between objects in different domains</a:t>
            </a:r>
          </a:p>
          <a:p>
            <a:pPr marL="800100" lvl="2" indent="0"/>
            <a:r>
              <a:rPr lang="en-US" altLang="zh-CN" sz="1800" dirty="0" smtClean="0">
                <a:ea typeface="宋体" pitchFamily="2" charset="-122"/>
              </a:rPr>
              <a:t>  </a:t>
            </a:r>
            <a:r>
              <a:rPr lang="en-US" altLang="zh-CN" sz="1400" dirty="0" smtClean="0">
                <a:ea typeface="宋体" pitchFamily="2" charset="-122"/>
              </a:rPr>
              <a:t>e.g., between computers and humans</a:t>
            </a:r>
          </a:p>
          <a:p>
            <a:pPr marL="800100" lvl="2" indent="0"/>
            <a:r>
              <a:rPr lang="en-US" altLang="zh-CN" sz="1800" dirty="0" smtClean="0">
                <a:ea typeface="宋体" pitchFamily="2" charset="-122"/>
              </a:rPr>
              <a:t> mapping can also be between relations</a:t>
            </a:r>
          </a:p>
          <a:p>
            <a:pPr marL="800100" lvl="2" indent="0"/>
            <a:r>
              <a:rPr lang="en-US" altLang="zh-CN" sz="1400" dirty="0" smtClean="0">
                <a:ea typeface="宋体" pitchFamily="2" charset="-122"/>
              </a:rPr>
              <a:t>Anti-virus software vs. medicine</a:t>
            </a:r>
          </a:p>
          <a:p>
            <a:pPr marL="0" indent="0"/>
            <a:r>
              <a:rPr lang="de-DE" sz="2400" dirty="0" smtClean="0"/>
              <a:t>  </a:t>
            </a:r>
            <a:r>
              <a:rPr lang="de-DE" sz="2400" dirty="0" err="1" smtClean="0"/>
              <a:t>Falkenhainer</a:t>
            </a:r>
            <a:r>
              <a:rPr lang="zh-CN" altLang="en-US" sz="2400" dirty="0" smtClean="0">
                <a:ea typeface="宋体" pitchFamily="2" charset="-122"/>
              </a:rPr>
              <a:t>，</a:t>
            </a:r>
            <a:r>
              <a:rPr lang="de-DE" sz="2400" dirty="0" err="1" smtClean="0"/>
              <a:t>Forbus</a:t>
            </a:r>
            <a:r>
              <a:rPr lang="de-DE" sz="2400" dirty="0" smtClean="0"/>
              <a:t>, and </a:t>
            </a:r>
            <a:r>
              <a:rPr lang="de-DE" sz="2400" dirty="0" err="1" smtClean="0"/>
              <a:t>Gentner</a:t>
            </a:r>
            <a:r>
              <a:rPr lang="de-DE" sz="2400" dirty="0" smtClean="0"/>
              <a:t>  (1989</a:t>
            </a:r>
            <a:r>
              <a:rPr lang="zh-CN" altLang="en-US" sz="2400" dirty="0" smtClean="0">
                <a:ea typeface="宋体" pitchFamily="2" charset="-122"/>
              </a:rPr>
              <a:t>）</a:t>
            </a:r>
            <a:r>
              <a:rPr lang="en-US" altLang="zh-CN" sz="2400" dirty="0" smtClean="0">
                <a:ea typeface="宋体" pitchFamily="2" charset="-122"/>
              </a:rPr>
              <a:t> </a:t>
            </a:r>
          </a:p>
          <a:p>
            <a:pPr marL="400050" lvl="1" indent="0"/>
            <a:r>
              <a:rPr lang="en-US" altLang="zh-CN" sz="2000" dirty="0" smtClean="0">
                <a:ea typeface="宋体" pitchFamily="2" charset="-122"/>
              </a:rPr>
              <a:t>  Structural Correspondence Engine</a:t>
            </a:r>
            <a:r>
              <a:rPr lang="zh-CN" altLang="zh-CN" sz="2000" dirty="0" smtClean="0">
                <a:ea typeface="宋体" pitchFamily="2" charset="-122"/>
              </a:rPr>
              <a:t>：</a:t>
            </a:r>
            <a:r>
              <a:rPr lang="en-US" altLang="zh-CN" sz="2000" dirty="0" smtClean="0">
                <a:ea typeface="宋体" pitchFamily="2" charset="-122"/>
              </a:rPr>
              <a:t> incremental transfer of knowledge via comparison of two domains</a:t>
            </a:r>
          </a:p>
          <a:p>
            <a:pPr marL="0" indent="0"/>
            <a:r>
              <a:rPr lang="en-US" altLang="zh-CN" sz="2300" dirty="0" smtClean="0">
                <a:ea typeface="宋体" pitchFamily="2" charset="-122"/>
              </a:rPr>
              <a:t>  Case-based Reasoning (CBR</a:t>
            </a:r>
            <a:r>
              <a:rPr lang="zh-CN" altLang="en-US" sz="2300" dirty="0" smtClean="0">
                <a:ea typeface="宋体" pitchFamily="2" charset="-122"/>
              </a:rPr>
              <a:t>）</a:t>
            </a:r>
            <a:endParaRPr lang="en-US" altLang="zh-CN" sz="2300" dirty="0" smtClean="0">
              <a:ea typeface="宋体" pitchFamily="2" charset="-122"/>
            </a:endParaRPr>
          </a:p>
          <a:p>
            <a:pPr marL="400050" lvl="1" indent="0"/>
            <a:r>
              <a:rPr lang="en-US" altLang="zh-CN" sz="1900" dirty="0" smtClean="0">
                <a:ea typeface="宋体" pitchFamily="2" charset="-122"/>
              </a:rPr>
              <a:t> e.g.,</a:t>
            </a:r>
            <a:r>
              <a:rPr lang="zh-CN" altLang="en-US" sz="2000" dirty="0" smtClean="0">
                <a:ea typeface="宋体" pitchFamily="2" charset="-122"/>
              </a:rPr>
              <a:t>（</a:t>
            </a:r>
            <a:r>
              <a:rPr lang="en-US" sz="2000" dirty="0" smtClean="0"/>
              <a:t>CHEF</a:t>
            </a:r>
            <a:r>
              <a:rPr lang="zh-CN" altLang="en-US" sz="2000" dirty="0" smtClean="0">
                <a:ea typeface="宋体" pitchFamily="2" charset="-122"/>
              </a:rPr>
              <a:t>） </a:t>
            </a:r>
            <a:r>
              <a:rPr lang="en-US" sz="2000" dirty="0" smtClean="0"/>
              <a:t>[Hammond, 1986] </a:t>
            </a:r>
            <a:r>
              <a:rPr lang="zh-CN" altLang="en-US" sz="2000" dirty="0" smtClean="0">
                <a:ea typeface="宋体" pitchFamily="2" charset="-122"/>
              </a:rPr>
              <a:t>，</a:t>
            </a:r>
            <a:r>
              <a:rPr lang="en-US" sz="2000" dirty="0" smtClean="0"/>
              <a:t>AI planning</a:t>
            </a:r>
            <a:r>
              <a:rPr lang="en-US" altLang="zh-CN" sz="2000" dirty="0" smtClean="0">
                <a:ea typeface="宋体" pitchFamily="2" charset="-122"/>
              </a:rPr>
              <a:t> of recipes for cooking, </a:t>
            </a:r>
            <a:r>
              <a:rPr lang="en-US" sz="2000" dirty="0" smtClean="0"/>
              <a:t>HYPO (Ashley 1991), …</a:t>
            </a:r>
            <a:endParaRPr lang="en-US" altLang="zh-CN" sz="2000" dirty="0" smtClean="0">
              <a:ea typeface="宋体" pitchFamily="2" charset="-122"/>
            </a:endParaRPr>
          </a:p>
        </p:txBody>
      </p:sp>
      <p:sp>
        <p:nvSpPr>
          <p:cNvPr id="945155" name="灯片编号占位符 3"/>
          <p:cNvSpPr>
            <a:spLocks noGrp="1"/>
          </p:cNvSpPr>
          <p:nvPr>
            <p:ph type="sldNum" sz="quarter" idx="4294967295"/>
          </p:nvPr>
        </p:nvSpPr>
        <p:spPr>
          <a:noFill/>
        </p:spPr>
        <p:txBody>
          <a:bodyPr/>
          <a:lstStyle/>
          <a:p>
            <a:fld id="{AAAE0D0B-ED11-4173-8E79-1FA89584F1CE}" type="slidenum">
              <a:rPr lang="en-US" smtClean="0"/>
              <a:pPr/>
              <a:t>4</a:t>
            </a:fld>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749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749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749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749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749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749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749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7490">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74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49" name="Title 6"/>
          <p:cNvSpPr>
            <a:spLocks noGrp="1"/>
          </p:cNvSpPr>
          <p:nvPr>
            <p:ph type="title"/>
          </p:nvPr>
        </p:nvSpPr>
        <p:spPr/>
        <p:txBody>
          <a:bodyPr/>
          <a:lstStyle/>
          <a:p>
            <a:r>
              <a:rPr lang="en-US" altLang="zh-CN" sz="4000" smtClean="0">
                <a:solidFill>
                  <a:schemeClr val="tx1"/>
                </a:solidFill>
                <a:ea typeface="宋体" pitchFamily="2" charset="-122"/>
              </a:rPr>
              <a:t>Challenges with LBA</a:t>
            </a:r>
            <a:endParaRPr lang="en-US" sz="4000" smtClean="0"/>
          </a:p>
        </p:txBody>
      </p:sp>
      <p:sp>
        <p:nvSpPr>
          <p:cNvPr id="949250" name="Text Placeholder 7"/>
          <p:cNvSpPr>
            <a:spLocks noGrp="1"/>
          </p:cNvSpPr>
          <p:nvPr>
            <p:ph type="body" sz="half" idx="1"/>
          </p:nvPr>
        </p:nvSpPr>
        <p:spPr>
          <a:xfrm>
            <a:off x="304800" y="914400"/>
            <a:ext cx="4038600" cy="5287963"/>
          </a:xfrm>
        </p:spPr>
        <p:txBody>
          <a:bodyPr/>
          <a:lstStyle/>
          <a:p>
            <a:pPr>
              <a:buFont typeface="Wingdings" pitchFamily="2" charset="2"/>
              <a:buNone/>
            </a:pPr>
            <a:r>
              <a:rPr lang="zh-CN" altLang="en-US" sz="1800" smtClean="0">
                <a:ea typeface="宋体" pitchFamily="2" charset="-122"/>
              </a:rPr>
              <a:t>（</a:t>
            </a:r>
            <a:r>
              <a:rPr lang="en-US" sz="1800" b="1" smtClean="0"/>
              <a:t>ACCESS</a:t>
            </a:r>
            <a:r>
              <a:rPr lang="zh-CN" altLang="en-US" sz="1800" b="1" smtClean="0">
                <a:ea typeface="宋体" pitchFamily="2" charset="-122"/>
              </a:rPr>
              <a:t>）</a:t>
            </a:r>
            <a:r>
              <a:rPr lang="en-US" altLang="zh-CN" sz="1800" b="1" smtClean="0">
                <a:ea typeface="宋体" pitchFamily="2" charset="-122"/>
              </a:rPr>
              <a:t>: find similar case candidates</a:t>
            </a:r>
          </a:p>
          <a:p>
            <a:pPr lvl="1">
              <a:buFont typeface="Arial" charset="0"/>
              <a:buChar char="•"/>
            </a:pPr>
            <a:r>
              <a:rPr lang="en-US" altLang="zh-CN" sz="1600" smtClean="0">
                <a:ea typeface="宋体" pitchFamily="2" charset="-122"/>
              </a:rPr>
              <a:t> How to tell similar cases</a:t>
            </a:r>
            <a:r>
              <a:rPr lang="zh-CN" altLang="en-US" sz="1600" smtClean="0">
                <a:ea typeface="宋体" pitchFamily="2" charset="-122"/>
              </a:rPr>
              <a:t>？</a:t>
            </a:r>
            <a:endParaRPr lang="en-US" altLang="zh-CN" sz="1600" smtClean="0">
              <a:ea typeface="宋体" pitchFamily="2" charset="-122"/>
            </a:endParaRPr>
          </a:p>
          <a:p>
            <a:pPr lvl="1">
              <a:buFont typeface="Arial" charset="0"/>
              <a:buChar char="•"/>
            </a:pPr>
            <a:r>
              <a:rPr lang="en-US" altLang="zh-CN" sz="1600" b="1" smtClean="0">
                <a:ea typeface="宋体" pitchFamily="2" charset="-122"/>
              </a:rPr>
              <a:t> Meaning of ‘similarity’</a:t>
            </a:r>
            <a:r>
              <a:rPr lang="zh-CN" altLang="en-US" sz="1600" b="1" smtClean="0">
                <a:ea typeface="宋体" pitchFamily="2" charset="-122"/>
              </a:rPr>
              <a:t>？</a:t>
            </a:r>
            <a:endParaRPr lang="en-US" sz="1600" b="1" smtClean="0"/>
          </a:p>
          <a:p>
            <a:endParaRPr lang="en-US" sz="1800" b="1" smtClean="0"/>
          </a:p>
          <a:p>
            <a:pPr>
              <a:buFont typeface="Wingdings" pitchFamily="2" charset="2"/>
              <a:buNone/>
            </a:pPr>
            <a:r>
              <a:rPr lang="en-US" sz="1800" b="1" smtClean="0"/>
              <a:t>MATCHING: between source and target domains</a:t>
            </a:r>
          </a:p>
          <a:p>
            <a:pPr lvl="1">
              <a:buFont typeface="Arial" charset="0"/>
              <a:buChar char="•"/>
            </a:pPr>
            <a:r>
              <a:rPr lang="en-US" altLang="zh-CN" sz="1600" smtClean="0">
                <a:ea typeface="宋体" pitchFamily="2" charset="-122"/>
              </a:rPr>
              <a:t>Many possible mappings</a:t>
            </a:r>
            <a:r>
              <a:rPr lang="zh-CN" altLang="en-US" sz="1600" smtClean="0">
                <a:ea typeface="宋体" pitchFamily="2" charset="-122"/>
              </a:rPr>
              <a:t>？</a:t>
            </a:r>
            <a:endParaRPr lang="en-US" altLang="zh-CN" sz="1600" smtClean="0">
              <a:ea typeface="宋体" pitchFamily="2" charset="-122"/>
            </a:endParaRPr>
          </a:p>
          <a:p>
            <a:pPr lvl="1">
              <a:buFont typeface="Arial" charset="0"/>
              <a:buChar char="•"/>
            </a:pPr>
            <a:r>
              <a:rPr lang="en-US" sz="1600" smtClean="0"/>
              <a:t>To map objects, or relations</a:t>
            </a:r>
            <a:r>
              <a:rPr lang="zh-CN" altLang="en-US" sz="1600" smtClean="0">
                <a:ea typeface="宋体" pitchFamily="2" charset="-122"/>
              </a:rPr>
              <a:t>？</a:t>
            </a:r>
            <a:endParaRPr lang="en-US" sz="1600" smtClean="0"/>
          </a:p>
          <a:p>
            <a:pPr lvl="1">
              <a:buFont typeface="Arial" charset="0"/>
              <a:buChar char="•"/>
            </a:pPr>
            <a:r>
              <a:rPr lang="en-US" altLang="zh-CN" sz="1600" smtClean="0">
                <a:ea typeface="宋体" pitchFamily="2" charset="-122"/>
              </a:rPr>
              <a:t>How to decide on the objective functions</a:t>
            </a:r>
            <a:r>
              <a:rPr lang="zh-CN" altLang="en-US" sz="1600" smtClean="0">
                <a:ea typeface="宋体" pitchFamily="2" charset="-122"/>
              </a:rPr>
              <a:t>？</a:t>
            </a:r>
            <a:endParaRPr lang="en-US" sz="1600" b="1" smtClean="0"/>
          </a:p>
          <a:p>
            <a:endParaRPr lang="en-US" sz="1800" b="1" smtClean="0"/>
          </a:p>
          <a:p>
            <a:pPr>
              <a:buFont typeface="Wingdings" pitchFamily="2" charset="2"/>
              <a:buNone/>
            </a:pPr>
            <a:r>
              <a:rPr lang="en-US" sz="1800" b="1" smtClean="0"/>
              <a:t>EVALUATION</a:t>
            </a:r>
            <a:r>
              <a:rPr lang="zh-CN" altLang="en-US" sz="1800" smtClean="0">
                <a:ea typeface="宋体" pitchFamily="2" charset="-122"/>
              </a:rPr>
              <a:t>：</a:t>
            </a:r>
            <a:r>
              <a:rPr lang="en-US" altLang="zh-CN" sz="1800" smtClean="0">
                <a:ea typeface="宋体" pitchFamily="2" charset="-122"/>
              </a:rPr>
              <a:t> test transferred knowledge</a:t>
            </a:r>
          </a:p>
          <a:p>
            <a:pPr lvl="1">
              <a:buFont typeface="Arial" charset="0"/>
              <a:buChar char="•"/>
            </a:pPr>
            <a:r>
              <a:rPr lang="en-US" altLang="zh-CN" sz="1600" smtClean="0">
                <a:ea typeface="宋体" pitchFamily="2" charset="-122"/>
              </a:rPr>
              <a:t> How to create objective hypothesis for target domain?</a:t>
            </a:r>
          </a:p>
          <a:p>
            <a:pPr lvl="1">
              <a:buFont typeface="Arial" charset="0"/>
              <a:buChar char="•"/>
            </a:pPr>
            <a:r>
              <a:rPr lang="en-US" altLang="zh-CN" sz="1600" smtClean="0">
                <a:ea typeface="宋体" pitchFamily="2" charset="-122"/>
              </a:rPr>
              <a:t>How to </a:t>
            </a:r>
            <a:r>
              <a:rPr lang="zh-CN" altLang="en-US" sz="1600" smtClean="0">
                <a:ea typeface="宋体" pitchFamily="2" charset="-122"/>
              </a:rPr>
              <a:t>？</a:t>
            </a:r>
            <a:endParaRPr lang="en-US" sz="1600" smtClean="0"/>
          </a:p>
        </p:txBody>
      </p:sp>
      <p:sp>
        <p:nvSpPr>
          <p:cNvPr id="949251" name="Content Placeholder 8"/>
          <p:cNvSpPr>
            <a:spLocks noGrp="1"/>
          </p:cNvSpPr>
          <p:nvPr>
            <p:ph sz="half" idx="2"/>
          </p:nvPr>
        </p:nvSpPr>
        <p:spPr/>
        <p:txBody>
          <a:bodyPr/>
          <a:lstStyle/>
          <a:p>
            <a:r>
              <a:rPr lang="en-US" altLang="zh-CN" dirty="0" smtClean="0">
                <a:ea typeface="宋体" pitchFamily="2" charset="-122"/>
              </a:rPr>
              <a:t>Access, Matching and </a:t>
            </a:r>
            <a:r>
              <a:rPr lang="en-US" altLang="zh-CN" dirty="0" err="1" smtClean="0">
                <a:ea typeface="宋体" pitchFamily="2" charset="-122"/>
              </a:rPr>
              <a:t>Eval</a:t>
            </a:r>
            <a:r>
              <a:rPr lang="en-US" altLang="zh-CN" dirty="0" smtClean="0">
                <a:ea typeface="宋体" pitchFamily="2" charset="-122"/>
              </a:rPr>
              <a:t>:</a:t>
            </a:r>
          </a:p>
          <a:p>
            <a:pPr lvl="1"/>
            <a:r>
              <a:rPr lang="en-US" altLang="zh-CN" dirty="0" smtClean="0">
                <a:ea typeface="宋体" pitchFamily="2" charset="-122"/>
              </a:rPr>
              <a:t>decided via prior knowledge</a:t>
            </a:r>
          </a:p>
          <a:p>
            <a:pPr lvl="1"/>
            <a:r>
              <a:rPr lang="en-US" altLang="zh-CN" dirty="0" smtClean="0">
                <a:ea typeface="宋体" pitchFamily="2" charset="-122"/>
              </a:rPr>
              <a:t>mapping fixed</a:t>
            </a:r>
          </a:p>
          <a:p>
            <a:r>
              <a:rPr lang="en-US" altLang="zh-CN" dirty="0" smtClean="0">
                <a:ea typeface="宋体" pitchFamily="2" charset="-122"/>
              </a:rPr>
              <a:t>Our problem</a:t>
            </a:r>
            <a:r>
              <a:rPr lang="zh-CN" altLang="en-US" dirty="0" smtClean="0">
                <a:ea typeface="宋体" pitchFamily="2" charset="-122"/>
              </a:rPr>
              <a:t>：</a:t>
            </a:r>
            <a:endParaRPr lang="en-US" altLang="zh-CN" dirty="0" smtClean="0">
              <a:ea typeface="宋体" pitchFamily="2" charset="-122"/>
            </a:endParaRPr>
          </a:p>
          <a:p>
            <a:pPr lvl="1"/>
            <a:r>
              <a:rPr lang="en-US" altLang="zh-CN" dirty="0" smtClean="0">
                <a:ea typeface="宋体" pitchFamily="2" charset="-122"/>
              </a:rPr>
              <a:t>How to learn the similarity automatically</a:t>
            </a:r>
            <a:r>
              <a:rPr lang="zh-CN" altLang="en-US" dirty="0" smtClean="0">
                <a:ea typeface="宋体" pitchFamily="2" charset="-122"/>
              </a:rPr>
              <a:t>？</a:t>
            </a:r>
            <a:r>
              <a:rPr lang="en-US" altLang="zh-CN" dirty="0" smtClean="0">
                <a:ea typeface="宋体" pitchFamily="2" charset="-122"/>
              </a:rPr>
              <a:t> </a:t>
            </a:r>
            <a:endParaRPr lang="en-US" dirty="0" smtClean="0"/>
          </a:p>
        </p:txBody>
      </p:sp>
      <p:sp>
        <p:nvSpPr>
          <p:cNvPr id="949252" name="Slide Number Placeholder 1"/>
          <p:cNvSpPr>
            <a:spLocks noGrp="1"/>
          </p:cNvSpPr>
          <p:nvPr>
            <p:ph type="sldNum" sz="quarter" idx="12"/>
          </p:nvPr>
        </p:nvSpPr>
        <p:spPr>
          <a:noFill/>
        </p:spPr>
        <p:txBody>
          <a:bodyPr/>
          <a:lstStyle/>
          <a:p>
            <a:fld id="{5C651DD8-0C46-4DC4-B4BB-FBC782FF6803}" type="slidenum">
              <a:rPr lang="en-US" smtClean="0"/>
              <a:pPr/>
              <a:t>5</a:t>
            </a:fld>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7" name="Rectangle 2"/>
          <p:cNvSpPr>
            <a:spLocks noGrp="1" noChangeArrowheads="1"/>
          </p:cNvSpPr>
          <p:nvPr>
            <p:ph type="title"/>
          </p:nvPr>
        </p:nvSpPr>
        <p:spPr>
          <a:xfrm>
            <a:off x="381000" y="-152400"/>
            <a:ext cx="8229600" cy="990600"/>
          </a:xfrm>
        </p:spPr>
        <p:txBody>
          <a:bodyPr/>
          <a:lstStyle/>
          <a:p>
            <a:r>
              <a:rPr lang="en-US" altLang="zh-CN" sz="4000" smtClean="0">
                <a:ea typeface="宋体" pitchFamily="2" charset="-122"/>
              </a:rPr>
              <a:t>Heterogeneous Transfer Learning</a:t>
            </a:r>
            <a:endParaRPr lang="zh-CN" sz="4000" smtClean="0">
              <a:ea typeface="宋体" pitchFamily="2" charset="-122"/>
            </a:endParaRPr>
          </a:p>
        </p:txBody>
      </p:sp>
      <p:sp>
        <p:nvSpPr>
          <p:cNvPr id="951298" name="灯片编号占位符 33"/>
          <p:cNvSpPr>
            <a:spLocks noGrp="1"/>
          </p:cNvSpPr>
          <p:nvPr>
            <p:ph type="sldNum" sz="quarter" idx="12"/>
          </p:nvPr>
        </p:nvSpPr>
        <p:spPr>
          <a:noFill/>
        </p:spPr>
        <p:txBody>
          <a:bodyPr/>
          <a:lstStyle/>
          <a:p>
            <a:fld id="{38C102F2-A787-4DCA-A570-80ED58D77AA4}" type="slidenum">
              <a:rPr lang="en-US" smtClean="0"/>
              <a:pPr/>
              <a:t>6</a:t>
            </a:fld>
            <a:endParaRPr lang="en-US" smtClean="0"/>
          </a:p>
        </p:txBody>
      </p:sp>
      <p:grpSp>
        <p:nvGrpSpPr>
          <p:cNvPr id="2" name="组合 32"/>
          <p:cNvGrpSpPr>
            <a:grpSpLocks/>
          </p:cNvGrpSpPr>
          <p:nvPr/>
        </p:nvGrpSpPr>
        <p:grpSpPr bwMode="auto">
          <a:xfrm>
            <a:off x="533400" y="-228600"/>
            <a:ext cx="8069263" cy="6246813"/>
            <a:chOff x="289256" y="285728"/>
            <a:chExt cx="8068958" cy="6247510"/>
          </a:xfrm>
        </p:grpSpPr>
        <p:pic>
          <p:nvPicPr>
            <p:cNvPr id="951303" name="Picture 3" descr="C:\Documents and Settings\yuqiangchen\桌面\apple\apple\red-apple.jpg"/>
            <p:cNvPicPr>
              <a:picLocks noChangeAspect="1" noChangeArrowheads="1"/>
            </p:cNvPicPr>
            <p:nvPr/>
          </p:nvPicPr>
          <p:blipFill>
            <a:blip r:embed="rId4"/>
            <a:srcRect/>
            <a:stretch>
              <a:fillRect/>
            </a:stretch>
          </p:blipFill>
          <p:spPr bwMode="auto">
            <a:xfrm>
              <a:off x="6858016" y="5876942"/>
              <a:ext cx="644253" cy="656296"/>
            </a:xfrm>
            <a:prstGeom prst="rect">
              <a:avLst/>
            </a:prstGeom>
            <a:noFill/>
            <a:ln w="9525">
              <a:noFill/>
              <a:miter lim="800000"/>
              <a:headEnd/>
              <a:tailEnd/>
            </a:ln>
          </p:spPr>
        </p:pic>
        <p:pic>
          <p:nvPicPr>
            <p:cNvPr id="951304" name="Picture 4" descr="C:\Documents and Settings\yuqiangchen\桌面\apple\banana\banana.jpg"/>
            <p:cNvPicPr>
              <a:picLocks noChangeAspect="1" noChangeArrowheads="1"/>
            </p:cNvPicPr>
            <p:nvPr/>
          </p:nvPicPr>
          <p:blipFill>
            <a:blip r:embed="rId5"/>
            <a:srcRect/>
            <a:stretch>
              <a:fillRect/>
            </a:stretch>
          </p:blipFill>
          <p:spPr bwMode="auto">
            <a:xfrm>
              <a:off x="7540661" y="5948392"/>
              <a:ext cx="603239" cy="571492"/>
            </a:xfrm>
            <a:prstGeom prst="rect">
              <a:avLst/>
            </a:prstGeom>
            <a:noFill/>
            <a:ln w="9525">
              <a:noFill/>
              <a:miter lim="800000"/>
              <a:headEnd/>
              <a:tailEnd/>
            </a:ln>
          </p:spPr>
        </p:pic>
        <p:pic>
          <p:nvPicPr>
            <p:cNvPr id="951305" name="Picture 3" descr="C:\Documents and Settings\yuqiangchen\桌面\apple\apple\red-apple.jpg"/>
            <p:cNvPicPr>
              <a:picLocks noChangeAspect="1" noChangeArrowheads="1"/>
            </p:cNvPicPr>
            <p:nvPr/>
          </p:nvPicPr>
          <p:blipFill>
            <a:blip r:embed="rId4"/>
            <a:srcRect/>
            <a:stretch>
              <a:fillRect/>
            </a:stretch>
          </p:blipFill>
          <p:spPr bwMode="auto">
            <a:xfrm>
              <a:off x="4929190" y="5876942"/>
              <a:ext cx="644253" cy="656296"/>
            </a:xfrm>
            <a:prstGeom prst="rect">
              <a:avLst/>
            </a:prstGeom>
            <a:noFill/>
            <a:ln w="9525">
              <a:noFill/>
              <a:miter lim="800000"/>
              <a:headEnd/>
              <a:tailEnd/>
            </a:ln>
          </p:spPr>
        </p:pic>
        <p:pic>
          <p:nvPicPr>
            <p:cNvPr id="951306" name="Picture 4" descr="C:\Documents and Settings\yuqiangchen\桌面\apple\banana\banana.jpg"/>
            <p:cNvPicPr>
              <a:picLocks noChangeAspect="1" noChangeArrowheads="1"/>
            </p:cNvPicPr>
            <p:nvPr/>
          </p:nvPicPr>
          <p:blipFill>
            <a:blip r:embed="rId5"/>
            <a:srcRect/>
            <a:stretch>
              <a:fillRect/>
            </a:stretch>
          </p:blipFill>
          <p:spPr bwMode="auto">
            <a:xfrm>
              <a:off x="5611835" y="5948392"/>
              <a:ext cx="603239" cy="571492"/>
            </a:xfrm>
            <a:prstGeom prst="rect">
              <a:avLst/>
            </a:prstGeom>
            <a:noFill/>
            <a:ln w="9525">
              <a:noFill/>
              <a:miter lim="800000"/>
              <a:headEnd/>
              <a:tailEnd/>
            </a:ln>
          </p:spPr>
        </p:pic>
        <p:pic>
          <p:nvPicPr>
            <p:cNvPr id="951307" name="Picture 6" descr="C:\Documents and Settings\yuqiangchen\桌面\apple\banana\banana catoon.jpg"/>
            <p:cNvPicPr>
              <a:picLocks noChangeAspect="1" noChangeArrowheads="1"/>
            </p:cNvPicPr>
            <p:nvPr/>
          </p:nvPicPr>
          <p:blipFill>
            <a:blip r:embed="rId6"/>
            <a:srcRect/>
            <a:stretch>
              <a:fillRect/>
            </a:stretch>
          </p:blipFill>
          <p:spPr bwMode="auto">
            <a:xfrm>
              <a:off x="5715008" y="5282287"/>
              <a:ext cx="357190" cy="520763"/>
            </a:xfrm>
            <a:prstGeom prst="rect">
              <a:avLst/>
            </a:prstGeom>
            <a:noFill/>
            <a:ln w="9525">
              <a:noFill/>
              <a:miter lim="800000"/>
              <a:headEnd/>
              <a:tailEnd/>
            </a:ln>
          </p:spPr>
        </p:pic>
        <p:pic>
          <p:nvPicPr>
            <p:cNvPr id="951308" name="Picture 7" descr="C:\Documents and Settings\yuqiangchen\桌面\apple\apple\11542141352gfK7m.jpg"/>
            <p:cNvPicPr>
              <a:picLocks noChangeAspect="1" noChangeArrowheads="1"/>
            </p:cNvPicPr>
            <p:nvPr/>
          </p:nvPicPr>
          <p:blipFill>
            <a:blip r:embed="rId7"/>
            <a:srcRect/>
            <a:stretch>
              <a:fillRect/>
            </a:stretch>
          </p:blipFill>
          <p:spPr bwMode="auto">
            <a:xfrm>
              <a:off x="5000628" y="5282287"/>
              <a:ext cx="500066" cy="523217"/>
            </a:xfrm>
            <a:prstGeom prst="rect">
              <a:avLst/>
            </a:prstGeom>
            <a:noFill/>
            <a:ln w="9525">
              <a:noFill/>
              <a:miter lim="800000"/>
              <a:headEnd/>
              <a:tailEnd/>
            </a:ln>
          </p:spPr>
        </p:pic>
        <p:pic>
          <p:nvPicPr>
            <p:cNvPr id="951309" name="Picture 8" descr="C:\Documents and Settings\yuqiangchen\桌面\red_page.bmp"/>
            <p:cNvPicPr>
              <a:picLocks noChangeAspect="1" noChangeArrowheads="1"/>
            </p:cNvPicPr>
            <p:nvPr/>
          </p:nvPicPr>
          <p:blipFill>
            <a:blip r:embed="rId8"/>
            <a:srcRect/>
            <a:stretch>
              <a:fillRect/>
            </a:stretch>
          </p:blipFill>
          <p:spPr bwMode="auto">
            <a:xfrm>
              <a:off x="1122402" y="5308710"/>
              <a:ext cx="520640" cy="496794"/>
            </a:xfrm>
            <a:prstGeom prst="rect">
              <a:avLst/>
            </a:prstGeom>
            <a:noFill/>
            <a:ln w="9525">
              <a:noFill/>
              <a:miter lim="800000"/>
              <a:headEnd/>
              <a:tailEnd/>
            </a:ln>
          </p:spPr>
        </p:pic>
        <p:pic>
          <p:nvPicPr>
            <p:cNvPr id="951310" name="Picture 9" descr="C:\Documents and Settings\yuqiangchen\桌面\red_page.bmp"/>
            <p:cNvPicPr>
              <a:picLocks noChangeAspect="1" noChangeArrowheads="1"/>
            </p:cNvPicPr>
            <p:nvPr/>
          </p:nvPicPr>
          <p:blipFill>
            <a:blip r:embed="rId9"/>
            <a:srcRect/>
            <a:stretch>
              <a:fillRect/>
            </a:stretch>
          </p:blipFill>
          <p:spPr bwMode="auto">
            <a:xfrm>
              <a:off x="1142976" y="5948379"/>
              <a:ext cx="461113" cy="428629"/>
            </a:xfrm>
            <a:prstGeom prst="rect">
              <a:avLst/>
            </a:prstGeom>
            <a:noFill/>
            <a:ln w="9525">
              <a:noFill/>
              <a:miter lim="800000"/>
              <a:headEnd/>
              <a:tailEnd/>
            </a:ln>
          </p:spPr>
        </p:pic>
        <p:pic>
          <p:nvPicPr>
            <p:cNvPr id="951311" name="Picture 13" descr="C:\Documents and Settings\yuqiangchen\桌面\a.bmp"/>
            <p:cNvPicPr>
              <a:picLocks noChangeAspect="1" noChangeArrowheads="1"/>
            </p:cNvPicPr>
            <p:nvPr/>
          </p:nvPicPr>
          <p:blipFill>
            <a:blip r:embed="rId10"/>
            <a:srcRect/>
            <a:stretch>
              <a:fillRect/>
            </a:stretch>
          </p:blipFill>
          <p:spPr bwMode="auto">
            <a:xfrm>
              <a:off x="1785918" y="5252854"/>
              <a:ext cx="500066" cy="514735"/>
            </a:xfrm>
            <a:prstGeom prst="rect">
              <a:avLst/>
            </a:prstGeom>
            <a:noFill/>
            <a:ln w="9525">
              <a:noFill/>
              <a:miter lim="800000"/>
              <a:headEnd/>
              <a:tailEnd/>
            </a:ln>
          </p:spPr>
        </p:pic>
        <p:pic>
          <p:nvPicPr>
            <p:cNvPr id="951312" name="Picture 14" descr="C:\Documents and Settings\yuqiangchen\桌面\a.bmp"/>
            <p:cNvPicPr>
              <a:picLocks noChangeAspect="1" noChangeArrowheads="1"/>
            </p:cNvPicPr>
            <p:nvPr/>
          </p:nvPicPr>
          <p:blipFill>
            <a:blip r:embed="rId11"/>
            <a:srcRect/>
            <a:stretch>
              <a:fillRect/>
            </a:stretch>
          </p:blipFill>
          <p:spPr bwMode="auto">
            <a:xfrm>
              <a:off x="1785918" y="5948380"/>
              <a:ext cx="571504" cy="526497"/>
            </a:xfrm>
            <a:prstGeom prst="rect">
              <a:avLst/>
            </a:prstGeom>
            <a:noFill/>
            <a:ln w="9525">
              <a:noFill/>
              <a:miter lim="800000"/>
              <a:headEnd/>
              <a:tailEnd/>
            </a:ln>
          </p:spPr>
        </p:pic>
        <p:sp>
          <p:nvSpPr>
            <p:cNvPr id="951313" name="TextBox 14"/>
            <p:cNvSpPr txBox="1">
              <a:spLocks noChangeArrowheads="1"/>
            </p:cNvSpPr>
            <p:nvPr/>
          </p:nvSpPr>
          <p:spPr bwMode="auto">
            <a:xfrm>
              <a:off x="2928926" y="5305438"/>
              <a:ext cx="714380" cy="461665"/>
            </a:xfrm>
            <a:prstGeom prst="rect">
              <a:avLst/>
            </a:prstGeom>
            <a:noFill/>
            <a:ln w="6350">
              <a:solidFill>
                <a:schemeClr val="tx1"/>
              </a:solidFill>
              <a:miter lim="800000"/>
              <a:headEnd/>
              <a:tailEnd/>
            </a:ln>
          </p:spPr>
          <p:txBody>
            <a:bodyPr>
              <a:spAutoFit/>
            </a:bodyPr>
            <a:lstStyle/>
            <a:p>
              <a:pPr eaLnBrk="0" hangingPunct="0"/>
              <a:r>
                <a:rPr lang="en-US" altLang="zh-CN" sz="800" i="1">
                  <a:latin typeface="Calibri" pitchFamily="34" charset="0"/>
                  <a:ea typeface="宋体" pitchFamily="2" charset="-122"/>
                </a:rPr>
                <a:t>Apple</a:t>
              </a:r>
              <a:r>
                <a:rPr lang="en-US" altLang="zh-CN" sz="800">
                  <a:latin typeface="Calibri" pitchFamily="34" charset="0"/>
                  <a:ea typeface="宋体" pitchFamily="2" charset="-122"/>
                </a:rPr>
                <a:t> is a fr-uit that can be found …</a:t>
              </a:r>
              <a:endParaRPr lang="zh-CN" altLang="en-US" sz="800">
                <a:latin typeface="Calibri" pitchFamily="34" charset="0"/>
                <a:ea typeface="宋体" pitchFamily="2" charset="-122"/>
              </a:endParaRPr>
            </a:p>
          </p:txBody>
        </p:sp>
        <p:sp>
          <p:nvSpPr>
            <p:cNvPr id="951314" name="TextBox 15"/>
            <p:cNvSpPr txBox="1">
              <a:spLocks noChangeArrowheads="1"/>
            </p:cNvSpPr>
            <p:nvPr/>
          </p:nvSpPr>
          <p:spPr bwMode="auto">
            <a:xfrm>
              <a:off x="3714744" y="5305438"/>
              <a:ext cx="714380" cy="461665"/>
            </a:xfrm>
            <a:prstGeom prst="rect">
              <a:avLst/>
            </a:prstGeom>
            <a:noFill/>
            <a:ln w="6350">
              <a:solidFill>
                <a:schemeClr val="tx1"/>
              </a:solidFill>
              <a:miter lim="800000"/>
              <a:headEnd/>
              <a:tailEnd/>
            </a:ln>
          </p:spPr>
          <p:txBody>
            <a:bodyPr>
              <a:spAutoFit/>
            </a:bodyPr>
            <a:lstStyle/>
            <a:p>
              <a:pPr eaLnBrk="0" hangingPunct="0"/>
              <a:r>
                <a:rPr lang="en-US" sz="800" i="1">
                  <a:latin typeface="Calibri" pitchFamily="34" charset="0"/>
                </a:rPr>
                <a:t>Banana</a:t>
              </a:r>
              <a:r>
                <a:rPr lang="en-US" sz="800">
                  <a:latin typeface="Calibri" pitchFamily="34" charset="0"/>
                </a:rPr>
                <a:t> is the common name for…</a:t>
              </a:r>
              <a:endParaRPr lang="zh-CN" altLang="en-US" sz="800">
                <a:latin typeface="Calibri" pitchFamily="34" charset="0"/>
                <a:ea typeface="宋体" pitchFamily="2" charset="-122"/>
              </a:endParaRPr>
            </a:p>
          </p:txBody>
        </p:sp>
        <p:pic>
          <p:nvPicPr>
            <p:cNvPr id="951315" name="Picture 3" descr="C:\Documents and Settings\yuqiangchen\桌面\apple\apple\red-apple.jpg"/>
            <p:cNvPicPr>
              <a:picLocks noChangeAspect="1" noChangeArrowheads="1"/>
            </p:cNvPicPr>
            <p:nvPr/>
          </p:nvPicPr>
          <p:blipFill>
            <a:blip r:embed="rId4"/>
            <a:srcRect/>
            <a:stretch>
              <a:fillRect/>
            </a:stretch>
          </p:blipFill>
          <p:spPr bwMode="auto">
            <a:xfrm>
              <a:off x="2928926" y="5876942"/>
              <a:ext cx="644253" cy="656296"/>
            </a:xfrm>
            <a:prstGeom prst="rect">
              <a:avLst/>
            </a:prstGeom>
            <a:noFill/>
            <a:ln w="9525">
              <a:noFill/>
              <a:miter lim="800000"/>
              <a:headEnd/>
              <a:tailEnd/>
            </a:ln>
          </p:spPr>
        </p:pic>
        <p:pic>
          <p:nvPicPr>
            <p:cNvPr id="951316" name="Picture 4" descr="C:\Documents and Settings\yuqiangchen\桌面\apple\banana\banana.jpg"/>
            <p:cNvPicPr>
              <a:picLocks noChangeAspect="1" noChangeArrowheads="1"/>
            </p:cNvPicPr>
            <p:nvPr/>
          </p:nvPicPr>
          <p:blipFill>
            <a:blip r:embed="rId5"/>
            <a:srcRect/>
            <a:stretch>
              <a:fillRect/>
            </a:stretch>
          </p:blipFill>
          <p:spPr bwMode="auto">
            <a:xfrm>
              <a:off x="3714744" y="5876942"/>
              <a:ext cx="603239" cy="571492"/>
            </a:xfrm>
            <a:prstGeom prst="rect">
              <a:avLst/>
            </a:prstGeom>
            <a:noFill/>
            <a:ln w="9525">
              <a:noFill/>
              <a:miter lim="800000"/>
              <a:headEnd/>
              <a:tailEnd/>
            </a:ln>
          </p:spPr>
        </p:pic>
        <p:pic>
          <p:nvPicPr>
            <p:cNvPr id="951317" name="Picture 16" descr="C:\Documents and Settings\yuqiangchen\桌面\red apple.jpg"/>
            <p:cNvPicPr>
              <a:picLocks noChangeAspect="1" noChangeArrowheads="1"/>
            </p:cNvPicPr>
            <p:nvPr/>
          </p:nvPicPr>
          <p:blipFill>
            <a:blip r:embed="rId12"/>
            <a:srcRect/>
            <a:stretch>
              <a:fillRect/>
            </a:stretch>
          </p:blipFill>
          <p:spPr bwMode="auto">
            <a:xfrm>
              <a:off x="6858016" y="5243427"/>
              <a:ext cx="563561" cy="600403"/>
            </a:xfrm>
            <a:prstGeom prst="rect">
              <a:avLst/>
            </a:prstGeom>
            <a:noFill/>
            <a:ln w="9525">
              <a:noFill/>
              <a:miter lim="800000"/>
              <a:headEnd/>
              <a:tailEnd/>
            </a:ln>
          </p:spPr>
        </p:pic>
        <p:cxnSp>
          <p:nvCxnSpPr>
            <p:cNvPr id="20" name="直接连接符 19"/>
            <p:cNvCxnSpPr/>
            <p:nvPr/>
          </p:nvCxnSpPr>
          <p:spPr>
            <a:xfrm>
              <a:off x="357516" y="5858475"/>
              <a:ext cx="8000698" cy="23816"/>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51319" name="TextBox 20"/>
            <p:cNvSpPr txBox="1">
              <a:spLocks noChangeArrowheads="1"/>
            </p:cNvSpPr>
            <p:nvPr/>
          </p:nvSpPr>
          <p:spPr bwMode="auto">
            <a:xfrm>
              <a:off x="314271" y="5324985"/>
              <a:ext cx="764953" cy="461665"/>
            </a:xfrm>
            <a:prstGeom prst="rect">
              <a:avLst/>
            </a:prstGeom>
            <a:noFill/>
            <a:ln w="9525">
              <a:noFill/>
              <a:miter lim="800000"/>
              <a:headEnd/>
              <a:tailEnd/>
            </a:ln>
          </p:spPr>
          <p:txBody>
            <a:bodyPr wrap="none">
              <a:spAutoFit/>
            </a:bodyPr>
            <a:lstStyle/>
            <a:p>
              <a:pPr eaLnBrk="0" hangingPunct="0"/>
              <a:r>
                <a:rPr lang="en-US" altLang="zh-CN" sz="1200">
                  <a:latin typeface="微软雅黑"/>
                  <a:ea typeface="微软雅黑"/>
                  <a:cs typeface="微软雅黑"/>
                </a:rPr>
                <a:t>Source</a:t>
              </a:r>
            </a:p>
            <a:p>
              <a:pPr eaLnBrk="0" hangingPunct="0"/>
              <a:r>
                <a:rPr lang="en-US" altLang="zh-CN" sz="1200">
                  <a:latin typeface="微软雅黑"/>
                  <a:ea typeface="微软雅黑"/>
                  <a:cs typeface="微软雅黑"/>
                </a:rPr>
                <a:t>Domain</a:t>
              </a:r>
              <a:endParaRPr lang="zh-CN" altLang="en-US" sz="1200">
                <a:latin typeface="微软雅黑"/>
                <a:ea typeface="微软雅黑"/>
                <a:cs typeface="微软雅黑"/>
              </a:endParaRPr>
            </a:p>
          </p:txBody>
        </p:sp>
        <p:sp>
          <p:nvSpPr>
            <p:cNvPr id="951320" name="TextBox 21"/>
            <p:cNvSpPr txBox="1">
              <a:spLocks noChangeArrowheads="1"/>
            </p:cNvSpPr>
            <p:nvPr/>
          </p:nvSpPr>
          <p:spPr bwMode="auto">
            <a:xfrm>
              <a:off x="289256" y="5934197"/>
              <a:ext cx="764953" cy="461665"/>
            </a:xfrm>
            <a:prstGeom prst="rect">
              <a:avLst/>
            </a:prstGeom>
            <a:noFill/>
            <a:ln w="9525">
              <a:noFill/>
              <a:miter lim="800000"/>
              <a:headEnd/>
              <a:tailEnd/>
            </a:ln>
          </p:spPr>
          <p:txBody>
            <a:bodyPr wrap="none">
              <a:spAutoFit/>
            </a:bodyPr>
            <a:lstStyle/>
            <a:p>
              <a:pPr eaLnBrk="0" hangingPunct="0"/>
              <a:r>
                <a:rPr lang="en-US" altLang="zh-CN" sz="1200">
                  <a:latin typeface="微软雅黑"/>
                  <a:ea typeface="微软雅黑"/>
                  <a:cs typeface="微软雅黑"/>
                </a:rPr>
                <a:t>Target</a:t>
              </a:r>
            </a:p>
            <a:p>
              <a:pPr eaLnBrk="0" hangingPunct="0"/>
              <a:r>
                <a:rPr lang="en-US" altLang="zh-CN" sz="1200">
                  <a:latin typeface="微软雅黑"/>
                  <a:ea typeface="微软雅黑"/>
                  <a:cs typeface="微软雅黑"/>
                </a:rPr>
                <a:t>Domain</a:t>
              </a:r>
              <a:endParaRPr lang="zh-CN" altLang="en-US" sz="1200">
                <a:latin typeface="微软雅黑"/>
                <a:ea typeface="微软雅黑"/>
                <a:cs typeface="微软雅黑"/>
              </a:endParaRPr>
            </a:p>
          </p:txBody>
        </p:sp>
        <p:pic>
          <p:nvPicPr>
            <p:cNvPr id="951321" name="Picture 5" descr="C:\Documents and Settings\yuqiangchen\桌面\apple\banana\banana1.jpg"/>
            <p:cNvPicPr>
              <a:picLocks noChangeAspect="1" noChangeArrowheads="1"/>
            </p:cNvPicPr>
            <p:nvPr/>
          </p:nvPicPr>
          <p:blipFill>
            <a:blip r:embed="rId13"/>
            <a:srcRect/>
            <a:stretch>
              <a:fillRect/>
            </a:stretch>
          </p:blipFill>
          <p:spPr bwMode="auto">
            <a:xfrm>
              <a:off x="7515834" y="5234000"/>
              <a:ext cx="571504" cy="571504"/>
            </a:xfrm>
            <a:prstGeom prst="rect">
              <a:avLst/>
            </a:prstGeom>
            <a:noFill/>
            <a:ln w="9525">
              <a:noFill/>
              <a:miter lim="800000"/>
              <a:headEnd/>
              <a:tailEnd/>
            </a:ln>
          </p:spPr>
        </p:pic>
        <p:sp>
          <p:nvSpPr>
            <p:cNvPr id="951322" name="TextBox 23"/>
            <p:cNvSpPr txBox="1">
              <a:spLocks noChangeArrowheads="1"/>
            </p:cNvSpPr>
            <p:nvPr/>
          </p:nvSpPr>
          <p:spPr bwMode="auto">
            <a:xfrm>
              <a:off x="2714612" y="2794811"/>
              <a:ext cx="1159292" cy="276999"/>
            </a:xfrm>
            <a:prstGeom prst="rect">
              <a:avLst/>
            </a:prstGeom>
            <a:noFill/>
            <a:ln w="9525">
              <a:noFill/>
              <a:miter lim="800000"/>
              <a:headEnd/>
              <a:tailEnd/>
            </a:ln>
          </p:spPr>
          <p:txBody>
            <a:bodyPr wrap="none">
              <a:spAutoFit/>
            </a:bodyPr>
            <a:lstStyle/>
            <a:p>
              <a:pPr eaLnBrk="0" hangingPunct="0"/>
              <a:r>
                <a:rPr lang="en-US" altLang="zh-CN" sz="1200">
                  <a:latin typeface="Calibri" pitchFamily="34" charset="0"/>
                  <a:ea typeface="宋体" pitchFamily="2" charset="-122"/>
                </a:rPr>
                <a:t>Heterogeneous</a:t>
              </a:r>
            </a:p>
          </p:txBody>
        </p:sp>
        <p:sp>
          <p:nvSpPr>
            <p:cNvPr id="951323" name="TextBox 24"/>
            <p:cNvSpPr txBox="1">
              <a:spLocks noChangeArrowheads="1"/>
            </p:cNvSpPr>
            <p:nvPr/>
          </p:nvSpPr>
          <p:spPr bwMode="auto">
            <a:xfrm>
              <a:off x="5429256" y="2794811"/>
              <a:ext cx="1111138" cy="276999"/>
            </a:xfrm>
            <a:prstGeom prst="rect">
              <a:avLst/>
            </a:prstGeom>
            <a:noFill/>
            <a:ln w="9525">
              <a:noFill/>
              <a:miter lim="800000"/>
              <a:headEnd/>
              <a:tailEnd/>
            </a:ln>
          </p:spPr>
          <p:txBody>
            <a:bodyPr wrap="none">
              <a:spAutoFit/>
            </a:bodyPr>
            <a:lstStyle/>
            <a:p>
              <a:pPr eaLnBrk="0" hangingPunct="0"/>
              <a:r>
                <a:rPr lang="en-US" altLang="zh-CN" sz="1200">
                  <a:latin typeface="Calibri" pitchFamily="34" charset="0"/>
                  <a:ea typeface="宋体" pitchFamily="2" charset="-122"/>
                </a:rPr>
                <a:t>Homogeneous</a:t>
              </a:r>
              <a:endParaRPr lang="zh-CN" altLang="en-US" sz="1200">
                <a:latin typeface="Calibri" pitchFamily="34" charset="0"/>
                <a:ea typeface="宋体" pitchFamily="2" charset="-122"/>
              </a:endParaRPr>
            </a:p>
          </p:txBody>
        </p:sp>
        <p:graphicFrame>
          <p:nvGraphicFramePr>
            <p:cNvPr id="26" name="图示 25"/>
            <p:cNvGraphicFramePr/>
            <p:nvPr/>
          </p:nvGraphicFramePr>
          <p:xfrm>
            <a:off x="1000100" y="285728"/>
            <a:ext cx="7262842" cy="517527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51325" name="TextBox 26"/>
            <p:cNvSpPr txBox="1">
              <a:spLocks noChangeArrowheads="1"/>
            </p:cNvSpPr>
            <p:nvPr/>
          </p:nvSpPr>
          <p:spPr bwMode="auto">
            <a:xfrm>
              <a:off x="1203621" y="3791319"/>
              <a:ext cx="522618" cy="338592"/>
            </a:xfrm>
            <a:prstGeom prst="rect">
              <a:avLst/>
            </a:prstGeom>
            <a:noFill/>
            <a:ln w="9525">
              <a:noFill/>
              <a:miter lim="800000"/>
              <a:headEnd/>
              <a:tailEnd/>
            </a:ln>
          </p:spPr>
          <p:txBody>
            <a:bodyPr>
              <a:spAutoFit/>
            </a:bodyPr>
            <a:lstStyle/>
            <a:p>
              <a:pPr eaLnBrk="0" hangingPunct="0"/>
              <a:r>
                <a:rPr lang="en-US" altLang="zh-CN" sz="1600">
                  <a:latin typeface="Calibri" pitchFamily="34" charset="0"/>
                  <a:ea typeface="宋体" pitchFamily="2" charset="-122"/>
                </a:rPr>
                <a:t>Yes</a:t>
              </a:r>
              <a:endParaRPr lang="zh-CN" altLang="en-US" sz="1200">
                <a:latin typeface="Calibri" pitchFamily="34" charset="0"/>
                <a:ea typeface="宋体" pitchFamily="2" charset="-122"/>
              </a:endParaRPr>
            </a:p>
          </p:txBody>
        </p:sp>
        <p:sp>
          <p:nvSpPr>
            <p:cNvPr id="951326" name="TextBox 27"/>
            <p:cNvSpPr txBox="1">
              <a:spLocks noChangeArrowheads="1"/>
            </p:cNvSpPr>
            <p:nvPr/>
          </p:nvSpPr>
          <p:spPr bwMode="auto">
            <a:xfrm>
              <a:off x="3641929" y="3791319"/>
              <a:ext cx="1428760" cy="338592"/>
            </a:xfrm>
            <a:prstGeom prst="rect">
              <a:avLst/>
            </a:prstGeom>
            <a:noFill/>
            <a:ln w="9525">
              <a:noFill/>
              <a:miter lim="800000"/>
              <a:headEnd/>
              <a:tailEnd/>
            </a:ln>
          </p:spPr>
          <p:txBody>
            <a:bodyPr>
              <a:spAutoFit/>
            </a:bodyPr>
            <a:lstStyle/>
            <a:p>
              <a:pPr eaLnBrk="0" hangingPunct="0"/>
              <a:r>
                <a:rPr lang="en-US" altLang="zh-CN" sz="1600">
                  <a:latin typeface="Calibri" pitchFamily="34" charset="0"/>
                  <a:ea typeface="宋体" pitchFamily="2" charset="-122"/>
                </a:rPr>
                <a:t>No</a:t>
              </a:r>
              <a:endParaRPr lang="zh-CN" altLang="en-US" sz="1600">
                <a:latin typeface="Calibri" pitchFamily="34" charset="0"/>
                <a:ea typeface="宋体" pitchFamily="2" charset="-122"/>
              </a:endParaRPr>
            </a:p>
          </p:txBody>
        </p:sp>
        <p:sp>
          <p:nvSpPr>
            <p:cNvPr id="951327" name="TextBox 28"/>
            <p:cNvSpPr txBox="1">
              <a:spLocks noChangeArrowheads="1"/>
            </p:cNvSpPr>
            <p:nvPr/>
          </p:nvSpPr>
          <p:spPr bwMode="auto">
            <a:xfrm>
              <a:off x="5394463" y="3943736"/>
              <a:ext cx="851098" cy="307811"/>
            </a:xfrm>
            <a:prstGeom prst="rect">
              <a:avLst/>
            </a:prstGeom>
            <a:noFill/>
            <a:ln w="9525">
              <a:noFill/>
              <a:miter lim="800000"/>
              <a:headEnd/>
              <a:tailEnd/>
            </a:ln>
          </p:spPr>
          <p:txBody>
            <a:bodyPr wrap="none">
              <a:spAutoFit/>
            </a:bodyPr>
            <a:lstStyle/>
            <a:p>
              <a:pPr eaLnBrk="0" hangingPunct="0"/>
              <a:r>
                <a:rPr lang="en-US" altLang="zh-CN" sz="1400">
                  <a:latin typeface="Calibri" pitchFamily="34" charset="0"/>
                  <a:ea typeface="宋体" pitchFamily="2" charset="-122"/>
                </a:rPr>
                <a:t>Different</a:t>
              </a:r>
              <a:endParaRPr lang="zh-CN" altLang="en-US" sz="1200">
                <a:latin typeface="Calibri" pitchFamily="34" charset="0"/>
                <a:ea typeface="宋体" pitchFamily="2" charset="-122"/>
              </a:endParaRPr>
            </a:p>
          </p:txBody>
        </p:sp>
        <p:sp>
          <p:nvSpPr>
            <p:cNvPr id="951328" name="TextBox 29"/>
            <p:cNvSpPr txBox="1">
              <a:spLocks noChangeArrowheads="1"/>
            </p:cNvSpPr>
            <p:nvPr/>
          </p:nvSpPr>
          <p:spPr bwMode="auto">
            <a:xfrm>
              <a:off x="7000892" y="3937819"/>
              <a:ext cx="593410" cy="307811"/>
            </a:xfrm>
            <a:prstGeom prst="rect">
              <a:avLst/>
            </a:prstGeom>
            <a:noFill/>
            <a:ln w="9525">
              <a:noFill/>
              <a:miter lim="800000"/>
              <a:headEnd/>
              <a:tailEnd/>
            </a:ln>
          </p:spPr>
          <p:txBody>
            <a:bodyPr wrap="none">
              <a:spAutoFit/>
            </a:bodyPr>
            <a:lstStyle/>
            <a:p>
              <a:pPr eaLnBrk="0" hangingPunct="0"/>
              <a:r>
                <a:rPr lang="en-US" altLang="zh-CN" sz="1400">
                  <a:latin typeface="Calibri" pitchFamily="34" charset="0"/>
                  <a:ea typeface="宋体" pitchFamily="2" charset="-122"/>
                </a:rPr>
                <a:t>Same</a:t>
              </a:r>
              <a:endParaRPr lang="zh-CN" altLang="en-US" sz="1200">
                <a:latin typeface="Calibri" pitchFamily="34" charset="0"/>
                <a:ea typeface="宋体" pitchFamily="2" charset="-122"/>
              </a:endParaRPr>
            </a:p>
          </p:txBody>
        </p:sp>
        <p:sp>
          <p:nvSpPr>
            <p:cNvPr id="31" name="流程图: 磁盘 30"/>
            <p:cNvSpPr/>
            <p:nvPr/>
          </p:nvSpPr>
          <p:spPr>
            <a:xfrm>
              <a:off x="3786387" y="1505064"/>
              <a:ext cx="1643000" cy="738270"/>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defRPr/>
              </a:pPr>
              <a:r>
                <a:rPr lang="en-US" altLang="zh-CN" sz="1400" dirty="0">
                  <a:solidFill>
                    <a:srgbClr val="FFFFFF"/>
                  </a:solidFill>
                  <a:latin typeface="Tahoma" pitchFamily="34" charset="0"/>
                  <a:ea typeface="宋体" pitchFamily="2" charset="-122"/>
                </a:rPr>
                <a:t>Multiple Domain Data</a:t>
              </a:r>
              <a:endParaRPr lang="zh-CN" altLang="en-US" sz="1400" dirty="0">
                <a:solidFill>
                  <a:srgbClr val="FFFFFF"/>
                </a:solidFill>
                <a:latin typeface="Tahoma" pitchFamily="34" charset="0"/>
                <a:ea typeface="宋体" pitchFamily="2" charset="-122"/>
              </a:endParaRPr>
            </a:p>
          </p:txBody>
        </p:sp>
        <p:cxnSp>
          <p:nvCxnSpPr>
            <p:cNvPr id="32" name="直接连接符 31"/>
            <p:cNvCxnSpPr/>
            <p:nvPr/>
          </p:nvCxnSpPr>
          <p:spPr>
            <a:xfrm rot="5400000">
              <a:off x="4539616" y="2318749"/>
              <a:ext cx="142891" cy="1588"/>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5" name="圆角矩形 34"/>
          <p:cNvSpPr/>
          <p:nvPr/>
        </p:nvSpPr>
        <p:spPr>
          <a:xfrm>
            <a:off x="3124200" y="3810000"/>
            <a:ext cx="1676400" cy="2362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6" name="左箭头 35"/>
          <p:cNvSpPr>
            <a:spLocks noChangeArrowheads="1"/>
          </p:cNvSpPr>
          <p:nvPr/>
        </p:nvSpPr>
        <p:spPr bwMode="auto">
          <a:xfrm rot="2040295">
            <a:off x="4800600" y="6248400"/>
            <a:ext cx="609600" cy="381000"/>
          </a:xfrm>
          <a:prstGeom prst="leftArrow">
            <a:avLst>
              <a:gd name="adj1" fmla="val 50000"/>
              <a:gd name="adj2" fmla="val 50000"/>
            </a:avLst>
          </a:prstGeom>
          <a:solidFill>
            <a:srgbClr val="FF0000"/>
          </a:solidFill>
          <a:ln w="9525" algn="ctr">
            <a:solidFill>
              <a:schemeClr val="tx1"/>
            </a:solidFill>
            <a:round/>
            <a:headEnd/>
            <a:tailEnd/>
          </a:ln>
        </p:spPr>
        <p:txBody>
          <a:bodyPr/>
          <a:lstStyle/>
          <a:p>
            <a:pPr eaLnBrk="0" hangingPunct="0"/>
            <a:endParaRPr lang="en-US"/>
          </a:p>
        </p:txBody>
      </p:sp>
      <p:sp>
        <p:nvSpPr>
          <p:cNvPr id="951302" name="TextBox 36"/>
          <p:cNvSpPr txBox="1">
            <a:spLocks noChangeArrowheads="1"/>
          </p:cNvSpPr>
          <p:nvPr/>
        </p:nvSpPr>
        <p:spPr bwMode="auto">
          <a:xfrm>
            <a:off x="5486400" y="6400800"/>
            <a:ext cx="635000" cy="369888"/>
          </a:xfrm>
          <a:prstGeom prst="rect">
            <a:avLst/>
          </a:prstGeom>
          <a:noFill/>
          <a:ln w="9525">
            <a:noFill/>
            <a:miter lim="800000"/>
            <a:headEnd/>
            <a:tailEnd/>
          </a:ln>
        </p:spPr>
        <p:txBody>
          <a:bodyPr wrap="none">
            <a:spAutoFit/>
          </a:bodyPr>
          <a:lstStyle/>
          <a:p>
            <a:r>
              <a:rPr lang="en-US"/>
              <a:t>HTL</a:t>
            </a:r>
          </a:p>
        </p:txBody>
      </p:sp>
    </p:spTree>
    <p:custDataLst>
      <p:tags r:id="rId1"/>
    </p:custDataLst>
  </p:cSld>
  <p:clrMapOvr>
    <a:masterClrMapping/>
  </p:clrMapOvr>
  <p:transition xmlns:p14="http://schemas.microsoft.com/office/powerpoint/2010/main" advTm="7678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p:cNvSpPr>
          <p:nvPr>
            <p:ph type="title"/>
          </p:nvPr>
        </p:nvSpPr>
        <p:spPr>
          <a:xfrm>
            <a:off x="304800" y="0"/>
            <a:ext cx="7793038" cy="700088"/>
          </a:xfrm>
        </p:spPr>
        <p:txBody>
          <a:bodyPr/>
          <a:lstStyle/>
          <a:p>
            <a:r>
              <a:rPr lang="en-US" altLang="zh-CN" smtClean="0">
                <a:ea typeface="宋体" pitchFamily="2" charset="-122"/>
              </a:rPr>
              <a:t>Cross-language Classification</a:t>
            </a:r>
          </a:p>
        </p:txBody>
      </p:sp>
      <p:sp>
        <p:nvSpPr>
          <p:cNvPr id="31748" name="Text Box 29"/>
          <p:cNvSpPr txBox="1">
            <a:spLocks noChangeArrowheads="1"/>
          </p:cNvSpPr>
          <p:nvPr/>
        </p:nvSpPr>
        <p:spPr bwMode="auto">
          <a:xfrm>
            <a:off x="1619250" y="3422650"/>
            <a:ext cx="2016125" cy="1323975"/>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altLang="zh-CN" sz="2400" dirty="0">
                <a:latin typeface="Calibri" pitchFamily="34" charset="0"/>
              </a:rPr>
              <a:t>Labeled </a:t>
            </a:r>
            <a:r>
              <a:rPr lang="en-US" altLang="zh-CN" sz="3200" dirty="0">
                <a:solidFill>
                  <a:srgbClr val="0000FF"/>
                </a:solidFill>
                <a:latin typeface="Calibri" pitchFamily="34" charset="0"/>
              </a:rPr>
              <a:t>English</a:t>
            </a:r>
            <a:r>
              <a:rPr lang="en-US" altLang="zh-CN" sz="3200" dirty="0">
                <a:latin typeface="Calibri" pitchFamily="34" charset="0"/>
              </a:rPr>
              <a:t> </a:t>
            </a:r>
            <a:r>
              <a:rPr lang="en-US" altLang="zh-CN" sz="2400" dirty="0">
                <a:latin typeface="Calibri" pitchFamily="34" charset="0"/>
              </a:rPr>
              <a:t>Web pages</a:t>
            </a:r>
          </a:p>
        </p:txBody>
      </p:sp>
      <p:sp>
        <p:nvSpPr>
          <p:cNvPr id="953347" name="Oval 30"/>
          <p:cNvSpPr>
            <a:spLocks noChangeArrowheads="1"/>
          </p:cNvSpPr>
          <p:nvPr/>
        </p:nvSpPr>
        <p:spPr bwMode="auto">
          <a:xfrm>
            <a:off x="4643438" y="3135313"/>
            <a:ext cx="2305050" cy="2087562"/>
          </a:xfrm>
          <a:prstGeom prst="ellipse">
            <a:avLst/>
          </a:prstGeom>
          <a:noFill/>
          <a:ln w="9525">
            <a:solidFill>
              <a:schemeClr val="tx1"/>
            </a:solidFill>
            <a:round/>
            <a:headEnd/>
            <a:tailEnd/>
          </a:ln>
        </p:spPr>
        <p:txBody>
          <a:bodyPr wrap="none" anchor="ctr"/>
          <a:lstStyle/>
          <a:p>
            <a:endParaRPr lang="zh-CN" altLang="en-US">
              <a:latin typeface="Calibri" pitchFamily="34" charset="0"/>
              <a:ea typeface="宋体" pitchFamily="2" charset="-122"/>
            </a:endParaRPr>
          </a:p>
        </p:txBody>
      </p:sp>
      <p:sp>
        <p:nvSpPr>
          <p:cNvPr id="953348" name="Text Box 31"/>
          <p:cNvSpPr txBox="1">
            <a:spLocks noChangeArrowheads="1"/>
          </p:cNvSpPr>
          <p:nvPr/>
        </p:nvSpPr>
        <p:spPr bwMode="auto">
          <a:xfrm>
            <a:off x="4859338" y="3495675"/>
            <a:ext cx="2089150" cy="1200150"/>
          </a:xfrm>
          <a:prstGeom prst="rect">
            <a:avLst/>
          </a:prstGeom>
          <a:noFill/>
          <a:ln w="9525">
            <a:noFill/>
            <a:miter lim="800000"/>
            <a:headEnd/>
            <a:tailEnd/>
          </a:ln>
        </p:spPr>
        <p:txBody>
          <a:bodyPr>
            <a:spAutoFit/>
          </a:bodyPr>
          <a:lstStyle/>
          <a:p>
            <a:pPr algn="ctr">
              <a:spcBef>
                <a:spcPct val="50000"/>
              </a:spcBef>
            </a:pPr>
            <a:r>
              <a:rPr lang="en-US" altLang="zh-CN" sz="2400">
                <a:latin typeface="Calibri" pitchFamily="34" charset="0"/>
                <a:ea typeface="宋体" pitchFamily="2" charset="-122"/>
              </a:rPr>
              <a:t>Unlabeled </a:t>
            </a:r>
            <a:r>
              <a:rPr lang="en-US" altLang="zh-CN" sz="2400">
                <a:solidFill>
                  <a:srgbClr val="FF0000"/>
                </a:solidFill>
                <a:latin typeface="Calibri" pitchFamily="34" charset="0"/>
                <a:ea typeface="宋体" pitchFamily="2" charset="-122"/>
              </a:rPr>
              <a:t>Chinese</a:t>
            </a:r>
            <a:r>
              <a:rPr lang="en-US" altLang="zh-CN" sz="2400">
                <a:latin typeface="Calibri" pitchFamily="34" charset="0"/>
                <a:ea typeface="宋体" pitchFamily="2" charset="-122"/>
              </a:rPr>
              <a:t> Web pages</a:t>
            </a:r>
          </a:p>
        </p:txBody>
      </p:sp>
      <p:grpSp>
        <p:nvGrpSpPr>
          <p:cNvPr id="953349" name="Group 32"/>
          <p:cNvGrpSpPr>
            <a:grpSpLocks/>
          </p:cNvGrpSpPr>
          <p:nvPr/>
        </p:nvGrpSpPr>
        <p:grpSpPr bwMode="auto">
          <a:xfrm>
            <a:off x="2928938" y="1406525"/>
            <a:ext cx="2376487" cy="720725"/>
            <a:chOff x="1837" y="2205"/>
            <a:chExt cx="1088" cy="318"/>
          </a:xfrm>
        </p:grpSpPr>
        <p:sp>
          <p:nvSpPr>
            <p:cNvPr id="953361" name="Rectangle 33"/>
            <p:cNvSpPr>
              <a:spLocks noChangeArrowheads="1"/>
            </p:cNvSpPr>
            <p:nvPr/>
          </p:nvSpPr>
          <p:spPr bwMode="auto">
            <a:xfrm>
              <a:off x="1837" y="2205"/>
              <a:ext cx="1043" cy="318"/>
            </a:xfrm>
            <a:prstGeom prst="rect">
              <a:avLst/>
            </a:prstGeom>
            <a:noFill/>
            <a:ln w="9525">
              <a:solidFill>
                <a:schemeClr val="tx1"/>
              </a:solidFill>
              <a:miter lim="800000"/>
              <a:headEnd/>
              <a:tailEnd/>
            </a:ln>
          </p:spPr>
          <p:txBody>
            <a:bodyPr wrap="none" anchor="ctr"/>
            <a:lstStyle/>
            <a:p>
              <a:endParaRPr lang="zh-CN" altLang="en-US">
                <a:latin typeface="Calibri" pitchFamily="34" charset="0"/>
                <a:ea typeface="宋体" pitchFamily="2" charset="-122"/>
              </a:endParaRPr>
            </a:p>
          </p:txBody>
        </p:sp>
        <p:sp>
          <p:nvSpPr>
            <p:cNvPr id="953362" name="Text Box 34"/>
            <p:cNvSpPr txBox="1">
              <a:spLocks noChangeArrowheads="1"/>
            </p:cNvSpPr>
            <p:nvPr/>
          </p:nvSpPr>
          <p:spPr bwMode="auto">
            <a:xfrm>
              <a:off x="1882" y="2251"/>
              <a:ext cx="1043" cy="202"/>
            </a:xfrm>
            <a:prstGeom prst="rect">
              <a:avLst/>
            </a:prstGeom>
            <a:noFill/>
            <a:ln w="9525">
              <a:noFill/>
              <a:miter lim="800000"/>
              <a:headEnd/>
              <a:tailEnd/>
            </a:ln>
          </p:spPr>
          <p:txBody>
            <a:bodyPr>
              <a:spAutoFit/>
            </a:bodyPr>
            <a:lstStyle/>
            <a:p>
              <a:pPr algn="ctr">
                <a:spcBef>
                  <a:spcPct val="50000"/>
                </a:spcBef>
              </a:pPr>
              <a:r>
                <a:rPr lang="en-US" altLang="zh-CN" sz="2400">
                  <a:latin typeface="Calibri" pitchFamily="34" charset="0"/>
                  <a:ea typeface="宋体" pitchFamily="2" charset="-122"/>
                </a:rPr>
                <a:t>Classifier</a:t>
              </a:r>
            </a:p>
          </p:txBody>
        </p:sp>
      </p:grpSp>
      <p:grpSp>
        <p:nvGrpSpPr>
          <p:cNvPr id="953350" name="Group 35"/>
          <p:cNvGrpSpPr>
            <a:grpSpLocks/>
          </p:cNvGrpSpPr>
          <p:nvPr/>
        </p:nvGrpSpPr>
        <p:grpSpPr bwMode="auto">
          <a:xfrm>
            <a:off x="2124075" y="2198688"/>
            <a:ext cx="1738313" cy="960437"/>
            <a:chOff x="1338" y="2523"/>
            <a:chExt cx="726" cy="317"/>
          </a:xfrm>
        </p:grpSpPr>
        <p:sp>
          <p:nvSpPr>
            <p:cNvPr id="953359" name="Line 36"/>
            <p:cNvSpPr>
              <a:spLocks noChangeShapeType="1"/>
            </p:cNvSpPr>
            <p:nvPr/>
          </p:nvSpPr>
          <p:spPr bwMode="auto">
            <a:xfrm flipV="1">
              <a:off x="1701" y="2523"/>
              <a:ext cx="363" cy="317"/>
            </a:xfrm>
            <a:prstGeom prst="line">
              <a:avLst/>
            </a:prstGeom>
            <a:noFill/>
            <a:ln w="9525">
              <a:solidFill>
                <a:schemeClr val="tx1"/>
              </a:solidFill>
              <a:round/>
              <a:headEnd/>
              <a:tailEnd type="triangle" w="med" len="med"/>
            </a:ln>
          </p:spPr>
          <p:txBody>
            <a:bodyPr/>
            <a:lstStyle/>
            <a:p>
              <a:endParaRPr lang="en-US"/>
            </a:p>
          </p:txBody>
        </p:sp>
        <p:sp>
          <p:nvSpPr>
            <p:cNvPr id="953360" name="Text Box 37"/>
            <p:cNvSpPr txBox="1">
              <a:spLocks noChangeArrowheads="1"/>
            </p:cNvSpPr>
            <p:nvPr/>
          </p:nvSpPr>
          <p:spPr bwMode="auto">
            <a:xfrm>
              <a:off x="1338" y="2523"/>
              <a:ext cx="635" cy="151"/>
            </a:xfrm>
            <a:prstGeom prst="rect">
              <a:avLst/>
            </a:prstGeom>
            <a:noFill/>
            <a:ln w="9525">
              <a:noFill/>
              <a:miter lim="800000"/>
              <a:headEnd/>
              <a:tailEnd/>
            </a:ln>
          </p:spPr>
          <p:txBody>
            <a:bodyPr>
              <a:spAutoFit/>
            </a:bodyPr>
            <a:lstStyle/>
            <a:p>
              <a:pPr>
                <a:spcBef>
                  <a:spcPct val="50000"/>
                </a:spcBef>
              </a:pPr>
              <a:r>
                <a:rPr lang="en-US" altLang="zh-CN" sz="2400">
                  <a:latin typeface="Calibri" pitchFamily="34" charset="0"/>
                  <a:ea typeface="宋体" pitchFamily="2" charset="-122"/>
                </a:rPr>
                <a:t>learn</a:t>
              </a:r>
            </a:p>
          </p:txBody>
        </p:sp>
      </p:grpSp>
      <p:grpSp>
        <p:nvGrpSpPr>
          <p:cNvPr id="953351" name="Group 38"/>
          <p:cNvGrpSpPr>
            <a:grpSpLocks/>
          </p:cNvGrpSpPr>
          <p:nvPr/>
        </p:nvGrpSpPr>
        <p:grpSpPr bwMode="auto">
          <a:xfrm>
            <a:off x="4427538" y="2198688"/>
            <a:ext cx="2389187" cy="963612"/>
            <a:chOff x="2426" y="2523"/>
            <a:chExt cx="998" cy="363"/>
          </a:xfrm>
        </p:grpSpPr>
        <p:sp>
          <p:nvSpPr>
            <p:cNvPr id="953357" name="Line 39"/>
            <p:cNvSpPr>
              <a:spLocks noChangeShapeType="1"/>
            </p:cNvSpPr>
            <p:nvPr/>
          </p:nvSpPr>
          <p:spPr bwMode="auto">
            <a:xfrm>
              <a:off x="2426" y="2523"/>
              <a:ext cx="363" cy="363"/>
            </a:xfrm>
            <a:prstGeom prst="line">
              <a:avLst/>
            </a:prstGeom>
            <a:noFill/>
            <a:ln w="9525">
              <a:solidFill>
                <a:schemeClr val="tx1"/>
              </a:solidFill>
              <a:round/>
              <a:headEnd/>
              <a:tailEnd type="triangle" w="med" len="med"/>
            </a:ln>
          </p:spPr>
          <p:txBody>
            <a:bodyPr/>
            <a:lstStyle/>
            <a:p>
              <a:endParaRPr lang="en-US"/>
            </a:p>
          </p:txBody>
        </p:sp>
        <p:sp>
          <p:nvSpPr>
            <p:cNvPr id="953358" name="Text Box 40"/>
            <p:cNvSpPr txBox="1">
              <a:spLocks noChangeArrowheads="1"/>
            </p:cNvSpPr>
            <p:nvPr/>
          </p:nvSpPr>
          <p:spPr bwMode="auto">
            <a:xfrm>
              <a:off x="2562" y="2550"/>
              <a:ext cx="862" cy="172"/>
            </a:xfrm>
            <a:prstGeom prst="rect">
              <a:avLst/>
            </a:prstGeom>
            <a:noFill/>
            <a:ln w="9525">
              <a:noFill/>
              <a:miter lim="800000"/>
              <a:headEnd/>
              <a:tailEnd/>
            </a:ln>
          </p:spPr>
          <p:txBody>
            <a:bodyPr>
              <a:spAutoFit/>
            </a:bodyPr>
            <a:lstStyle/>
            <a:p>
              <a:pPr>
                <a:spcBef>
                  <a:spcPct val="50000"/>
                </a:spcBef>
              </a:pPr>
              <a:r>
                <a:rPr lang="en-US" altLang="zh-CN" sz="2400">
                  <a:latin typeface="Calibri" pitchFamily="34" charset="0"/>
                  <a:ea typeface="宋体" pitchFamily="2" charset="-122"/>
                </a:rPr>
                <a:t>classify</a:t>
              </a:r>
            </a:p>
          </p:txBody>
        </p:sp>
      </p:grpSp>
      <p:grpSp>
        <p:nvGrpSpPr>
          <p:cNvPr id="953352" name="Group 41"/>
          <p:cNvGrpSpPr>
            <a:grpSpLocks/>
          </p:cNvGrpSpPr>
          <p:nvPr/>
        </p:nvGrpSpPr>
        <p:grpSpPr bwMode="auto">
          <a:xfrm>
            <a:off x="1403350" y="5080000"/>
            <a:ext cx="6192838" cy="1420813"/>
            <a:chOff x="975" y="2613"/>
            <a:chExt cx="2767" cy="535"/>
          </a:xfrm>
        </p:grpSpPr>
        <p:sp>
          <p:nvSpPr>
            <p:cNvPr id="953355" name="AutoShape 42"/>
            <p:cNvSpPr>
              <a:spLocks/>
            </p:cNvSpPr>
            <p:nvPr/>
          </p:nvSpPr>
          <p:spPr bwMode="auto">
            <a:xfrm rot="5400000">
              <a:off x="2211" y="1400"/>
              <a:ext cx="227" cy="2653"/>
            </a:xfrm>
            <a:prstGeom prst="rightBrace">
              <a:avLst>
                <a:gd name="adj1" fmla="val 97394"/>
                <a:gd name="adj2" fmla="val 50000"/>
              </a:avLst>
            </a:prstGeom>
            <a:noFill/>
            <a:ln w="9525">
              <a:solidFill>
                <a:schemeClr val="tx1"/>
              </a:solidFill>
              <a:round/>
              <a:headEnd/>
              <a:tailEnd/>
            </a:ln>
          </p:spPr>
          <p:txBody>
            <a:bodyPr wrap="none" anchor="ctr"/>
            <a:lstStyle/>
            <a:p>
              <a:endParaRPr lang="zh-CN" altLang="en-US">
                <a:latin typeface="Calibri" pitchFamily="34" charset="0"/>
                <a:ea typeface="宋体" pitchFamily="2" charset="-122"/>
              </a:endParaRPr>
            </a:p>
          </p:txBody>
        </p:sp>
        <p:sp>
          <p:nvSpPr>
            <p:cNvPr id="953356" name="Text Box 43"/>
            <p:cNvSpPr txBox="1">
              <a:spLocks noChangeArrowheads="1"/>
            </p:cNvSpPr>
            <p:nvPr/>
          </p:nvSpPr>
          <p:spPr bwMode="auto">
            <a:xfrm>
              <a:off x="975" y="2976"/>
              <a:ext cx="2767" cy="172"/>
            </a:xfrm>
            <a:prstGeom prst="rect">
              <a:avLst/>
            </a:prstGeom>
            <a:noFill/>
            <a:ln w="9525">
              <a:noFill/>
              <a:miter lim="800000"/>
              <a:headEnd/>
              <a:tailEnd/>
            </a:ln>
          </p:spPr>
          <p:txBody>
            <a:bodyPr>
              <a:spAutoFit/>
            </a:bodyPr>
            <a:lstStyle/>
            <a:p>
              <a:pPr algn="ctr">
                <a:spcBef>
                  <a:spcPct val="50000"/>
                </a:spcBef>
              </a:pPr>
              <a:r>
                <a:rPr lang="en-US" altLang="zh-CN" sz="2400">
                  <a:solidFill>
                    <a:srgbClr val="FF0000"/>
                  </a:solidFill>
                  <a:latin typeface="Calibri" pitchFamily="34" charset="0"/>
                  <a:ea typeface="宋体" pitchFamily="2" charset="-122"/>
                </a:rPr>
                <a:t>Cross-language</a:t>
              </a:r>
              <a:r>
                <a:rPr lang="en-US" altLang="zh-CN" sz="2400">
                  <a:latin typeface="Calibri" pitchFamily="34" charset="0"/>
                  <a:ea typeface="宋体" pitchFamily="2" charset="-122"/>
                </a:rPr>
                <a:t> Classification</a:t>
              </a:r>
            </a:p>
          </p:txBody>
        </p:sp>
      </p:grpSp>
      <p:sp>
        <p:nvSpPr>
          <p:cNvPr id="953353" name="灯片编号占位符 18"/>
          <p:cNvSpPr>
            <a:spLocks noGrp="1"/>
          </p:cNvSpPr>
          <p:nvPr>
            <p:ph type="sldNum" sz="quarter" idx="12"/>
          </p:nvPr>
        </p:nvSpPr>
        <p:spPr>
          <a:noFill/>
        </p:spPr>
        <p:txBody>
          <a:bodyPr/>
          <a:lstStyle/>
          <a:p>
            <a:fld id="{0C411741-4BB0-47F1-B20A-46F69E0CF4E1}" type="slidenum">
              <a:rPr lang="en-US" smtClean="0"/>
              <a:pPr/>
              <a:t>7</a:t>
            </a:fld>
            <a:endParaRPr lang="en-US" smtClean="0"/>
          </a:p>
        </p:txBody>
      </p:sp>
      <p:sp>
        <p:nvSpPr>
          <p:cNvPr id="953354" name="TextBox 20"/>
          <p:cNvSpPr txBox="1">
            <a:spLocks noChangeArrowheads="1"/>
          </p:cNvSpPr>
          <p:nvPr/>
        </p:nvSpPr>
        <p:spPr bwMode="auto">
          <a:xfrm>
            <a:off x="685800" y="762000"/>
            <a:ext cx="7820025" cy="646113"/>
          </a:xfrm>
          <a:prstGeom prst="rect">
            <a:avLst/>
          </a:prstGeom>
          <a:noFill/>
          <a:ln w="9525">
            <a:noFill/>
            <a:miter lim="800000"/>
            <a:headEnd/>
            <a:tailEnd/>
          </a:ln>
        </p:spPr>
        <p:txBody>
          <a:bodyPr wrap="none">
            <a:spAutoFit/>
          </a:bodyPr>
          <a:lstStyle/>
          <a:p>
            <a:r>
              <a:rPr lang="en-US" dirty="0"/>
              <a:t>WWW 2008: </a:t>
            </a:r>
            <a:r>
              <a:rPr lang="en-US" dirty="0" err="1"/>
              <a:t>X.Ling</a:t>
            </a:r>
            <a:r>
              <a:rPr lang="en-US" dirty="0"/>
              <a:t> et al. </a:t>
            </a:r>
          </a:p>
          <a:p>
            <a:r>
              <a:rPr lang="en-US" u="sng" dirty="0"/>
              <a:t>Can Chinese Web Pages be Classified with English Data Sources?</a:t>
            </a:r>
            <a:r>
              <a:rPr lang="en-US" dirty="0"/>
              <a:t> </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ChangeArrowheads="1"/>
          </p:cNvSpPr>
          <p:nvPr>
            <p:ph type="title"/>
          </p:nvPr>
        </p:nvSpPr>
        <p:spPr>
          <a:xfrm>
            <a:off x="838200" y="228600"/>
            <a:ext cx="7793038" cy="1233488"/>
          </a:xfrm>
        </p:spPr>
        <p:txBody>
          <a:bodyPr/>
          <a:lstStyle/>
          <a:p>
            <a:r>
              <a:rPr lang="en-US" altLang="zh-CN" sz="3600" dirty="0" smtClean="0">
                <a:ea typeface="宋体" pitchFamily="2" charset="-122"/>
              </a:rPr>
              <a:t>Heterogeneous Transfer Learning:  </a:t>
            </a:r>
            <a:r>
              <a:rPr lang="en-US" altLang="zh-CN" sz="3600" dirty="0" smtClean="0">
                <a:solidFill>
                  <a:srgbClr val="FF0000"/>
                </a:solidFill>
                <a:ea typeface="宋体" pitchFamily="2" charset="-122"/>
              </a:rPr>
              <a:t>with a Dictionary</a:t>
            </a:r>
            <a:endParaRPr lang="en-US" altLang="zh-CN" sz="4800" dirty="0" smtClean="0">
              <a:solidFill>
                <a:srgbClr val="FF0000"/>
              </a:solidFill>
              <a:ea typeface="宋体" pitchFamily="2" charset="-122"/>
            </a:endParaRPr>
          </a:p>
        </p:txBody>
      </p:sp>
      <p:sp>
        <p:nvSpPr>
          <p:cNvPr id="955394" name="Rectangle 3"/>
          <p:cNvSpPr>
            <a:spLocks noGrp="1" noChangeArrowheads="1"/>
          </p:cNvSpPr>
          <p:nvPr>
            <p:ph type="body" idx="1"/>
          </p:nvPr>
        </p:nvSpPr>
        <p:spPr>
          <a:xfrm>
            <a:off x="304800" y="1447800"/>
            <a:ext cx="8382000" cy="990600"/>
          </a:xfrm>
        </p:spPr>
        <p:txBody>
          <a:bodyPr/>
          <a:lstStyle/>
          <a:p>
            <a:pPr lvl="1">
              <a:buFont typeface="Wingdings" pitchFamily="2" charset="2"/>
              <a:buNone/>
            </a:pPr>
            <a:r>
              <a:rPr lang="en-US" smtClean="0"/>
              <a:t>[Bel, et al. ECDL 2003]</a:t>
            </a:r>
          </a:p>
          <a:p>
            <a:pPr lvl="1">
              <a:buFont typeface="Wingdings" pitchFamily="2" charset="2"/>
              <a:buNone/>
            </a:pPr>
            <a:r>
              <a:rPr lang="en-US" smtClean="0"/>
              <a:t>[Zhu and Wang, ACL 2006]</a:t>
            </a:r>
          </a:p>
          <a:p>
            <a:pPr lvl="1">
              <a:buFont typeface="Wingdings" pitchFamily="2" charset="2"/>
              <a:buNone/>
            </a:pPr>
            <a:r>
              <a:rPr lang="en-US" smtClean="0"/>
              <a:t>[Gliozzo and Strapparava ACL 2006]</a:t>
            </a:r>
            <a:endParaRPr lang="en-US" altLang="zh-CN" smtClean="0">
              <a:ea typeface="宋体" pitchFamily="2" charset="-122"/>
            </a:endParaRPr>
          </a:p>
        </p:txBody>
      </p:sp>
      <p:sp>
        <p:nvSpPr>
          <p:cNvPr id="955395" name="AutoShape 4"/>
          <p:cNvSpPr>
            <a:spLocks noChangeArrowheads="1"/>
          </p:cNvSpPr>
          <p:nvPr/>
        </p:nvSpPr>
        <p:spPr bwMode="auto">
          <a:xfrm>
            <a:off x="609600" y="3352800"/>
            <a:ext cx="2590800" cy="1295400"/>
          </a:xfrm>
          <a:prstGeom prst="can">
            <a:avLst>
              <a:gd name="adj" fmla="val 25000"/>
            </a:avLst>
          </a:prstGeom>
          <a:solidFill>
            <a:schemeClr val="accent2">
              <a:alpha val="81960"/>
            </a:schemeClr>
          </a:solidFill>
          <a:ln w="9525">
            <a:solidFill>
              <a:schemeClr val="tx1"/>
            </a:solidFill>
            <a:round/>
            <a:headEnd/>
            <a:tailEnd/>
          </a:ln>
        </p:spPr>
        <p:txBody>
          <a:bodyPr wrap="none" anchor="ctr"/>
          <a:lstStyle/>
          <a:p>
            <a:pPr algn="ctr"/>
            <a:r>
              <a:rPr lang="en-US" altLang="zh-CN">
                <a:ea typeface="宋体" pitchFamily="2" charset="-122"/>
              </a:rPr>
              <a:t>Labeled documents </a:t>
            </a:r>
          </a:p>
          <a:p>
            <a:pPr algn="ctr"/>
            <a:r>
              <a:rPr lang="en-US" altLang="zh-CN">
                <a:ea typeface="宋体" pitchFamily="2" charset="-122"/>
              </a:rPr>
              <a:t>in English </a:t>
            </a:r>
            <a:r>
              <a:rPr lang="en-US" altLang="zh-CN">
                <a:solidFill>
                  <a:srgbClr val="C00000"/>
                </a:solidFill>
                <a:ea typeface="宋体" pitchFamily="2" charset="-122"/>
              </a:rPr>
              <a:t>(abundant)</a:t>
            </a:r>
          </a:p>
        </p:txBody>
      </p:sp>
      <p:sp>
        <p:nvSpPr>
          <p:cNvPr id="8197" name="AutoShape 5"/>
          <p:cNvSpPr>
            <a:spLocks noChangeArrowheads="1"/>
          </p:cNvSpPr>
          <p:nvPr/>
        </p:nvSpPr>
        <p:spPr bwMode="auto">
          <a:xfrm>
            <a:off x="609600" y="5257800"/>
            <a:ext cx="2590800" cy="1295400"/>
          </a:xfrm>
          <a:prstGeom prst="can">
            <a:avLst>
              <a:gd name="adj" fmla="val 25000"/>
            </a:avLst>
          </a:prstGeom>
          <a:solidFill>
            <a:schemeClr val="tx2">
              <a:lumMod val="40000"/>
              <a:lumOff val="60000"/>
              <a:alpha val="82000"/>
            </a:schemeClr>
          </a:solidFill>
          <a:ln w="9525">
            <a:solidFill>
              <a:schemeClr val="tx1"/>
            </a:solidFill>
            <a:round/>
            <a:headEnd/>
            <a:tailEnd/>
          </a:ln>
          <a:effectLst/>
        </p:spPr>
        <p:txBody>
          <a:bodyPr wrap="none" anchor="ctr"/>
          <a:lstStyle/>
          <a:p>
            <a:pPr algn="ctr">
              <a:defRPr/>
            </a:pPr>
            <a:r>
              <a:rPr lang="en-US" altLang="zh-CN" dirty="0"/>
              <a:t>Labeled documents </a:t>
            </a:r>
          </a:p>
          <a:p>
            <a:pPr algn="ctr">
              <a:defRPr/>
            </a:pPr>
            <a:r>
              <a:rPr lang="en-US" altLang="zh-CN" dirty="0"/>
              <a:t>in Chinese </a:t>
            </a:r>
            <a:r>
              <a:rPr lang="en-US" altLang="zh-CN" dirty="0">
                <a:solidFill>
                  <a:srgbClr val="FF0000"/>
                </a:solidFill>
              </a:rPr>
              <a:t>(</a:t>
            </a:r>
            <a:r>
              <a:rPr lang="en-US" altLang="zh-CN" dirty="0">
                <a:solidFill>
                  <a:srgbClr val="0070C0"/>
                </a:solidFill>
              </a:rPr>
              <a:t>scarce</a:t>
            </a:r>
            <a:r>
              <a:rPr lang="en-US" altLang="zh-CN" dirty="0">
                <a:solidFill>
                  <a:srgbClr val="FF0000"/>
                </a:solidFill>
              </a:rPr>
              <a:t>)</a:t>
            </a:r>
          </a:p>
        </p:txBody>
      </p:sp>
      <p:sp>
        <p:nvSpPr>
          <p:cNvPr id="8198" name="Rectangle 6"/>
          <p:cNvSpPr>
            <a:spLocks noChangeArrowheads="1"/>
          </p:cNvSpPr>
          <p:nvPr/>
        </p:nvSpPr>
        <p:spPr bwMode="auto">
          <a:xfrm>
            <a:off x="5105400" y="5562600"/>
            <a:ext cx="3505200" cy="762000"/>
          </a:xfrm>
          <a:prstGeom prst="rect">
            <a:avLst/>
          </a:prstGeom>
          <a:solidFill>
            <a:schemeClr val="tx2">
              <a:lumMod val="20000"/>
              <a:lumOff val="80000"/>
              <a:alpha val="82000"/>
            </a:schemeClr>
          </a:solidFill>
          <a:ln w="9525">
            <a:solidFill>
              <a:schemeClr val="tx1"/>
            </a:solidFill>
            <a:miter lim="800000"/>
            <a:headEnd/>
            <a:tailEnd/>
          </a:ln>
          <a:effectLst/>
        </p:spPr>
        <p:txBody>
          <a:bodyPr wrap="none" anchor="ctr"/>
          <a:lstStyle/>
          <a:p>
            <a:pPr algn="ctr">
              <a:defRPr/>
            </a:pPr>
            <a:r>
              <a:rPr lang="en-US" altLang="zh-CN" dirty="0">
                <a:solidFill>
                  <a:srgbClr val="FF0000"/>
                </a:solidFill>
              </a:rPr>
              <a:t>TASK</a:t>
            </a:r>
            <a:r>
              <a:rPr lang="en-US" altLang="zh-CN" dirty="0"/>
              <a:t>: Classifying documents </a:t>
            </a:r>
          </a:p>
          <a:p>
            <a:pPr algn="ctr">
              <a:defRPr/>
            </a:pPr>
            <a:r>
              <a:rPr lang="en-US" altLang="zh-CN" dirty="0"/>
              <a:t>in Chinese</a:t>
            </a:r>
          </a:p>
        </p:txBody>
      </p:sp>
      <p:sp>
        <p:nvSpPr>
          <p:cNvPr id="955398" name="Line 7"/>
          <p:cNvSpPr>
            <a:spLocks noChangeShapeType="1"/>
          </p:cNvSpPr>
          <p:nvPr/>
        </p:nvSpPr>
        <p:spPr bwMode="auto">
          <a:xfrm>
            <a:off x="3351213" y="5946775"/>
            <a:ext cx="1600200" cy="0"/>
          </a:xfrm>
          <a:prstGeom prst="line">
            <a:avLst/>
          </a:prstGeom>
          <a:noFill/>
          <a:ln w="38100">
            <a:solidFill>
              <a:srgbClr val="0000FF"/>
            </a:solidFill>
            <a:round/>
            <a:headEnd/>
            <a:tailEnd type="triangle" w="med" len="med"/>
          </a:ln>
        </p:spPr>
        <p:txBody>
          <a:bodyPr/>
          <a:lstStyle/>
          <a:p>
            <a:endParaRPr lang="en-US"/>
          </a:p>
        </p:txBody>
      </p:sp>
      <p:sp>
        <p:nvSpPr>
          <p:cNvPr id="955399" name="Freeform 10"/>
          <p:cNvSpPr>
            <a:spLocks/>
          </p:cNvSpPr>
          <p:nvPr/>
        </p:nvSpPr>
        <p:spPr bwMode="auto">
          <a:xfrm>
            <a:off x="3251200" y="4038600"/>
            <a:ext cx="2692400" cy="1371600"/>
          </a:xfrm>
          <a:custGeom>
            <a:avLst/>
            <a:gdLst>
              <a:gd name="T0" fmla="*/ 141705 w 2128"/>
              <a:gd name="T1" fmla="*/ 39189 h 840"/>
              <a:gd name="T2" fmla="*/ 323898 w 2128"/>
              <a:gd name="T3" fmla="*/ 39189 h 840"/>
              <a:gd name="T4" fmla="*/ 2085091 w 2128"/>
              <a:gd name="T5" fmla="*/ 274320 h 840"/>
              <a:gd name="T6" fmla="*/ 2692400 w 2128"/>
              <a:gd name="T7" fmla="*/ 1371600 h 840"/>
              <a:gd name="T8" fmla="*/ 0 60000 65536"/>
              <a:gd name="T9" fmla="*/ 0 60000 65536"/>
              <a:gd name="T10" fmla="*/ 0 60000 65536"/>
              <a:gd name="T11" fmla="*/ 0 60000 65536"/>
              <a:gd name="T12" fmla="*/ 0 w 2128"/>
              <a:gd name="T13" fmla="*/ 0 h 840"/>
              <a:gd name="T14" fmla="*/ 2128 w 2128"/>
              <a:gd name="T15" fmla="*/ 840 h 840"/>
            </a:gdLst>
            <a:ahLst/>
            <a:cxnLst>
              <a:cxn ang="T8">
                <a:pos x="T0" y="T1"/>
              </a:cxn>
              <a:cxn ang="T9">
                <a:pos x="T2" y="T3"/>
              </a:cxn>
              <a:cxn ang="T10">
                <a:pos x="T4" y="T5"/>
              </a:cxn>
              <a:cxn ang="T11">
                <a:pos x="T6" y="T7"/>
              </a:cxn>
            </a:cxnLst>
            <a:rect l="T12" t="T13" r="T14" b="T15"/>
            <a:pathLst>
              <a:path w="2128" h="840">
                <a:moveTo>
                  <a:pt x="112" y="24"/>
                </a:moveTo>
                <a:cubicBezTo>
                  <a:pt x="56" y="12"/>
                  <a:pt x="0" y="0"/>
                  <a:pt x="256" y="24"/>
                </a:cubicBezTo>
                <a:cubicBezTo>
                  <a:pt x="512" y="48"/>
                  <a:pt x="1336" y="32"/>
                  <a:pt x="1648" y="168"/>
                </a:cubicBezTo>
                <a:cubicBezTo>
                  <a:pt x="1960" y="304"/>
                  <a:pt x="2044" y="572"/>
                  <a:pt x="2128" y="840"/>
                </a:cubicBezTo>
              </a:path>
            </a:pathLst>
          </a:custGeom>
          <a:noFill/>
          <a:ln w="38100" cap="flat" cmpd="sng">
            <a:solidFill>
              <a:srgbClr val="0000FF"/>
            </a:solidFill>
            <a:prstDash val="solid"/>
            <a:round/>
            <a:headEnd type="none" w="med" len="med"/>
            <a:tailEnd type="triangle" w="med" len="med"/>
          </a:ln>
        </p:spPr>
        <p:txBody>
          <a:bodyPr/>
          <a:lstStyle/>
          <a:p>
            <a:endParaRPr lang="en-US"/>
          </a:p>
        </p:txBody>
      </p:sp>
      <p:sp>
        <p:nvSpPr>
          <p:cNvPr id="955400" name="Text Box 12"/>
          <p:cNvSpPr txBox="1">
            <a:spLocks noChangeArrowheads="1"/>
          </p:cNvSpPr>
          <p:nvPr/>
        </p:nvSpPr>
        <p:spPr bwMode="auto">
          <a:xfrm>
            <a:off x="4495800" y="3124200"/>
            <a:ext cx="2057400" cy="366713"/>
          </a:xfrm>
          <a:prstGeom prst="rect">
            <a:avLst/>
          </a:prstGeom>
          <a:noFill/>
          <a:ln w="38100">
            <a:noFill/>
            <a:miter lim="800000"/>
            <a:headEnd/>
            <a:tailEnd/>
          </a:ln>
        </p:spPr>
        <p:txBody>
          <a:bodyPr>
            <a:spAutoFit/>
          </a:bodyPr>
          <a:lstStyle/>
          <a:p>
            <a:pPr>
              <a:spcBef>
                <a:spcPct val="50000"/>
              </a:spcBef>
            </a:pPr>
            <a:r>
              <a:rPr lang="en-US" altLang="zh-CN">
                <a:ea typeface="宋体" pitchFamily="2" charset="-122"/>
              </a:rPr>
              <a:t>DICTIONARY</a:t>
            </a:r>
          </a:p>
        </p:txBody>
      </p:sp>
      <p:sp>
        <p:nvSpPr>
          <p:cNvPr id="955401" name="灯片编号占位符 10"/>
          <p:cNvSpPr>
            <a:spLocks noGrp="1"/>
          </p:cNvSpPr>
          <p:nvPr>
            <p:ph type="sldNum" sz="quarter" idx="12"/>
          </p:nvPr>
        </p:nvSpPr>
        <p:spPr>
          <a:noFill/>
        </p:spPr>
        <p:txBody>
          <a:bodyPr/>
          <a:lstStyle/>
          <a:p>
            <a:fld id="{0F228AF0-6F47-4D90-88ED-446E88824EFB}" type="slidenum">
              <a:rPr lang="en-US" smtClean="0"/>
              <a:pPr/>
              <a:t>8</a:t>
            </a:fld>
            <a:endParaRPr lang="en-US" smtClean="0"/>
          </a:p>
        </p:txBody>
      </p:sp>
      <p:sp>
        <p:nvSpPr>
          <p:cNvPr id="12" name="矩形 11"/>
          <p:cNvSpPr>
            <a:spLocks noChangeArrowheads="1"/>
          </p:cNvSpPr>
          <p:nvPr/>
        </p:nvSpPr>
        <p:spPr bwMode="auto">
          <a:xfrm>
            <a:off x="5943600" y="3581400"/>
            <a:ext cx="3200400" cy="830263"/>
          </a:xfrm>
          <a:prstGeom prst="rect">
            <a:avLst/>
          </a:prstGeom>
          <a:noFill/>
          <a:ln w="9525">
            <a:noFill/>
            <a:miter lim="800000"/>
            <a:headEnd/>
            <a:tailEnd/>
          </a:ln>
        </p:spPr>
        <p:txBody>
          <a:bodyPr>
            <a:spAutoFit/>
          </a:bodyPr>
          <a:lstStyle/>
          <a:p>
            <a:r>
              <a:rPr lang="en-US" sz="2400">
                <a:solidFill>
                  <a:srgbClr val="FF0000"/>
                </a:solidFill>
              </a:rPr>
              <a:t>Translation Error </a:t>
            </a:r>
          </a:p>
          <a:p>
            <a:r>
              <a:rPr lang="en-US" sz="2400">
                <a:solidFill>
                  <a:srgbClr val="FF0000"/>
                </a:solidFill>
              </a:rPr>
              <a:t>Topic Drift </a:t>
            </a:r>
          </a:p>
        </p:txBody>
      </p:sp>
      <p:pic>
        <p:nvPicPr>
          <p:cNvPr id="955403" name="Picture 2"/>
          <p:cNvPicPr>
            <a:picLocks noChangeAspect="1" noChangeArrowheads="1"/>
          </p:cNvPicPr>
          <p:nvPr/>
        </p:nvPicPr>
        <p:blipFill>
          <a:blip r:embed="rId3"/>
          <a:srcRect/>
          <a:stretch>
            <a:fillRect/>
          </a:stretch>
        </p:blipFill>
        <p:spPr bwMode="auto">
          <a:xfrm>
            <a:off x="4572000" y="3810000"/>
            <a:ext cx="1228725" cy="8001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066800" y="595313"/>
            <a:ext cx="7793038" cy="700087"/>
          </a:xfrm>
        </p:spPr>
        <p:txBody>
          <a:bodyPr/>
          <a:lstStyle/>
          <a:p>
            <a:r>
              <a:rPr lang="en-US" smtClean="0"/>
              <a:t>Information Bottleneck</a:t>
            </a:r>
            <a:br>
              <a:rPr lang="en-US" smtClean="0"/>
            </a:br>
            <a:r>
              <a:rPr lang="en-US" sz="3600" smtClean="0"/>
              <a:t>[Ling, Xue, Yang et al. WWW2008]</a:t>
            </a:r>
            <a:endParaRPr lang="en-US" smtClean="0"/>
          </a:p>
        </p:txBody>
      </p:sp>
      <p:pic>
        <p:nvPicPr>
          <p:cNvPr id="959490" name="Picture 4" descr="Diagram"/>
          <p:cNvPicPr>
            <a:picLocks noGrp="1" noChangeAspect="1" noChangeArrowheads="1"/>
          </p:cNvPicPr>
          <p:nvPr>
            <p:ph idx="1"/>
          </p:nvPr>
        </p:nvPicPr>
        <p:blipFill>
          <a:blip r:embed="rId3"/>
          <a:srcRect/>
          <a:stretch>
            <a:fillRect/>
          </a:stretch>
        </p:blipFill>
        <p:spPr>
          <a:xfrm>
            <a:off x="228600" y="1981200"/>
            <a:ext cx="9144000" cy="4572000"/>
          </a:xfrm>
        </p:spPr>
      </p:pic>
      <p:cxnSp>
        <p:nvCxnSpPr>
          <p:cNvPr id="12" name="直接箭头连接符 11"/>
          <p:cNvCxnSpPr/>
          <p:nvPr/>
        </p:nvCxnSpPr>
        <p:spPr>
          <a:xfrm rot="5400000">
            <a:off x="1674813" y="2438400"/>
            <a:ext cx="12207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59492" name="Picture 3"/>
          <p:cNvPicPr>
            <a:picLocks noChangeAspect="1" noChangeArrowheads="1"/>
          </p:cNvPicPr>
          <p:nvPr/>
        </p:nvPicPr>
        <p:blipFill>
          <a:blip r:embed="rId4"/>
          <a:srcRect/>
          <a:stretch>
            <a:fillRect/>
          </a:stretch>
        </p:blipFill>
        <p:spPr bwMode="auto">
          <a:xfrm>
            <a:off x="7696200" y="2971800"/>
            <a:ext cx="781050" cy="781050"/>
          </a:xfrm>
          <a:prstGeom prst="rect">
            <a:avLst/>
          </a:prstGeom>
          <a:noFill/>
          <a:ln w="9525">
            <a:noFill/>
            <a:miter lim="800000"/>
            <a:headEnd/>
            <a:tailEnd/>
          </a:ln>
        </p:spPr>
      </p:pic>
      <p:pic>
        <p:nvPicPr>
          <p:cNvPr id="959493" name="Picture 2"/>
          <p:cNvPicPr>
            <a:picLocks noChangeAspect="1" noChangeArrowheads="1"/>
          </p:cNvPicPr>
          <p:nvPr/>
        </p:nvPicPr>
        <p:blipFill>
          <a:blip r:embed="rId5"/>
          <a:srcRect/>
          <a:stretch>
            <a:fillRect/>
          </a:stretch>
        </p:blipFill>
        <p:spPr bwMode="auto">
          <a:xfrm>
            <a:off x="1828800" y="1600200"/>
            <a:ext cx="1228725" cy="800100"/>
          </a:xfrm>
          <a:prstGeom prst="rect">
            <a:avLst/>
          </a:prstGeom>
          <a:noFill/>
          <a:ln w="9525">
            <a:noFill/>
            <a:miter lim="800000"/>
            <a:headEnd/>
            <a:tailEnd/>
          </a:ln>
        </p:spPr>
      </p:pic>
      <p:pic>
        <p:nvPicPr>
          <p:cNvPr id="959494" name="Picture 5"/>
          <p:cNvPicPr>
            <a:picLocks noChangeAspect="1" noChangeArrowheads="1"/>
          </p:cNvPicPr>
          <p:nvPr/>
        </p:nvPicPr>
        <p:blipFill>
          <a:blip r:embed="rId6"/>
          <a:srcRect/>
          <a:stretch>
            <a:fillRect/>
          </a:stretch>
        </p:blipFill>
        <p:spPr bwMode="auto">
          <a:xfrm>
            <a:off x="7543800" y="4267200"/>
            <a:ext cx="1181100" cy="942975"/>
          </a:xfrm>
          <a:prstGeom prst="rect">
            <a:avLst/>
          </a:prstGeom>
          <a:noFill/>
          <a:ln w="9525">
            <a:noFill/>
            <a:miter lim="800000"/>
            <a:headEnd/>
            <a:tailEnd/>
          </a:ln>
        </p:spPr>
      </p:pic>
      <p:pic>
        <p:nvPicPr>
          <p:cNvPr id="959495" name="Picture 6"/>
          <p:cNvPicPr>
            <a:picLocks noChangeAspect="1" noChangeArrowheads="1"/>
          </p:cNvPicPr>
          <p:nvPr/>
        </p:nvPicPr>
        <p:blipFill>
          <a:blip r:embed="rId7"/>
          <a:srcRect/>
          <a:stretch>
            <a:fillRect/>
          </a:stretch>
        </p:blipFill>
        <p:spPr bwMode="auto">
          <a:xfrm>
            <a:off x="381000" y="4191000"/>
            <a:ext cx="1152525" cy="1085850"/>
          </a:xfrm>
          <a:prstGeom prst="rect">
            <a:avLst/>
          </a:prstGeom>
          <a:noFill/>
          <a:ln w="9525">
            <a:solidFill>
              <a:srgbClr val="C00000"/>
            </a:solidFill>
            <a:miter lim="800000"/>
            <a:headEnd/>
            <a:tailEnd/>
          </a:ln>
        </p:spPr>
      </p:pic>
      <p:pic>
        <p:nvPicPr>
          <p:cNvPr id="51207" name="Picture 7"/>
          <p:cNvPicPr>
            <a:picLocks noChangeAspect="1" noChangeArrowheads="1"/>
          </p:cNvPicPr>
          <p:nvPr/>
        </p:nvPicPr>
        <p:blipFill>
          <a:blip r:embed="rId8"/>
          <a:srcRect/>
          <a:stretch>
            <a:fillRect/>
          </a:stretch>
        </p:blipFill>
        <p:spPr bwMode="auto">
          <a:xfrm>
            <a:off x="7162800" y="5715000"/>
            <a:ext cx="800100" cy="800100"/>
          </a:xfrm>
          <a:prstGeom prst="rect">
            <a:avLst/>
          </a:prstGeom>
          <a:solidFill>
            <a:schemeClr val="accent1">
              <a:alpha val="45882"/>
            </a:schemeClr>
          </a:solidFill>
          <a:ln w="9525">
            <a:solidFill>
              <a:srgbClr val="C00000">
                <a:alpha val="38823"/>
              </a:srgbClr>
            </a:solidFill>
            <a:miter lim="800000"/>
            <a:headEnd/>
            <a:tailEnd/>
          </a:ln>
        </p:spPr>
      </p:pic>
      <p:sp>
        <p:nvSpPr>
          <p:cNvPr id="959497" name="矩形 10"/>
          <p:cNvSpPr>
            <a:spLocks noChangeArrowheads="1"/>
          </p:cNvSpPr>
          <p:nvPr/>
        </p:nvSpPr>
        <p:spPr bwMode="auto">
          <a:xfrm>
            <a:off x="8382000" y="6248400"/>
            <a:ext cx="476250" cy="366713"/>
          </a:xfrm>
          <a:prstGeom prst="rect">
            <a:avLst/>
          </a:prstGeom>
          <a:noFill/>
          <a:ln w="9525">
            <a:noFill/>
            <a:miter lim="800000"/>
            <a:headEnd/>
            <a:tailEnd/>
          </a:ln>
        </p:spPr>
        <p:txBody>
          <a:bodyPr wrap="none">
            <a:spAutoFit/>
          </a:bodyPr>
          <a:lstStyle/>
          <a:p>
            <a:fld id="{3BF96829-A862-4E8B-B064-FF7A4CD97BF5}" type="slidenum">
              <a:rPr lang="en-US"/>
              <a:pPr/>
              <a:t>9</a:t>
            </a:fld>
            <a:endParaRPr lang="en-US"/>
          </a:p>
        </p:txBody>
      </p:sp>
      <p:sp>
        <p:nvSpPr>
          <p:cNvPr id="13" name="矩形 12"/>
          <p:cNvSpPr/>
          <p:nvPr/>
        </p:nvSpPr>
        <p:spPr>
          <a:xfrm>
            <a:off x="990600" y="2590800"/>
            <a:ext cx="489701" cy="646331"/>
          </a:xfrm>
          <a:prstGeom prst="rect">
            <a:avLst/>
          </a:prstGeom>
          <a:noFill/>
        </p:spPr>
        <p:txBody>
          <a:bodyPr>
            <a:spAutoFit/>
          </a:bodyPr>
          <a:lstStyle/>
          <a:p>
            <a:pPr algn="ctr">
              <a:defRPr/>
            </a:pPr>
            <a:r>
              <a:rPr lang="en-US" altLang="zh-CN"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zh-CN" alt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矩形 13"/>
          <p:cNvSpPr/>
          <p:nvPr/>
        </p:nvSpPr>
        <p:spPr>
          <a:xfrm>
            <a:off x="3505200" y="2514600"/>
            <a:ext cx="468397" cy="646331"/>
          </a:xfrm>
          <a:prstGeom prst="rect">
            <a:avLst/>
          </a:prstGeom>
          <a:noFill/>
        </p:spPr>
        <p:txBody>
          <a:bodyPr wrap="none">
            <a:spAutoFit/>
          </a:bodyPr>
          <a:lstStyle/>
          <a:p>
            <a:pPr algn="ctr">
              <a:defRPr/>
            </a:pPr>
            <a:r>
              <a:rPr lang="en-US" altLang="zh-CN" sz="36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endParaRPr lang="zh-CN" altLang="en-US" sz="36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5" name="矩形 14"/>
          <p:cNvSpPr/>
          <p:nvPr/>
        </p:nvSpPr>
        <p:spPr>
          <a:xfrm>
            <a:off x="3657600" y="4306669"/>
            <a:ext cx="468397" cy="646331"/>
          </a:xfrm>
          <a:prstGeom prst="rect">
            <a:avLst/>
          </a:prstGeom>
          <a:noFill/>
        </p:spPr>
        <p:txBody>
          <a:bodyPr wrap="none">
            <a:spAutoFit/>
          </a:bodyPr>
          <a:lstStyle/>
          <a:p>
            <a:pPr algn="ctr">
              <a:defRPr/>
            </a:pPr>
            <a:r>
              <a:rPr lang="en-US" altLang="zh-CN" sz="360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E</a:t>
            </a:r>
            <a:endParaRPr lang="zh-CN" altLang="en-US" sz="360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16" name="矩形 15"/>
          <p:cNvSpPr/>
          <p:nvPr/>
        </p:nvSpPr>
        <p:spPr>
          <a:xfrm>
            <a:off x="7206499" y="5105400"/>
            <a:ext cx="489701" cy="646331"/>
          </a:xfrm>
          <a:prstGeom prst="rect">
            <a:avLst/>
          </a:prstGeom>
          <a:noFill/>
        </p:spPr>
        <p:txBody>
          <a:bodyPr>
            <a:spAutoFit/>
          </a:bodyPr>
          <a:lstStyle/>
          <a:p>
            <a:pPr algn="ctr">
              <a:defRPr/>
            </a:pPr>
            <a:r>
              <a:rPr lang="en-US" altLang="zh-CN"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zh-CN" alt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59502" name="Picture 7"/>
          <p:cNvPicPr>
            <a:picLocks noChangeAspect="1" noChangeArrowheads="1"/>
          </p:cNvPicPr>
          <p:nvPr/>
        </p:nvPicPr>
        <p:blipFill>
          <a:blip r:embed="rId8"/>
          <a:srcRect/>
          <a:stretch>
            <a:fillRect/>
          </a:stretch>
        </p:blipFill>
        <p:spPr bwMode="auto">
          <a:xfrm>
            <a:off x="3962400" y="5105400"/>
            <a:ext cx="800100" cy="800100"/>
          </a:xfrm>
          <a:prstGeom prst="rect">
            <a:avLst/>
          </a:prstGeom>
          <a:solidFill>
            <a:schemeClr val="accent1">
              <a:alpha val="45882"/>
            </a:schemeClr>
          </a:solidFill>
          <a:ln w="9525">
            <a:solidFill>
              <a:srgbClr val="C00000">
                <a:alpha val="38823"/>
              </a:srgbClr>
            </a:solidFill>
            <a:miter lim="800000"/>
            <a:headEnd/>
            <a:tailEnd/>
          </a:ln>
        </p:spPr>
      </p:pic>
      <p:sp>
        <p:nvSpPr>
          <p:cNvPr id="18" name="矩形 17"/>
          <p:cNvSpPr>
            <a:spLocks noChangeArrowheads="1"/>
          </p:cNvSpPr>
          <p:nvPr/>
        </p:nvSpPr>
        <p:spPr bwMode="auto">
          <a:xfrm>
            <a:off x="152400" y="2133600"/>
            <a:ext cx="2286000" cy="3429000"/>
          </a:xfrm>
          <a:prstGeom prst="rect">
            <a:avLst/>
          </a:prstGeom>
          <a:noFill/>
          <a:ln w="38100" algn="ctr">
            <a:solidFill>
              <a:srgbClr val="0070C0"/>
            </a:solidFill>
            <a:round/>
            <a:headEnd/>
            <a:tailEnd/>
          </a:ln>
        </p:spPr>
        <p:txBody>
          <a:bodyPr/>
          <a:lstStyle/>
          <a:p>
            <a:pPr eaLnBrk="0" hangingPunct="0"/>
            <a:endParaRPr lang="en-US"/>
          </a:p>
        </p:txBody>
      </p:sp>
      <p:sp>
        <p:nvSpPr>
          <p:cNvPr id="19" name="矩形 18"/>
          <p:cNvSpPr>
            <a:spLocks noChangeArrowheads="1"/>
          </p:cNvSpPr>
          <p:nvPr/>
        </p:nvSpPr>
        <p:spPr bwMode="auto">
          <a:xfrm>
            <a:off x="1295400" y="1295400"/>
            <a:ext cx="2286000" cy="1600200"/>
          </a:xfrm>
          <a:prstGeom prst="rect">
            <a:avLst/>
          </a:prstGeom>
          <a:noFill/>
          <a:ln w="38100" algn="ctr">
            <a:solidFill>
              <a:srgbClr val="0070C0"/>
            </a:solidFill>
            <a:round/>
            <a:headEnd/>
            <a:tailEnd/>
          </a:ln>
        </p:spPr>
        <p:txBody>
          <a:bodyPr/>
          <a:lstStyle/>
          <a:p>
            <a:pPr eaLnBrk="0" hangingPunct="0"/>
            <a:endParaRPr lang="en-US"/>
          </a:p>
        </p:txBody>
      </p:sp>
      <p:sp>
        <p:nvSpPr>
          <p:cNvPr id="20" name="矩形 19"/>
          <p:cNvSpPr>
            <a:spLocks noChangeArrowheads="1"/>
          </p:cNvSpPr>
          <p:nvPr/>
        </p:nvSpPr>
        <p:spPr bwMode="auto">
          <a:xfrm>
            <a:off x="2743200" y="2438400"/>
            <a:ext cx="2286000" cy="3581400"/>
          </a:xfrm>
          <a:prstGeom prst="rect">
            <a:avLst/>
          </a:prstGeom>
          <a:noFill/>
          <a:ln w="38100" algn="ctr">
            <a:solidFill>
              <a:srgbClr val="0070C0"/>
            </a:solidFill>
            <a:round/>
            <a:headEnd/>
            <a:tailEnd/>
          </a:ln>
        </p:spPr>
        <p:txBody>
          <a:bodyPr/>
          <a:lstStyle/>
          <a:p>
            <a:pPr eaLnBrk="0" hangingPunct="0"/>
            <a:endParaRPr lang="en-US"/>
          </a:p>
        </p:txBody>
      </p:sp>
      <p:sp>
        <p:nvSpPr>
          <p:cNvPr id="21" name="矩形 20"/>
          <p:cNvSpPr>
            <a:spLocks noChangeArrowheads="1"/>
          </p:cNvSpPr>
          <p:nvPr/>
        </p:nvSpPr>
        <p:spPr bwMode="auto">
          <a:xfrm>
            <a:off x="5715000" y="1828800"/>
            <a:ext cx="3429000" cy="2895600"/>
          </a:xfrm>
          <a:prstGeom prst="rect">
            <a:avLst/>
          </a:prstGeom>
          <a:noFill/>
          <a:ln w="38100" algn="ctr">
            <a:solidFill>
              <a:srgbClr val="0070C0"/>
            </a:solidFill>
            <a:round/>
            <a:headEnd/>
            <a:tailEnd/>
          </a:ln>
        </p:spPr>
        <p:txBody>
          <a:bodyPr/>
          <a:lstStyle/>
          <a:p>
            <a:pPr eaLnBrk="0" hangingPunct="0"/>
            <a:endParaRPr lang="en-US"/>
          </a:p>
        </p:txBody>
      </p:sp>
      <p:sp>
        <p:nvSpPr>
          <p:cNvPr id="22" name="矩形 21"/>
          <p:cNvSpPr>
            <a:spLocks noChangeArrowheads="1"/>
          </p:cNvSpPr>
          <p:nvPr/>
        </p:nvSpPr>
        <p:spPr bwMode="auto">
          <a:xfrm>
            <a:off x="5486400" y="5105400"/>
            <a:ext cx="2286000" cy="1600200"/>
          </a:xfrm>
          <a:prstGeom prst="rect">
            <a:avLst/>
          </a:prstGeom>
          <a:noFill/>
          <a:ln w="38100" algn="ctr">
            <a:solidFill>
              <a:srgbClr val="0070C0"/>
            </a:solidFill>
            <a:round/>
            <a:headEnd/>
            <a:tailEnd/>
          </a:ln>
        </p:spPr>
        <p:txBody>
          <a:bodyPr/>
          <a:lstStyle/>
          <a:p>
            <a:pPr eaLnBrk="0" hangingPunct="0"/>
            <a:endParaRPr lang="en-US"/>
          </a:p>
        </p:txBody>
      </p:sp>
      <p:sp>
        <p:nvSpPr>
          <p:cNvPr id="24" name="标题 8"/>
          <p:cNvSpPr txBox="1">
            <a:spLocks/>
          </p:cNvSpPr>
          <p:nvPr/>
        </p:nvSpPr>
        <p:spPr bwMode="auto">
          <a:xfrm>
            <a:off x="1219200" y="228600"/>
            <a:ext cx="6621463" cy="7000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b"/>
          <a:lstStyle/>
          <a:p>
            <a:pPr eaLnBrk="0" hangingPunct="0">
              <a:defRPr/>
            </a:pPr>
            <a:r>
              <a:rPr lang="en-US" sz="4400" b="0" kern="0" dirty="0">
                <a:solidFill>
                  <a:schemeClr val="tx2"/>
                </a:solidFill>
                <a:latin typeface="+mj-lt"/>
                <a:ea typeface="+mj-ea"/>
                <a:cs typeface="+mj-cs"/>
              </a:rPr>
              <a:t>Improvements: over 15%</a:t>
            </a:r>
          </a:p>
        </p:txBody>
      </p:sp>
      <p:sp>
        <p:nvSpPr>
          <p:cNvPr id="959509" name="TextBox 22"/>
          <p:cNvSpPr txBox="1">
            <a:spLocks noChangeArrowheads="1"/>
          </p:cNvSpPr>
          <p:nvPr/>
        </p:nvSpPr>
        <p:spPr bwMode="auto">
          <a:xfrm>
            <a:off x="6019800" y="1447800"/>
            <a:ext cx="2670175" cy="400050"/>
          </a:xfrm>
          <a:prstGeom prst="rect">
            <a:avLst/>
          </a:prstGeom>
          <a:noFill/>
          <a:ln w="9525">
            <a:noFill/>
            <a:miter lim="800000"/>
            <a:headEnd/>
            <a:tailEnd/>
          </a:ln>
        </p:spPr>
        <p:txBody>
          <a:bodyPr wrap="none">
            <a:spAutoFit/>
          </a:bodyPr>
          <a:lstStyle/>
          <a:p>
            <a:r>
              <a:rPr lang="en-US" sz="2000"/>
              <a:t>Domain Adaptation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2" presetClass="exit" presetSubtype="4" fill="hold" grpId="1" nodeType="with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2" presetClass="exit" presetSubtype="4" fill="hold" grpId="1" nodeType="withEffect">
                                  <p:stCondLst>
                                    <p:cond delay="0"/>
                                  </p:stCondLst>
                                  <p:childTnLst>
                                    <p:anim calcmode="lin" valueType="num">
                                      <p:cBhvr additive="base">
                                        <p:cTn id="22" dur="500"/>
                                        <p:tgtEl>
                                          <p:spTgt spid="19"/>
                                        </p:tgtEl>
                                        <p:attrNameLst>
                                          <p:attrName>ppt_x</p:attrName>
                                        </p:attrNameLst>
                                      </p:cBhvr>
                                      <p:tavLst>
                                        <p:tav tm="0">
                                          <p:val>
                                            <p:strVal val="ppt_x"/>
                                          </p:val>
                                        </p:tav>
                                        <p:tav tm="100000">
                                          <p:val>
                                            <p:strVal val="ppt_x"/>
                                          </p:val>
                                        </p:tav>
                                      </p:tavLst>
                                    </p:anim>
                                    <p:anim calcmode="lin" valueType="num">
                                      <p:cBhvr additive="base">
                                        <p:cTn id="23" dur="500"/>
                                        <p:tgtEl>
                                          <p:spTgt spid="19"/>
                                        </p:tgtEl>
                                        <p:attrNameLst>
                                          <p:attrName>ppt_y</p:attrName>
                                        </p:attrNameLst>
                                      </p:cBhvr>
                                      <p:tavLst>
                                        <p:tav tm="0">
                                          <p:val>
                                            <p:strVal val="ppt_y"/>
                                          </p:val>
                                        </p:tav>
                                        <p:tav tm="100000">
                                          <p:val>
                                            <p:strVal val="1+ppt_h/2"/>
                                          </p:val>
                                        </p:tav>
                                      </p:tavLst>
                                    </p:anim>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xit" presetSubtype="4" fill="hold" grpId="2" nodeType="withEffect">
                                  <p:stCondLst>
                                    <p:cond delay="0"/>
                                  </p:stCondLst>
                                  <p:childTnLst>
                                    <p:anim calcmode="lin" valueType="num">
                                      <p:cBhvr additive="base">
                                        <p:cTn id="36" dur="500"/>
                                        <p:tgtEl>
                                          <p:spTgt spid="20"/>
                                        </p:tgtEl>
                                        <p:attrNameLst>
                                          <p:attrName>ppt_x</p:attrName>
                                        </p:attrNameLst>
                                      </p:cBhvr>
                                      <p:tavLst>
                                        <p:tav tm="0">
                                          <p:val>
                                            <p:strVal val="ppt_x"/>
                                          </p:val>
                                        </p:tav>
                                        <p:tav tm="100000">
                                          <p:val>
                                            <p:strVal val="ppt_x"/>
                                          </p:val>
                                        </p:tav>
                                      </p:tavLst>
                                    </p:anim>
                                    <p:anim calcmode="lin" valueType="num">
                                      <p:cBhvr additive="base">
                                        <p:cTn id="37" dur="500"/>
                                        <p:tgtEl>
                                          <p:spTgt spid="20"/>
                                        </p:tgtEl>
                                        <p:attrNameLst>
                                          <p:attrName>ppt_y</p:attrName>
                                        </p:attrNameLst>
                                      </p:cBhvr>
                                      <p:tavLst>
                                        <p:tav tm="0">
                                          <p:val>
                                            <p:strVal val="ppt_y"/>
                                          </p:val>
                                        </p:tav>
                                        <p:tav tm="100000">
                                          <p:val>
                                            <p:strVal val="1+ppt_h/2"/>
                                          </p:val>
                                        </p:tav>
                                      </p:tavLst>
                                    </p:anim>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2" presetClass="exit" presetSubtype="4" fill="hold" grpId="1" nodeType="withEffect">
                                  <p:stCondLst>
                                    <p:cond delay="0"/>
                                  </p:stCondLst>
                                  <p:childTnLst>
                                    <p:anim calcmode="lin" valueType="num">
                                      <p:cBhvr additive="base">
                                        <p:cTn id="44" dur="500"/>
                                        <p:tgtEl>
                                          <p:spTgt spid="21"/>
                                        </p:tgtEl>
                                        <p:attrNameLst>
                                          <p:attrName>ppt_x</p:attrName>
                                        </p:attrNameLst>
                                      </p:cBhvr>
                                      <p:tavLst>
                                        <p:tav tm="0">
                                          <p:val>
                                            <p:strVal val="ppt_x"/>
                                          </p:val>
                                        </p:tav>
                                        <p:tav tm="100000">
                                          <p:val>
                                            <p:strVal val="ppt_x"/>
                                          </p:val>
                                        </p:tav>
                                      </p:tavLst>
                                    </p:anim>
                                    <p:anim calcmode="lin" valueType="num">
                                      <p:cBhvr additive="base">
                                        <p:cTn id="45" dur="500"/>
                                        <p:tgtEl>
                                          <p:spTgt spid="21"/>
                                        </p:tgtEl>
                                        <p:attrNameLst>
                                          <p:attrName>ppt_y</p:attrName>
                                        </p:attrNameLst>
                                      </p:cBhvr>
                                      <p:tavLst>
                                        <p:tav tm="0">
                                          <p:val>
                                            <p:strVal val="ppt_y"/>
                                          </p:val>
                                        </p:tav>
                                        <p:tav tm="100000">
                                          <p:val>
                                            <p:strVal val="1+ppt_h/2"/>
                                          </p:val>
                                        </p:tav>
                                      </p:tavLst>
                                    </p:anim>
                                    <p:set>
                                      <p:cBhvr>
                                        <p:cTn id="46" dur="1" fill="hold">
                                          <p:stCondLst>
                                            <p:cond delay="499"/>
                                          </p:stCondLst>
                                        </p:cTn>
                                        <p:tgtEl>
                                          <p:spTgt spid="21"/>
                                        </p:tgtEl>
                                        <p:attrNameLst>
                                          <p:attrName>style.visibility</p:attrName>
                                        </p:attrNameLst>
                                      </p:cBhvr>
                                      <p:to>
                                        <p:strVal val="hidden"/>
                                      </p:to>
                                    </p:set>
                                  </p:childTnLst>
                                </p:cTn>
                              </p:par>
                              <p:par>
                                <p:cTn id="47" presetID="8" presetClass="entr" presetSubtype="16" fill="hold" nodeType="withEffect">
                                  <p:stCondLst>
                                    <p:cond delay="0"/>
                                  </p:stCondLst>
                                  <p:childTnLst>
                                    <p:set>
                                      <p:cBhvr>
                                        <p:cTn id="48" dur="1" fill="hold">
                                          <p:stCondLst>
                                            <p:cond delay="0"/>
                                          </p:stCondLst>
                                        </p:cTn>
                                        <p:tgtEl>
                                          <p:spTgt spid="51207"/>
                                        </p:tgtEl>
                                        <p:attrNameLst>
                                          <p:attrName>style.visibility</p:attrName>
                                        </p:attrNameLst>
                                      </p:cBhvr>
                                      <p:to>
                                        <p:strVal val="visible"/>
                                      </p:to>
                                    </p:set>
                                    <p:animEffect transition="in" filter="diamond(in)">
                                      <p:cBhvr>
                                        <p:cTn id="49" dur="500"/>
                                        <p:tgtEl>
                                          <p:spTgt spid="5120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2" presetClass="exit" presetSubtype="4" fill="hold" grpId="0" nodeType="withEffect">
                                  <p:stCondLst>
                                    <p:cond delay="0"/>
                                  </p:stCondLst>
                                  <p:childTnLst>
                                    <p:anim calcmode="lin" valueType="num">
                                      <p:cBhvr additive="base">
                                        <p:cTn id="55" dur="500"/>
                                        <p:tgtEl>
                                          <p:spTgt spid="9"/>
                                        </p:tgtEl>
                                        <p:attrNameLst>
                                          <p:attrName>ppt_x</p:attrName>
                                        </p:attrNameLst>
                                      </p:cBhvr>
                                      <p:tavLst>
                                        <p:tav tm="0">
                                          <p:val>
                                            <p:strVal val="ppt_x"/>
                                          </p:val>
                                        </p:tav>
                                        <p:tav tm="100000">
                                          <p:val>
                                            <p:strVal val="ppt_x"/>
                                          </p:val>
                                        </p:tav>
                                      </p:tavLst>
                                    </p:anim>
                                    <p:anim calcmode="lin" valueType="num">
                                      <p:cBhvr additive="base">
                                        <p:cTn id="56" dur="500"/>
                                        <p:tgtEl>
                                          <p:spTgt spid="9"/>
                                        </p:tgtEl>
                                        <p:attrNameLst>
                                          <p:attrName>ppt_y</p:attrName>
                                        </p:attrNameLst>
                                      </p:cBhvr>
                                      <p:tavLst>
                                        <p:tav tm="0">
                                          <p:val>
                                            <p:strVal val="ppt_y"/>
                                          </p:val>
                                        </p:tav>
                                        <p:tav tm="100000">
                                          <p:val>
                                            <p:strVal val="1+ppt_h/2"/>
                                          </p:val>
                                        </p:tav>
                                      </p:tavLst>
                                    </p:anim>
                                    <p:set>
                                      <p:cBhvr>
                                        <p:cTn id="5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8" grpId="1" animBg="1"/>
      <p:bldP spid="19" grpId="0" animBg="1"/>
      <p:bldP spid="19" grpId="1" animBg="1"/>
      <p:bldP spid="20" grpId="0" animBg="1"/>
      <p:bldP spid="20" grpId="1" animBg="1"/>
      <p:bldP spid="20" grpId="2" animBg="1"/>
      <p:bldP spid="21" grpId="0" animBg="1"/>
      <p:bldP spid="21" grpId="1" animBg="1"/>
      <p:bldP spid="22"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0.5|1.3|4.2"/>
</p:tagLst>
</file>

<file path=ppt/theme/theme1.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14210</TotalTime>
  <Words>2290</Words>
  <Application>Microsoft Macintosh PowerPoint</Application>
  <PresentationFormat>On-screen Show (4:3)</PresentationFormat>
  <Paragraphs>393</Paragraphs>
  <Slides>33</Slides>
  <Notes>29</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33</vt:i4>
      </vt:variant>
    </vt:vector>
  </HeadingPairs>
  <TitlesOfParts>
    <vt:vector size="36" baseType="lpstr">
      <vt:lpstr>2_Blends</vt:lpstr>
      <vt:lpstr>???</vt:lpstr>
      <vt:lpstr>公式</vt:lpstr>
      <vt:lpstr> Towards Heterogeneous Transfer Learning</vt:lpstr>
      <vt:lpstr>TL Resources</vt:lpstr>
      <vt:lpstr>Learning by Analogy</vt:lpstr>
      <vt:lpstr>Learning by Analogy</vt:lpstr>
      <vt:lpstr>Challenges with LBA</vt:lpstr>
      <vt:lpstr>Heterogeneous Transfer Learning</vt:lpstr>
      <vt:lpstr>Cross-language Classification</vt:lpstr>
      <vt:lpstr>Heterogeneous Transfer Learning:  with a Dictionary</vt:lpstr>
      <vt:lpstr>Information Bottleneck [Ling, Xue, Yang et al. WWW2008]</vt:lpstr>
      <vt:lpstr>HTL Setting: Text to Images</vt:lpstr>
      <vt:lpstr>HTL for Images: 3 Cases</vt:lpstr>
      <vt:lpstr>Annotated PLSA Model for Clustering</vt:lpstr>
      <vt:lpstr>PowerPoint Presentation</vt:lpstr>
      <vt:lpstr>HTL Setting: Text to Images</vt:lpstr>
      <vt:lpstr>PowerPoint Presentation</vt:lpstr>
      <vt:lpstr>Y. Zhu, G. Xue, Q. Yang et al.  Heterogeneous transfer learning for image classification. AAAI 2011</vt:lpstr>
      <vt:lpstr>Social Media Data as a Bridge</vt:lpstr>
      <vt:lpstr>The Heterogeneous Transfer Learning Framework</vt:lpstr>
      <vt:lpstr>Latent Feature Learning by Collective matrix factorization</vt:lpstr>
      <vt:lpstr>Optimization: Collective Matrix Factorization (CMF)</vt:lpstr>
      <vt:lpstr>HTL Algorithm</vt:lpstr>
      <vt:lpstr>Experiment: # documents</vt:lpstr>
      <vt:lpstr>Experiment: # documents</vt:lpstr>
      <vt:lpstr>Experiment: # Tagged images</vt:lpstr>
      <vt:lpstr>Experiment: Noise</vt:lpstr>
      <vt:lpstr>Structural Transfer Learning</vt:lpstr>
      <vt:lpstr>Structural Transfer</vt:lpstr>
      <vt:lpstr>PowerPoint Presentation</vt:lpstr>
      <vt:lpstr>Transfer Learning by Structural Analogy</vt:lpstr>
      <vt:lpstr>Transfer Learning by Structural Analogy</vt:lpstr>
      <vt:lpstr>Transfer Learning by Structural Analogy</vt:lpstr>
      <vt:lpstr>Conclusions and Future Work</vt:lpstr>
      <vt:lpstr>References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ACL/IJCNLP 2009 Invited Talk</dc:title>
  <dc:subject>Heterogeneous Transfer Learning</dc:subject>
  <dc:creator>Qiang Yang</dc:creator>
  <cp:keywords>Transfer Learning</cp:keywords>
  <dc:description>http://www.acl-ijcnlp-2009.org/main/invitedtalks.html</dc:description>
  <cp:lastModifiedBy>Qiang Yang</cp:lastModifiedBy>
  <cp:revision>1130</cp:revision>
  <dcterms:created xsi:type="dcterms:W3CDTF">2011-07-15T05:16:47Z</dcterms:created>
  <dcterms:modified xsi:type="dcterms:W3CDTF">2012-05-19T14:51:22Z</dcterms:modified>
  <cp:category>Natural Language Processing</cp:category>
</cp:coreProperties>
</file>