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8" r:id="rId3"/>
    <p:sldId id="289" r:id="rId4"/>
    <p:sldId id="290" r:id="rId5"/>
    <p:sldId id="291" r:id="rId6"/>
    <p:sldId id="293" r:id="rId7"/>
    <p:sldId id="292"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9" r:id="rId22"/>
    <p:sldId id="280" r:id="rId23"/>
    <p:sldId id="281" r:id="rId24"/>
    <p:sldId id="282" r:id="rId25"/>
    <p:sldId id="283" r:id="rId26"/>
    <p:sldId id="284" r:id="rId27"/>
    <p:sldId id="285" r:id="rId28"/>
    <p:sldId id="286" r:id="rId29"/>
    <p:sldId id="287" r:id="rId30"/>
    <p:sldId id="270" r:id="rId31"/>
    <p:sldId id="271" r:id="rId32"/>
    <p:sldId id="272" r:id="rId33"/>
    <p:sldId id="273" r:id="rId34"/>
    <p:sldId id="274" r:id="rId35"/>
    <p:sldId id="275" r:id="rId36"/>
    <p:sldId id="276" r:id="rId37"/>
    <p:sldId id="277" r:id="rId38"/>
    <p:sldId id="278"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5E5EB-1FC3-43E8-B96B-F50397E39E8C}" type="datetimeFigureOut">
              <a:rPr lang="en-US" smtClean="0"/>
              <a:t>5/22/2012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C2AED-9DE2-4D5A-9832-EE2B9BE68FDA}" type="slidenum">
              <a:rPr lang="en-US" smtClean="0"/>
              <a:t>‹#›</a:t>
            </a:fld>
            <a:endParaRPr lang="en-US"/>
          </a:p>
        </p:txBody>
      </p:sp>
    </p:spTree>
    <p:extLst>
      <p:ext uri="{BB962C8B-B14F-4D97-AF65-F5344CB8AC3E}">
        <p14:creationId xmlns:p14="http://schemas.microsoft.com/office/powerpoint/2010/main" val="42750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fld id="{7838F508-2785-4AF8-BCD1-CF9F463C4538}" type="slidenum">
              <a:rPr lang="en-US" altLang="zh-CN" sz="1200">
                <a:solidFill>
                  <a:schemeClr val="tx1"/>
                </a:solidFill>
                <a:ea typeface="宋体" pitchFamily="2" charset="-122"/>
              </a:rPr>
              <a:pPr eaLnBrk="1" hangingPunct="1"/>
              <a:t>3</a:t>
            </a:fld>
            <a:endParaRPr lang="en-US" altLang="zh-CN" sz="1200">
              <a:solidFill>
                <a:schemeClr val="tx1"/>
              </a:solidFill>
              <a:ea typeface="宋体" pitchFamily="2" charset="-122"/>
            </a:endParaRPr>
          </a:p>
        </p:txBody>
      </p:sp>
      <p:sp>
        <p:nvSpPr>
          <p:cNvPr id="47107" name="Rectangle 2"/>
          <p:cNvSpPr>
            <a:spLocks noGrp="1" noRot="1" noChangeAspect="1" noChangeArrowheads="1" noTextEdit="1"/>
          </p:cNvSpPr>
          <p:nvPr>
            <p:ph type="sldImg"/>
          </p:nvPr>
        </p:nvSpPr>
        <p:spPr>
          <a:xfrm>
            <a:off x="1143000" y="684213"/>
            <a:ext cx="4572000" cy="3429000"/>
          </a:xfrm>
          <a:ln/>
        </p:spPr>
      </p:sp>
      <p:sp>
        <p:nvSpPr>
          <p:cNvPr id="47108" name="Rectangle 3"/>
          <p:cNvSpPr>
            <a:spLocks noGrp="1" noChangeArrowheads="1"/>
          </p:cNvSpPr>
          <p:nvPr>
            <p:ph type="body" idx="1"/>
          </p:nvPr>
        </p:nvSpPr>
        <p:spPr>
          <a:xfrm>
            <a:off x="685801" y="4343400"/>
            <a:ext cx="5486400" cy="4116388"/>
          </a:xfrm>
          <a:noFill/>
        </p:spPr>
        <p:txBody>
          <a:bodyPr/>
          <a:lstStyle/>
          <a:p>
            <a:pPr eaLnBrk="1" hangingPunct="1"/>
            <a:r>
              <a:rPr lang="en-US" altLang="zh-CN" smtClean="0"/>
              <a:t>Seems the changes is involved in moving to new tasks is more radical than moving to new domains.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Infer users’ interests based on users’ previous feedback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vs. content filtering</a:t>
            </a:r>
          </a:p>
          <a:p>
            <a:endParaRPr lang="en-US" dirty="0"/>
          </a:p>
        </p:txBody>
      </p:sp>
      <p:sp>
        <p:nvSpPr>
          <p:cNvPr id="4" name="Slide Number Placeholder 3"/>
          <p:cNvSpPr>
            <a:spLocks noGrp="1"/>
          </p:cNvSpPr>
          <p:nvPr>
            <p:ph type="sldNum" sz="quarter" idx="10"/>
          </p:nvPr>
        </p:nvSpPr>
        <p:spPr/>
        <p:txBody>
          <a:bodyPr/>
          <a:lstStyle/>
          <a:p>
            <a:fld id="{233D51D2-E81B-4CD1-A5F7-942F5EDE3EDE}" type="slidenum">
              <a:rPr lang="en-US" smtClean="0"/>
              <a:t>24</a:t>
            </a:fld>
            <a:endParaRPr lang="en-US"/>
          </a:p>
        </p:txBody>
      </p:sp>
    </p:spTree>
    <p:extLst>
      <p:ext uri="{BB962C8B-B14F-4D97-AF65-F5344CB8AC3E}">
        <p14:creationId xmlns:p14="http://schemas.microsoft.com/office/powerpoint/2010/main" val="53152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a:t>
            </a:r>
            <a:r>
              <a:rPr lang="en-US" baseline="0" dirty="0" smtClean="0"/>
              <a:t> the challenge in two problems, ( + other my previous work)</a:t>
            </a:r>
          </a:p>
          <a:p>
            <a:endParaRPr lang="en-US" baseline="0" dirty="0" smtClean="0"/>
          </a:p>
          <a:p>
            <a:r>
              <a:rPr lang="en-US" baseline="0" dirty="0" smtClean="0"/>
              <a:t>More </a:t>
            </a:r>
            <a:r>
              <a:rPr lang="en-US" baseline="0" dirty="0" err="1" smtClean="0"/>
              <a:t>detials</a:t>
            </a:r>
            <a:endParaRPr lang="en-US" dirty="0"/>
          </a:p>
        </p:txBody>
      </p:sp>
      <p:sp>
        <p:nvSpPr>
          <p:cNvPr id="4" name="Slide Number Placeholder 3"/>
          <p:cNvSpPr>
            <a:spLocks noGrp="1"/>
          </p:cNvSpPr>
          <p:nvPr>
            <p:ph type="sldNum" sz="quarter" idx="10"/>
          </p:nvPr>
        </p:nvSpPr>
        <p:spPr/>
        <p:txBody>
          <a:bodyPr/>
          <a:lstStyle/>
          <a:p>
            <a:fld id="{233D51D2-E81B-4CD1-A5F7-942F5EDE3EDE}" type="slidenum">
              <a:rPr lang="en-US" smtClean="0"/>
              <a:t>28</a:t>
            </a:fld>
            <a:endParaRPr lang="en-US"/>
          </a:p>
        </p:txBody>
      </p:sp>
    </p:spTree>
    <p:extLst>
      <p:ext uri="{BB962C8B-B14F-4D97-AF65-F5344CB8AC3E}">
        <p14:creationId xmlns:p14="http://schemas.microsoft.com/office/powerpoint/2010/main" val="308737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宋体" charset="0"/>
              </a:rPr>
              <a:t>Darkness indicates the similarity. The kernel represent the item similarity matrix. The items between two different domains would be less similar even if they share many users who like them.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fld id="{C530F4D7-96E1-9C4B-ACDA-0AA9C4F9D849}" type="slidenum">
              <a:rPr lang="zh-CN" altLang="en-US">
                <a:latin typeface="Calibri" charset="0"/>
              </a:rPr>
              <a:pPr eaLnBrk="1" hangingPunct="1"/>
              <a:t>33</a:t>
            </a:fld>
            <a:endParaRPr lang="zh-CN" alt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a:latin typeface="Calibri" charset="0"/>
                <a:ea typeface="宋体" charset="0"/>
              </a:rPr>
              <a:t>The left figure is the case where all task are sparse and evaluated on all tasks; the right figure is the case only the target task is sparse and evaluated on the target task.</a:t>
            </a:r>
          </a:p>
          <a:p>
            <a:pPr eaLnBrk="1" hangingPunct="1">
              <a:spcBef>
                <a:spcPct val="0"/>
              </a:spcBef>
            </a:pPr>
            <a:endParaRPr lang="en-US" altLang="zh-CN">
              <a:latin typeface="Calibri" charset="0"/>
              <a:ea typeface="宋体" charset="0"/>
            </a:endParaRPr>
          </a:p>
          <a:p>
            <a:pPr eaLnBrk="1" hangingPunct="1">
              <a:spcBef>
                <a:spcPct val="0"/>
              </a:spcBef>
            </a:pPr>
            <a:r>
              <a:rPr lang="en-US" altLang="zh-CN">
                <a:latin typeface="Calibri" charset="0"/>
                <a:ea typeface="宋体" charset="0"/>
              </a:rPr>
              <a:t>The figure shows the performance changes of the algorithms. We can observe that the performance gain increases</a:t>
            </a:r>
          </a:p>
          <a:p>
            <a:pPr eaLnBrk="1" hangingPunct="1">
              <a:spcBef>
                <a:spcPct val="0"/>
              </a:spcBef>
            </a:pPr>
            <a:r>
              <a:rPr lang="en-US" altLang="zh-CN">
                <a:latin typeface="Calibri" charset="0"/>
                <a:ea typeface="宋体" charset="0"/>
              </a:rPr>
              <a:t>as the sparseness becomes serious (from right to left), which is consistent with our intuition. </a:t>
            </a:r>
          </a:p>
          <a:p>
            <a:pPr eaLnBrk="1" hangingPunct="1">
              <a:spcBef>
                <a:spcPct val="0"/>
              </a:spcBef>
            </a:pPr>
            <a:endParaRPr lang="en-US" altLang="zh-CN">
              <a:latin typeface="Calibri" charset="0"/>
              <a:ea typeface="宋体" charset="0"/>
            </a:endParaRPr>
          </a:p>
          <a:p>
            <a:pPr eaLnBrk="1" hangingPunct="1">
              <a:spcBef>
                <a:spcPct val="0"/>
              </a:spcBef>
            </a:pPr>
            <a:endParaRPr lang="zh-CN" altLang="en-US">
              <a:latin typeface="Calibri" charset="0"/>
              <a:ea typeface="宋体"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fld id="{9170B56E-3309-A949-9485-1AAE62FA97CA}" type="slidenum">
              <a:rPr lang="zh-CN" altLang="en-US">
                <a:latin typeface="Calibri" charset="0"/>
              </a:rPr>
              <a:pPr eaLnBrk="1" hangingPunct="1"/>
              <a:t>38</a:t>
            </a:fld>
            <a:endParaRPr lang="zh-CN" alt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fld id="{4E72DDA1-C86D-40BE-BF6A-AB339126D4FB}" type="slidenum">
              <a:rPr lang="en-US" altLang="zh-CN" sz="1200">
                <a:solidFill>
                  <a:schemeClr val="tx1"/>
                </a:solidFill>
                <a:ea typeface="宋体" pitchFamily="2" charset="-122"/>
              </a:rPr>
              <a:pPr eaLnBrk="1" hangingPunct="1"/>
              <a:t>4</a:t>
            </a:fld>
            <a:endParaRPr lang="en-US" altLang="zh-CN" sz="1200">
              <a:solidFill>
                <a:schemeClr val="tx1"/>
              </a:solidFill>
              <a:ea typeface="宋体" pitchFamily="2" charset="-122"/>
            </a:endParaRPr>
          </a:p>
        </p:txBody>
      </p:sp>
      <p:sp>
        <p:nvSpPr>
          <p:cNvPr id="50179" name="Rectangle 2"/>
          <p:cNvSpPr>
            <a:spLocks noGrp="1" noRot="1" noChangeAspect="1" noTextEdit="1"/>
          </p:cNvSpPr>
          <p:nvPr>
            <p:ph type="sldImg"/>
          </p:nvPr>
        </p:nvSpPr>
        <p:spPr>
          <a:xfrm>
            <a:off x="1143000" y="684213"/>
            <a:ext cx="4572000" cy="3429000"/>
          </a:xfrm>
          <a:ln/>
        </p:spPr>
      </p:sp>
      <p:sp>
        <p:nvSpPr>
          <p:cNvPr id="50180" name="Rectangle 3"/>
          <p:cNvSpPr>
            <a:spLocks noGrp="1"/>
          </p:cNvSpPr>
          <p:nvPr>
            <p:ph type="body" idx="1"/>
          </p:nvPr>
        </p:nvSpPr>
        <p:spPr>
          <a:xfrm>
            <a:off x="685801" y="4343400"/>
            <a:ext cx="5486400" cy="4116388"/>
          </a:xfrm>
          <a:noFill/>
        </p:spPr>
        <p:txBody>
          <a:bodyPr lIns="91787" tIns="45894" rIns="91787" bIns="45894"/>
          <a:lstStyle/>
          <a:p>
            <a:pPr eaLnBrk="1" hangingPunct="1"/>
            <a:r>
              <a:rPr lang="en-US" altLang="zh-CN" smtClean="0"/>
              <a:t>Generality means human can learn to perform a variety of tasks.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fld id="{C3D5DC62-4E53-4E42-9204-2D41A89AEBEB}" type="slidenum">
              <a:rPr lang="en-US" altLang="zh-CN" sz="1200">
                <a:solidFill>
                  <a:schemeClr val="tx1"/>
                </a:solidFill>
                <a:ea typeface="宋体" pitchFamily="2" charset="-122"/>
              </a:rPr>
              <a:pPr eaLnBrk="1" hangingPunct="1"/>
              <a:t>5</a:t>
            </a:fld>
            <a:endParaRPr lang="en-US" altLang="zh-CN" sz="1200">
              <a:solidFill>
                <a:schemeClr val="tx1"/>
              </a:solidFill>
              <a:ea typeface="宋体" pitchFamily="2" charset="-122"/>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canteen</a:t>
            </a:r>
            <a:endParaRPr lang="en-US" dirty="0"/>
          </a:p>
        </p:txBody>
      </p:sp>
      <p:sp>
        <p:nvSpPr>
          <p:cNvPr id="4" name="Slide Number Placeholder 3"/>
          <p:cNvSpPr>
            <a:spLocks noGrp="1"/>
          </p:cNvSpPr>
          <p:nvPr>
            <p:ph type="sldNum" sz="quarter" idx="10"/>
          </p:nvPr>
        </p:nvSpPr>
        <p:spPr/>
        <p:txBody>
          <a:bodyPr/>
          <a:lstStyle/>
          <a:p>
            <a:fld id="{BB9C65A8-3109-40DA-9108-7BD2AC4BAC03}" type="slidenum">
              <a:rPr lang="en-US" smtClean="0"/>
              <a:t>6</a:t>
            </a:fld>
            <a:endParaRPr lang="en-US"/>
          </a:p>
        </p:txBody>
      </p:sp>
    </p:spTree>
    <p:extLst>
      <p:ext uri="{BB962C8B-B14F-4D97-AF65-F5344CB8AC3E}">
        <p14:creationId xmlns:p14="http://schemas.microsoft.com/office/powerpoint/2010/main" val="234363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fld id="{C8D77203-31E8-4064-8E2A-96A00A02565C}" type="slidenum">
              <a:rPr lang="en-US" altLang="zh-CN" sz="1200">
                <a:solidFill>
                  <a:schemeClr val="tx1"/>
                </a:solidFill>
                <a:ea typeface="宋体" pitchFamily="2" charset="-122"/>
              </a:rPr>
              <a:pPr eaLnBrk="1" hangingPunct="1"/>
              <a:t>7</a:t>
            </a:fld>
            <a:endParaRPr lang="en-US" altLang="zh-CN" sz="1200">
              <a:solidFill>
                <a:schemeClr val="tx1"/>
              </a:solidFill>
              <a:ea typeface="宋体" pitchFamily="2" charset="-122"/>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ea typeface="宋体" charset="-122"/>
              </a:rPr>
              <a:t>Several ideas for avoid negative transfer, red ones are the ideas in the paper</a:t>
            </a:r>
          </a:p>
        </p:txBody>
      </p:sp>
      <p:sp>
        <p:nvSpPr>
          <p:cNvPr id="4" name="Slide Number Placeholder 3"/>
          <p:cNvSpPr>
            <a:spLocks noGrp="1"/>
          </p:cNvSpPr>
          <p:nvPr>
            <p:ph type="sldNum" sz="quarter" idx="5"/>
          </p:nvPr>
        </p:nvSpPr>
        <p:spPr/>
        <p:txBody>
          <a:bodyPr/>
          <a:lstStyle/>
          <a:p>
            <a:pPr>
              <a:defRPr/>
            </a:pPr>
            <a:fld id="{EA8FFE3E-8830-4FF5-9A39-697382468AE4}" type="slidenum">
              <a:rPr lang="zh-CN" altLang="en-US" smtClean="0"/>
              <a:pPr>
                <a:defRPr/>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宋体" charset="-122"/>
              </a:rPr>
              <a:t>Here its represent Gaussian process. A Gaussian process is like a generalization of multivariate Gaussian distribution. So it also has a mean and covariance. But unlike Gaussian distribution, it is infinite case here and therefore it is mean function and covariance function rather than a mean vector and covariance matrix.</a:t>
            </a:r>
          </a:p>
        </p:txBody>
      </p:sp>
      <p:sp>
        <p:nvSpPr>
          <p:cNvPr id="4" name="Slide Number Placeholder 3"/>
          <p:cNvSpPr>
            <a:spLocks noGrp="1"/>
          </p:cNvSpPr>
          <p:nvPr>
            <p:ph type="sldNum" sz="quarter" idx="5"/>
          </p:nvPr>
        </p:nvSpPr>
        <p:spPr/>
        <p:txBody>
          <a:bodyPr/>
          <a:lstStyle/>
          <a:p>
            <a:pPr>
              <a:defRPr/>
            </a:pPr>
            <a:fld id="{FF25B073-6AB6-430D-81A0-8DEAD5C99137}" type="slidenum">
              <a:rPr lang="zh-CN" altLang="en-US" smtClean="0"/>
              <a:pPr>
                <a:defRPr/>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宋体" charset="-122"/>
              </a:rPr>
              <a:t>Definition of inductive transfer: the source and target domains are the same, the source and target tasks are different but may be related.</a:t>
            </a:r>
          </a:p>
          <a:p>
            <a:endParaRPr lang="en-US" smtClean="0">
              <a:ea typeface="宋体" charset="-122"/>
            </a:endParaRPr>
          </a:p>
          <a:p>
            <a:r>
              <a:rPr lang="en-US" smtClean="0">
                <a:ea typeface="宋体" charset="-122"/>
              </a:rPr>
              <a:t>This figure shows how the mean absolute error (MAE) on 450 target test data changes at different distance between the source and target tasks. The results are compared with the transfer all scheme (directly use all of the training data) and the no transfer scheme (only use training data in the target task). As we can see, when the two tasks are very similar, the AT-GP model performance is as good as transfer all, while when the tasks are very different, the AT-GP model is no worse than no transfer.</a:t>
            </a:r>
          </a:p>
          <a:p>
            <a:endParaRPr lang="en-US" smtClean="0">
              <a:ea typeface="宋体" charset="-122"/>
            </a:endParaRPr>
          </a:p>
        </p:txBody>
      </p:sp>
      <p:sp>
        <p:nvSpPr>
          <p:cNvPr id="4" name="Slide Number Placeholder 3"/>
          <p:cNvSpPr>
            <a:spLocks noGrp="1"/>
          </p:cNvSpPr>
          <p:nvPr>
            <p:ph type="sldNum" sz="quarter" idx="5"/>
          </p:nvPr>
        </p:nvSpPr>
        <p:spPr/>
        <p:txBody>
          <a:bodyPr/>
          <a:lstStyle/>
          <a:p>
            <a:pPr>
              <a:defRPr/>
            </a:pPr>
            <a:fld id="{4E2F1CD6-9924-4252-A3C3-FFE22F9F0C70}" type="slidenum">
              <a:rPr lang="zh-CN" altLang="en-US" smtClean="0"/>
              <a:pPr>
                <a:defRPr/>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宋体" charset="-122"/>
              </a:rPr>
              <a:t>The ground truth of the task similarity is unknown, so we approximate it by the value obtained with sufficient number of labeled data.</a:t>
            </a:r>
          </a:p>
          <a:p>
            <a:endParaRPr lang="en-US" smtClean="0">
              <a:ea typeface="宋体" charset="-122"/>
            </a:endParaRPr>
          </a:p>
          <a:p>
            <a:r>
              <a:rPr lang="en-US" smtClean="0">
                <a:ea typeface="宋体" charset="-122"/>
              </a:rPr>
              <a:t>Figure (4) shows the experimental results on learning ¸ under a varying number of labeled data in the target task. It is interesting to observe that the number of data required to learn the similarity well (up figure) is much less than the number of data required to learn the task well (bottom figure). This indicates why transfer learning works.</a:t>
            </a:r>
          </a:p>
        </p:txBody>
      </p:sp>
      <p:sp>
        <p:nvSpPr>
          <p:cNvPr id="4" name="Slide Number Placeholder 3"/>
          <p:cNvSpPr>
            <a:spLocks noGrp="1"/>
          </p:cNvSpPr>
          <p:nvPr>
            <p:ph type="sldNum" sz="quarter" idx="5"/>
          </p:nvPr>
        </p:nvSpPr>
        <p:spPr/>
        <p:txBody>
          <a:bodyPr/>
          <a:lstStyle/>
          <a:p>
            <a:pPr>
              <a:defRPr/>
            </a:pPr>
            <a:fld id="{0BE02F17-DB5D-4DF1-B23E-388823FACBDA}" type="slidenum">
              <a:rPr lang="zh-CN" altLang="en-US" smtClean="0"/>
              <a:pPr>
                <a:defRPr/>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508593-3D56-4306-AEFE-F0F470C3874A}"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353223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08593-3D56-4306-AEFE-F0F470C3874A}"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188668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08593-3D56-4306-AEFE-F0F470C3874A}"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400411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08593-3D56-4306-AEFE-F0F470C3874A}"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231479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08593-3D56-4306-AEFE-F0F470C3874A}"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33820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508593-3D56-4306-AEFE-F0F470C3874A}"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312797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508593-3D56-4306-AEFE-F0F470C3874A}" type="datetimeFigureOut">
              <a:rPr lang="en-US" smtClean="0"/>
              <a:t>5/22/2012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147123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508593-3D56-4306-AEFE-F0F470C3874A}" type="datetimeFigureOut">
              <a:rPr lang="en-US" smtClean="0"/>
              <a:t>5/22/2012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90489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08593-3D56-4306-AEFE-F0F470C3874A}" type="datetimeFigureOut">
              <a:rPr lang="en-US" smtClean="0"/>
              <a:t>5/22/2012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129286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8593-3D56-4306-AEFE-F0F470C3874A}"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217801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8593-3D56-4306-AEFE-F0F470C3874A}"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C710C-AF4B-418D-ABBE-4B68C8010068}" type="slidenum">
              <a:rPr lang="en-US" smtClean="0"/>
              <a:t>‹#›</a:t>
            </a:fld>
            <a:endParaRPr lang="en-US"/>
          </a:p>
        </p:txBody>
      </p:sp>
    </p:spTree>
    <p:extLst>
      <p:ext uri="{BB962C8B-B14F-4D97-AF65-F5344CB8AC3E}">
        <p14:creationId xmlns:p14="http://schemas.microsoft.com/office/powerpoint/2010/main" val="246519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08593-3D56-4306-AEFE-F0F470C3874A}" type="datetimeFigureOut">
              <a:rPr lang="en-US" smtClean="0"/>
              <a:t>5/22/2012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C710C-AF4B-418D-ABBE-4B68C8010068}" type="slidenum">
              <a:rPr lang="en-US" smtClean="0"/>
              <a:t>‹#›</a:t>
            </a:fld>
            <a:endParaRPr lang="en-US"/>
          </a:p>
        </p:txBody>
      </p:sp>
    </p:spTree>
    <p:extLst>
      <p:ext uri="{BB962C8B-B14F-4D97-AF65-F5344CB8AC3E}">
        <p14:creationId xmlns:p14="http://schemas.microsoft.com/office/powerpoint/2010/main" val="286402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1.i2r.a-star.edu.sg/~jspan/SurveyTL.htm" TargetMode="External"/><Relationship Id="rId2" Type="http://schemas.openxmlformats.org/officeDocument/2006/relationships/hyperlink" Target="http://www.cse.ust.hk/TL/index.html" TargetMode="External"/><Relationship Id="rId1" Type="http://schemas.openxmlformats.org/officeDocument/2006/relationships/slideLayout" Target="../slideLayouts/slideLayout2.xml"/><Relationship Id="rId4" Type="http://schemas.openxmlformats.org/officeDocument/2006/relationships/hyperlink" Target="http://www1.i2r.a-star.edu.sg/~jspan/conferenceTL.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Adaptive Transfer Learning and Its Application on Cross-Domain Recommendation</a:t>
            </a:r>
            <a:endParaRPr lang="en-US" dirty="0"/>
          </a:p>
        </p:txBody>
      </p:sp>
      <p:sp>
        <p:nvSpPr>
          <p:cNvPr id="3" name="Subtitle 2"/>
          <p:cNvSpPr>
            <a:spLocks noGrp="1"/>
          </p:cNvSpPr>
          <p:nvPr>
            <p:ph type="subTitle" idx="1"/>
          </p:nvPr>
        </p:nvSpPr>
        <p:spPr/>
        <p:txBody>
          <a:bodyPr/>
          <a:lstStyle/>
          <a:p>
            <a:r>
              <a:rPr lang="en-US" dirty="0" smtClean="0"/>
              <a:t>Bin Cao</a:t>
            </a:r>
          </a:p>
          <a:p>
            <a:r>
              <a:rPr lang="en-US" dirty="0" smtClean="0"/>
              <a:t>Microsoft Research Asia</a:t>
            </a:r>
            <a:endParaRPr lang="en-US" dirty="0"/>
          </a:p>
        </p:txBody>
      </p:sp>
    </p:spTree>
    <p:extLst>
      <p:ext uri="{BB962C8B-B14F-4D97-AF65-F5344CB8AC3E}">
        <p14:creationId xmlns:p14="http://schemas.microsoft.com/office/powerpoint/2010/main" val="45266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ea typeface="宋体" charset="-122"/>
              </a:rPr>
              <a:t>How to Avoid Negative Transfer?</a:t>
            </a:r>
          </a:p>
        </p:txBody>
      </p:sp>
      <p:sp>
        <p:nvSpPr>
          <p:cNvPr id="5123" name="Content Placeholder 2"/>
          <p:cNvSpPr>
            <a:spLocks noGrp="1"/>
          </p:cNvSpPr>
          <p:nvPr>
            <p:ph idx="1"/>
          </p:nvPr>
        </p:nvSpPr>
        <p:spPr/>
        <p:txBody>
          <a:bodyPr>
            <a:normAutofit fontScale="92500" lnSpcReduction="10000"/>
          </a:bodyPr>
          <a:lstStyle/>
          <a:p>
            <a:pPr eaLnBrk="1" hangingPunct="1"/>
            <a:r>
              <a:rPr lang="en-US" dirty="0" smtClean="0">
                <a:ea typeface="宋体" charset="-122"/>
              </a:rPr>
              <a:t>Do cross validation</a:t>
            </a:r>
          </a:p>
          <a:p>
            <a:pPr lvl="1" eaLnBrk="1" hangingPunct="1"/>
            <a:r>
              <a:rPr lang="en-US" dirty="0" smtClean="0">
                <a:ea typeface="宋体" charset="-122"/>
              </a:rPr>
              <a:t>Need more labeled data and computational expensive</a:t>
            </a:r>
          </a:p>
          <a:p>
            <a:pPr eaLnBrk="1" hangingPunct="1"/>
            <a:r>
              <a:rPr lang="en-US" dirty="0" smtClean="0">
                <a:ea typeface="宋体" charset="-122"/>
              </a:rPr>
              <a:t>Build model based on </a:t>
            </a:r>
            <a:r>
              <a:rPr lang="en-US" dirty="0" smtClean="0">
                <a:solidFill>
                  <a:srgbClr val="FF0000"/>
                </a:solidFill>
                <a:ea typeface="宋体" charset="-122"/>
              </a:rPr>
              <a:t>Weak Assumption</a:t>
            </a:r>
          </a:p>
          <a:p>
            <a:pPr lvl="1" eaLnBrk="1" hangingPunct="1"/>
            <a:r>
              <a:rPr lang="en-US" dirty="0" smtClean="0">
                <a:ea typeface="宋体" charset="-122"/>
              </a:rPr>
              <a:t>Strong assumption are hard to satisfied</a:t>
            </a:r>
          </a:p>
          <a:p>
            <a:pPr eaLnBrk="1" hangingPunct="1"/>
            <a:r>
              <a:rPr lang="en-US" dirty="0" smtClean="0">
                <a:ea typeface="宋体" charset="-122"/>
              </a:rPr>
              <a:t>Take the </a:t>
            </a:r>
            <a:r>
              <a:rPr lang="en-US" dirty="0" smtClean="0">
                <a:solidFill>
                  <a:srgbClr val="FF0000"/>
                </a:solidFill>
                <a:ea typeface="宋体" charset="-122"/>
              </a:rPr>
              <a:t>similarity</a:t>
            </a:r>
            <a:r>
              <a:rPr lang="en-US" dirty="0" smtClean="0">
                <a:ea typeface="宋体" charset="-122"/>
              </a:rPr>
              <a:t> between tasks into consideration</a:t>
            </a:r>
          </a:p>
          <a:p>
            <a:pPr eaLnBrk="1" hangingPunct="1"/>
            <a:r>
              <a:rPr lang="en-US" dirty="0" smtClean="0">
                <a:solidFill>
                  <a:srgbClr val="FF0000"/>
                </a:solidFill>
                <a:ea typeface="宋体" charset="-122"/>
              </a:rPr>
              <a:t>Bayesian </a:t>
            </a:r>
            <a:r>
              <a:rPr lang="en-US" dirty="0" smtClean="0">
                <a:ea typeface="宋体" charset="-122"/>
              </a:rPr>
              <a:t>model may be better</a:t>
            </a:r>
          </a:p>
          <a:p>
            <a:pPr lvl="1" eaLnBrk="1" hangingPunct="1"/>
            <a:r>
              <a:rPr lang="en-US" dirty="0" smtClean="0">
                <a:ea typeface="宋体" charset="-122"/>
              </a:rPr>
              <a:t>Avoid model selection</a:t>
            </a:r>
          </a:p>
          <a:p>
            <a:pPr lvl="1" eaLnBrk="1" hangingPunct="1"/>
            <a:r>
              <a:rPr lang="en-US" dirty="0" smtClean="0">
                <a:ea typeface="宋体" charset="-122"/>
              </a:rPr>
              <a:t>More robust with less labeled data</a:t>
            </a:r>
          </a:p>
        </p:txBody>
      </p:sp>
      <p:sp>
        <p:nvSpPr>
          <p:cNvPr id="2" name="Date Placeholder 1"/>
          <p:cNvSpPr>
            <a:spLocks noGrp="1"/>
          </p:cNvSpPr>
          <p:nvPr>
            <p:ph type="dt" sz="half" idx="10"/>
          </p:nvPr>
        </p:nvSpPr>
        <p:spPr/>
        <p:txBody>
          <a:bodyPr/>
          <a:lstStyle/>
          <a:p>
            <a:fld id="{E80F24B4-000F-4471-AA0C-F8F587A3E8F0}"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lstStyle/>
          <a:p>
            <a:fld id="{37C697AE-AD26-4822-A435-73DED9859B02}" type="slidenum">
              <a:rPr lang="en-US" smtClean="0"/>
              <a:t>10</a:t>
            </a:fld>
            <a:endParaRPr lang="en-US"/>
          </a:p>
        </p:txBody>
      </p:sp>
    </p:spTree>
    <p:extLst>
      <p:ext uri="{BB962C8B-B14F-4D97-AF65-F5344CB8AC3E}">
        <p14:creationId xmlns:p14="http://schemas.microsoft.com/office/powerpoint/2010/main" val="78813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ea typeface="宋体" charset="-122"/>
              </a:rPr>
              <a:t>Our Goal: A Toy Example</a:t>
            </a:r>
          </a:p>
        </p:txBody>
      </p:sp>
      <p:pic>
        <p:nvPicPr>
          <p:cNvPr id="614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88041" y="1600200"/>
            <a:ext cx="4547452" cy="396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2"/>
          </p:nvPr>
        </p:nvSpPr>
        <p:spPr/>
        <p:txBody>
          <a:bodyPr/>
          <a:lstStyle/>
          <a:p>
            <a:r>
              <a:rPr lang="en-US" dirty="0" smtClean="0"/>
              <a:t>As good as </a:t>
            </a:r>
            <a:r>
              <a:rPr lang="en-US" dirty="0" smtClean="0">
                <a:solidFill>
                  <a:srgbClr val="FF0000"/>
                </a:solidFill>
              </a:rPr>
              <a:t>Transfer All </a:t>
            </a:r>
            <a:r>
              <a:rPr lang="en-US" dirty="0" smtClean="0"/>
              <a:t>when the source and target tasks are very similar.</a:t>
            </a:r>
          </a:p>
          <a:p>
            <a:r>
              <a:rPr lang="en-US" dirty="0" smtClean="0"/>
              <a:t>Not worse than </a:t>
            </a:r>
            <a:r>
              <a:rPr lang="en-US" dirty="0" smtClean="0">
                <a:solidFill>
                  <a:srgbClr val="FF0000"/>
                </a:solidFill>
              </a:rPr>
              <a:t>No Transfer</a:t>
            </a:r>
            <a:r>
              <a:rPr lang="en-US" dirty="0" smtClean="0"/>
              <a:t> when the source and target tasks are not related at all.</a:t>
            </a:r>
            <a:endParaRPr lang="en-US" dirty="0"/>
          </a:p>
        </p:txBody>
      </p:sp>
      <p:sp>
        <p:nvSpPr>
          <p:cNvPr id="3" name="TextBox 2"/>
          <p:cNvSpPr txBox="1"/>
          <p:nvPr/>
        </p:nvSpPr>
        <p:spPr>
          <a:xfrm>
            <a:off x="339436" y="5802868"/>
            <a:ext cx="4451475" cy="369332"/>
          </a:xfrm>
          <a:prstGeom prst="rect">
            <a:avLst/>
          </a:prstGeom>
          <a:noFill/>
        </p:spPr>
        <p:txBody>
          <a:bodyPr wrap="none" rtlCol="0">
            <a:spAutoFit/>
          </a:bodyPr>
          <a:lstStyle/>
          <a:p>
            <a:r>
              <a:rPr lang="en-US" dirty="0" smtClean="0"/>
              <a:t>Distance between the source and target tasks</a:t>
            </a:r>
            <a:endParaRPr lang="en-US" dirty="0"/>
          </a:p>
        </p:txBody>
      </p:sp>
      <p:sp>
        <p:nvSpPr>
          <p:cNvPr id="4" name="Date Placeholder 3"/>
          <p:cNvSpPr>
            <a:spLocks noGrp="1"/>
          </p:cNvSpPr>
          <p:nvPr>
            <p:ph type="dt" sz="half" idx="10"/>
          </p:nvPr>
        </p:nvSpPr>
        <p:spPr/>
        <p:txBody>
          <a:bodyPr/>
          <a:lstStyle/>
          <a:p>
            <a:fld id="{8327F8A5-B4A4-44FB-B526-2826B9E363DE}"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HKUST</a:t>
            </a:r>
            <a:endParaRPr lang="en-US"/>
          </a:p>
        </p:txBody>
      </p:sp>
      <p:sp>
        <p:nvSpPr>
          <p:cNvPr id="6" name="Slide Number Placeholder 5"/>
          <p:cNvSpPr>
            <a:spLocks noGrp="1"/>
          </p:cNvSpPr>
          <p:nvPr>
            <p:ph type="sldNum" sz="quarter" idx="12"/>
          </p:nvPr>
        </p:nvSpPr>
        <p:spPr/>
        <p:txBody>
          <a:bodyPr/>
          <a:lstStyle/>
          <a:p>
            <a:fld id="{37C697AE-AD26-4822-A435-73DED9859B02}" type="slidenum">
              <a:rPr lang="en-US" smtClean="0"/>
              <a:t>11</a:t>
            </a:fld>
            <a:endParaRPr lang="en-US"/>
          </a:p>
        </p:txBody>
      </p:sp>
    </p:spTree>
    <p:extLst>
      <p:ext uri="{BB962C8B-B14F-4D97-AF65-F5344CB8AC3E}">
        <p14:creationId xmlns:p14="http://schemas.microsoft.com/office/powerpoint/2010/main" val="263813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de-DE" dirty="0" smtClean="0">
                <a:ea typeface="宋体" charset="-122"/>
              </a:rPr>
              <a:t>Gaussian Process: </a:t>
            </a:r>
            <a:r>
              <a:rPr lang="de-DE" dirty="0" smtClean="0">
                <a:ea typeface="宋体" charset="-122"/>
              </a:rPr>
              <a:t>A Brief </a:t>
            </a:r>
            <a:r>
              <a:rPr lang="de-DE" dirty="0" smtClean="0">
                <a:ea typeface="宋体" charset="-122"/>
              </a:rPr>
              <a:t>Introduction</a:t>
            </a:r>
            <a:endParaRPr lang="en-US" dirty="0" smtClean="0">
              <a:ea typeface="宋体" charset="-122"/>
            </a:endParaRPr>
          </a:p>
        </p:txBody>
      </p:sp>
      <p:sp>
        <p:nvSpPr>
          <p:cNvPr id="3075" name="Content Placeholder 2"/>
          <p:cNvSpPr>
            <a:spLocks noGrp="1"/>
          </p:cNvSpPr>
          <p:nvPr>
            <p:ph idx="1"/>
          </p:nvPr>
        </p:nvSpPr>
        <p:spPr>
          <a:xfrm>
            <a:off x="457200" y="1447800"/>
            <a:ext cx="8229600" cy="4525963"/>
          </a:xfrm>
        </p:spPr>
        <p:txBody>
          <a:bodyPr>
            <a:normAutofit fontScale="92500" lnSpcReduction="10000"/>
          </a:bodyPr>
          <a:lstStyle/>
          <a:p>
            <a:pPr>
              <a:defRPr/>
            </a:pPr>
            <a:r>
              <a:rPr lang="de-DE" dirty="0" smtClean="0">
                <a:ea typeface="宋体" charset="-122"/>
              </a:rPr>
              <a:t>Gaussian Processes (GP):</a:t>
            </a:r>
          </a:p>
          <a:p>
            <a:pPr lvl="1">
              <a:defRPr/>
            </a:pPr>
            <a:r>
              <a:rPr lang="de-DE" dirty="0" smtClean="0">
                <a:ea typeface="宋体" charset="-122"/>
              </a:rPr>
              <a:t>Definition: A GP is a collection of random variables {</a:t>
            </a:r>
            <a:r>
              <a:rPr lang="de-DE" b="1" dirty="0" smtClean="0">
                <a:ea typeface="宋体" charset="-122"/>
              </a:rPr>
              <a:t>y</a:t>
            </a:r>
            <a:r>
              <a:rPr lang="de-DE" dirty="0" smtClean="0">
                <a:ea typeface="宋体" charset="-122"/>
              </a:rPr>
              <a:t>}, any </a:t>
            </a:r>
            <a:r>
              <a:rPr lang="de-DE" dirty="0" smtClean="0">
                <a:solidFill>
                  <a:srgbClr val="C00000"/>
                </a:solidFill>
                <a:ea typeface="宋体" charset="-122"/>
              </a:rPr>
              <a:t>finite </a:t>
            </a:r>
            <a:r>
              <a:rPr lang="de-DE" dirty="0" smtClean="0">
                <a:ea typeface="宋体" charset="-122"/>
              </a:rPr>
              <a:t>number of which have joint Gaussian Distribution</a:t>
            </a:r>
          </a:p>
          <a:p>
            <a:pPr>
              <a:defRPr/>
            </a:pPr>
            <a:r>
              <a:rPr lang="en-US" dirty="0" smtClean="0">
                <a:ea typeface="宋体" charset="-122"/>
              </a:rPr>
              <a:t>A Gaussian</a:t>
            </a:r>
            <a:r>
              <a:rPr lang="hu-HU" dirty="0" smtClean="0">
                <a:ea typeface="宋体" charset="-122"/>
              </a:rPr>
              <a:t> </a:t>
            </a:r>
            <a:r>
              <a:rPr lang="en-US" dirty="0" smtClean="0">
                <a:ea typeface="宋体" charset="-122"/>
              </a:rPr>
              <a:t>process is</a:t>
            </a:r>
            <a:r>
              <a:rPr lang="hu-HU" dirty="0" smtClean="0">
                <a:ea typeface="宋体" charset="-122"/>
              </a:rPr>
              <a:t> </a:t>
            </a:r>
            <a:r>
              <a:rPr lang="en-US" dirty="0" smtClean="0">
                <a:ea typeface="宋体" charset="-122"/>
              </a:rPr>
              <a:t>fully</a:t>
            </a:r>
            <a:r>
              <a:rPr lang="hu-HU" dirty="0" smtClean="0">
                <a:ea typeface="宋体" charset="-122"/>
              </a:rPr>
              <a:t> </a:t>
            </a:r>
            <a:r>
              <a:rPr lang="en-US" dirty="0" smtClean="0">
                <a:ea typeface="宋体" charset="-122"/>
              </a:rPr>
              <a:t>specified</a:t>
            </a:r>
            <a:r>
              <a:rPr lang="hu-HU" dirty="0" smtClean="0">
                <a:ea typeface="宋体" charset="-122"/>
              </a:rPr>
              <a:t> </a:t>
            </a:r>
            <a:r>
              <a:rPr lang="en-US" dirty="0" smtClean="0">
                <a:ea typeface="宋体" charset="-122"/>
              </a:rPr>
              <a:t>by</a:t>
            </a:r>
            <a:r>
              <a:rPr lang="hu-HU" dirty="0" smtClean="0">
                <a:ea typeface="宋体" charset="-122"/>
              </a:rPr>
              <a:t> </a:t>
            </a:r>
            <a:r>
              <a:rPr lang="en-US" dirty="0" smtClean="0">
                <a:ea typeface="宋体" charset="-122"/>
              </a:rPr>
              <a:t>its</a:t>
            </a:r>
            <a:r>
              <a:rPr lang="hu-HU" dirty="0" smtClean="0">
                <a:ea typeface="宋体" charset="-122"/>
              </a:rPr>
              <a:t> </a:t>
            </a:r>
            <a:r>
              <a:rPr lang="en-US" dirty="0" smtClean="0">
                <a:solidFill>
                  <a:srgbClr val="C00000"/>
                </a:solidFill>
                <a:ea typeface="宋体" charset="-122"/>
              </a:rPr>
              <a:t>mean</a:t>
            </a:r>
            <a:r>
              <a:rPr lang="hu-HU" dirty="0" smtClean="0">
                <a:solidFill>
                  <a:srgbClr val="C00000"/>
                </a:solidFill>
                <a:ea typeface="宋体" charset="-122"/>
              </a:rPr>
              <a:t> </a:t>
            </a:r>
            <a:r>
              <a:rPr lang="en-US" dirty="0" smtClean="0">
                <a:ea typeface="宋体" charset="-122"/>
              </a:rPr>
              <a:t>function</a:t>
            </a:r>
            <a:r>
              <a:rPr lang="hu-HU" dirty="0" smtClean="0">
                <a:ea typeface="宋体" charset="-122"/>
              </a:rPr>
              <a:t> </a:t>
            </a:r>
            <a:r>
              <a:rPr lang="en-US" dirty="0" smtClean="0">
                <a:ea typeface="宋体" charset="-122"/>
              </a:rPr>
              <a:t>m(</a:t>
            </a:r>
            <a:r>
              <a:rPr lang="en-US" b="1" dirty="0" smtClean="0">
                <a:ea typeface="宋体" charset="-122"/>
              </a:rPr>
              <a:t>x</a:t>
            </a:r>
            <a:r>
              <a:rPr lang="en-US" dirty="0" smtClean="0">
                <a:ea typeface="宋体" charset="-122"/>
              </a:rPr>
              <a:t>)</a:t>
            </a:r>
            <a:r>
              <a:rPr lang="hu-HU" dirty="0" smtClean="0">
                <a:ea typeface="宋体" charset="-122"/>
              </a:rPr>
              <a:t> </a:t>
            </a:r>
            <a:r>
              <a:rPr lang="en-US" dirty="0" smtClean="0">
                <a:ea typeface="宋体" charset="-122"/>
              </a:rPr>
              <a:t>and</a:t>
            </a:r>
            <a:r>
              <a:rPr lang="hu-HU" dirty="0" smtClean="0">
                <a:ea typeface="宋体" charset="-122"/>
              </a:rPr>
              <a:t> </a:t>
            </a:r>
            <a:r>
              <a:rPr lang="en-US" dirty="0" smtClean="0">
                <a:solidFill>
                  <a:srgbClr val="C00000"/>
                </a:solidFill>
                <a:ea typeface="宋体" charset="-122"/>
              </a:rPr>
              <a:t>covariance</a:t>
            </a:r>
            <a:r>
              <a:rPr lang="hu-HU" dirty="0" smtClean="0">
                <a:solidFill>
                  <a:srgbClr val="C00000"/>
                </a:solidFill>
                <a:ea typeface="宋体" charset="-122"/>
              </a:rPr>
              <a:t> </a:t>
            </a:r>
            <a:r>
              <a:rPr lang="en-US" dirty="0" smtClean="0">
                <a:ea typeface="宋体" charset="-122"/>
              </a:rPr>
              <a:t>function k(</a:t>
            </a:r>
            <a:r>
              <a:rPr lang="en-US" b="1" dirty="0" err="1" smtClean="0">
                <a:ea typeface="宋体" charset="-122"/>
              </a:rPr>
              <a:t>x</a:t>
            </a:r>
            <a:r>
              <a:rPr lang="en-US" dirty="0" err="1" smtClean="0">
                <a:ea typeface="宋体" charset="-122"/>
              </a:rPr>
              <a:t>,</a:t>
            </a:r>
            <a:r>
              <a:rPr lang="en-US" b="1" dirty="0" err="1" smtClean="0">
                <a:ea typeface="宋体" charset="-122"/>
              </a:rPr>
              <a:t>x</a:t>
            </a:r>
            <a:r>
              <a:rPr lang="en-US" b="1" dirty="0" smtClean="0">
                <a:ea typeface="宋体" charset="-122"/>
              </a:rPr>
              <a:t>’</a:t>
            </a:r>
            <a:r>
              <a:rPr lang="en-US" dirty="0" smtClean="0">
                <a:ea typeface="宋体" charset="-122"/>
              </a:rPr>
              <a:t>), </a:t>
            </a:r>
            <a:r>
              <a:rPr lang="en-US" b="1" dirty="0" smtClean="0">
                <a:ea typeface="宋体" charset="-122"/>
              </a:rPr>
              <a:t>x </a:t>
            </a:r>
            <a:r>
              <a:rPr lang="en-US" dirty="0" smtClean="0">
                <a:ea typeface="宋体" charset="-122"/>
              </a:rPr>
              <a:t>and </a:t>
            </a:r>
            <a:r>
              <a:rPr lang="en-US" b="1" dirty="0" smtClean="0">
                <a:ea typeface="宋体" charset="-122"/>
              </a:rPr>
              <a:t>x’</a:t>
            </a:r>
            <a:r>
              <a:rPr lang="en-US" dirty="0" smtClean="0">
                <a:ea typeface="宋体" charset="-122"/>
              </a:rPr>
              <a:t> are the input features.</a:t>
            </a:r>
          </a:p>
          <a:p>
            <a:pPr>
              <a:defRPr/>
            </a:pPr>
            <a:r>
              <a:rPr lang="en-US" dirty="0" smtClean="0">
                <a:ea typeface="宋体" charset="-122"/>
              </a:rPr>
              <a:t>Learning by maximizing t</a:t>
            </a:r>
            <a:r>
              <a:rPr lang="en-US" dirty="0" smtClean="0"/>
              <a:t>he </a:t>
            </a:r>
            <a:r>
              <a:rPr lang="en-US" dirty="0" smtClean="0">
                <a:solidFill>
                  <a:srgbClr val="A50021"/>
                </a:solidFill>
              </a:rPr>
              <a:t>log marginal likelihood of observation </a:t>
            </a:r>
            <a:r>
              <a:rPr lang="en-US" b="1" dirty="0" smtClean="0">
                <a:solidFill>
                  <a:srgbClr val="A50021"/>
                </a:solidFill>
              </a:rPr>
              <a:t>y</a:t>
            </a:r>
            <a:r>
              <a:rPr lang="en-US" dirty="0" smtClean="0">
                <a:solidFill>
                  <a:srgbClr val="A50021"/>
                </a:solidFill>
              </a:rPr>
              <a:t> given </a:t>
            </a:r>
            <a:r>
              <a:rPr lang="en-US" b="1" dirty="0" smtClean="0">
                <a:solidFill>
                  <a:srgbClr val="A50021"/>
                </a:solidFill>
              </a:rPr>
              <a:t>x</a:t>
            </a:r>
            <a:r>
              <a:rPr lang="de-DE" dirty="0" smtClean="0">
                <a:ea typeface="宋体" charset="-122"/>
              </a:rPr>
              <a:t>: </a:t>
            </a:r>
          </a:p>
          <a:p>
            <a:pPr marL="457200" lvl="1" indent="0">
              <a:buFont typeface="Arial" charset="0"/>
              <a:buNone/>
              <a:defRPr/>
            </a:pPr>
            <a:r>
              <a:rPr lang="de-DE" dirty="0" smtClean="0">
                <a:ea typeface="宋体" charset="-122"/>
              </a:rPr>
              <a:t>		maximize log P(</a:t>
            </a:r>
            <a:r>
              <a:rPr lang="de-DE" b="1" dirty="0" smtClean="0">
                <a:ea typeface="宋体" charset="-122"/>
              </a:rPr>
              <a:t>y</a:t>
            </a:r>
            <a:r>
              <a:rPr lang="de-DE" dirty="0" smtClean="0">
                <a:ea typeface="宋体" charset="-122"/>
              </a:rPr>
              <a:t>|</a:t>
            </a:r>
            <a:r>
              <a:rPr lang="de-DE" b="1" dirty="0" smtClean="0">
                <a:ea typeface="宋体" charset="-122"/>
              </a:rPr>
              <a:t>x</a:t>
            </a:r>
            <a:r>
              <a:rPr lang="de-DE" dirty="0" smtClean="0">
                <a:ea typeface="宋体" charset="-122"/>
              </a:rPr>
              <a:t>) </a:t>
            </a:r>
            <a:endParaRPr lang="en-US" dirty="0" smtClean="0">
              <a:ea typeface="宋体" charset="-122"/>
            </a:endParaRPr>
          </a:p>
        </p:txBody>
      </p:sp>
      <p:sp>
        <p:nvSpPr>
          <p:cNvPr id="2" name="Date Placeholder 1"/>
          <p:cNvSpPr>
            <a:spLocks noGrp="1"/>
          </p:cNvSpPr>
          <p:nvPr>
            <p:ph type="dt" sz="half" idx="10"/>
          </p:nvPr>
        </p:nvSpPr>
        <p:spPr/>
        <p:txBody>
          <a:bodyPr/>
          <a:lstStyle/>
          <a:p>
            <a:fld id="{9FE87874-3209-4CD5-A00A-A760B5658CE8}"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lstStyle/>
          <a:p>
            <a:fld id="{37C697AE-AD26-4822-A435-73DED9859B02}" type="slidenum">
              <a:rPr lang="en-US" smtClean="0"/>
              <a:t>12</a:t>
            </a:fld>
            <a:endParaRPr lang="en-US"/>
          </a:p>
        </p:txBody>
      </p:sp>
    </p:spTree>
    <p:extLst>
      <p:ext uri="{BB962C8B-B14F-4D97-AF65-F5344CB8AC3E}">
        <p14:creationId xmlns:p14="http://schemas.microsoft.com/office/powerpoint/2010/main" val="4089378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ea typeface="宋体" charset="-122"/>
              </a:rPr>
              <a:t>Adaptive Transfer Learning</a:t>
            </a:r>
          </a:p>
        </p:txBody>
      </p:sp>
      <p:sp>
        <p:nvSpPr>
          <p:cNvPr id="7171" name="Content Placeholder 2"/>
          <p:cNvSpPr>
            <a:spLocks noGrp="1"/>
          </p:cNvSpPr>
          <p:nvPr>
            <p:ph idx="1"/>
          </p:nvPr>
        </p:nvSpPr>
        <p:spPr/>
        <p:txBody>
          <a:bodyPr/>
          <a:lstStyle/>
          <a:p>
            <a:pPr eaLnBrk="1" hangingPunct="1"/>
            <a:r>
              <a:rPr lang="en-US" dirty="0" smtClean="0">
                <a:ea typeface="宋体" charset="-122"/>
              </a:rPr>
              <a:t>A nonparametric Bayesian approach based on Gaussian process</a:t>
            </a:r>
          </a:p>
          <a:p>
            <a:pPr lvl="1" eaLnBrk="1" hangingPunct="1"/>
            <a:r>
              <a:rPr lang="en-US" dirty="0" smtClean="0">
                <a:ea typeface="宋体" charset="-122"/>
              </a:rPr>
              <a:t>Consider the similarity between the source and target tasks as a distribution rather than a single value</a:t>
            </a:r>
          </a:p>
          <a:p>
            <a:pPr lvl="1" eaLnBrk="1" hangingPunct="1"/>
            <a:endParaRPr lang="en-US" dirty="0" smtClean="0">
              <a:ea typeface="宋体" charset="-122"/>
            </a:endParaRPr>
          </a:p>
          <a:p>
            <a:pPr lvl="1" eaLnBrk="1" hangingPunct="1"/>
            <a:endParaRPr lang="en-US" dirty="0" smtClean="0">
              <a:ea typeface="宋体" charset="-122"/>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48482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24313"/>
            <a:ext cx="1895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567667609"/>
              </p:ext>
            </p:extLst>
          </p:nvPr>
        </p:nvGraphicFramePr>
        <p:xfrm>
          <a:off x="5715000" y="4648200"/>
          <a:ext cx="1905000" cy="2057400"/>
        </p:xfrm>
        <a:graphic>
          <a:graphicData uri="http://schemas.openxmlformats.org/drawingml/2006/table">
            <a:tbl>
              <a:tblPr firstRow="1" bandRow="1">
                <a:tableStyleId>{5C22544A-7EE6-4342-B048-85BDC9FD1C3A}</a:tableStyleId>
              </a:tblPr>
              <a:tblGrid>
                <a:gridCol w="952500"/>
                <a:gridCol w="952500"/>
              </a:tblGrid>
              <a:tr h="1028700">
                <a:tc>
                  <a:txBody>
                    <a:bodyPr/>
                    <a:lstStyle/>
                    <a:p>
                      <a:endParaRPr lang="en-US" dirty="0"/>
                    </a:p>
                  </a:txBody>
                  <a:tcPr>
                    <a:solidFill>
                      <a:schemeClr val="tx2">
                        <a:lumMod val="60000"/>
                        <a:lumOff val="40000"/>
                      </a:schemeClr>
                    </a:solidFill>
                  </a:tcPr>
                </a:tc>
                <a:tc>
                  <a:txBody>
                    <a:bodyPr/>
                    <a:lstStyle/>
                    <a:p>
                      <a:endParaRPr lang="en-US" dirty="0"/>
                    </a:p>
                  </a:txBody>
                  <a:tcPr>
                    <a:solidFill>
                      <a:schemeClr val="tx2">
                        <a:lumMod val="20000"/>
                        <a:lumOff val="80000"/>
                      </a:schemeClr>
                    </a:solidFill>
                  </a:tcPr>
                </a:tc>
              </a:tr>
              <a:tr h="1028700">
                <a:tc>
                  <a:txBody>
                    <a:bodyPr/>
                    <a:lstStyle/>
                    <a:p>
                      <a:endParaRPr lang="en-US" dirty="0"/>
                    </a:p>
                  </a:txBody>
                  <a:tcPr>
                    <a:solidFill>
                      <a:schemeClr val="tx2">
                        <a:lumMod val="20000"/>
                        <a:lumOff val="80000"/>
                      </a:schemeClr>
                    </a:solidFill>
                  </a:tcPr>
                </a:tc>
                <a:tc>
                  <a:txBody>
                    <a:bodyPr/>
                    <a:lstStyle/>
                    <a:p>
                      <a:endParaRPr lang="en-US" dirty="0"/>
                    </a:p>
                  </a:txBody>
                  <a:tcPr>
                    <a:solidFill>
                      <a:schemeClr val="tx2">
                        <a:lumMod val="60000"/>
                        <a:lumOff val="4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07228418"/>
              </p:ext>
            </p:extLst>
          </p:nvPr>
        </p:nvGraphicFramePr>
        <p:xfrm>
          <a:off x="1219200" y="4648200"/>
          <a:ext cx="1905000" cy="2057400"/>
        </p:xfrm>
        <a:graphic>
          <a:graphicData uri="http://schemas.openxmlformats.org/drawingml/2006/table">
            <a:tbl>
              <a:tblPr firstRow="1" bandRow="1">
                <a:tableStyleId>{5C22544A-7EE6-4342-B048-85BDC9FD1C3A}</a:tableStyleId>
              </a:tblPr>
              <a:tblGrid>
                <a:gridCol w="952500"/>
                <a:gridCol w="952500"/>
              </a:tblGrid>
              <a:tr h="1028700">
                <a:tc>
                  <a:txBody>
                    <a:bodyPr/>
                    <a:lstStyle/>
                    <a:p>
                      <a:endParaRPr lang="en-US" dirty="0"/>
                    </a:p>
                  </a:txBody>
                  <a:tcPr>
                    <a:solidFill>
                      <a:schemeClr val="tx2">
                        <a:lumMod val="60000"/>
                        <a:lumOff val="40000"/>
                      </a:schemeClr>
                    </a:solidFill>
                  </a:tcPr>
                </a:tc>
                <a:tc>
                  <a:txBody>
                    <a:bodyPr/>
                    <a:lstStyle/>
                    <a:p>
                      <a:endParaRPr lang="en-US" dirty="0"/>
                    </a:p>
                  </a:txBody>
                  <a:tcPr>
                    <a:solidFill>
                      <a:schemeClr val="tx2">
                        <a:lumMod val="60000"/>
                        <a:lumOff val="40000"/>
                      </a:schemeClr>
                    </a:solidFill>
                  </a:tcPr>
                </a:tc>
              </a:tr>
              <a:tr h="1028700">
                <a:tc>
                  <a:txBody>
                    <a:bodyPr/>
                    <a:lstStyle/>
                    <a:p>
                      <a:endParaRPr lang="en-US" dirty="0"/>
                    </a:p>
                  </a:txBody>
                  <a:tcPr>
                    <a:solidFill>
                      <a:schemeClr val="tx2">
                        <a:lumMod val="60000"/>
                        <a:lumOff val="40000"/>
                      </a:schemeClr>
                    </a:solidFill>
                  </a:tcPr>
                </a:tc>
                <a:tc>
                  <a:txBody>
                    <a:bodyPr/>
                    <a:lstStyle/>
                    <a:p>
                      <a:endParaRPr lang="en-US" dirty="0"/>
                    </a:p>
                  </a:txBody>
                  <a:tcPr>
                    <a:solidFill>
                      <a:schemeClr val="tx2">
                        <a:lumMod val="60000"/>
                        <a:lumOff val="40000"/>
                      </a:schemeClr>
                    </a:solidFill>
                  </a:tcPr>
                </a:tc>
              </a:tr>
            </a:tbl>
          </a:graphicData>
        </a:graphic>
      </p:graphicFrame>
      <p:sp>
        <p:nvSpPr>
          <p:cNvPr id="4" name="Right Arrow 3"/>
          <p:cNvSpPr/>
          <p:nvPr/>
        </p:nvSpPr>
        <p:spPr>
          <a:xfrm>
            <a:off x="3505200" y="5230091"/>
            <a:ext cx="1919288" cy="7620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4"/>
          <p:cNvSpPr/>
          <p:nvPr/>
        </p:nvSpPr>
        <p:spPr>
          <a:xfrm>
            <a:off x="3810000" y="3810000"/>
            <a:ext cx="2133600" cy="9144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965662EE-A939-457E-B52D-712282097618}" type="datetime1">
              <a:rPr lang="en-US" smtClean="0"/>
              <a:t>5/22/2012</a:t>
            </a:fld>
            <a:endParaRPr lang="en-US"/>
          </a:p>
        </p:txBody>
      </p:sp>
      <p:sp>
        <p:nvSpPr>
          <p:cNvPr id="7" name="Footer Placeholder 6"/>
          <p:cNvSpPr>
            <a:spLocks noGrp="1"/>
          </p:cNvSpPr>
          <p:nvPr>
            <p:ph type="ftr" sz="quarter" idx="11"/>
          </p:nvPr>
        </p:nvSpPr>
        <p:spPr/>
        <p:txBody>
          <a:bodyPr/>
          <a:lstStyle/>
          <a:p>
            <a:r>
              <a:rPr lang="en-US" smtClean="0"/>
              <a:t>HKUST</a:t>
            </a:r>
            <a:endParaRPr lang="en-US"/>
          </a:p>
        </p:txBody>
      </p:sp>
      <p:sp>
        <p:nvSpPr>
          <p:cNvPr id="8" name="Slide Number Placeholder 7"/>
          <p:cNvSpPr>
            <a:spLocks noGrp="1"/>
          </p:cNvSpPr>
          <p:nvPr>
            <p:ph type="sldNum" sz="quarter" idx="12"/>
          </p:nvPr>
        </p:nvSpPr>
        <p:spPr/>
        <p:txBody>
          <a:bodyPr/>
          <a:lstStyle/>
          <a:p>
            <a:fld id="{37C697AE-AD26-4822-A435-73DED9859B02}" type="slidenum">
              <a:rPr lang="en-US" smtClean="0"/>
              <a:t>13</a:t>
            </a:fld>
            <a:endParaRPr lang="en-US"/>
          </a:p>
        </p:txBody>
      </p:sp>
    </p:spTree>
    <p:extLst>
      <p:ext uri="{BB962C8B-B14F-4D97-AF65-F5344CB8AC3E}">
        <p14:creationId xmlns:p14="http://schemas.microsoft.com/office/powerpoint/2010/main" val="961288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Handle Negative Correlation</a:t>
            </a:r>
            <a:endParaRPr lang="en-US" dirty="0"/>
          </a:p>
        </p:txBody>
      </p:sp>
      <p:sp>
        <p:nvSpPr>
          <p:cNvPr id="3" name="Content Placeholder 2"/>
          <p:cNvSpPr>
            <a:spLocks noGrp="1"/>
          </p:cNvSpPr>
          <p:nvPr>
            <p:ph idx="1"/>
          </p:nvPr>
        </p:nvSpPr>
        <p:spPr>
          <a:xfrm>
            <a:off x="457200" y="1600201"/>
            <a:ext cx="8229600" cy="1524000"/>
          </a:xfrm>
        </p:spPr>
        <p:txBody>
          <a:bodyPr/>
          <a:lstStyle/>
          <a:p>
            <a:r>
              <a:rPr lang="en-US" dirty="0" smtClean="0"/>
              <a:t>The source and target tasks can have negative correlation.</a:t>
            </a:r>
            <a:endParaRPr lang="en-US" dirty="0"/>
          </a:p>
        </p:txBody>
      </p:sp>
      <p:sp>
        <p:nvSpPr>
          <p:cNvPr id="4" name="Date Placeholder 3"/>
          <p:cNvSpPr>
            <a:spLocks noGrp="1"/>
          </p:cNvSpPr>
          <p:nvPr>
            <p:ph type="dt" sz="half" idx="10"/>
          </p:nvPr>
        </p:nvSpPr>
        <p:spPr/>
        <p:txBody>
          <a:bodyPr/>
          <a:lstStyle/>
          <a:p>
            <a:fld id="{CEF9667B-CF41-4086-BD96-ED4AFE97707C}"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HKUST</a:t>
            </a:r>
            <a:endParaRPr lang="en-US"/>
          </a:p>
        </p:txBody>
      </p:sp>
      <p:sp>
        <p:nvSpPr>
          <p:cNvPr id="6" name="Slide Number Placeholder 5"/>
          <p:cNvSpPr>
            <a:spLocks noGrp="1"/>
          </p:cNvSpPr>
          <p:nvPr>
            <p:ph type="sldNum" sz="quarter" idx="12"/>
          </p:nvPr>
        </p:nvSpPr>
        <p:spPr/>
        <p:txBody>
          <a:bodyPr/>
          <a:lstStyle/>
          <a:p>
            <a:fld id="{37C697AE-AD26-4822-A435-73DED9859B02}" type="slidenum">
              <a:rPr lang="en-US" smtClean="0"/>
              <a:t>14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26894997"/>
              </p:ext>
            </p:extLst>
          </p:nvPr>
        </p:nvGraphicFramePr>
        <p:xfrm>
          <a:off x="3661526" y="3124200"/>
          <a:ext cx="1672474" cy="1600200"/>
        </p:xfrm>
        <a:graphic>
          <a:graphicData uri="http://schemas.openxmlformats.org/drawingml/2006/table">
            <a:tbl>
              <a:tblPr firstRow="1" bandRow="1">
                <a:tableStyleId>{5C22544A-7EE6-4342-B048-85BDC9FD1C3A}</a:tableStyleId>
              </a:tblPr>
              <a:tblGrid>
                <a:gridCol w="836237"/>
                <a:gridCol w="836237"/>
              </a:tblGrid>
              <a:tr h="800100">
                <a:tc>
                  <a:txBody>
                    <a:bodyPr/>
                    <a:lstStyle/>
                    <a:p>
                      <a:endParaRPr lang="en-US" dirty="0"/>
                    </a:p>
                  </a:txBody>
                  <a:tcPr>
                    <a:solidFill>
                      <a:schemeClr val="tx2">
                        <a:lumMod val="60000"/>
                        <a:lumOff val="40000"/>
                      </a:schemeClr>
                    </a:solidFill>
                  </a:tcPr>
                </a:tc>
                <a:tc>
                  <a:txBody>
                    <a:bodyPr/>
                    <a:lstStyle/>
                    <a:p>
                      <a:endParaRPr lang="en-US" dirty="0"/>
                    </a:p>
                  </a:txBody>
                  <a:tcPr>
                    <a:solidFill>
                      <a:schemeClr val="tx2">
                        <a:lumMod val="20000"/>
                        <a:lumOff val="80000"/>
                      </a:schemeClr>
                    </a:solidFill>
                  </a:tcPr>
                </a:tc>
              </a:tr>
              <a:tr h="800100">
                <a:tc>
                  <a:txBody>
                    <a:bodyPr/>
                    <a:lstStyle/>
                    <a:p>
                      <a:endParaRPr lang="en-US" dirty="0"/>
                    </a:p>
                  </a:txBody>
                  <a:tcPr>
                    <a:solidFill>
                      <a:schemeClr val="tx2">
                        <a:lumMod val="20000"/>
                        <a:lumOff val="80000"/>
                      </a:schemeClr>
                    </a:solidFill>
                  </a:tcPr>
                </a:tc>
                <a:tc>
                  <a:txBody>
                    <a:bodyPr/>
                    <a:lstStyle/>
                    <a:p>
                      <a:endParaRPr lang="en-US" dirty="0"/>
                    </a:p>
                  </a:txBody>
                  <a:tcPr>
                    <a:solidFill>
                      <a:schemeClr val="tx2">
                        <a:lumMod val="60000"/>
                        <a:lumOff val="4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3477197"/>
              </p:ext>
            </p:extLst>
          </p:nvPr>
        </p:nvGraphicFramePr>
        <p:xfrm>
          <a:off x="1146926" y="3124200"/>
          <a:ext cx="1672474" cy="1600200"/>
        </p:xfrm>
        <a:graphic>
          <a:graphicData uri="http://schemas.openxmlformats.org/drawingml/2006/table">
            <a:tbl>
              <a:tblPr firstRow="1" bandRow="1">
                <a:tableStyleId>{5C22544A-7EE6-4342-B048-85BDC9FD1C3A}</a:tableStyleId>
              </a:tblPr>
              <a:tblGrid>
                <a:gridCol w="836237"/>
                <a:gridCol w="836237"/>
              </a:tblGrid>
              <a:tr h="800100">
                <a:tc>
                  <a:txBody>
                    <a:bodyPr/>
                    <a:lstStyle/>
                    <a:p>
                      <a:endParaRPr lang="en-US" dirty="0"/>
                    </a:p>
                  </a:txBody>
                  <a:tcPr>
                    <a:solidFill>
                      <a:schemeClr val="tx2">
                        <a:lumMod val="60000"/>
                        <a:lumOff val="40000"/>
                      </a:schemeClr>
                    </a:solidFill>
                  </a:tcPr>
                </a:tc>
                <a:tc>
                  <a:txBody>
                    <a:bodyPr/>
                    <a:lstStyle/>
                    <a:p>
                      <a:endParaRPr lang="en-US" dirty="0"/>
                    </a:p>
                  </a:txBody>
                  <a:tcPr>
                    <a:solidFill>
                      <a:schemeClr val="tx2">
                        <a:lumMod val="60000"/>
                        <a:lumOff val="40000"/>
                      </a:schemeClr>
                    </a:solidFill>
                  </a:tcPr>
                </a:tc>
              </a:tr>
              <a:tr h="800100">
                <a:tc>
                  <a:txBody>
                    <a:bodyPr/>
                    <a:lstStyle/>
                    <a:p>
                      <a:endParaRPr lang="en-US" dirty="0"/>
                    </a:p>
                  </a:txBody>
                  <a:tcPr>
                    <a:solidFill>
                      <a:schemeClr val="tx2">
                        <a:lumMod val="60000"/>
                        <a:lumOff val="40000"/>
                      </a:schemeClr>
                    </a:solidFill>
                  </a:tcPr>
                </a:tc>
                <a:tc>
                  <a:txBody>
                    <a:bodyPr/>
                    <a:lstStyle/>
                    <a:p>
                      <a:endParaRPr lang="en-US" dirty="0"/>
                    </a:p>
                  </a:txBody>
                  <a:tcPr>
                    <a:solidFill>
                      <a:schemeClr val="tx2">
                        <a:lumMod val="60000"/>
                        <a:lumOff val="4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93309534"/>
              </p:ext>
            </p:extLst>
          </p:nvPr>
        </p:nvGraphicFramePr>
        <p:xfrm>
          <a:off x="6328526" y="3124200"/>
          <a:ext cx="1672474" cy="1600200"/>
        </p:xfrm>
        <a:graphic>
          <a:graphicData uri="http://schemas.openxmlformats.org/drawingml/2006/table">
            <a:tbl>
              <a:tblPr firstRow="1" bandRow="1">
                <a:tableStyleId>{5C22544A-7EE6-4342-B048-85BDC9FD1C3A}</a:tableStyleId>
              </a:tblPr>
              <a:tblGrid>
                <a:gridCol w="836237"/>
                <a:gridCol w="836237"/>
              </a:tblGrid>
              <a:tr h="800100">
                <a:tc>
                  <a:txBody>
                    <a:bodyPr/>
                    <a:lstStyle/>
                    <a:p>
                      <a:endParaRPr lang="en-US" dirty="0"/>
                    </a:p>
                  </a:txBody>
                  <a:tcPr>
                    <a:solidFill>
                      <a:schemeClr val="tx2">
                        <a:lumMod val="60000"/>
                        <a:lumOff val="40000"/>
                      </a:schemeClr>
                    </a:solidFill>
                  </a:tcPr>
                </a:tc>
                <a:tc>
                  <a:txBody>
                    <a:bodyPr/>
                    <a:lstStyle/>
                    <a:p>
                      <a:endParaRPr lang="en-US" dirty="0"/>
                    </a:p>
                  </a:txBody>
                  <a:tcPr>
                    <a:solidFill>
                      <a:schemeClr val="accent2">
                        <a:lumMod val="20000"/>
                        <a:lumOff val="80000"/>
                      </a:schemeClr>
                    </a:solidFill>
                  </a:tcPr>
                </a:tc>
              </a:tr>
              <a:tr h="800100">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tx2">
                        <a:lumMod val="60000"/>
                        <a:lumOff val="40000"/>
                      </a:schemeClr>
                    </a:solidFill>
                  </a:tcPr>
                </a:tc>
              </a:tr>
            </a:tbl>
          </a:graphicData>
        </a:graphic>
      </p:graphicFrame>
      <p:sp>
        <p:nvSpPr>
          <p:cNvPr id="10" name="TextBox 9"/>
          <p:cNvSpPr txBox="1"/>
          <p:nvPr/>
        </p:nvSpPr>
        <p:spPr>
          <a:xfrm>
            <a:off x="3196473" y="5105401"/>
            <a:ext cx="2483821" cy="584775"/>
          </a:xfrm>
          <a:prstGeom prst="rect">
            <a:avLst/>
          </a:prstGeom>
          <a:noFill/>
        </p:spPr>
        <p:txBody>
          <a:bodyPr wrap="none" rtlCol="0">
            <a:spAutoFit/>
          </a:bodyPr>
          <a:lstStyle/>
          <a:p>
            <a:r>
              <a:rPr lang="en-US" sz="3200" dirty="0" smtClean="0"/>
              <a:t>0&lt; Weight &lt; 1</a:t>
            </a:r>
            <a:endParaRPr lang="en-US" sz="3200" dirty="0"/>
          </a:p>
        </p:txBody>
      </p:sp>
      <p:sp>
        <p:nvSpPr>
          <p:cNvPr id="11" name="TextBox 10"/>
          <p:cNvSpPr txBox="1"/>
          <p:nvPr/>
        </p:nvSpPr>
        <p:spPr>
          <a:xfrm>
            <a:off x="5863473" y="5105400"/>
            <a:ext cx="2608856" cy="584775"/>
          </a:xfrm>
          <a:prstGeom prst="rect">
            <a:avLst/>
          </a:prstGeom>
          <a:noFill/>
        </p:spPr>
        <p:txBody>
          <a:bodyPr wrap="none" rtlCol="0">
            <a:spAutoFit/>
          </a:bodyPr>
          <a:lstStyle/>
          <a:p>
            <a:r>
              <a:rPr lang="en-US" sz="3200" dirty="0" smtClean="0"/>
              <a:t>-1&lt; Weight &lt; 1</a:t>
            </a:r>
            <a:endParaRPr lang="en-US" sz="3200" dirty="0"/>
          </a:p>
        </p:txBody>
      </p:sp>
      <p:sp>
        <p:nvSpPr>
          <p:cNvPr id="12" name="TextBox 11"/>
          <p:cNvSpPr txBox="1"/>
          <p:nvPr/>
        </p:nvSpPr>
        <p:spPr>
          <a:xfrm>
            <a:off x="1066800" y="5117815"/>
            <a:ext cx="1977273" cy="584775"/>
          </a:xfrm>
          <a:prstGeom prst="rect">
            <a:avLst/>
          </a:prstGeom>
          <a:noFill/>
        </p:spPr>
        <p:txBody>
          <a:bodyPr wrap="none" rtlCol="0">
            <a:spAutoFit/>
          </a:bodyPr>
          <a:lstStyle/>
          <a:p>
            <a:r>
              <a:rPr lang="en-US" sz="3200" dirty="0" smtClean="0"/>
              <a:t>Weight </a:t>
            </a:r>
            <a:r>
              <a:rPr lang="en-US" sz="3200" dirty="0"/>
              <a:t>=</a:t>
            </a:r>
            <a:r>
              <a:rPr lang="en-US" sz="3200" dirty="0" smtClean="0"/>
              <a:t> 1</a:t>
            </a:r>
            <a:endParaRPr lang="en-US" sz="3200" dirty="0"/>
          </a:p>
        </p:txBody>
      </p:sp>
    </p:spTree>
    <p:extLst>
      <p:ext uri="{BB962C8B-B14F-4D97-AF65-F5344CB8AC3E}">
        <p14:creationId xmlns:p14="http://schemas.microsoft.com/office/powerpoint/2010/main" val="4227725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Validity</a:t>
            </a:r>
            <a:endParaRPr lang="en-US" dirty="0"/>
          </a:p>
        </p:txBody>
      </p:sp>
      <p:sp>
        <p:nvSpPr>
          <p:cNvPr id="3" name="Content Placeholder 2"/>
          <p:cNvSpPr>
            <a:spLocks noGrp="1"/>
          </p:cNvSpPr>
          <p:nvPr>
            <p:ph idx="1"/>
          </p:nvPr>
        </p:nvSpPr>
        <p:spPr/>
        <p:txBody>
          <a:bodyPr/>
          <a:lstStyle/>
          <a:p>
            <a:r>
              <a:rPr lang="en-US" dirty="0" smtClean="0"/>
              <a:t>We can show this form of kernel is valid kernel.</a:t>
            </a:r>
            <a:endParaRPr lang="en-US" dirty="0"/>
          </a:p>
        </p:txBody>
      </p:sp>
      <p:sp>
        <p:nvSpPr>
          <p:cNvPr id="4" name="Date Placeholder 3"/>
          <p:cNvSpPr>
            <a:spLocks noGrp="1"/>
          </p:cNvSpPr>
          <p:nvPr>
            <p:ph type="dt" sz="half" idx="10"/>
          </p:nvPr>
        </p:nvSpPr>
        <p:spPr/>
        <p:txBody>
          <a:bodyPr/>
          <a:lstStyle/>
          <a:p>
            <a:fld id="{CEF9667B-CF41-4086-BD96-ED4AFE97707C}"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HKUST</a:t>
            </a:r>
            <a:endParaRPr lang="en-US"/>
          </a:p>
        </p:txBody>
      </p:sp>
      <p:sp>
        <p:nvSpPr>
          <p:cNvPr id="6" name="Slide Number Placeholder 5"/>
          <p:cNvSpPr>
            <a:spLocks noGrp="1"/>
          </p:cNvSpPr>
          <p:nvPr>
            <p:ph type="sldNum" sz="quarter" idx="12"/>
          </p:nvPr>
        </p:nvSpPr>
        <p:spPr/>
        <p:txBody>
          <a:bodyPr/>
          <a:lstStyle/>
          <a:p>
            <a:fld id="{37C697AE-AD26-4822-A435-73DED9859B02}" type="slidenum">
              <a:rPr lang="en-US" smtClean="0"/>
              <a:t>15</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21" y="3015343"/>
            <a:ext cx="6832879"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345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Discriminative Learning</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ea typeface="宋体" charset="-122"/>
              </a:rPr>
              <a:t>Joint learning may bias the model towards the source task.</a:t>
            </a:r>
            <a:endParaRPr lang="en-US" dirty="0">
              <a:ea typeface="宋体" charset="-122"/>
            </a:endParaRPr>
          </a:p>
          <a:p>
            <a:pPr marL="342900" lvl="1" indent="-342900">
              <a:buFont typeface="Arial" pitchFamily="34" charset="0"/>
              <a:buChar char="•"/>
            </a:pPr>
            <a:r>
              <a:rPr lang="en-US" dirty="0" smtClean="0">
                <a:ea typeface="宋体" charset="-122"/>
              </a:rPr>
              <a:t>Optimize </a:t>
            </a:r>
            <a:r>
              <a:rPr lang="en-US" dirty="0">
                <a:ea typeface="宋体" charset="-122"/>
              </a:rPr>
              <a:t>the parameter w.r.t the target </a:t>
            </a:r>
            <a:r>
              <a:rPr lang="en-US" dirty="0" smtClean="0">
                <a:ea typeface="宋体" charset="-122"/>
              </a:rPr>
              <a:t>tasks</a:t>
            </a:r>
          </a:p>
          <a:p>
            <a:pPr marL="342900" lvl="1" indent="-342900">
              <a:buFont typeface="Arial" pitchFamily="34" charset="0"/>
              <a:buChar char="•"/>
            </a:pPr>
            <a:endParaRPr lang="en-US" dirty="0">
              <a:ea typeface="宋体" charset="-122"/>
            </a:endParaRPr>
          </a:p>
          <a:p>
            <a:pPr marL="342900" lvl="1" indent="-342900">
              <a:buFont typeface="Arial" pitchFamily="34" charset="0"/>
              <a:buChar char="•"/>
            </a:pPr>
            <a:endParaRPr lang="en-US" dirty="0" smtClean="0">
              <a:ea typeface="宋体" charset="-122"/>
            </a:endParaRPr>
          </a:p>
          <a:p>
            <a:pPr marL="342900" lvl="1" indent="-342900">
              <a:buFont typeface="Arial" pitchFamily="34" charset="0"/>
              <a:buChar char="•"/>
            </a:pPr>
            <a:r>
              <a:rPr lang="en-US" dirty="0" smtClean="0">
                <a:ea typeface="宋体" charset="-122"/>
              </a:rPr>
              <a:t>The model is still a Gaussian process!</a:t>
            </a:r>
          </a:p>
          <a:p>
            <a:pPr marL="342900" lvl="1" indent="-342900">
              <a:buFont typeface="Arial" pitchFamily="34" charset="0"/>
              <a:buChar char="•"/>
            </a:pPr>
            <a:r>
              <a:rPr lang="en-US" dirty="0" smtClean="0">
                <a:ea typeface="宋体" charset="-122"/>
              </a:rPr>
              <a:t>General and advanced learning algorithms for GP can be applied.</a:t>
            </a:r>
          </a:p>
          <a:p>
            <a:pPr marL="0" lvl="1" indent="0">
              <a:buNone/>
            </a:pPr>
            <a:endParaRPr lang="en-US" dirty="0">
              <a:ea typeface="宋体" charset="-122"/>
            </a:endParaRPr>
          </a:p>
          <a:p>
            <a:endParaRPr lang="en-US" dirty="0"/>
          </a:p>
        </p:txBody>
      </p:sp>
      <p:grpSp>
        <p:nvGrpSpPr>
          <p:cNvPr id="4" name="Group 3"/>
          <p:cNvGrpSpPr/>
          <p:nvPr/>
        </p:nvGrpSpPr>
        <p:grpSpPr>
          <a:xfrm>
            <a:off x="1503218" y="3188850"/>
            <a:ext cx="5588000" cy="714375"/>
            <a:chOff x="990600" y="5305425"/>
            <a:chExt cx="5588000" cy="714375"/>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5" y="5305425"/>
              <a:ext cx="40862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
            <p:cNvSpPr txBox="1">
              <a:spLocks noChangeArrowheads="1"/>
            </p:cNvSpPr>
            <p:nvPr/>
          </p:nvSpPr>
          <p:spPr bwMode="auto">
            <a:xfrm>
              <a:off x="990600" y="5492750"/>
              <a:ext cx="1485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sz="2400"/>
                <a:t>maximize</a:t>
              </a:r>
            </a:p>
          </p:txBody>
        </p:sp>
      </p:grpSp>
      <p:sp>
        <p:nvSpPr>
          <p:cNvPr id="7" name="Date Placeholder 6"/>
          <p:cNvSpPr>
            <a:spLocks noGrp="1"/>
          </p:cNvSpPr>
          <p:nvPr>
            <p:ph type="dt" sz="half" idx="10"/>
          </p:nvPr>
        </p:nvSpPr>
        <p:spPr/>
        <p:txBody>
          <a:bodyPr/>
          <a:lstStyle/>
          <a:p>
            <a:fld id="{67DB83B5-39EB-480B-9437-664C0DDDD5A4}" type="datetime1">
              <a:rPr lang="en-US" smtClean="0"/>
              <a:t>5/22/2012</a:t>
            </a:fld>
            <a:endParaRPr lang="en-US"/>
          </a:p>
        </p:txBody>
      </p:sp>
      <p:sp>
        <p:nvSpPr>
          <p:cNvPr id="8" name="Footer Placeholder 7"/>
          <p:cNvSpPr>
            <a:spLocks noGrp="1"/>
          </p:cNvSpPr>
          <p:nvPr>
            <p:ph type="ftr" sz="quarter" idx="11"/>
          </p:nvPr>
        </p:nvSpPr>
        <p:spPr/>
        <p:txBody>
          <a:bodyPr/>
          <a:lstStyle/>
          <a:p>
            <a:r>
              <a:rPr lang="en-US" smtClean="0"/>
              <a:t>HKUST</a:t>
            </a:r>
            <a:endParaRPr lang="en-US"/>
          </a:p>
        </p:txBody>
      </p:sp>
      <p:sp>
        <p:nvSpPr>
          <p:cNvPr id="9" name="Slide Number Placeholder 8"/>
          <p:cNvSpPr>
            <a:spLocks noGrp="1"/>
          </p:cNvSpPr>
          <p:nvPr>
            <p:ph type="sldNum" sz="quarter" idx="12"/>
          </p:nvPr>
        </p:nvSpPr>
        <p:spPr/>
        <p:txBody>
          <a:bodyPr/>
          <a:lstStyle/>
          <a:p>
            <a:fld id="{37C697AE-AD26-4822-A435-73DED9859B02}" type="slidenum">
              <a:rPr lang="en-US" smtClean="0"/>
              <a:t>16</a:t>
            </a:fld>
            <a:endParaRPr lang="en-US"/>
          </a:p>
        </p:txBody>
      </p:sp>
    </p:spTree>
    <p:extLst>
      <p:ext uri="{BB962C8B-B14F-4D97-AF65-F5344CB8AC3E}">
        <p14:creationId xmlns:p14="http://schemas.microsoft.com/office/powerpoint/2010/main" val="2574845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4000" smtClean="0">
                <a:ea typeface="宋体" charset="-122"/>
              </a:rPr>
              <a:t>Inference for Data </a:t>
            </a:r>
            <a:r>
              <a:rPr lang="en-US" sz="4000" b="1" smtClean="0">
                <a:ea typeface="宋体" charset="-122"/>
              </a:rPr>
              <a:t>x</a:t>
            </a:r>
            <a:r>
              <a:rPr lang="en-US" sz="4000" smtClean="0">
                <a:ea typeface="宋体" charset="-122"/>
              </a:rPr>
              <a:t> in the Target task</a:t>
            </a:r>
          </a:p>
        </p:txBody>
      </p:sp>
      <p:sp>
        <p:nvSpPr>
          <p:cNvPr id="10243" name="Content Placeholder 2"/>
          <p:cNvSpPr>
            <a:spLocks noGrp="1"/>
          </p:cNvSpPr>
          <p:nvPr>
            <p:ph idx="1"/>
          </p:nvPr>
        </p:nvSpPr>
        <p:spPr/>
        <p:txBody>
          <a:bodyPr>
            <a:normAutofit lnSpcReduction="10000"/>
          </a:bodyPr>
          <a:lstStyle/>
          <a:p>
            <a:pPr eaLnBrk="1" hangingPunct="1"/>
            <a:r>
              <a:rPr lang="en-US" smtClean="0">
                <a:ea typeface="宋体" charset="-122"/>
              </a:rPr>
              <a:t>Both mean and variance can be predicted</a:t>
            </a:r>
          </a:p>
          <a:p>
            <a:pPr eaLnBrk="1" hangingPunct="1"/>
            <a:endParaRPr lang="en-US" smtClean="0">
              <a:ea typeface="宋体" charset="-122"/>
            </a:endParaRPr>
          </a:p>
          <a:p>
            <a:pPr eaLnBrk="1" hangingPunct="1"/>
            <a:endParaRPr lang="en-US" smtClean="0">
              <a:ea typeface="宋体" charset="-122"/>
            </a:endParaRPr>
          </a:p>
          <a:p>
            <a:pPr eaLnBrk="1" hangingPunct="1"/>
            <a:endParaRPr lang="en-US" smtClean="0">
              <a:ea typeface="宋体" charset="-122"/>
            </a:endParaRPr>
          </a:p>
          <a:p>
            <a:pPr lvl="1" eaLnBrk="1" hangingPunct="1"/>
            <a:endParaRPr lang="en-US" smtClean="0">
              <a:ea typeface="宋体" charset="-122"/>
            </a:endParaRPr>
          </a:p>
          <a:p>
            <a:pPr lvl="1" eaLnBrk="1" hangingPunct="1"/>
            <a:r>
              <a:rPr lang="en-US" smtClean="0">
                <a:ea typeface="宋体" charset="-122"/>
              </a:rPr>
              <a:t>The influence of data in the target have a discount factor</a:t>
            </a:r>
          </a:p>
          <a:p>
            <a:pPr lvl="1" eaLnBrk="1" hangingPunct="1"/>
            <a:r>
              <a:rPr lang="en-US" altLang="zh-CN" smtClean="0"/>
              <a:t>λ = 1 if the source and the target are the same</a:t>
            </a:r>
          </a:p>
          <a:p>
            <a:pPr lvl="1" eaLnBrk="1" hangingPunct="1"/>
            <a:r>
              <a:rPr lang="en-US" altLang="zh-CN" smtClean="0"/>
              <a:t>λ = 0 if they are not related at all</a:t>
            </a:r>
            <a:endParaRPr lang="en-US" smtClean="0">
              <a:ea typeface="宋体" charset="-122"/>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001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705600" y="2209800"/>
            <a:ext cx="304800" cy="10668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0246" name="TextBox 4"/>
          <p:cNvSpPr txBox="1">
            <a:spLocks noChangeArrowheads="1"/>
          </p:cNvSpPr>
          <p:nvPr/>
        </p:nvSpPr>
        <p:spPr bwMode="auto">
          <a:xfrm>
            <a:off x="6467475" y="3894138"/>
            <a:ext cx="245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t>A value smaller than 1</a:t>
            </a:r>
          </a:p>
        </p:txBody>
      </p:sp>
      <p:cxnSp>
        <p:nvCxnSpPr>
          <p:cNvPr id="7" name="Straight Arrow Connector 6"/>
          <p:cNvCxnSpPr/>
          <p:nvPr/>
        </p:nvCxnSpPr>
        <p:spPr>
          <a:xfrm flipH="1" flipV="1">
            <a:off x="7010400" y="2971800"/>
            <a:ext cx="838200" cy="3476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02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0"/>
            <a:ext cx="39147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352800"/>
            <a:ext cx="239553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60893CC4-911B-4184-A6F2-4E4ECEACE1C6}"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lstStyle/>
          <a:p>
            <a:fld id="{37C697AE-AD26-4822-A435-73DED9859B02}" type="slidenum">
              <a:rPr lang="en-US" smtClean="0"/>
              <a:t>17</a:t>
            </a:fld>
            <a:endParaRPr lang="en-US"/>
          </a:p>
        </p:txBody>
      </p:sp>
    </p:spTree>
    <p:extLst>
      <p:ext uri="{BB962C8B-B14F-4D97-AF65-F5344CB8AC3E}">
        <p14:creationId xmlns:p14="http://schemas.microsoft.com/office/powerpoint/2010/main" val="235444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ea typeface="宋体" charset="-122"/>
              </a:rPr>
              <a:t>A Toy Example</a:t>
            </a:r>
          </a:p>
        </p:txBody>
      </p:sp>
      <p:pic>
        <p:nvPicPr>
          <p:cNvPr id="614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3217863"/>
            <a:ext cx="3810000" cy="3319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Content Placeholder 1"/>
          <p:cNvSpPr>
            <a:spLocks noGrp="1"/>
          </p:cNvSpPr>
          <p:nvPr>
            <p:ph sz="half" idx="2"/>
          </p:nvPr>
        </p:nvSpPr>
        <p:spPr/>
        <p:txBody>
          <a:bodyPr/>
          <a:lstStyle/>
          <a:p>
            <a:r>
              <a:rPr lang="en-US" smtClean="0">
                <a:ea typeface="宋体" charset="-122"/>
              </a:rPr>
              <a:t>100-dim regression problems</a:t>
            </a:r>
          </a:p>
          <a:p>
            <a:r>
              <a:rPr lang="en-US" smtClean="0">
                <a:ea typeface="宋体" charset="-122"/>
              </a:rPr>
              <a:t>An inductive transfer learning problem</a:t>
            </a:r>
          </a:p>
          <a:p>
            <a:endParaRPr lang="en-US" smtClean="0">
              <a:ea typeface="宋体" charset="-122"/>
            </a:endParaRPr>
          </a:p>
          <a:p>
            <a:r>
              <a:rPr lang="en-US" smtClean="0">
                <a:ea typeface="宋体" charset="-122"/>
              </a:rPr>
              <a:t>X-axis: the distance between two tasks</a:t>
            </a:r>
          </a:p>
          <a:p>
            <a:r>
              <a:rPr lang="en-US" smtClean="0">
                <a:ea typeface="宋体" charset="-122"/>
              </a:rPr>
              <a:t>Y-axis: the mean absolute error</a:t>
            </a:r>
          </a:p>
        </p:txBody>
      </p:sp>
      <p:cxnSp>
        <p:nvCxnSpPr>
          <p:cNvPr id="4" name="Straight Arrow Connector 3"/>
          <p:cNvCxnSpPr/>
          <p:nvPr/>
        </p:nvCxnSpPr>
        <p:spPr>
          <a:xfrm flipV="1">
            <a:off x="685800" y="1371600"/>
            <a:ext cx="2209800" cy="1600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V="1">
            <a:off x="685800" y="1676400"/>
            <a:ext cx="2403475" cy="1276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685800" y="1962150"/>
            <a:ext cx="2555875" cy="1009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685800" y="2362200"/>
            <a:ext cx="2632075"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685800" y="2667000"/>
            <a:ext cx="2632075"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154" name="TextBox 13"/>
          <p:cNvSpPr txBox="1">
            <a:spLocks noChangeArrowheads="1"/>
          </p:cNvSpPr>
          <p:nvPr/>
        </p:nvSpPr>
        <p:spPr bwMode="auto">
          <a:xfrm>
            <a:off x="1111250" y="1312863"/>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solidFill>
                  <a:schemeClr val="accent1"/>
                </a:solidFill>
              </a:rPr>
              <a:t>Target Task</a:t>
            </a:r>
          </a:p>
        </p:txBody>
      </p:sp>
      <p:sp>
        <p:nvSpPr>
          <p:cNvPr id="6155" name="TextBox 20"/>
          <p:cNvSpPr txBox="1">
            <a:spLocks noChangeArrowheads="1"/>
          </p:cNvSpPr>
          <p:nvPr/>
        </p:nvSpPr>
        <p:spPr bwMode="auto">
          <a:xfrm>
            <a:off x="2890838" y="2819400"/>
            <a:ext cx="156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solidFill>
                  <a:schemeClr val="accent2"/>
                </a:solidFill>
              </a:rPr>
              <a:t>Source Tasks</a:t>
            </a:r>
          </a:p>
        </p:txBody>
      </p:sp>
      <p:sp>
        <p:nvSpPr>
          <p:cNvPr id="2" name="Date Placeholder 1"/>
          <p:cNvSpPr>
            <a:spLocks noGrp="1"/>
          </p:cNvSpPr>
          <p:nvPr>
            <p:ph type="dt" sz="half" idx="10"/>
          </p:nvPr>
        </p:nvSpPr>
        <p:spPr/>
        <p:txBody>
          <a:bodyPr/>
          <a:lstStyle/>
          <a:p>
            <a:fld id="{2ADDACB1-7827-4D87-AFA9-7B2DA3271A3F}"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lstStyle/>
          <a:p>
            <a:fld id="{37C697AE-AD26-4822-A435-73DED9859B02}" type="slidenum">
              <a:rPr lang="en-US" smtClean="0"/>
              <a:t>18</a:t>
            </a:fld>
            <a:endParaRPr lang="en-US"/>
          </a:p>
        </p:txBody>
      </p:sp>
    </p:spTree>
    <p:extLst>
      <p:ext uri="{BB962C8B-B14F-4D97-AF65-F5344CB8AC3E}">
        <p14:creationId xmlns:p14="http://schemas.microsoft.com/office/powerpoint/2010/main" val="2839105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mtClean="0">
                <a:ea typeface="宋体" charset="-122"/>
              </a:rPr>
              <a:t>Why Transfer Can Work?</a:t>
            </a:r>
          </a:p>
        </p:txBody>
      </p:sp>
      <p:sp>
        <p:nvSpPr>
          <p:cNvPr id="7171" name="Content Placeholder 4"/>
          <p:cNvSpPr>
            <a:spLocks noGrp="1"/>
          </p:cNvSpPr>
          <p:nvPr>
            <p:ph sz="half" idx="1"/>
          </p:nvPr>
        </p:nvSpPr>
        <p:spPr>
          <a:xfrm>
            <a:off x="457200" y="1600200"/>
            <a:ext cx="4495800" cy="4876800"/>
          </a:xfrm>
        </p:spPr>
        <p:txBody>
          <a:bodyPr/>
          <a:lstStyle/>
          <a:p>
            <a:r>
              <a:rPr lang="en-US" sz="2400" dirty="0" smtClean="0">
                <a:ea typeface="宋体" charset="-122"/>
              </a:rPr>
              <a:t>Figure up:</a:t>
            </a:r>
          </a:p>
          <a:p>
            <a:pPr lvl="1"/>
            <a:r>
              <a:rPr lang="en-US" sz="2000" dirty="0" smtClean="0">
                <a:ea typeface="宋体" charset="-122"/>
              </a:rPr>
              <a:t>X-axis: the number of labeled data in the target task</a:t>
            </a:r>
          </a:p>
          <a:p>
            <a:pPr lvl="1"/>
            <a:r>
              <a:rPr lang="en-US" sz="2000" dirty="0" smtClean="0">
                <a:ea typeface="宋体" charset="-122"/>
              </a:rPr>
              <a:t>Y-axis: the error of task similarity (learned by the model)</a:t>
            </a:r>
          </a:p>
          <a:p>
            <a:r>
              <a:rPr lang="en-US" sz="2400" dirty="0" smtClean="0">
                <a:ea typeface="宋体" charset="-122"/>
              </a:rPr>
              <a:t>Figure bottom:</a:t>
            </a:r>
          </a:p>
          <a:p>
            <a:pPr lvl="1"/>
            <a:r>
              <a:rPr lang="en-US" sz="2000" dirty="0" smtClean="0">
                <a:ea typeface="宋体" charset="-122"/>
              </a:rPr>
              <a:t>X-axis: the number of labeled data in the target task</a:t>
            </a:r>
          </a:p>
          <a:p>
            <a:pPr lvl="1"/>
            <a:r>
              <a:rPr lang="en-US" sz="2000" dirty="0" smtClean="0">
                <a:ea typeface="宋体" charset="-122"/>
              </a:rPr>
              <a:t>Y-axis: the performance (MAE) of the target task</a:t>
            </a:r>
          </a:p>
          <a:p>
            <a:r>
              <a:rPr lang="en-US" sz="2400" dirty="0" smtClean="0">
                <a:solidFill>
                  <a:srgbClr val="FF0000"/>
                </a:solidFill>
                <a:ea typeface="宋体" charset="-122"/>
              </a:rPr>
              <a:t>Learning the task similarity is easier than learning a task well!</a:t>
            </a: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276600"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2004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EFDA509-45E3-4B39-8591-B52C38043203}"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lstStyle/>
          <a:p>
            <a:fld id="{37C697AE-AD26-4822-A435-73DED9859B02}" type="slidenum">
              <a:rPr lang="en-US" smtClean="0"/>
              <a:t>19</a:t>
            </a:fld>
            <a:endParaRPr lang="en-US"/>
          </a:p>
        </p:txBody>
      </p:sp>
    </p:spTree>
    <p:extLst>
      <p:ext uri="{BB962C8B-B14F-4D97-AF65-F5344CB8AC3E}">
        <p14:creationId xmlns:p14="http://schemas.microsoft.com/office/powerpoint/2010/main" val="99974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pr.ak.vresp.com/c7fa8959e/www.forthillcompany.com/wp-content/uploads/bike.png?__nocache__=1"/>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98672" y="152401"/>
            <a:ext cx="5516728"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Transfer Learning</a:t>
            </a:r>
            <a:endParaRPr lang="en-US" dirty="0"/>
          </a:p>
        </p:txBody>
      </p:sp>
      <p:sp>
        <p:nvSpPr>
          <p:cNvPr id="5" name="Text Placeholder 4"/>
          <p:cNvSpPr>
            <a:spLocks noGrp="1"/>
          </p:cNvSpPr>
          <p:nvPr>
            <p:ph type="body" idx="1"/>
          </p:nvPr>
        </p:nvSpPr>
        <p:spPr/>
        <p:txBody>
          <a:bodyPr/>
          <a:lstStyle/>
          <a:p>
            <a:endParaRPr lang="en-US" dirty="0"/>
          </a:p>
        </p:txBody>
      </p:sp>
      <p:sp>
        <p:nvSpPr>
          <p:cNvPr id="2" name="Date Placeholder 1"/>
          <p:cNvSpPr>
            <a:spLocks noGrp="1"/>
          </p:cNvSpPr>
          <p:nvPr>
            <p:ph type="dt" sz="half" idx="10"/>
          </p:nvPr>
        </p:nvSpPr>
        <p:spPr/>
        <p:txBody>
          <a:bodyPr/>
          <a:lstStyle/>
          <a:p>
            <a:fld id="{B944B9C9-05BD-427C-A6F4-BC5876DB4F30}" type="datetime1">
              <a:rPr lang="en-US" smtClean="0"/>
              <a:t>5/22/2012</a:t>
            </a:fld>
            <a:endParaRPr lang="en-US"/>
          </a:p>
        </p:txBody>
      </p:sp>
      <p:sp>
        <p:nvSpPr>
          <p:cNvPr id="3" name="Slide Number Placeholder 2"/>
          <p:cNvSpPr>
            <a:spLocks noGrp="1"/>
          </p:cNvSpPr>
          <p:nvPr>
            <p:ph type="sldNum" sz="quarter" idx="12"/>
          </p:nvPr>
        </p:nvSpPr>
        <p:spPr/>
        <p:txBody>
          <a:bodyPr/>
          <a:lstStyle/>
          <a:p>
            <a:fld id="{FC7BE9DC-2D36-440F-A06E-4803CB6F737D}" type="slidenum">
              <a:rPr lang="en-US" smtClean="0"/>
              <a:t>2</a:t>
            </a:fld>
            <a:endParaRPr lang="en-US"/>
          </a:p>
        </p:txBody>
      </p:sp>
      <p:sp>
        <p:nvSpPr>
          <p:cNvPr id="6" name="AutoShape 2" descr="data:image/jpeg;base64,/9j/4AAQSkZJRgABAQAAAQABAAD/2wCEAAkGBhQSEBUUERQWFBUVGBYYGBgXGBwaGBgbFRoYGBgeHBcYHCYeGxwjHRoYIC8iIycpLCwtFx4xNTAqNSYrLCkBCQoKDgwOGg8PGjAkHyQvNSw0KjUsLSwpLywuLC4sLDA0LCwsLCwpLzAsLCwpLCwsLCwsLCwsNCwsLCwsLCwpLP/AABEIALwBDAMBIgACEQEDEQH/xAAcAAEAAwEBAQEBAAAAAAAAAAAABQYHBAMCAQj/xABUEAACAQMBBAYFBA0JBgQHAAABAgMABBESBQYhMQcTIkFRYRQycYGRUmKhsRUjJDNCU1RygpKT0dIWF3N1lMHC4fA0g6Kzw9M1Q6PxJURFZHSEsv/EABoBAAIDAQEAAAAAAAAAAAAAAAAEAQIDBQb/xAA0EQACAQIEAwYFBAIDAQAAAAAAAQIDEQQSITFBUfATYYGRodEUIjJxsQUzweFS8UKSsiP/2gAMAwEAAhEDEQA/ANxpSlAEPu9vRFeGcRK4NvK0L6wBlk5lcE5HtwfKpis56LrpFl2mGdVJvpsAsATxPIGqmlhc7Rmv36hpp455I4pPSupNroJEYWLHIY55GcHvyaY7JZnwSM8+huVKyreDE7WdrdW815eejB3iS4EUHPBcsDhnJU8RVWba038n5B1jgwX6pGdepkUYYLrHrAHPHl7qI0L8Qc7G/V5zy6VZgCxAJ0jmcDOB5msk313cFlBYxQTTgzXql5DIS+qRAjMD3E8/bXtsqxFhti7tIHk6lrJpSrOW7Yx2snv58fP2VCpJq6ZOY0bd3a7XNusrwSW7NqBjlGHXBI48Bz58u+pOsEhuJG2RsgCWRGe8dNasQ4DOy8D4gE4qfsLf7HbVvre3ldIfQXny7FwkigHXxyTjie88T5VaVHez5+jsRnNcpWF7pbvG7ksWWCdSCZLqd58ibvQjTIWznxAxyOa1HpDZl2bPIk7W7xL1iyKSO0vEKccwx7OPnCqSppSUbkqV1csdVPejpFisJGWa2u2VQpMqRAxdrl22cDOeHtqN6MNuzXr3U9xIVcMkXo+SFiCoDq0Hvc6jnyI7q6emT/wW59sP/OjojBKooSByvG6Jfdje5b3XpguYdIU5nj0Bw2caSGOeX0ip6sz6S7hk2FbsjFWBtCCpwQQuR9Nee8OwrWytoLYi6uXuptQjE5TrpNCqxkckYXipx41PZp6rj/AZrGoUrDtlzyRW+27fS0CRQqywmbrepZlOoLIPHh8AOYr9NgbaPY98kszXFzLCsrPISGRwOxjlpA7IHhVuw7+rXIz9xuFVS/33ddpCygtWnKqjzOHCiNXIGQpHbwCDjI8BVM3gsjabRku7+N54JJ06m5inYNbEHgnVA8QCMEd+k8ycV7bK3ahO8t1jX9qRLhcSN67lGIJzxUlj2TwoVOKV3rp1xByZrFKwTY2zry/tpLqOJnuzKxF36XoMRVgdHUkYCheGCcYIqw7W2O17t0W1zJIiNZRPKkblQzITw4d2o59wqHRSdmwU78DWqZqF3lXRYyAG57KKM23G44FRlfE+Plqqi7t3mbuEdZtzi4/2hB1J5/fPm/5VnGF1cs5Wdi+b1bzx2FuZ5ldlDKuIwC2WOBwZgPpqN2L0iwXFwLZo7i3mYFkS4j0FwMk6SCQeAPwNRXTd/wCFH+mh+s1D7PinO3rddqSK0iQlrQxLpibIbUCD2tWAf1R4itI04uF33+hVyeaxq9Kwm12fdbRN5MIWkuVnkVJvS+qNtoPZVYu5R7ePHvGand8tkXJ6i6u4vTIYbVRcQJOYzHIAWeZdJAbPiPDyBB2KTtfrz9gz9xrNRG9e3/QrOW50dZ1QB06tOcsq+tg45+FUO32pG22NlNE7iGSyYJ1jHJ4SYDEni4wAeeSO+oS8u+ss94CH1p16aSG1Ljre7ux7KI0dVfu/Ngc9DU7Te2BhaBz1cl5HriTDHPYDsNQXSMA9+M1N1iW1N3IZbrYok1gXNsqyESMv3uFAuk57J8cc6kt+9jGC6a6uYnvLFI4oxonZJbUgKuoAEaixOrPfq4kd8ulFtJPf3DOzW6V4WFwrxRuhLKyKyk8yGAIJ88V70saClKUAVS66LdmyStK9sC7sXY634sx1E41Y58a99rdHVhcymWa3Bkb1iGZdePlBWAY+ZqyUq/aS5sjKuRAbW3EsrkRCaAHqVCRkFlKoOS5UglfI+fjXz/ICx6h7fqAIXkEpQMwGsYAIwcjlyHDyqw0qM8uYWRHbV3egueq69NfUuskfEjSy8jwIz76+ZN27drlrkxjrmjMTNk8UP4JGce/Gak6VF2FiBTcWzEUMQhHVwSdbENTdh85znVk8e45r825umkpnmhxHdywPCJuJwGHDK5xz78ZqfpU55b3CyMh2b0X3Ie1Ho9ram3dGe5ikdpZdHMaSABq5nP1ZB0/bGw4bqMR3Ca0DK+nJAyvEZwRkeR4V30q0qkpO7IUUiPttgQR3D3CJplkVVdgThgmAuVzpyAAM4zX3tjY8V1C0NwmuN8alyRnSQw4qQeBANdtKpd7lrEZtPdq3uLdbeaPXEunC5Ixo4LxBB4V+bc3Yt7yNY7mMSKhyvEhlI4ZDKQR8alKUKTXEiyK/Z7g2USSpHAFWdBHIAzdtRnnx58TxHE17zboWrxQRNFlLZlaEam7BT1eOcnHnmpmlTmlzCyK5N0eWD3BuGt1MhfWTqbSX56imdOc8c4qTh2DCty9yqYmkQIz5PFVxgYzjuHd3VIUocpPdhZFXvujPZ8srSvbLqc6mwzKrHnkorBSc+XGpdd3oBdC6CfbxH1WvJ9TnjGce/GakaUOUnuwshSlKqScG2thw3cXVXCdYmQ2MkcV4g5Ug157R3cgnkhklTU9udUTZIKnh4EZHZHA55VJ0qbtEWK1tTo4sLiVpZbcF34sQzKH/ADlVgCfMjjX3tbo/sblkaaAMURUGGZewnqqdLDUB51YqVbPLmGVciC2vuPZ3Uccc0CskIxGBldA4cAVIOOA4cuAr8i3FslimiWBVjnCCRQWAbR6vI9nGByxU9Sozy2uFkQW1dybO5hihnhDpCAIxlgVAAXAYEHGAOBPHA8K59odHNhPIJJbcMwCD1mAYRgKupQ2GwABxHIVZaUKclswsj5jjCgADAAAAHcByr6pSqkilKUAKUpQApSlAClKUAKUpQApSlAClKUAKUpQApSlAClKUAKUqsbU35WG+Wz6pi7BSGZ0jQ6vklz2j5DvBA5VaMXLYrKSjuWelM0qpYUpSgBSlKAFKUoAUpSgBSlKAFKUoAUpSgBSlKAFKUoAUpSgDnutoxRkCSREJzjUwXOOeMnjzFeY2xB+Oi/XX99Z/v/sSKS6DbQkmihP3mZAGiXUFzHIuk6DlchuTBuPq1DfzfbKxn7Jpj8+H6udNRowcU235C0qs02kl5mtjakJ5Sx/rr++vRbxDydT7GH76w+73a2PHz2i7fmR6vpVMfTXHDsGxkOLcbQuP6O3THxzw+FX+GjzfkU+IlyXmf0FmlYts3djaELI9jDdx6WBYTTRKrAccGMEc/PNbQKXqU1DZ3N6dRz3Vj9pSlZGopSlAConeLde3vY9FwmrGdLDg65+S393I44ipaqj0m3FytkRa8NTASPrVNCd/adhjUdIz5mr003JWdilRpRd1coO8ezXtriNbPaDTXC4jRAGM4GTiNnTKMBx4PjAz3Vcdz9+J2uvQdoRaLgA4YYw+kauIHDJXJBU4OOQrP9nbtXaXT2ln2ZlVOul1BSvWKGIVvWVBkAlOLEceBAGi7l9GqWUnXyyGacgjOMKur1iM5LE8snxPCnq2RRtJ3fDn/oSpZ3K8VZceX+y7UpSucdAUpSgBSlKAFKUoAUpSgBSlKAFKUoAUpSgBSlKAFKUoA+ZIwwIYAg8CDxB91Q0u5NixybSDP9Go+oVN0qVJrZkOKe6Mn23taLY8zQiyhm1fbIZCqqwRiew50EsVYEA54jTnjz1KzuFkjR04o6qy+xgCPoNZp047NzFbzgeqzRn9Mal+lG+NTfRFtnrtnKhPagYxnx0+snuwdP6NNVIqVJVOPEVpycarp8OBdqUpSg2KUpQApUDtnfmytciWdNQ/ATtv+qmce/FUbbHThzFpB7HmP+BD/iraFCpPZGM69OG7NXqpb/7dtBZzwSzoHeNlVAdTasZTKrkjtAc6ymTeLae0nKI8sgPNIRoQZ+VpwMfnmpS26PYLQK+1ZwpbGm2h7Ush7hkcefDsj9IUwsOoNOcteS3F3iHNNQjpzexC7C3taC8t7licoqxS+LRr2cnxITSPbEDX9Do4IBByDxBHIg1/NW9WzDBdOOpeBX+2RxvjUqPkqDgnGOIxnIxg8a2Top276Rs9UY5eA9UfHSBmM/q4H6Jq+LgnFTRTCTak4SLnSlK5x0RSlKAFKUoAUpSgBSlKAFKUoAUpQmgBSoram0yvZjKglCwY8c9wCAc2z8OHA122V4si5UgkYDAEHBxxGRWUa0ZScFuB0Ur8LY51D3e+VlEcPdQg+GtSfgpJrZRb2IbS3JmlVxOkXZ5OPSo/fkfSRUtYbagn+8zRy/mOrfQDUuEluiFOL2Z20pSqlitdI+zOv2ZcKBkovWL7YjrPxAYe+s06GtsdVfNCT2Z0IH58eWX/AIdf0Vt0sYZSGGQQQR4g86/mMyNZ3ZMTAtBKdDDiD1bEA8OBBA+muhhlnpypnPxLyVI1D+ns1Xds9IFlbZEk6sw/Aj7bewhcge8isPvd4r6/bQ0k0xP/AJaA4/ZxjB94qY2P0SX02C6rAvjIe17kXJ9xxULCwhrUkT8VOelOJYNsdODHItIAPB5jk/qIf8RqlbR3svr1tDSyyauUcYIB/QjHa9+a03Y/Qvax4Nw7zt4eonwU6v8Aiq7bN2RDbrpgiSIeCKBn245++p7ajT+iNyOxrVPrlYxDYvRLez4LqtunjIe17o1yfjpq/wCxOh20hwZi1w3zuyn6i8/0iavlQG+m9qWFsZGw0jZWJPlN5/NHMn2DmRWTxFWo8q9DWOHpU1mfqRO9u8HowSxsAiTycsBVSCMcWkYYwMAE+wE+ANc3c2TLcOz2GVBJV9o3HbmkxwbqUPqjnx5+JBGKg9kbNmvLhrfUTNOdd7N3xxgg9UPA5xqHygqckbO22NikMSRRKFRAFUDuA/1zq02qKyrfrpeZEE6ru9uun5GUdJm4aW9ok8Rd3R8TSSMWeTrMAMxPgwAwMevUR0Qbc6m/6pjhLhdHlrXLJ/iX9Ktp2vs1biCSF/VkRlPlkcD7QcH3V/O+0LGTZt/pOHe3kjcHGFbGlxw8DW1Cfa03TluYV4dlUVSOx/SbMAMngBXNDtONkD61APiQMd/HjwpYXqTwpInFJFDDPgwzxH0EVwWeymAiDqmIyc4OdXZIBxp55xXGqyqRklFdXX9nTVmSfpiagutdRxgahk55cKLeIW0h1LceGoZ4c+HxqLn2XIzN6uDIrA6iBhWB9QLgtgcyTXsuyyFX1ciYyE+RZjzxzwQKyVWq39JJ2i+j44dTp59ocPbx4V4221UdNZ7C8OLFRnPLkxx7Dg1w2uynVgDpCAMMFtY48tOpMqM+Zr6fZDCOHTjVGO0AdOSVCkhtJ48O8d5qvaVnrl60677ASbXiAAl1APEHUMEeRz5j417VE2eySrIWCkASkjOrBcqRjI8jk8OdS1MU5TkryViBSlK1AUpSgBULtC6LAJkMCcqRjq5cEkxk5Ok4wOfH6K6dpSFyYEIDMhY55YyBgjn2skZHhX5aWi8XZOq+UmRoJXBDY5cMcDwpSq5VHkj1z6/OqJPGTZCshIJjRsPoIGEP4XDOACMgjlzqtS75M7tb7Ih9JcHtztwhU8vW4BuA4AYGBwzXne3TbVL/AGwwbMhJ6yTOk3JT1sMeUQ8e/wBvq1rbO+TyBbTZUbQQHsoIlxNN4lRzROeXPE8TnmB0KGDhF3tr6LrkhSpW0029X9vc6du7OiU52ztN5X5+jwch5aQMD2lV9tQb7x7Kj4Q7NaX500xBP6ILCpjZHQ25Qy3kmjhnqoiGf3yNlQfYD7asuxNw9nm3MgtgzDVnW7txHEZ4gcscgOdMSxNGnLI5Nu19NFp9rGCpVZ6pJffV+pnp3usT62yosfNmdT8QtfKtsmY8PSbF+5s9dGP+p8MVoybm2LWgle1i1EMTp1LyLfJYeFQu0eiW3e3EscjwMV1aT9sTxHM6xw79R9lVp4/DytZtXV/D1CWHqrk/D/RzWW19pWSdbFKm0rQc2Vi5UeZ++IceOoDvq8bt7/2t5Ezq4jZF1SJIQCoHNs8ivzh78VjNxs6+2VKsqlow2NMqZMcg5gHI4/muAfKo/b+2FupRIIY4WKgOI86XfvbSeC54cB8TTLoRqq680ZrESp6Pyf8ADLZv90mvdEwWpZIORYZDy/3hPm8z3+FVfeDdmWz6nrhpMsYfGPV4kaT84DST4asd1XLoe2DbyTyPMc3EB7ETDGnHAvg82DcMfgnB5kYsPTVsnXZxzAcYZMH82Xsn/iCVZVI06ipRWhEqcqlN1ZPU7+iS9STZqBVUNGzRvgAZI4qTjmdLLxPgautY30I7V03E0BPCRA6/nRnB+Ib/AIa2SkcTHLUY9hpZqaFKVH7VvygCJ675x4KO9jwOAKwSubt2PXa21I7aF5pm0ogyT9QA7yTgAeJrA9r7wzXt315BMjkJbRDjo44UjxIPI975PJcV07/77NeSLEG1QxHmvASuMjXjwxwHvPfgXHom3MKgXtwvbcfaVI9VCMa8eY4D5v51dCEFQhnluc+c3Xnkjsi1bjbpLYWwQ4Mr4aVvFvAH5K8h7z31Hy3095tGe3jma3trVU6xo8CSR5BqA1sDpUDPLj2fPhc6ynbNwyDb2g4JNsMjwkGhvoJ+NLU7zk29/dpDNS0IpLb2TZ3TbyWSltF1tCVVOGeNpHjB/Pxj3jhVB38vreeSOS3e4c6SrmcHPDimGPPm3DyFXdtyW2mCRP1FrA7Q28SLqGISUZz2gNTMG7icd9ct50HhYnaO5Z3CsVXqwAxAyBnVwyeGfOmqc6UHq9eu4VqwqTVktCG3H3shigMVzLeKUY6BAzadLcSNI5HVqP6VWL+WVl+O2n+s/wC+sr2VapJPHHKxjV3VWbGdOo4zg+BPH31p7dB0YIBu2yeX2ofxVpWVKErydrmdGVWUbRV7Hr/LGz/G7U/Wf99P5YWf4zan6z/xV4L0IxFiovDlcZHVLwzyz26+16C4zyu2P+6X+OsFLDvaRtav/ij0/lfafK2r+s/8dP5XWnytq/rv/HXPcdCcSKWe8IA8Yh/FX5a9CkMi6ku2IPf1IHL2tUdph75c+vIm1f8AxJW123asyCSXadv1hwjzvKkbE8gGJK/HhU/sbakkd9JZTOZcRLNFIQA5QtoZX0gKSG5EAZHOqNNu1Ls5ntXfr7S7huMAjGiWKNpFOnJCt2eYPH9EVK7ozl9pWjscs2yoiSeZOsZNROEWm1qrFoTkmk1Z3NJpSlJDor8Jr9rh2vIwjyurGRq0etp45xjzwM9wJNUnLLFyAio2eWRQ5UksOGNLx5QSEqy8QBkLx5muPfGd7maPZ0LFetHWXDjmkAOCM+Lns/5GpnYo7LO3Hgo1sMMcKNfaIyV1Z5+dUqy2w0djebSH368kKQeOkHqYAPYdTeemowFN5XPdvpe5lWlw6t1oR+9+0+vkSws0BgiYRLGvATTIASpP4qIdpj3n2hhbN2NhQ2RMUgzPKBqnYAdYeHZX5CrwAXyHlVf6P9kukb3USCQqTBET8hDmaQeJkk1ewDHlVuba0NwvVzgxt87uPk3d78VbG4lQfYxdn37Puv1qUowv87Ja3fBMbe7zFQ+yPtc08J5EFl/17CPhXmLx4SI5zkf+XL4jzP8ArHs402jPpnhm8wreYPD6ia5U6yeWXGL1XGz0Y0c4kzYxoObMVHvf/wB67trSKzLEWCxxrqkYnAVE55PdnGPdURaXIURajhYjJIc8uzxB+NZzvJvTLeyG3tgxWRxkL60pHqj8xeYHvPIYnA0ZYpqHCyTfJJfy3bz5GVaqqSvx4I9d/t/Gv5BBb5FupAVQDqlbkCV54z6q+88cARO2N1LqwWGaQaCxDKVOTG4OpQ3g2BqHsPga07cHo7W1Allw85Hrc1izzCeLeL+4cOJtW3diw3FtJBJjEgxnmwbmre0HBr0nxcINRgvlW7EvhpVE5zfzGWXe0TLHFti1AW4gZUu0HAMeAD4+S4OD7fFSa029VNo7Nbq+K3EJ057mIyufNWAz5isi6P5jb7RezuB2J9dtKvdq4hfpyoPz6vnRXM0PpVjIctaynTnvRyeXlkav95Vq8barhqvt/TJoSvo+Oj+/9oyvcraXo+0beQ8MSBW8hJ9rbPsDE+6v6Sr+dOkLZXo+0p1HAM3WJ7Je1w9jFh7q37Y1711tDL+Mjjf9dQf76jGWkozXEMH8rlB8D2ubsJjPEngq5GWPlkgfHvIHfWRdI29rKZLdHJkl+/EZGiPjpjAPEMwOWHcDjmWqyb8b3+jR9ZxExJEMbKOyQMGTJAIA1YIHBjgZIzjJdh7GlvroRISzyEs7txwM5d2Pv95IHfU4ail88tiMTWb+SO5O9G25Xp0+uUfc8RBf57cwn97eXtFb4q4GBwArh2JsaO0gSGEYVBjzJ72PiSeJrvpavWdWV+AzQoqlG3EVku8X/wBd9tl9a1rVZLvLz27/APpf4ath/qfh+UVxH0+f4ZbdxYw2zyjEjVNdDgcH7/JyrosLxrWTqZj2D6j9w/y+r2V47jqvoT68AC4uuJOMfb376lr+w6yPSe2vMEesvmPGubjISdRzh9S/HJ9xvT+lGH9JewfRdoSaRiOb7amOXbJ1D3Nq9xFa/urtv0qwt5ycsAFf85Oy3xIz+lVH6Q7FntQrjL251I3jG3Bx7OCt5aCK/OhnauRPaE88TIPMYV/o0fA10FWWLwmdbx0a7+rCUF2OIceDLze3OiW7PjGv0gL/AH1OWUYihQHgFQZ9w41B32yZWn9XKP1YYgjkGye/PdX1tW8NxJ1MZwi/fG7vZ5+zvPkK4UKjpSlJrW9kud235bHRPM6r2XvEKHifH/P6ufhVht3UDSgwqjHlwqJmvI4ECcQByQeu3mfDPnXjHBLckCTMcXyF54+cf3/AVanPs27fNN79cF69wHFv/KrJbFSDl58EHI/2S5zxqC3J/wBvsv6pj/5lS+/NmsaWqouB1k/02txzPeah9yj932H9VJ/zDXep37HXe3uJT/cNOpSlKjYrkn2XG7aiuGP4SkqeHmpFddKrKMZK0lcCA3un9H2ZckFiRFIAWJJy4KjifAtVB3ym6jZ+zIRw0xtMfzooQVP67mrt0lrnZVzj5C/Q6k1nnSfLmDZzjk9qwHvSL94p7DRXyrvf4E8Q7X+y/JqG5liIdn2yDuhjJ9rAM30k1332y45R214+I4Ee+oPZaXMtvA8MiLG0MJUd/GNc/gnvz310HZl333AH+vYK5Nes5SlF029e63qxuC+VHFf7vSopEbdZHz0nmPMDlnzGD5VTN7995LLFrb6etXDSSMA3VswBVEB4ZAIJJzxPDyvY2fNnjcs3iF1fXnhWNdI9g0W0p9XKRusU9xVxkEew5X9GrfpeFpSrObi1ZaJtNfyL4upKEPlOS93yvJ4milnZ0bGpSF/B44yFzjvxy4VoO5Ow3hto57KCK5aVMtJJKY2BzhkC9WQoDAj1u1jJ7gIjeGPXbWUktstskEQZnOheuJVSkcaglmzgZz6upicAHNn3Q2QkVhbwXTtFIdchXljrGyobI4HT3eZrqY2rGnRukt9r2T8RehB9pq76b/7Pa62ztnusoMeUy/3uDXF/KTa6f/IQftFP/Wq2LujCeOpz71/hr0G6UHzj+l+4VzFWrb9jH/sxzs3/AJP09jDt57u4W/FzNCsEpMcwVSCp0EKGBDHmU48eeatFrtu/i2u8voI6+4hGYdYAKqVGsNk/Ixj215dLVkq3SRoPVtVwPzpyB9JNXK6izvBbgfgWbk/rso+k12e0vTi5JXs/4EY02ptJ8UUPpFju7kpcXFn6LoXQSZUOvjqUAEgkjLcBknNWOx6SVsLSziltps9Tg57JHVnSCA6jUCMHIPDOOOKiptsyXm0dUbASvO9vbMwDLbxwgNLKqHgZGBBBPzvm4kN8N0ILiUW8d47XkUZISdy5l1drGtjhWIGdK9xB0441LytRhNaeJKzJynB6+BnO3Nsy3100r5Z5CFVF44GcIij3+8knma2/o93MFhb9sAzyYMh548EB8F+k5PhjGtxL8Q7StmZQR1gQ5HLrOxkeBGrPur+kKrjJOKUFsTg4qTc3uKUpXOOiKyXeb1tu/m2X+GtarJt6PX27+ZZfUtM4f6n4flC+I2Xj+GWzcdNVpIpQOvpN1kHH45+41JNsnScw9ZCfBTqT3qai9y2PokoVtDG6usELq5TNnhyqVkilAy08gHiVjQfEiubi1F1HeLffpp43TRtT+lHNOJDkTQ9aCCCUGGKsMMCh55HhWH3Bm2bfP1TMjxlgjMozodeySpyMlGB8j7K2ltohWyJpZdJyQuMcPFtIGKzDpYsmF/1w4xzojIw4jKKEZfaMA4+cKY/SKqlOUL3TWzs/wK42PyqS3TIyz6Q7+OTWLmRj3q51KfLSeA92K13Y28Jv7NJ42SFgSkuo+qy49U+wgjPHDc8iqLvDZyLs+0t7iBIFgw7zlo+1wbsxKrFnY5GeWWXJwOImtwbQxWWJOrjeeUzqkoOAhUKndgE4JGe4jxpn9RdN0HLZ7LXcphs8amVu6sWiz6lDmJHuZO9sdnP5x5fTXcsNzJ67CFfBMav1jy91fCQ3WBiRAO7SgI93GvoQTnncEf7kVwqcWlbLK3JWiv8A1d+Z0SG38g0R2igk4lkGWOT/ALNcczUFuWfu7Z/9Vr/zDU9v3GVjtAzFiJmBY8M5t7juFV/cw/d2zv6s/wAbV6Cl+z4e4lP9zruNSpSlKDYpSlAEdvFs/r7SeIc5IpFHtKnT9OKx7bR9J2Bayji1pI0L+StwX6Oq+NblWUGwW22ldWE3ZttoqWiPcsjZK48w+V90dN4eVvDX39BXERv46e3qT3RVtkz7OSMEaoCY2zz0+tGceGk4/QNW+SFRxclv9dwrCN1NtybJ2g6TAhcmKZefAHsuB349YeKsfGtvkvY0iExYOGAKkcdWoZGn21hjaapyc3s9b8CcNUzQs91ofG0LwRplhjPBIx6zn3VWtu7LjnRku4xLoGskHS0RfAVEYcu4kHIPuyZtFKK11ccXx2E7lzyA8zXLPaERRI3rzyh393HHuyK4tSrUTzxbT3X4V/u+HBX4jTSaszgW0tY5hItpGrq6rrbLaDjPZDZC47iPA1+7WsmWRpHBdSe1xww9/L2d1dd1aa/TAOasjj3as/RmpKzfrYFfmQMMPHHA8KynnxN41ZX4rwbTBJR2RThvW1scolyY/EwNp9mQSB7jUpYdLli3CSQxnzR8fQprtmtXtz11vxQ+unh7fLwPMVH76bWtxbq6xRtczhliEijs8DrkfIxoQZbUc8h509gVHN2VmnyzfLbmrp6eJlUcoq915f2VDaG1ob3a4brUERmhUMzBR1VspkbJbGA7nA8cVdt3pBcbXvLhSGSKOK3RhxBz9sfBHg311UNhbv2sNhNfXUKyIVCWyOMM4Xsq5A46pXOfJfKrNu10W2y20RuIj15XU7LJIhBbjpGhgOzkL7q7lVwStry9/YVpqbd9OZnG3Ul2btE4GDFM00JPqukmPiCAFPsbyr53u3itbsieGGWC5JBchlMZI78jtauXEAefHjWt3/RtazKFkadgudOqeR9Ofk6ycf5CoNehC11ZM85Xw7Gf1tH91aRxFPRy3RnPD1dVHZmU7uXMcd5BJOSI0kR2IGo9k6uXM8QM+/nW9v0hbPABN3Fx8Dk/ADIrzm6OrFrb0fqQqjiGH3wMeGrrDkk+3I4YxjhURYdDVkhzIZZvJn0j4RhT9NZVatKrrK6saUqVWlpGzuXazvEljWSJg6OAysORBr2rk2ZsuK3iEUCBEXOFGcDJyeZ8eNddJO19B1XtqKyber75tz+is/qWtZrJ97Pvu3P6G0+paYw/1Pw/KMMRsuuDLJuijm2lCSGP7rus4XUT9sPAZ5Gu68tYosGXU7nkGOtz7uQHtrh3Rdxa3HVlVb0y5GW7sv3Dxqb2dsUA63yzHmzesf3CuXjKbnWaSu+b2Xhz8jal9COGHZzS9qXEca8dA5DHyj3n/XDlXmbkTAkxRtbwYdda5OpOK6T3Nny4A+eK972Y3UnUQ8Il9dhyOPrHh4nyFdG3ohFadWgwCVUfHPxOKRScVKdN6R/5cZPl9jTfcrP2MtW1SRWcMUqYcEKpHPuQrpHDjnFdz3sgwZvtsUnEEgHB8vAjwrrt7YLeNH3aEHuxGDXVsS3BSW3kGQjEcfA8j/f76z/+1aSU5u+q7rru21X4ISUdkedtZDAa3laLPEcdUZ9x5V1/ZKeL79FrX5cXH4qeP1VFTQPZvxy8LH4fub6D9U3aXfZDIdaH4jy8j5VvQerjrGS3XDy2t9iSC6QGzHaHiM3HfwPG3n5iq1uafu3Zn9XH/wDpqs/SEftdqf8A7kfTDPVV3PP3bsv+r2+t69FT/a8/5Ep/ueX8Gr0pSkxs4dpzQjq0n0nrHCorDUWbnwXB5DJJ5AcTivm8Msissa6cHGXJUN5q0T6l94HOu/FfMsYZSp5EEHBI4HhzHEe6rJkNFbnm6mI/ZFYvRyVGppGlUNns5V4QRxxxLHBxyqubf2PHe2whgtpYXQs9vIMSQMTzAmidgitgc9IBC+GK0aW3VlKOoZSMFWGQR4EHn76iYt1YokK2pa1y2v7URpLYxxRwVI8sD3c61hUS14+hlOnfTh6mUXcH2ViwRo2nbKVdG7JuETyPKVe8e3uxp4tzt+Gs3WK5RpIUY4U+vCxPa0g+Y4oe/iMHOblvFuUtxJrty1tfodQyDHHNp/CjKswU8vVbI/CAzkVW+v4LpzDtVDa3idk3CLwYjl10Y58MdpeYxxAp1ZKscrV1y5f1yEJKUJZk7Pnwf9mpW+047942gcPAnaJB46u4MvrKR4EDnXVP275B3Rpn3t/lisUm3NvrYia2JlT8Ga0ctkfodsfDFetn0nX8DHUyM3AHrYxr4cOJGlj7zXPqfpud3pyvdpu/dshhYvLpUjY2fZ6/ddyDyIT6v86593MxySwn8EnHs7v9edZT/O/dhmZUt1d8ZYIxPAYHOQivNb7a+0chOuZX56FEUZ4Y7TgKDwHeTWcP0upFxlKSVm34Nt+xb4yD0imzSN49+4LMukRE85ziJSNKecj8lA+P11Tt3thybRke5umxbj77KewrrHxEUWcaIFx2m78ePL5tty7SwUPtWdWbgRbRcdR7tWMM30L5kVZ7bZVxtTT6QhtLBcaLYdl5Qvq68Y0p80Y8u5qejGFKPyefsUvKo/m8vc9tlR/ZO5SfTpsbU/c64wJpF4dZp7kTko/zFXmviGFUUKgCqoAAAwABwAAHIV90pOWZ9w3COVd4pSlULilKUAKUpQArJ97Pv22/6C1+pa1is5utk+k7Q2vb50tNb2+gnlwQAH2asZpig7Nt9aowrK6S62ZOdH2OquR4Xdxke0qw+gg1I7cllciGJW7XrPg6QPDP1/CsxvtvzW0hkhkNpcOqC4t5onKM8ahesjZUZSGA8vaa5v5y9o/j4f2Tf9uivg5107O1+umZRxEYLKzZtnbPWGMIvvPeT41xbZjLzW6AEjWXbhwGnGMn41k385e0fx0P7Fv+3X5/OXtL8bF+xb+CqS/TpOHZqyWnoy3xcO81EL/8SOe9M/AD91dM0RjvFcAlZV0sQCQCORPh3D41kv8AOTtL8ZH+wb+Cn85W0/xifsG/grNfpc0nqvqzB8ZDkzbpoQ6lWAIPAg1C2OxJIZ8xuOqPMHn7MePgayv+crafy0/YN/BT+cnanyl/YN/BWlT9Nc5KTtdcbh8XDkzR+kCMlLUD8pB9whnJ+gGqhuifuzZP/wCC/wD1K+rLeS5nQhusu7plZYo0gaKCEyKUMjyOq5IUkZ5AEjvzXbabN9H2vs23B1GGzZWI9kgz5An6xTKWWLi+T/DKN5pKS5r8o0qlKUiOilKUAKUpQBB7b3Y65G6qeaCQ8nWaYhf92JQtZ/tboivZWy14k5xgGUyZwM4Ge34nv761ylbQrThsYzownuYpa9GW1bZtVvIinxjmK59oKgH31MrBt4DEkUFwB3SCFj9BWtSpV3iZS3SfgUWGjH6W14mY2420D2LGziPytMY+qU/VXcN2Nr3HC6v1gQ81gHa9moBSP1jWgUqrrvgl5e5ZUVxb8/YrW7/R7aWja1Qyy8+tlOp8+I7lPmBnzqy0pWUpOTu2axioqyQpSlVLClKUAKUpQApSlAConaW7yyTLOjtDOilBImDqQ8dLqwIZc8fEHkRUtSpTa2IaT3IT7G3n5Yn9nH/cp9jLz8sX+zr/AB1N0q2d9JFci6bIT7GXn5Yv9nX+On2MvPyxf7Ov8dTdKM76SDIumyE+xd5+Wj+zr/FT7F3n5aP7On8VTdKM76SDIumyE+xd3+Wj+zp/FT7FXf5b/wCgn76m6UZ30kGRdNkIdlXf5b/6Cfvr92LuslvLJOzvNPKAHlkxnAx2VVQFVeA4Adw8KmqUZ3sTkW4pSlUL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QSEBUUERQWFBUVGBYYGBgXGBwaGBgbFRoYGBgeHBcYHCYeGxwjHRoYIC8iIycpLCwtFx4xNTAqNSYrLCkBCQoKDgwOGg8PGjAkHyQvNSw0KjUsLSwpLywuLC4sLDA0LCwsLCwpLzAsLCwpLCwsLCwsLCwsNCwsLCwsLCwpLP/AABEIALwBDAMBIgACEQEDEQH/xAAcAAEAAwEBAQEBAAAAAAAAAAAABQYHBAMCAQj/xABUEAACAQMBBAYFBA0JBgQHAAABAgMABBESBQYhMQcTIkFRYRQycYGRUmKhsRUjJDNCU1RygpKT0dIWF3N1lMHC4fA0g6Kzw9M1Q6PxJURFZHSEsv/EABoBAAIDAQEAAAAAAAAAAAAAAAAEAQIDBQb/xAA0EQACAQIEAwYFBAIDAQAAAAAAAQIDEQQSITFBUfATYYGRodEUIjJxsQUzweFS8UKSsiP/2gAMAwEAAhEDEQA/ANxpSlAEPu9vRFeGcRK4NvK0L6wBlk5lcE5HtwfKpis56LrpFl2mGdVJvpsAsATxPIGqmlhc7Rmv36hpp455I4pPSupNroJEYWLHIY55GcHvyaY7JZnwSM8+huVKyreDE7WdrdW815eejB3iS4EUHPBcsDhnJU8RVWba038n5B1jgwX6pGdepkUYYLrHrAHPHl7qI0L8Qc7G/V5zy6VZgCxAJ0jmcDOB5msk313cFlBYxQTTgzXql5DIS+qRAjMD3E8/bXtsqxFhti7tIHk6lrJpSrOW7Yx2snv58fP2VCpJq6ZOY0bd3a7XNusrwSW7NqBjlGHXBI48Bz58u+pOsEhuJG2RsgCWRGe8dNasQ4DOy8D4gE4qfsLf7HbVvre3ldIfQXny7FwkigHXxyTjie88T5VaVHez5+jsRnNcpWF7pbvG7ksWWCdSCZLqd58ibvQjTIWznxAxyOa1HpDZl2bPIk7W7xL1iyKSO0vEKccwx7OPnCqSppSUbkqV1csdVPejpFisJGWa2u2VQpMqRAxdrl22cDOeHtqN6MNuzXr3U9xIVcMkXo+SFiCoDq0Hvc6jnyI7q6emT/wW59sP/OjojBKooSByvG6Jfdje5b3XpguYdIU5nj0Bw2caSGOeX0ip6sz6S7hk2FbsjFWBtCCpwQQuR9Nee8OwrWytoLYi6uXuptQjE5TrpNCqxkckYXipx41PZp6rj/AZrGoUrDtlzyRW+27fS0CRQqywmbrepZlOoLIPHh8AOYr9NgbaPY98kszXFzLCsrPISGRwOxjlpA7IHhVuw7+rXIz9xuFVS/33ddpCygtWnKqjzOHCiNXIGQpHbwCDjI8BVM3gsjabRku7+N54JJ06m5inYNbEHgnVA8QCMEd+k8ycV7bK3ahO8t1jX9qRLhcSN67lGIJzxUlj2TwoVOKV3rp1xByZrFKwTY2zry/tpLqOJnuzKxF36XoMRVgdHUkYCheGCcYIqw7W2O17t0W1zJIiNZRPKkblQzITw4d2o59wqHRSdmwU78DWqZqF3lXRYyAG57KKM23G44FRlfE+Plqqi7t3mbuEdZtzi4/2hB1J5/fPm/5VnGF1cs5Wdi+b1bzx2FuZ5ldlDKuIwC2WOBwZgPpqN2L0iwXFwLZo7i3mYFkS4j0FwMk6SCQeAPwNRXTd/wCFH+mh+s1D7PinO3rddqSK0iQlrQxLpibIbUCD2tWAf1R4itI04uF33+hVyeaxq9Kwm12fdbRN5MIWkuVnkVJvS+qNtoPZVYu5R7ePHvGand8tkXJ6i6u4vTIYbVRcQJOYzHIAWeZdJAbPiPDyBB2KTtfrz9gz9xrNRG9e3/QrOW50dZ1QB06tOcsq+tg45+FUO32pG22NlNE7iGSyYJ1jHJ4SYDEni4wAeeSO+oS8u+ss94CH1p16aSG1Ljre7ux7KI0dVfu/Ngc9DU7Te2BhaBz1cl5HriTDHPYDsNQXSMA9+M1N1iW1N3IZbrYok1gXNsqyESMv3uFAuk57J8cc6kt+9jGC6a6uYnvLFI4oxonZJbUgKuoAEaixOrPfq4kd8ulFtJPf3DOzW6V4WFwrxRuhLKyKyk8yGAIJ88V70saClKUAVS66LdmyStK9sC7sXY634sx1E41Y58a99rdHVhcymWa3Bkb1iGZdePlBWAY+ZqyUq/aS5sjKuRAbW3EsrkRCaAHqVCRkFlKoOS5UglfI+fjXz/ICx6h7fqAIXkEpQMwGsYAIwcjlyHDyqw0qM8uYWRHbV3egueq69NfUuskfEjSy8jwIz76+ZN27drlrkxjrmjMTNk8UP4JGce/Gak6VF2FiBTcWzEUMQhHVwSdbENTdh85znVk8e45r825umkpnmhxHdywPCJuJwGHDK5xz78ZqfpU55b3CyMh2b0X3Ie1Ho9ram3dGe5ikdpZdHMaSABq5nP1ZB0/bGw4bqMR3Ca0DK+nJAyvEZwRkeR4V30q0qkpO7IUUiPttgQR3D3CJplkVVdgThgmAuVzpyAAM4zX3tjY8V1C0NwmuN8alyRnSQw4qQeBANdtKpd7lrEZtPdq3uLdbeaPXEunC5Ixo4LxBB4V+bc3Yt7yNY7mMSKhyvEhlI4ZDKQR8alKUKTXEiyK/Z7g2USSpHAFWdBHIAzdtRnnx58TxHE17zboWrxQRNFlLZlaEam7BT1eOcnHnmpmlTmlzCyK5N0eWD3BuGt1MhfWTqbSX56imdOc8c4qTh2DCty9yqYmkQIz5PFVxgYzjuHd3VIUocpPdhZFXvujPZ8srSvbLqc6mwzKrHnkorBSc+XGpdd3oBdC6CfbxH1WvJ9TnjGce/GakaUOUnuwshSlKqScG2thw3cXVXCdYmQ2MkcV4g5Ug157R3cgnkhklTU9udUTZIKnh4EZHZHA55VJ0qbtEWK1tTo4sLiVpZbcF34sQzKH/ADlVgCfMjjX3tbo/sblkaaAMURUGGZewnqqdLDUB51YqVbPLmGVciC2vuPZ3Uccc0CskIxGBldA4cAVIOOA4cuAr8i3FslimiWBVjnCCRQWAbR6vI9nGByxU9Sozy2uFkQW1dybO5hihnhDpCAIxlgVAAXAYEHGAOBPHA8K59odHNhPIJJbcMwCD1mAYRgKupQ2GwABxHIVZaUKclswsj5jjCgADAAAAHcByr6pSqkilKUAKUpQApSlAClKUAKUpQApSlAClKUAKUpQApSlAClKUAKUqsbU35WG+Wz6pi7BSGZ0jQ6vklz2j5DvBA5VaMXLYrKSjuWelM0qpYUpSgBSlKAFKUoAUpSgBSlKAFKUoAUpSgBSlKAFKUoAUpSgDnutoxRkCSREJzjUwXOOeMnjzFeY2xB+Oi/XX99Z/v/sSKS6DbQkmihP3mZAGiXUFzHIuk6DlchuTBuPq1DfzfbKxn7Jpj8+H6udNRowcU235C0qs02kl5mtjakJ5Sx/rr++vRbxDydT7GH76w+73a2PHz2i7fmR6vpVMfTXHDsGxkOLcbQuP6O3THxzw+FX+GjzfkU+IlyXmf0FmlYts3djaELI9jDdx6WBYTTRKrAccGMEc/PNbQKXqU1DZ3N6dRz3Vj9pSlZGopSlAConeLde3vY9FwmrGdLDg65+S393I44ipaqj0m3FytkRa8NTASPrVNCd/adhjUdIz5mr003JWdilRpRd1coO8ezXtriNbPaDTXC4jRAGM4GTiNnTKMBx4PjAz3Vcdz9+J2uvQdoRaLgA4YYw+kauIHDJXJBU4OOQrP9nbtXaXT2ln2ZlVOul1BSvWKGIVvWVBkAlOLEceBAGi7l9GqWUnXyyGacgjOMKur1iM5LE8snxPCnq2RRtJ3fDn/oSpZ3K8VZceX+y7UpSucdAUpSgBSlKAFKUoAUpSgBSlKAFKUoAUpSgBSlKAFKUoA+ZIwwIYAg8CDxB91Q0u5NixybSDP9Go+oVN0qVJrZkOKe6Mn23taLY8zQiyhm1fbIZCqqwRiew50EsVYEA54jTnjz1KzuFkjR04o6qy+xgCPoNZp047NzFbzgeqzRn9Mal+lG+NTfRFtnrtnKhPagYxnx0+snuwdP6NNVIqVJVOPEVpycarp8OBdqUpSg2KUpQApUDtnfmytciWdNQ/ATtv+qmce/FUbbHThzFpB7HmP+BD/iraFCpPZGM69OG7NXqpb/7dtBZzwSzoHeNlVAdTasZTKrkjtAc6ymTeLae0nKI8sgPNIRoQZ+VpwMfnmpS26PYLQK+1ZwpbGm2h7Ush7hkcefDsj9IUwsOoNOcteS3F3iHNNQjpzexC7C3taC8t7licoqxS+LRr2cnxITSPbEDX9Do4IBByDxBHIg1/NW9WzDBdOOpeBX+2RxvjUqPkqDgnGOIxnIxg8a2Top276Rs9UY5eA9UfHSBmM/q4H6Jq+LgnFTRTCTak4SLnSlK5x0RSlKAFKUoAUpSgBSlKAFKUoAUpQmgBSoram0yvZjKglCwY8c9wCAc2z8OHA122V4si5UgkYDAEHBxxGRWUa0ZScFuB0Ur8LY51D3e+VlEcPdQg+GtSfgpJrZRb2IbS3JmlVxOkXZ5OPSo/fkfSRUtYbagn+8zRy/mOrfQDUuEluiFOL2Z20pSqlitdI+zOv2ZcKBkovWL7YjrPxAYe+s06GtsdVfNCT2Z0IH58eWX/AIdf0Vt0sYZSGGQQQR4g86/mMyNZ3ZMTAtBKdDDiD1bEA8OBBA+muhhlnpypnPxLyVI1D+ns1Xds9IFlbZEk6sw/Aj7bewhcge8isPvd4r6/bQ0k0xP/AJaA4/ZxjB94qY2P0SX02C6rAvjIe17kXJ9xxULCwhrUkT8VOelOJYNsdODHItIAPB5jk/qIf8RqlbR3svr1tDSyyauUcYIB/QjHa9+a03Y/Qvax4Nw7zt4eonwU6v8Aiq7bN2RDbrpgiSIeCKBn245++p7ajT+iNyOxrVPrlYxDYvRLez4LqtunjIe17o1yfjpq/wCxOh20hwZi1w3zuyn6i8/0iavlQG+m9qWFsZGw0jZWJPlN5/NHMn2DmRWTxFWo8q9DWOHpU1mfqRO9u8HowSxsAiTycsBVSCMcWkYYwMAE+wE+ANc3c2TLcOz2GVBJV9o3HbmkxwbqUPqjnx5+JBGKg9kbNmvLhrfUTNOdd7N3xxgg9UPA5xqHygqckbO22NikMSRRKFRAFUDuA/1zq02qKyrfrpeZEE6ru9uun5GUdJm4aW9ok8Rd3R8TSSMWeTrMAMxPgwAwMevUR0Qbc6m/6pjhLhdHlrXLJ/iX9Ktp2vs1biCSF/VkRlPlkcD7QcH3V/O+0LGTZt/pOHe3kjcHGFbGlxw8DW1Cfa03TluYV4dlUVSOx/SbMAMngBXNDtONkD61APiQMd/HjwpYXqTwpInFJFDDPgwzxH0EVwWeymAiDqmIyc4OdXZIBxp55xXGqyqRklFdXX9nTVmSfpiagutdRxgahk55cKLeIW0h1LceGoZ4c+HxqLn2XIzN6uDIrA6iBhWB9QLgtgcyTXsuyyFX1ciYyE+RZjzxzwQKyVWq39JJ2i+j44dTp59ocPbx4V4221UdNZ7C8OLFRnPLkxx7Dg1w2uynVgDpCAMMFtY48tOpMqM+Zr6fZDCOHTjVGO0AdOSVCkhtJ48O8d5qvaVnrl60677ASbXiAAl1APEHUMEeRz5j417VE2eySrIWCkASkjOrBcqRjI8jk8OdS1MU5TkryViBSlK1AUpSgBULtC6LAJkMCcqRjq5cEkxk5Ok4wOfH6K6dpSFyYEIDMhY55YyBgjn2skZHhX5aWi8XZOq+UmRoJXBDY5cMcDwpSq5VHkj1z6/OqJPGTZCshIJjRsPoIGEP4XDOACMgjlzqtS75M7tb7Ih9JcHtztwhU8vW4BuA4AYGBwzXne3TbVL/AGwwbMhJ6yTOk3JT1sMeUQ8e/wBvq1rbO+TyBbTZUbQQHsoIlxNN4lRzROeXPE8TnmB0KGDhF3tr6LrkhSpW0029X9vc6du7OiU52ztN5X5+jwch5aQMD2lV9tQb7x7Kj4Q7NaX500xBP6ILCpjZHQ25Qy3kmjhnqoiGf3yNlQfYD7asuxNw9nm3MgtgzDVnW7txHEZ4gcscgOdMSxNGnLI5Nu19NFp9rGCpVZ6pJffV+pnp3usT62yosfNmdT8QtfKtsmY8PSbF+5s9dGP+p8MVoybm2LWgle1i1EMTp1LyLfJYeFQu0eiW3e3EscjwMV1aT9sTxHM6xw79R9lVp4/DytZtXV/D1CWHqrk/D/RzWW19pWSdbFKm0rQc2Vi5UeZ++IceOoDvq8bt7/2t5Ezq4jZF1SJIQCoHNs8ivzh78VjNxs6+2VKsqlow2NMqZMcg5gHI4/muAfKo/b+2FupRIIY4WKgOI86XfvbSeC54cB8TTLoRqq680ZrESp6Pyf8ADLZv90mvdEwWpZIORYZDy/3hPm8z3+FVfeDdmWz6nrhpMsYfGPV4kaT84DST4asd1XLoe2DbyTyPMc3EB7ETDGnHAvg82DcMfgnB5kYsPTVsnXZxzAcYZMH82Xsn/iCVZVI06ipRWhEqcqlN1ZPU7+iS9STZqBVUNGzRvgAZI4qTjmdLLxPgautY30I7V03E0BPCRA6/nRnB+Ib/AIa2SkcTHLUY9hpZqaFKVH7VvygCJ675x4KO9jwOAKwSubt2PXa21I7aF5pm0ogyT9QA7yTgAeJrA9r7wzXt315BMjkJbRDjo44UjxIPI975PJcV07/77NeSLEG1QxHmvASuMjXjwxwHvPfgXHom3MKgXtwvbcfaVI9VCMa8eY4D5v51dCEFQhnluc+c3Xnkjsi1bjbpLYWwQ4Mr4aVvFvAH5K8h7z31Hy3095tGe3jma3trVU6xo8CSR5BqA1sDpUDPLj2fPhc6ynbNwyDb2g4JNsMjwkGhvoJ+NLU7zk29/dpDNS0IpLb2TZ3TbyWSltF1tCVVOGeNpHjB/Pxj3jhVB38vreeSOS3e4c6SrmcHPDimGPPm3DyFXdtyW2mCRP1FrA7Q28SLqGISUZz2gNTMG7icd9ct50HhYnaO5Z3CsVXqwAxAyBnVwyeGfOmqc6UHq9eu4VqwqTVktCG3H3shigMVzLeKUY6BAzadLcSNI5HVqP6VWL+WVl+O2n+s/wC+sr2VapJPHHKxjV3VWbGdOo4zg+BPH31p7dB0YIBu2yeX2ofxVpWVKErydrmdGVWUbRV7Hr/LGz/G7U/Wf99P5YWf4zan6z/xV4L0IxFiovDlcZHVLwzyz26+16C4zyu2P+6X+OsFLDvaRtav/ij0/lfafK2r+s/8dP5XWnytq/rv/HXPcdCcSKWe8IA8Yh/FX5a9CkMi6ku2IPf1IHL2tUdph75c+vIm1f8AxJW123asyCSXadv1hwjzvKkbE8gGJK/HhU/sbakkd9JZTOZcRLNFIQA5QtoZX0gKSG5EAZHOqNNu1Ls5ntXfr7S7huMAjGiWKNpFOnJCt2eYPH9EVK7ozl9pWjscs2yoiSeZOsZNROEWm1qrFoTkmk1Z3NJpSlJDor8Jr9rh2vIwjyurGRq0etp45xjzwM9wJNUnLLFyAio2eWRQ5UksOGNLx5QSEqy8QBkLx5muPfGd7maPZ0LFetHWXDjmkAOCM+Lns/5GpnYo7LO3Hgo1sMMcKNfaIyV1Z5+dUqy2w0djebSH368kKQeOkHqYAPYdTeemowFN5XPdvpe5lWlw6t1oR+9+0+vkSws0BgiYRLGvATTIASpP4qIdpj3n2hhbN2NhQ2RMUgzPKBqnYAdYeHZX5CrwAXyHlVf6P9kukb3USCQqTBET8hDmaQeJkk1ewDHlVuba0NwvVzgxt87uPk3d78VbG4lQfYxdn37Puv1qUowv87Ja3fBMbe7zFQ+yPtc08J5EFl/17CPhXmLx4SI5zkf+XL4jzP8ArHs402jPpnhm8wreYPD6ia5U6yeWXGL1XGz0Y0c4kzYxoObMVHvf/wB67trSKzLEWCxxrqkYnAVE55PdnGPdURaXIURajhYjJIc8uzxB+NZzvJvTLeyG3tgxWRxkL60pHqj8xeYHvPIYnA0ZYpqHCyTfJJfy3bz5GVaqqSvx4I9d/t/Gv5BBb5FupAVQDqlbkCV54z6q+88cARO2N1LqwWGaQaCxDKVOTG4OpQ3g2BqHsPga07cHo7W1Allw85Hrc1izzCeLeL+4cOJtW3diw3FtJBJjEgxnmwbmre0HBr0nxcINRgvlW7EvhpVE5zfzGWXe0TLHFti1AW4gZUu0HAMeAD4+S4OD7fFSa029VNo7Nbq+K3EJ057mIyufNWAz5isi6P5jb7RezuB2J9dtKvdq4hfpyoPz6vnRXM0PpVjIctaynTnvRyeXlkav95Vq8barhqvt/TJoSvo+Oj+/9oyvcraXo+0beQ8MSBW8hJ9rbPsDE+6v6Sr+dOkLZXo+0p1HAM3WJ7Je1w9jFh7q37Y1711tDL+Mjjf9dQf76jGWkozXEMH8rlB8D2ubsJjPEngq5GWPlkgfHvIHfWRdI29rKZLdHJkl+/EZGiPjpjAPEMwOWHcDjmWqyb8b3+jR9ZxExJEMbKOyQMGTJAIA1YIHBjgZIzjJdh7GlvroRISzyEs7txwM5d2Pv95IHfU4ail88tiMTWb+SO5O9G25Xp0+uUfc8RBf57cwn97eXtFb4q4GBwArh2JsaO0gSGEYVBjzJ72PiSeJrvpavWdWV+AzQoqlG3EVku8X/wBd9tl9a1rVZLvLz27/APpf4ath/qfh+UVxH0+f4ZbdxYw2zyjEjVNdDgcH7/JyrosLxrWTqZj2D6j9w/y+r2V47jqvoT68AC4uuJOMfb376lr+w6yPSe2vMEesvmPGubjISdRzh9S/HJ9xvT+lGH9JewfRdoSaRiOb7amOXbJ1D3Nq9xFa/urtv0qwt5ycsAFf85Oy3xIz+lVH6Q7FntQrjL251I3jG3Bx7OCt5aCK/OhnauRPaE88TIPMYV/o0fA10FWWLwmdbx0a7+rCUF2OIceDLze3OiW7PjGv0gL/AH1OWUYihQHgFQZ9w41B32yZWn9XKP1YYgjkGye/PdX1tW8NxJ1MZwi/fG7vZ5+zvPkK4UKjpSlJrW9kud235bHRPM6r2XvEKHifH/P6ufhVht3UDSgwqjHlwqJmvI4ECcQByQeu3mfDPnXjHBLckCTMcXyF54+cf3/AVanPs27fNN79cF69wHFv/KrJbFSDl58EHI/2S5zxqC3J/wBvsv6pj/5lS+/NmsaWqouB1k/02txzPeah9yj932H9VJ/zDXep37HXe3uJT/cNOpSlKjYrkn2XG7aiuGP4SkqeHmpFddKrKMZK0lcCA3un9H2ZckFiRFIAWJJy4KjifAtVB3ym6jZ+zIRw0xtMfzooQVP67mrt0lrnZVzj5C/Q6k1nnSfLmDZzjk9qwHvSL94p7DRXyrvf4E8Q7X+y/JqG5liIdn2yDuhjJ9rAM30k1332y45R214+I4Ee+oPZaXMtvA8MiLG0MJUd/GNc/gnvz310HZl333AH+vYK5Nes5SlF029e63qxuC+VHFf7vSopEbdZHz0nmPMDlnzGD5VTN7995LLFrb6etXDSSMA3VswBVEB4ZAIJJzxPDyvY2fNnjcs3iF1fXnhWNdI9g0W0p9XKRusU9xVxkEew5X9GrfpeFpSrObi1ZaJtNfyL4upKEPlOS93yvJ4milnZ0bGpSF/B44yFzjvxy4VoO5Ow3hto57KCK5aVMtJJKY2BzhkC9WQoDAj1u1jJ7gIjeGPXbWUktstskEQZnOheuJVSkcaglmzgZz6upicAHNn3Q2QkVhbwXTtFIdchXljrGyobI4HT3eZrqY2rGnRukt9r2T8RehB9pq76b/7Pa62ztnusoMeUy/3uDXF/KTa6f/IQftFP/Wq2LujCeOpz71/hr0G6UHzj+l+4VzFWrb9jH/sxzs3/AJP09jDt57u4W/FzNCsEpMcwVSCp0EKGBDHmU48eeatFrtu/i2u8voI6+4hGYdYAKqVGsNk/Ixj215dLVkq3SRoPVtVwPzpyB9JNXK6izvBbgfgWbk/rso+k12e0vTi5JXs/4EY02ptJ8UUPpFju7kpcXFn6LoXQSZUOvjqUAEgkjLcBknNWOx6SVsLSziltps9Tg57JHVnSCA6jUCMHIPDOOOKiptsyXm0dUbASvO9vbMwDLbxwgNLKqHgZGBBBPzvm4kN8N0ILiUW8d47XkUZISdy5l1drGtjhWIGdK9xB0441LytRhNaeJKzJynB6+BnO3Nsy3100r5Z5CFVF44GcIij3+8knma2/o93MFhb9sAzyYMh548EB8F+k5PhjGtxL8Q7StmZQR1gQ5HLrOxkeBGrPur+kKrjJOKUFsTg4qTc3uKUpXOOiKyXeb1tu/m2X+GtarJt6PX27+ZZfUtM4f6n4flC+I2Xj+GWzcdNVpIpQOvpN1kHH45+41JNsnScw9ZCfBTqT3qai9y2PokoVtDG6usELq5TNnhyqVkilAy08gHiVjQfEiubi1F1HeLffpp43TRtT+lHNOJDkTQ9aCCCUGGKsMMCh55HhWH3Bm2bfP1TMjxlgjMozodeySpyMlGB8j7K2ltohWyJpZdJyQuMcPFtIGKzDpYsmF/1w4xzojIw4jKKEZfaMA4+cKY/SKqlOUL3TWzs/wK42PyqS3TIyz6Q7+OTWLmRj3q51KfLSeA92K13Y28Jv7NJ42SFgSkuo+qy49U+wgjPHDc8iqLvDZyLs+0t7iBIFgw7zlo+1wbsxKrFnY5GeWWXJwOImtwbQxWWJOrjeeUzqkoOAhUKndgE4JGe4jxpn9RdN0HLZ7LXcphs8amVu6sWiz6lDmJHuZO9sdnP5x5fTXcsNzJ67CFfBMav1jy91fCQ3WBiRAO7SgI93GvoQTnncEf7kVwqcWlbLK3JWiv8A1d+Z0SG38g0R2igk4lkGWOT/ALNcczUFuWfu7Z/9Vr/zDU9v3GVjtAzFiJmBY8M5t7juFV/cw/d2zv6s/wAbV6Cl+z4e4lP9zruNSpSlKDYpSlAEdvFs/r7SeIc5IpFHtKnT9OKx7bR9J2Bayji1pI0L+StwX6Oq+NblWUGwW22ldWE3ZttoqWiPcsjZK48w+V90dN4eVvDX39BXERv46e3qT3RVtkz7OSMEaoCY2zz0+tGceGk4/QNW+SFRxclv9dwrCN1NtybJ2g6TAhcmKZefAHsuB349YeKsfGtvkvY0iExYOGAKkcdWoZGn21hjaapyc3s9b8CcNUzQs91ofG0LwRplhjPBIx6zn3VWtu7LjnRku4xLoGskHS0RfAVEYcu4kHIPuyZtFKK11ccXx2E7lzyA8zXLPaERRI3rzyh393HHuyK4tSrUTzxbT3X4V/u+HBX4jTSaszgW0tY5hItpGrq6rrbLaDjPZDZC47iPA1+7WsmWRpHBdSe1xww9/L2d1dd1aa/TAOasjj3as/RmpKzfrYFfmQMMPHHA8KynnxN41ZX4rwbTBJR2RThvW1scolyY/EwNp9mQSB7jUpYdLli3CSQxnzR8fQprtmtXtz11vxQ+unh7fLwPMVH76bWtxbq6xRtczhliEijs8DrkfIxoQZbUc8h509gVHN2VmnyzfLbmrp6eJlUcoq915f2VDaG1ob3a4brUERmhUMzBR1VspkbJbGA7nA8cVdt3pBcbXvLhSGSKOK3RhxBz9sfBHg311UNhbv2sNhNfXUKyIVCWyOMM4Xsq5A46pXOfJfKrNu10W2y20RuIj15XU7LJIhBbjpGhgOzkL7q7lVwStry9/YVpqbd9OZnG3Ul2btE4GDFM00JPqukmPiCAFPsbyr53u3itbsieGGWC5JBchlMZI78jtauXEAefHjWt3/RtazKFkadgudOqeR9Ofk6ycf5CoNehC11ZM85Xw7Gf1tH91aRxFPRy3RnPD1dVHZmU7uXMcd5BJOSI0kR2IGo9k6uXM8QM+/nW9v0hbPABN3Fx8Dk/ADIrzm6OrFrb0fqQqjiGH3wMeGrrDkk+3I4YxjhURYdDVkhzIZZvJn0j4RhT9NZVatKrrK6saUqVWlpGzuXazvEljWSJg6OAysORBr2rk2ZsuK3iEUCBEXOFGcDJyeZ8eNddJO19B1XtqKyber75tz+is/qWtZrJ97Pvu3P6G0+paYw/1Pw/KMMRsuuDLJuijm2lCSGP7rus4XUT9sPAZ5Gu68tYosGXU7nkGOtz7uQHtrh3Rdxa3HVlVb0y5GW7sv3Dxqb2dsUA63yzHmzesf3CuXjKbnWaSu+b2Xhz8jal9COGHZzS9qXEca8dA5DHyj3n/XDlXmbkTAkxRtbwYdda5OpOK6T3Nny4A+eK972Y3UnUQ8Il9dhyOPrHh4nyFdG3ohFadWgwCVUfHPxOKRScVKdN6R/5cZPl9jTfcrP2MtW1SRWcMUqYcEKpHPuQrpHDjnFdz3sgwZvtsUnEEgHB8vAjwrrt7YLeNH3aEHuxGDXVsS3BSW3kGQjEcfA8j/f76z/+1aSU5u+q7rru21X4ISUdkedtZDAa3laLPEcdUZ9x5V1/ZKeL79FrX5cXH4qeP1VFTQPZvxy8LH4fub6D9U3aXfZDIdaH4jy8j5VvQerjrGS3XDy2t9iSC6QGzHaHiM3HfwPG3n5iq1uafu3Zn9XH/wDpqs/SEftdqf8A7kfTDPVV3PP3bsv+r2+t69FT/a8/5Ep/ueX8Gr0pSkxs4dpzQjq0n0nrHCorDUWbnwXB5DJJ5AcTivm8Msissa6cHGXJUN5q0T6l94HOu/FfMsYZSp5EEHBI4HhzHEe6rJkNFbnm6mI/ZFYvRyVGppGlUNns5V4QRxxxLHBxyqubf2PHe2whgtpYXQs9vIMSQMTzAmidgitgc9IBC+GK0aW3VlKOoZSMFWGQR4EHn76iYt1YokK2pa1y2v7URpLYxxRwVI8sD3c61hUS14+hlOnfTh6mUXcH2ViwRo2nbKVdG7JuETyPKVe8e3uxp4tzt+Gs3WK5RpIUY4U+vCxPa0g+Y4oe/iMHOblvFuUtxJrty1tfodQyDHHNp/CjKswU8vVbI/CAzkVW+v4LpzDtVDa3idk3CLwYjl10Y58MdpeYxxAp1ZKscrV1y5f1yEJKUJZk7Pnwf9mpW+047942gcPAnaJB46u4MvrKR4EDnXVP275B3Rpn3t/lisUm3NvrYia2JlT8Ga0ctkfodsfDFetn0nX8DHUyM3AHrYxr4cOJGlj7zXPqfpud3pyvdpu/dshhYvLpUjY2fZ6/ddyDyIT6v86593MxySwn8EnHs7v9edZT/O/dhmZUt1d8ZYIxPAYHOQivNb7a+0chOuZX56FEUZ4Y7TgKDwHeTWcP0upFxlKSVm34Nt+xb4yD0imzSN49+4LMukRE85ziJSNKecj8lA+P11Tt3thybRke5umxbj77KewrrHxEUWcaIFx2m78ePL5tty7SwUPtWdWbgRbRcdR7tWMM30L5kVZ7bZVxtTT6QhtLBcaLYdl5Qvq68Y0p80Y8u5qejGFKPyefsUvKo/m8vc9tlR/ZO5SfTpsbU/c64wJpF4dZp7kTko/zFXmviGFUUKgCqoAAAwABwAAHIV90pOWZ9w3COVd4pSlULilKUAKUpQArJ97Pv22/6C1+pa1is5utk+k7Q2vb50tNb2+gnlwQAH2asZpig7Nt9aowrK6S62ZOdH2OquR4Xdxke0qw+gg1I7cllciGJW7XrPg6QPDP1/CsxvtvzW0hkhkNpcOqC4t5onKM8ahesjZUZSGA8vaa5v5y9o/j4f2Tf9uivg5107O1+umZRxEYLKzZtnbPWGMIvvPeT41xbZjLzW6AEjWXbhwGnGMn41k385e0fx0P7Fv+3X5/OXtL8bF+xb+CqS/TpOHZqyWnoy3xcO81EL/8SOe9M/AD91dM0RjvFcAlZV0sQCQCORPh3D41kv8AOTtL8ZH+wb+Cn85W0/xifsG/grNfpc0nqvqzB8ZDkzbpoQ6lWAIPAg1C2OxJIZ8xuOqPMHn7MePgayv+crafy0/YN/BT+cnanyl/YN/BWlT9Nc5KTtdcbh8XDkzR+kCMlLUD8pB9whnJ+gGqhuifuzZP/wCC/wD1K+rLeS5nQhusu7plZYo0gaKCEyKUMjyOq5IUkZ5AEjvzXbabN9H2vs23B1GGzZWI9kgz5An6xTKWWLi+T/DKN5pKS5r8o0qlKUiOilKUAKUpQBB7b3Y65G6qeaCQ8nWaYhf92JQtZ/tboivZWy14k5xgGUyZwM4Ge34nv761ylbQrThsYzownuYpa9GW1bZtVvIinxjmK59oKgH31MrBt4DEkUFwB3SCFj9BWtSpV3iZS3SfgUWGjH6W14mY2420D2LGziPytMY+qU/VXcN2Nr3HC6v1gQ81gHa9moBSP1jWgUqrrvgl5e5ZUVxb8/YrW7/R7aWja1Qyy8+tlOp8+I7lPmBnzqy0pWUpOTu2axioqyQpSlVLClKUAKUpQApSlAConaW7yyTLOjtDOilBImDqQ8dLqwIZc8fEHkRUtSpTa2IaT3IT7G3n5Yn9nH/cp9jLz8sX+zr/AB1N0q2d9JFci6bIT7GXn5Yv9nX+On2MvPyxf7Ov8dTdKM76SDIumyE+xd5+Wj+zr/FT7F3n5aP7On8VTdKM76SDIumyE+xd3+Wj+zp/FT7FXf5b/wCgn76m6UZ30kGRdNkIdlXf5b/6Cfvr92LuslvLJOzvNPKAHlkxnAx2VVQFVeA4Adw8KmqUZ3sTkW4pSlUL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45912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ea typeface="宋体" charset="-122"/>
              </a:rPr>
              <a:t>Experimental Results</a:t>
            </a:r>
          </a:p>
        </p:txBody>
      </p:sp>
      <p:sp>
        <p:nvSpPr>
          <p:cNvPr id="9219" name="Content Placeholder 2"/>
          <p:cNvSpPr>
            <a:spLocks noGrp="1"/>
          </p:cNvSpPr>
          <p:nvPr>
            <p:ph idx="1"/>
          </p:nvPr>
        </p:nvSpPr>
        <p:spPr>
          <a:xfrm>
            <a:off x="457200" y="2971800"/>
            <a:ext cx="8229600" cy="3200400"/>
          </a:xfrm>
        </p:spPr>
        <p:txBody>
          <a:bodyPr>
            <a:normAutofit/>
          </a:bodyPr>
          <a:lstStyle/>
          <a:p>
            <a:pPr eaLnBrk="1" hangingPunct="1"/>
            <a:r>
              <a:rPr lang="en-US" dirty="0" smtClean="0">
                <a:ea typeface="宋体" charset="-122"/>
              </a:rPr>
              <a:t>Baselines</a:t>
            </a:r>
          </a:p>
          <a:p>
            <a:pPr lvl="1" eaLnBrk="1" hangingPunct="1"/>
            <a:r>
              <a:rPr lang="en-US" dirty="0" smtClean="0">
                <a:ea typeface="宋体" charset="-122"/>
              </a:rPr>
              <a:t>No: no-transfer method</a:t>
            </a:r>
          </a:p>
          <a:p>
            <a:pPr lvl="1" eaLnBrk="1" hangingPunct="1"/>
            <a:r>
              <a:rPr lang="en-US" dirty="0" smtClean="0">
                <a:ea typeface="宋体" charset="-122"/>
              </a:rPr>
              <a:t>All: consider two tasks as the same</a:t>
            </a:r>
          </a:p>
          <a:p>
            <a:pPr lvl="1"/>
            <a:r>
              <a:rPr lang="en-US" dirty="0" smtClean="0">
                <a:ea typeface="宋体" charset="-122"/>
              </a:rPr>
              <a:t>Multi-1,2: two multi-task methods </a:t>
            </a:r>
            <a:r>
              <a:rPr lang="en-US" sz="2400" dirty="0">
                <a:ea typeface="宋体" charset="-122"/>
              </a:rPr>
              <a:t>[Lawrence, </a:t>
            </a:r>
            <a:r>
              <a:rPr lang="en-US" sz="2400" dirty="0" smtClean="0">
                <a:ea typeface="宋体" charset="-122"/>
              </a:rPr>
              <a:t>N et al. 2004; Bonilla</a:t>
            </a:r>
            <a:r>
              <a:rPr lang="en-US" sz="2400" dirty="0">
                <a:ea typeface="宋体" charset="-122"/>
              </a:rPr>
              <a:t>, </a:t>
            </a:r>
            <a:r>
              <a:rPr lang="en-US" sz="2400" dirty="0" smtClean="0">
                <a:ea typeface="宋体" charset="-122"/>
              </a:rPr>
              <a:t>E et al. 2008, ]</a:t>
            </a:r>
          </a:p>
          <a:p>
            <a:pPr eaLnBrk="1" hangingPunct="1"/>
            <a:r>
              <a:rPr lang="en-US" dirty="0" smtClean="0">
                <a:ea typeface="宋体" charset="-122"/>
              </a:rPr>
              <a:t>AT: Adaptive transfer</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0566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2A9417C-60CF-43BF-8861-1B7A8C833E06}"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lstStyle/>
          <a:p>
            <a:fld id="{37C697AE-AD26-4822-A435-73DED9859B02}" type="slidenum">
              <a:rPr lang="en-US" smtClean="0"/>
              <a:t>20</a:t>
            </a:fld>
            <a:endParaRPr lang="en-US" dirty="0"/>
          </a:p>
        </p:txBody>
      </p:sp>
    </p:spTree>
    <p:extLst>
      <p:ext uri="{BB962C8B-B14F-4D97-AF65-F5344CB8AC3E}">
        <p14:creationId xmlns:p14="http://schemas.microsoft.com/office/powerpoint/2010/main" val="3853859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Cross-Domain</a:t>
            </a:r>
            <a:r>
              <a:rPr lang="en-US" dirty="0" smtClean="0"/>
              <a:t> Collaborative Filtering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169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Recommender Systems</a:t>
            </a:r>
            <a:endParaRPr lang="en-US" dirty="0"/>
          </a:p>
        </p:txBody>
      </p:sp>
      <p:sp>
        <p:nvSpPr>
          <p:cNvPr id="3" name="Date Placeholder 2"/>
          <p:cNvSpPr>
            <a:spLocks noGrp="1"/>
          </p:cNvSpPr>
          <p:nvPr>
            <p:ph type="dt" sz="half" idx="10"/>
          </p:nvPr>
        </p:nvSpPr>
        <p:spPr/>
        <p:txBody>
          <a:bodyPr/>
          <a:lstStyle/>
          <a:p>
            <a:fld id="{E014ACD5-CD81-2341-8089-3B9FB20D5CF0}"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normAutofit/>
          </a:bodyPr>
          <a:lstStyle/>
          <a:p>
            <a:fld id="{E8E03758-8527-42AD-B1AF-71E7C83E05E2}" type="slidenum">
              <a:rPr lang="en-US" smtClean="0"/>
              <a:t>22</a:t>
            </a:fld>
            <a:endParaRPr lang="en-US"/>
          </a:p>
        </p:txBody>
      </p:sp>
      <p:pic>
        <p:nvPicPr>
          <p:cNvPr id="7" name="Picture 6"/>
          <p:cNvPicPr>
            <a:picLocks noChangeAspect="1"/>
          </p:cNvPicPr>
          <p:nvPr/>
        </p:nvPicPr>
        <p:blipFill rotWithShape="1">
          <a:blip r:embed="rId2"/>
          <a:srcRect b="3728"/>
          <a:stretch/>
        </p:blipFill>
        <p:spPr>
          <a:xfrm>
            <a:off x="304800" y="1600200"/>
            <a:ext cx="3644900" cy="2139648"/>
          </a:xfrm>
          <a:prstGeom prst="rect">
            <a:avLst/>
          </a:prstGeom>
        </p:spPr>
      </p:pic>
      <p:pic>
        <p:nvPicPr>
          <p:cNvPr id="9" name="Picture 8"/>
          <p:cNvPicPr>
            <a:picLocks noChangeAspect="1"/>
          </p:cNvPicPr>
          <p:nvPr/>
        </p:nvPicPr>
        <p:blipFill>
          <a:blip r:embed="rId3"/>
          <a:stretch>
            <a:fillRect/>
          </a:stretch>
        </p:blipFill>
        <p:spPr>
          <a:xfrm>
            <a:off x="5029200" y="5334000"/>
            <a:ext cx="3886200" cy="754380"/>
          </a:xfrm>
          <a:prstGeom prst="rect">
            <a:avLst/>
          </a:prstGeom>
        </p:spPr>
      </p:pic>
      <p:pic>
        <p:nvPicPr>
          <p:cNvPr id="10" name="Picture 9"/>
          <p:cNvPicPr>
            <a:picLocks noChangeAspect="1"/>
          </p:cNvPicPr>
          <p:nvPr/>
        </p:nvPicPr>
        <p:blipFill>
          <a:blip r:embed="rId4"/>
          <a:stretch>
            <a:fillRect/>
          </a:stretch>
        </p:blipFill>
        <p:spPr>
          <a:xfrm>
            <a:off x="4953000" y="1516698"/>
            <a:ext cx="3048000" cy="1714500"/>
          </a:xfrm>
          <a:prstGeom prst="rect">
            <a:avLst/>
          </a:prstGeom>
        </p:spPr>
      </p:pic>
      <p:pic>
        <p:nvPicPr>
          <p:cNvPr id="11" name="Picture 10"/>
          <p:cNvPicPr>
            <a:picLocks noChangeAspect="1"/>
          </p:cNvPicPr>
          <p:nvPr/>
        </p:nvPicPr>
        <p:blipFill>
          <a:blip r:embed="rId5"/>
          <a:stretch>
            <a:fillRect/>
          </a:stretch>
        </p:blipFill>
        <p:spPr>
          <a:xfrm>
            <a:off x="685800" y="4267200"/>
            <a:ext cx="2133600" cy="2133600"/>
          </a:xfrm>
          <a:prstGeom prst="rect">
            <a:avLst/>
          </a:prstGeom>
        </p:spPr>
      </p:pic>
      <p:pic>
        <p:nvPicPr>
          <p:cNvPr id="8" name="Picture 7"/>
          <p:cNvPicPr>
            <a:picLocks noChangeAspect="1"/>
          </p:cNvPicPr>
          <p:nvPr/>
        </p:nvPicPr>
        <p:blipFill>
          <a:blip r:embed="rId6"/>
          <a:stretch>
            <a:fillRect/>
          </a:stretch>
        </p:blipFill>
        <p:spPr>
          <a:xfrm>
            <a:off x="5715000" y="3352800"/>
            <a:ext cx="2705100" cy="1295400"/>
          </a:xfrm>
          <a:prstGeom prst="rect">
            <a:avLst/>
          </a:prstGeom>
        </p:spPr>
      </p:pic>
      <p:pic>
        <p:nvPicPr>
          <p:cNvPr id="12" name="Picture 11"/>
          <p:cNvPicPr>
            <a:picLocks noChangeAspect="1"/>
          </p:cNvPicPr>
          <p:nvPr/>
        </p:nvPicPr>
        <p:blipFill rotWithShape="1">
          <a:blip r:embed="rId7"/>
          <a:srcRect t="25265" b="34391"/>
          <a:stretch/>
        </p:blipFill>
        <p:spPr>
          <a:xfrm>
            <a:off x="3048000" y="3886200"/>
            <a:ext cx="2441542" cy="737810"/>
          </a:xfrm>
          <a:prstGeom prst="rect">
            <a:avLst/>
          </a:prstGeom>
        </p:spPr>
      </p:pic>
      <p:pic>
        <p:nvPicPr>
          <p:cNvPr id="13" name="Picture 12"/>
          <p:cNvPicPr>
            <a:picLocks noChangeAspect="1"/>
          </p:cNvPicPr>
          <p:nvPr/>
        </p:nvPicPr>
        <p:blipFill rotWithShape="1">
          <a:blip r:embed="rId8"/>
          <a:srcRect l="26659" t="10972" r="23332" b="10481"/>
          <a:stretch/>
        </p:blipFill>
        <p:spPr>
          <a:xfrm>
            <a:off x="3276600" y="4648200"/>
            <a:ext cx="1644952" cy="1935238"/>
          </a:xfrm>
          <a:prstGeom prst="rect">
            <a:avLst/>
          </a:prstGeom>
        </p:spPr>
      </p:pic>
    </p:spTree>
    <p:extLst>
      <p:ext uri="{BB962C8B-B14F-4D97-AF65-F5344CB8AC3E}">
        <p14:creationId xmlns:p14="http://schemas.microsoft.com/office/powerpoint/2010/main" val="2989789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need recommendations?</a:t>
            </a:r>
            <a:endParaRPr lang="en-US" dirty="0"/>
          </a:p>
        </p:txBody>
      </p:sp>
      <p:sp>
        <p:nvSpPr>
          <p:cNvPr id="3" name="Date Placeholder 2"/>
          <p:cNvSpPr>
            <a:spLocks noGrp="1"/>
          </p:cNvSpPr>
          <p:nvPr>
            <p:ph type="dt" sz="half" idx="10"/>
          </p:nvPr>
        </p:nvSpPr>
        <p:spPr/>
        <p:txBody>
          <a:bodyPr/>
          <a:lstStyle/>
          <a:p>
            <a:fld id="{D96CF4D9-E5BB-D347-8A01-8A0AE77CBFAD}"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normAutofit/>
          </a:bodyPr>
          <a:lstStyle/>
          <a:p>
            <a:fld id="{24C87E60-F712-0440-8AB6-947A98DE2D74}" type="slidenum">
              <a:rPr lang="en-US" smtClean="0"/>
              <a:t>23</a:t>
            </a:fld>
            <a:endParaRPr lang="en-US"/>
          </a:p>
        </p:txBody>
      </p:sp>
      <p:pic>
        <p:nvPicPr>
          <p:cNvPr id="8" name="Picture 7"/>
          <p:cNvPicPr>
            <a:picLocks noChangeAspect="1"/>
          </p:cNvPicPr>
          <p:nvPr/>
        </p:nvPicPr>
        <p:blipFill>
          <a:blip r:embed="rId2"/>
          <a:stretch>
            <a:fillRect/>
          </a:stretch>
        </p:blipFill>
        <p:spPr>
          <a:xfrm>
            <a:off x="835377" y="2102555"/>
            <a:ext cx="3352800" cy="3810000"/>
          </a:xfrm>
          <a:prstGeom prst="rect">
            <a:avLst/>
          </a:prstGeom>
        </p:spPr>
      </p:pic>
      <p:pic>
        <p:nvPicPr>
          <p:cNvPr id="9" name="Picture 8"/>
          <p:cNvPicPr>
            <a:picLocks noChangeAspect="1"/>
          </p:cNvPicPr>
          <p:nvPr/>
        </p:nvPicPr>
        <p:blipFill>
          <a:blip r:embed="rId3"/>
          <a:stretch>
            <a:fillRect/>
          </a:stretch>
        </p:blipFill>
        <p:spPr>
          <a:xfrm>
            <a:off x="5263443" y="2427110"/>
            <a:ext cx="2568223" cy="3210279"/>
          </a:xfrm>
          <a:prstGeom prst="rect">
            <a:avLst/>
          </a:prstGeom>
        </p:spPr>
      </p:pic>
    </p:spTree>
    <p:extLst>
      <p:ext uri="{BB962C8B-B14F-4D97-AF65-F5344CB8AC3E}">
        <p14:creationId xmlns:p14="http://schemas.microsoft.com/office/powerpoint/2010/main" val="106849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Filtering (CF)</a:t>
            </a:r>
            <a:endParaRPr lang="en-US" dirty="0"/>
          </a:p>
        </p:txBody>
      </p:sp>
      <p:sp>
        <p:nvSpPr>
          <p:cNvPr id="6" name="Date Placeholder 5"/>
          <p:cNvSpPr>
            <a:spLocks noGrp="1"/>
          </p:cNvSpPr>
          <p:nvPr>
            <p:ph type="dt" sz="half" idx="10"/>
          </p:nvPr>
        </p:nvSpPr>
        <p:spPr/>
        <p:txBody>
          <a:bodyPr/>
          <a:lstStyle/>
          <a:p>
            <a:fld id="{C0E92A0E-B401-534F-8ADC-50173D0A744F}" type="datetime1">
              <a:rPr lang="en-US" smtClean="0"/>
              <a:t>5/22/2012</a:t>
            </a:fld>
            <a:endParaRPr lang="en-US"/>
          </a:p>
        </p:txBody>
      </p:sp>
      <p:sp>
        <p:nvSpPr>
          <p:cNvPr id="7" name="Footer Placeholder 6"/>
          <p:cNvSpPr>
            <a:spLocks noGrp="1"/>
          </p:cNvSpPr>
          <p:nvPr>
            <p:ph type="ftr" sz="quarter" idx="11"/>
          </p:nvPr>
        </p:nvSpPr>
        <p:spPr/>
        <p:txBody>
          <a:bodyPr/>
          <a:lstStyle/>
          <a:p>
            <a:r>
              <a:rPr lang="en-US" dirty="0" smtClean="0"/>
              <a:t>HKUST</a:t>
            </a:r>
            <a:endParaRPr lang="en-US" dirty="0"/>
          </a:p>
        </p:txBody>
      </p:sp>
      <p:sp>
        <p:nvSpPr>
          <p:cNvPr id="4" name="Slide Number Placeholder 3"/>
          <p:cNvSpPr>
            <a:spLocks noGrp="1"/>
          </p:cNvSpPr>
          <p:nvPr>
            <p:ph type="sldNum" sz="quarter" idx="12"/>
          </p:nvPr>
        </p:nvSpPr>
        <p:spPr/>
        <p:txBody>
          <a:bodyPr>
            <a:normAutofit/>
          </a:bodyPr>
          <a:lstStyle/>
          <a:p>
            <a:fld id="{E8E03758-8527-42AD-B1AF-71E7C83E05E2}" type="slidenum">
              <a:rPr lang="en-US" smtClean="0"/>
              <a:t>24</a:t>
            </a:fld>
            <a:endParaRPr lang="en-US"/>
          </a:p>
        </p:txBody>
      </p:sp>
      <p:sp>
        <p:nvSpPr>
          <p:cNvPr id="3" name="Content Placeholder 2"/>
          <p:cNvSpPr>
            <a:spLocks noGrp="1"/>
          </p:cNvSpPr>
          <p:nvPr>
            <p:ph sz="quarter" idx="1"/>
          </p:nvPr>
        </p:nvSpPr>
        <p:spPr/>
        <p:txBody>
          <a:bodyPr>
            <a:normAutofit/>
          </a:bodyPr>
          <a:lstStyle/>
          <a:p>
            <a:r>
              <a:rPr lang="en-US" dirty="0" smtClean="0"/>
              <a:t>Collaborative filtering vs. Content Filtering</a:t>
            </a:r>
          </a:p>
          <a:p>
            <a:endParaRPr lang="en-US" dirty="0" smtClean="0"/>
          </a:p>
          <a:p>
            <a:r>
              <a:rPr lang="en-US" dirty="0" smtClean="0"/>
              <a:t>CF: user feedback</a:t>
            </a:r>
          </a:p>
          <a:p>
            <a:r>
              <a:rPr lang="en-US" dirty="0" smtClean="0"/>
              <a:t>Input</a:t>
            </a:r>
            <a:endParaRPr lang="en-US" dirty="0"/>
          </a:p>
          <a:p>
            <a:pPr lvl="1"/>
            <a:r>
              <a:rPr lang="en-US" dirty="0" smtClean="0"/>
              <a:t>User</a:t>
            </a:r>
            <a:r>
              <a:rPr lang="en-US" dirty="0"/>
              <a:t>,</a:t>
            </a:r>
            <a:r>
              <a:rPr lang="en-US" dirty="0" smtClean="0"/>
              <a:t> item, feedback</a:t>
            </a:r>
          </a:p>
          <a:p>
            <a:pPr lvl="1"/>
            <a:r>
              <a:rPr lang="en-US" dirty="0"/>
              <a:t>e</a:t>
            </a:r>
            <a:r>
              <a:rPr lang="en-US" dirty="0" smtClean="0"/>
              <a:t>.g. </a:t>
            </a:r>
            <a:r>
              <a:rPr lang="en-US" dirty="0"/>
              <a:t>a</a:t>
            </a:r>
            <a:r>
              <a:rPr lang="en-US" dirty="0" smtClean="0"/>
              <a:t> rating matrix</a:t>
            </a:r>
          </a:p>
          <a:p>
            <a:r>
              <a:rPr lang="en-US" dirty="0" smtClean="0"/>
              <a:t>Output</a:t>
            </a:r>
          </a:p>
          <a:p>
            <a:pPr lvl="1"/>
            <a:r>
              <a:rPr lang="en-US" dirty="0" smtClean="0"/>
              <a:t>Predicted ratings </a:t>
            </a:r>
          </a:p>
        </p:txBody>
      </p:sp>
      <p:graphicFrame>
        <p:nvGraphicFramePr>
          <p:cNvPr id="5" name="Table 4"/>
          <p:cNvGraphicFramePr>
            <a:graphicFrameLocks noGrp="1"/>
          </p:cNvGraphicFramePr>
          <p:nvPr>
            <p:extLst>
              <p:ext uri="{D42A27DB-BD31-4B8C-83A1-F6EECF244321}">
                <p14:modId xmlns:p14="http://schemas.microsoft.com/office/powerpoint/2010/main" val="1611932879"/>
              </p:ext>
            </p:extLst>
          </p:nvPr>
        </p:nvGraphicFramePr>
        <p:xfrm>
          <a:off x="4531440" y="3378201"/>
          <a:ext cx="4234608" cy="2379134"/>
        </p:xfrm>
        <a:graphic>
          <a:graphicData uri="http://schemas.openxmlformats.org/drawingml/2006/table">
            <a:tbl>
              <a:tblPr firstRow="1" bandRow="1">
                <a:tableStyleId>{5C22544A-7EE6-4342-B048-85BDC9FD1C3A}</a:tableStyleId>
              </a:tblPr>
              <a:tblGrid>
                <a:gridCol w="928204"/>
                <a:gridCol w="826601"/>
                <a:gridCol w="826601"/>
                <a:gridCol w="826601"/>
                <a:gridCol w="826601"/>
              </a:tblGrid>
              <a:tr h="481614">
                <a:tc>
                  <a:txBody>
                    <a:bodyPr/>
                    <a:lstStyle/>
                    <a:p>
                      <a:r>
                        <a:rPr lang="en-US" dirty="0" smtClean="0"/>
                        <a:t>Users</a:t>
                      </a:r>
                      <a:endParaRPr lang="en-US" dirty="0"/>
                    </a:p>
                  </a:txBody>
                  <a:tcPr/>
                </a:tc>
                <a:tc>
                  <a:txBody>
                    <a:bodyPr/>
                    <a:lstStyle/>
                    <a:p>
                      <a:r>
                        <a:rPr lang="en-US" dirty="0" smtClean="0"/>
                        <a:t>Item a</a:t>
                      </a:r>
                      <a:endParaRPr lang="en-US" dirty="0"/>
                    </a:p>
                  </a:txBody>
                  <a:tcPr>
                    <a:solidFill>
                      <a:schemeClr val="accent3"/>
                    </a:solidFill>
                  </a:tcPr>
                </a:tc>
                <a:tc>
                  <a:txBody>
                    <a:bodyPr/>
                    <a:lstStyle/>
                    <a:p>
                      <a:r>
                        <a:rPr lang="en-US" dirty="0" smtClean="0"/>
                        <a:t>Item b</a:t>
                      </a:r>
                      <a:endParaRPr lang="en-US" dirty="0"/>
                    </a:p>
                  </a:txBody>
                  <a:tcPr>
                    <a:solidFill>
                      <a:schemeClr val="accent3"/>
                    </a:solidFill>
                  </a:tcPr>
                </a:tc>
                <a:tc>
                  <a:txBody>
                    <a:bodyPr/>
                    <a:lstStyle/>
                    <a:p>
                      <a:r>
                        <a:rPr lang="en-US" dirty="0" smtClean="0"/>
                        <a:t>Item c</a:t>
                      </a:r>
                      <a:endParaRPr lang="en-US" dirty="0"/>
                    </a:p>
                  </a:txBody>
                  <a:tcPr>
                    <a:solidFill>
                      <a:schemeClr val="accent3"/>
                    </a:solidFill>
                  </a:tcPr>
                </a:tc>
                <a:tc>
                  <a:txBody>
                    <a:bodyPr/>
                    <a:lstStyle/>
                    <a:p>
                      <a:r>
                        <a:rPr lang="en-US" dirty="0" smtClean="0"/>
                        <a:t>Item d</a:t>
                      </a:r>
                      <a:endParaRPr lang="en-US" dirty="0"/>
                    </a:p>
                  </a:txBody>
                  <a:tcPr>
                    <a:solidFill>
                      <a:schemeClr val="accent3"/>
                    </a:solidFill>
                  </a:tcPr>
                </a:tc>
              </a:tr>
              <a:tr h="474380">
                <a:tc>
                  <a:txBody>
                    <a:bodyPr/>
                    <a:lstStyle/>
                    <a:p>
                      <a:r>
                        <a:rPr lang="en-US" dirty="0" smtClean="0"/>
                        <a:t>1</a:t>
                      </a:r>
                      <a:endParaRPr lang="en-US" dirty="0"/>
                    </a:p>
                  </a:txBody>
                  <a:tcPr/>
                </a:tc>
                <a:tc>
                  <a:txBody>
                    <a:bodyPr/>
                    <a:lstStyle/>
                    <a:p>
                      <a:r>
                        <a:rPr lang="en-US" dirty="0" smtClean="0">
                          <a:latin typeface="Berlin Sans FB" pitchFamily="34" charset="0"/>
                        </a:rPr>
                        <a:t>5</a:t>
                      </a:r>
                      <a:endParaRPr lang="en-US" dirty="0">
                        <a:latin typeface="Berlin Sans FB"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itchFamily="34" charset="0"/>
                        </a:rPr>
                        <a:t>1</a:t>
                      </a:r>
                    </a:p>
                  </a:txBody>
                  <a:tcPr/>
                </a:tc>
                <a:tc>
                  <a:txBody>
                    <a:bodyPr/>
                    <a:lstStyle/>
                    <a:p>
                      <a:r>
                        <a:rPr lang="en-US" dirty="0" smtClean="0">
                          <a:latin typeface="Berlin Sans FB" pitchFamily="34" charset="0"/>
                        </a:rPr>
                        <a:t>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p>
                  </a:txBody>
                  <a:tcPr/>
                </a:tc>
              </a:tr>
              <a:tr h="474380">
                <a:tc>
                  <a:txBody>
                    <a:bodyPr/>
                    <a:lstStyle/>
                    <a:p>
                      <a:r>
                        <a:rPr lang="en-US" dirty="0" smtClean="0"/>
                        <a:t>2</a:t>
                      </a:r>
                      <a:endParaRPr lang="en-US" dirty="0"/>
                    </a:p>
                  </a:txBody>
                  <a:tcPr/>
                </a:tc>
                <a:tc>
                  <a:txBody>
                    <a:bodyPr/>
                    <a:lstStyle/>
                    <a:p>
                      <a:r>
                        <a:rPr lang="en-US" dirty="0" smtClean="0">
                          <a:latin typeface="Berlin Sans FB" pitchFamily="34" charset="0"/>
                        </a:rPr>
                        <a:t>4</a:t>
                      </a:r>
                      <a:endParaRPr lang="en-US" dirty="0"/>
                    </a:p>
                  </a:txBody>
                  <a:tcPr/>
                </a:tc>
                <a:tc>
                  <a:txBody>
                    <a:bodyPr/>
                    <a:lstStyle/>
                    <a:p>
                      <a:r>
                        <a:rPr lang="en-US" dirty="0" smtClean="0">
                          <a:latin typeface="Berlin Sans FB" pitchFamily="34" charset="0"/>
                        </a:rPr>
                        <a:t>2</a:t>
                      </a:r>
                      <a:endParaRPr lang="en-US" dirty="0"/>
                    </a:p>
                  </a:txBody>
                  <a:tcPr/>
                </a:tc>
                <a:tc>
                  <a:txBody>
                    <a:bodyPr/>
                    <a:lstStyle/>
                    <a:p>
                      <a:r>
                        <a:rPr lang="en-US" dirty="0" smtClean="0"/>
                        <a:t>?</a:t>
                      </a:r>
                      <a:endParaRPr lang="en-US" dirty="0"/>
                    </a:p>
                  </a:txBody>
                  <a:tcPr/>
                </a:tc>
                <a:tc>
                  <a:txBody>
                    <a:bodyPr/>
                    <a:lstStyle/>
                    <a:p>
                      <a:endParaRPr lang="en-US" dirty="0"/>
                    </a:p>
                  </a:txBody>
                  <a:tcPr/>
                </a:tc>
              </a:tr>
              <a:tr h="474380">
                <a:tc>
                  <a:txBody>
                    <a:bodyPr/>
                    <a:lstStyle/>
                    <a:p>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itchFamily="34" charset="0"/>
                        </a:rPr>
                        <a:t>5</a:t>
                      </a:r>
                      <a:endParaRPr lang="en-US" dirty="0" smtClean="0"/>
                    </a:p>
                  </a:txBody>
                  <a:tcPr/>
                </a:tc>
                <a:tc>
                  <a:txBody>
                    <a:bodyPr/>
                    <a:lstStyle/>
                    <a:p>
                      <a:endParaRPr lang="en-US" dirty="0"/>
                    </a:p>
                  </a:txBody>
                  <a:tcPr/>
                </a:tc>
                <a:tc>
                  <a:txBody>
                    <a:bodyPr/>
                    <a:lstStyle/>
                    <a:p>
                      <a:r>
                        <a:rPr lang="en-US" dirty="0" smtClean="0"/>
                        <a:t>?</a:t>
                      </a:r>
                      <a:endParaRPr lang="en-US" dirty="0"/>
                    </a:p>
                  </a:txBody>
                  <a:tcPr/>
                </a:tc>
                <a:tc>
                  <a:txBody>
                    <a:bodyPr/>
                    <a:lstStyle/>
                    <a:p>
                      <a:r>
                        <a:rPr lang="en-US" dirty="0" smtClean="0">
                          <a:latin typeface="Berlin Sans FB" pitchFamily="34" charset="0"/>
                        </a:rPr>
                        <a:t>3</a:t>
                      </a:r>
                      <a:endParaRPr lang="en-US" dirty="0"/>
                    </a:p>
                  </a:txBody>
                  <a:tcPr/>
                </a:tc>
              </a:tr>
              <a:tr h="474380">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Berlin Sans FB" pitchFamily="34" charset="0"/>
                        </a:rPr>
                        <a:t>3</a:t>
                      </a:r>
                      <a:endParaRPr lang="en-US" dirty="0" smtClean="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0048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6" name="Date Placeholder 5"/>
          <p:cNvSpPr>
            <a:spLocks noGrp="1"/>
          </p:cNvSpPr>
          <p:nvPr>
            <p:ph type="dt" sz="half" idx="10"/>
          </p:nvPr>
        </p:nvSpPr>
        <p:spPr/>
        <p:txBody>
          <a:bodyPr/>
          <a:lstStyle/>
          <a:p>
            <a:fld id="{71753DBC-885E-E74F-85AF-F2864D9F4223}" type="datetime1">
              <a:rPr lang="en-US" smtClean="0"/>
              <a:t>5/22/2012</a:t>
            </a:fld>
            <a:endParaRPr lang="en-US"/>
          </a:p>
        </p:txBody>
      </p:sp>
      <p:sp>
        <p:nvSpPr>
          <p:cNvPr id="7" name="Footer Placeholder 6"/>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normAutofit/>
          </a:bodyPr>
          <a:lstStyle/>
          <a:p>
            <a:fld id="{E8E03758-8527-42AD-B1AF-71E7C83E05E2}" type="slidenum">
              <a:rPr lang="en-US" smtClean="0"/>
              <a:t>25</a:t>
            </a:fld>
            <a:endParaRPr lang="en-US"/>
          </a:p>
        </p:txBody>
      </p:sp>
      <p:sp>
        <p:nvSpPr>
          <p:cNvPr id="3" name="Content Placeholder 2"/>
          <p:cNvSpPr>
            <a:spLocks noGrp="1"/>
          </p:cNvSpPr>
          <p:nvPr>
            <p:ph sz="quarter" idx="1"/>
          </p:nvPr>
        </p:nvSpPr>
        <p:spPr/>
        <p:txBody>
          <a:bodyPr>
            <a:normAutofit/>
          </a:bodyPr>
          <a:lstStyle/>
          <a:p>
            <a:r>
              <a:rPr lang="en-US" dirty="0" smtClean="0"/>
              <a:t>Algorithms</a:t>
            </a:r>
          </a:p>
          <a:p>
            <a:pPr lvl="1"/>
            <a:r>
              <a:rPr lang="en-US" dirty="0" smtClean="0"/>
              <a:t>Memory based approaches (KNN)</a:t>
            </a:r>
          </a:p>
          <a:p>
            <a:pPr lvl="1"/>
            <a:r>
              <a:rPr lang="en-US" dirty="0" smtClean="0"/>
              <a:t>Model based approaches (PLSA, MFs, etc.)</a:t>
            </a:r>
          </a:p>
          <a:p>
            <a:pPr lvl="1"/>
            <a:r>
              <a:rPr lang="en-US" dirty="0" smtClean="0"/>
              <a:t>Hybrid approaches</a:t>
            </a:r>
          </a:p>
          <a:p>
            <a:r>
              <a:rPr lang="en-US" dirty="0" smtClean="0"/>
              <a:t>Benchmarks</a:t>
            </a:r>
          </a:p>
          <a:p>
            <a:pPr lvl="1"/>
            <a:r>
              <a:rPr lang="en-US" dirty="0" err="1" smtClean="0"/>
              <a:t>MoiveLens</a:t>
            </a:r>
            <a:endParaRPr lang="en-US" dirty="0" smtClean="0"/>
          </a:p>
          <a:p>
            <a:pPr lvl="1"/>
            <a:r>
              <a:rPr lang="en-US" dirty="0" err="1" smtClean="0"/>
              <a:t>Eachmovie</a:t>
            </a:r>
            <a:endParaRPr lang="en-US" dirty="0" smtClean="0"/>
          </a:p>
          <a:p>
            <a:pPr lvl="1"/>
            <a:r>
              <a:rPr lang="en-US" dirty="0" smtClean="0"/>
              <a:t>Netflix prize [2006-2009]</a:t>
            </a:r>
          </a:p>
          <a:p>
            <a:pPr lvl="1"/>
            <a:endParaRPr lang="en-US" dirty="0" smtClean="0"/>
          </a:p>
          <a:p>
            <a:endParaRPr lang="en-US" dirty="0" smtClean="0"/>
          </a:p>
          <a:p>
            <a:endParaRPr lang="en-US" dirty="0" smtClean="0">
              <a:solidFill>
                <a:srgbClr val="FF0000"/>
              </a:solidFill>
            </a:endParaRPr>
          </a:p>
          <a:p>
            <a:endParaRPr lang="en-US" dirty="0" smtClean="0"/>
          </a:p>
        </p:txBody>
      </p:sp>
      <p:pic>
        <p:nvPicPr>
          <p:cNvPr id="5" name="Picture 4"/>
          <p:cNvPicPr>
            <a:picLocks noChangeAspect="1"/>
          </p:cNvPicPr>
          <p:nvPr/>
        </p:nvPicPr>
        <p:blipFill>
          <a:blip r:embed="rId2"/>
          <a:stretch>
            <a:fillRect/>
          </a:stretch>
        </p:blipFill>
        <p:spPr>
          <a:xfrm>
            <a:off x="5743222" y="3739444"/>
            <a:ext cx="2645833" cy="1763889"/>
          </a:xfrm>
          <a:prstGeom prst="rect">
            <a:avLst/>
          </a:prstGeom>
        </p:spPr>
      </p:pic>
    </p:spTree>
    <p:extLst>
      <p:ext uri="{BB962C8B-B14F-4D97-AF65-F5344CB8AC3E}">
        <p14:creationId xmlns:p14="http://schemas.microsoft.com/office/powerpoint/2010/main" val="4151592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Memory-based Methods</a:t>
            </a:r>
            <a:endParaRPr lang="en-US" dirty="0"/>
          </a:p>
        </p:txBody>
      </p:sp>
      <p:sp>
        <p:nvSpPr>
          <p:cNvPr id="8" name="Date Placeholder 7"/>
          <p:cNvSpPr>
            <a:spLocks noGrp="1"/>
          </p:cNvSpPr>
          <p:nvPr>
            <p:ph type="dt" sz="half" idx="10"/>
          </p:nvPr>
        </p:nvSpPr>
        <p:spPr/>
        <p:txBody>
          <a:bodyPr/>
          <a:lstStyle/>
          <a:p>
            <a:fld id="{C43C2F57-48C7-9F48-8526-8A448296DBCE}" type="datetime1">
              <a:rPr lang="en-US" smtClean="0"/>
              <a:t>5/22/2012</a:t>
            </a:fld>
            <a:endParaRPr lang="en-US"/>
          </a:p>
        </p:txBody>
      </p:sp>
      <p:sp>
        <p:nvSpPr>
          <p:cNvPr id="9" name="Footer Placeholder 8"/>
          <p:cNvSpPr>
            <a:spLocks noGrp="1"/>
          </p:cNvSpPr>
          <p:nvPr>
            <p:ph type="ftr" sz="quarter" idx="11"/>
          </p:nvPr>
        </p:nvSpPr>
        <p:spPr/>
        <p:txBody>
          <a:bodyPr/>
          <a:lstStyle/>
          <a:p>
            <a:r>
              <a:rPr lang="en-US" smtClean="0"/>
              <a:t>HKUST</a:t>
            </a:r>
            <a:endParaRPr lang="en-US"/>
          </a:p>
        </p:txBody>
      </p:sp>
      <p:sp>
        <p:nvSpPr>
          <p:cNvPr id="10" name="Slide Number Placeholder 9"/>
          <p:cNvSpPr>
            <a:spLocks noGrp="1"/>
          </p:cNvSpPr>
          <p:nvPr>
            <p:ph type="sldNum" sz="quarter" idx="12"/>
          </p:nvPr>
        </p:nvSpPr>
        <p:spPr/>
        <p:txBody>
          <a:bodyPr>
            <a:normAutofit/>
          </a:bodyPr>
          <a:lstStyle/>
          <a:p>
            <a:fld id="{24C87E60-F712-0440-8AB6-947A98DE2D74}" type="slidenum">
              <a:rPr lang="en-US" smtClean="0"/>
              <a:t>26</a:t>
            </a:fld>
            <a:endParaRPr lang="en-US"/>
          </a:p>
        </p:txBody>
      </p:sp>
      <p:sp>
        <p:nvSpPr>
          <p:cNvPr id="3" name="Content Placeholder 2"/>
          <p:cNvSpPr>
            <a:spLocks noGrp="1"/>
          </p:cNvSpPr>
          <p:nvPr>
            <p:ph sz="quarter" idx="1"/>
          </p:nvPr>
        </p:nvSpPr>
        <p:spPr>
          <a:xfrm>
            <a:off x="457200" y="1600200"/>
            <a:ext cx="4422404" cy="2251601"/>
          </a:xfrm>
        </p:spPr>
        <p:txBody>
          <a:bodyPr/>
          <a:lstStyle/>
          <a:p>
            <a:r>
              <a:rPr lang="en-US" sz="2800" dirty="0" smtClean="0"/>
              <a:t>Leveraging information from other users/items</a:t>
            </a:r>
          </a:p>
          <a:p>
            <a:pPr lvl="1"/>
            <a:r>
              <a:rPr lang="en-US" sz="2400" dirty="0" smtClean="0"/>
              <a:t>User-based Approach</a:t>
            </a:r>
          </a:p>
          <a:p>
            <a:pPr lvl="1"/>
            <a:r>
              <a:rPr lang="en-US" sz="2400" dirty="0" smtClean="0"/>
              <a:t>Item-based Approach</a:t>
            </a:r>
          </a:p>
          <a:p>
            <a:pPr lvl="1"/>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424" y="1217495"/>
            <a:ext cx="3906375" cy="273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10594"/>
            <a:ext cx="3855591" cy="270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604" y="4010593"/>
            <a:ext cx="3807195" cy="269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456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Factorization Based Methods</a:t>
            </a:r>
            <a:endParaRPr lang="en-US" dirty="0"/>
          </a:p>
        </p:txBody>
      </p:sp>
      <p:sp>
        <p:nvSpPr>
          <p:cNvPr id="3" name="Date Placeholder 2"/>
          <p:cNvSpPr>
            <a:spLocks noGrp="1"/>
          </p:cNvSpPr>
          <p:nvPr>
            <p:ph type="dt" sz="half" idx="10"/>
          </p:nvPr>
        </p:nvSpPr>
        <p:spPr/>
        <p:txBody>
          <a:bodyPr/>
          <a:lstStyle/>
          <a:p>
            <a:fld id="{D96CF4D9-E5BB-D347-8A01-8A0AE77CBFAD}"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normAutofit/>
          </a:bodyPr>
          <a:lstStyle/>
          <a:p>
            <a:fld id="{24C87E60-F712-0440-8AB6-947A98DE2D74}" type="slidenum">
              <a:rPr lang="en-US" smtClean="0"/>
              <a:t>27</a:t>
            </a:fld>
            <a:endParaRPr lang="en-US"/>
          </a:p>
        </p:txBody>
      </p:sp>
      <p:sp>
        <p:nvSpPr>
          <p:cNvPr id="6" name="Content Placeholder 5"/>
          <p:cNvSpPr>
            <a:spLocks noGrp="1"/>
          </p:cNvSpPr>
          <p:nvPr>
            <p:ph sz="quarter" idx="1"/>
          </p:nvPr>
        </p:nvSpPr>
        <p:spPr/>
        <p:txBody>
          <a:bodyPr/>
          <a:lstStyle/>
          <a:p>
            <a:r>
              <a:rPr lang="en-US" dirty="0" smtClean="0"/>
              <a:t>Using latent factors to model user feedback</a:t>
            </a:r>
            <a:endParaRPr lang="en-US" dirty="0"/>
          </a:p>
        </p:txBody>
      </p:sp>
      <p:pic>
        <p:nvPicPr>
          <p:cNvPr id="7" name="Picture 7" descr="sparseR"/>
          <p:cNvPicPr>
            <a:picLocks noChangeAspect="1" noChangeArrowheads="1"/>
          </p:cNvPicPr>
          <p:nvPr/>
        </p:nvPicPr>
        <p:blipFill>
          <a:blip r:embed="rId2">
            <a:extLst>
              <a:ext uri="{28A0092B-C50C-407E-A947-70E740481C1C}">
                <a14:useLocalDpi xmlns:a14="http://schemas.microsoft.com/office/drawing/2010/main" val="0"/>
              </a:ext>
            </a:extLst>
          </a:blip>
          <a:srcRect b="14348"/>
          <a:stretch>
            <a:fillRect/>
          </a:stretch>
        </p:blipFill>
        <p:spPr bwMode="auto">
          <a:xfrm>
            <a:off x="612648" y="2808112"/>
            <a:ext cx="2535789" cy="33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parseR_UV"/>
          <p:cNvPicPr>
            <a:picLocks noChangeAspect="1" noChangeArrowheads="1"/>
          </p:cNvPicPr>
          <p:nvPr/>
        </p:nvPicPr>
        <p:blipFill rotWithShape="1">
          <a:blip r:embed="rId3">
            <a:extLst>
              <a:ext uri="{28A0092B-C50C-407E-A947-70E740481C1C}">
                <a14:useLocalDpi xmlns:a14="http://schemas.microsoft.com/office/drawing/2010/main" val="0"/>
              </a:ext>
            </a:extLst>
          </a:blip>
          <a:srcRect l="1332" r="10731" b="14348"/>
          <a:stretch/>
        </p:blipFill>
        <p:spPr bwMode="auto">
          <a:xfrm>
            <a:off x="3052983" y="2886867"/>
            <a:ext cx="3640668" cy="325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48804" y="3584223"/>
            <a:ext cx="790222" cy="127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6046471" y="3908778"/>
            <a:ext cx="127000" cy="860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211667" y="4078111"/>
            <a:ext cx="595035" cy="369332"/>
          </a:xfrm>
          <a:prstGeom prst="rect">
            <a:avLst/>
          </a:prstGeom>
          <a:noFill/>
        </p:spPr>
        <p:txBody>
          <a:bodyPr wrap="none" rtlCol="0">
            <a:spAutoFit/>
          </a:bodyPr>
          <a:lstStyle/>
          <a:p>
            <a:r>
              <a:rPr lang="en-US" dirty="0" smtClean="0"/>
              <a:t>User</a:t>
            </a:r>
            <a:endParaRPr lang="en-US" dirty="0"/>
          </a:p>
        </p:txBody>
      </p:sp>
      <p:sp>
        <p:nvSpPr>
          <p:cNvPr id="12" name="TextBox 11"/>
          <p:cNvSpPr txBox="1"/>
          <p:nvPr/>
        </p:nvSpPr>
        <p:spPr>
          <a:xfrm>
            <a:off x="1707444" y="2477644"/>
            <a:ext cx="567208" cy="369332"/>
          </a:xfrm>
          <a:prstGeom prst="rect">
            <a:avLst/>
          </a:prstGeom>
          <a:noFill/>
        </p:spPr>
        <p:txBody>
          <a:bodyPr wrap="none" rtlCol="0">
            <a:spAutoFit/>
          </a:bodyPr>
          <a:lstStyle/>
          <a:p>
            <a:r>
              <a:rPr lang="en-US" dirty="0" smtClean="0"/>
              <a:t>Item</a:t>
            </a:r>
            <a:endParaRPr lang="en-US" dirty="0"/>
          </a:p>
        </p:txBody>
      </p:sp>
    </p:spTree>
    <p:extLst>
      <p:ext uri="{BB962C8B-B14F-4D97-AF65-F5344CB8AC3E}">
        <p14:creationId xmlns:p14="http://schemas.microsoft.com/office/powerpoint/2010/main" val="529233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zh-CN" dirty="0" smtClean="0"/>
              <a:t>Challenges: </a:t>
            </a:r>
            <a:r>
              <a:rPr lang="en-US" altLang="zh-CN" dirty="0">
                <a:solidFill>
                  <a:srgbClr val="FF0000"/>
                </a:solidFill>
              </a:rPr>
              <a:t>Sparseness</a:t>
            </a:r>
            <a:r>
              <a:rPr lang="en-US" altLang="zh-CN" dirty="0"/>
              <a:t> </a:t>
            </a:r>
            <a:r>
              <a:rPr lang="en-US" altLang="zh-CN" dirty="0" smtClean="0"/>
              <a:t>problem</a:t>
            </a:r>
            <a:endParaRPr lang="zh-CN" altLang="en-US" dirty="0" smtClean="0"/>
          </a:p>
        </p:txBody>
      </p:sp>
      <p:sp>
        <p:nvSpPr>
          <p:cNvPr id="3" name="Date Placeholder 2"/>
          <p:cNvSpPr>
            <a:spLocks noGrp="1"/>
          </p:cNvSpPr>
          <p:nvPr>
            <p:ph type="dt" sz="half" idx="10"/>
          </p:nvPr>
        </p:nvSpPr>
        <p:spPr/>
        <p:txBody>
          <a:bodyPr/>
          <a:lstStyle/>
          <a:p>
            <a:fld id="{3537033C-EFC5-E645-8FBF-D87C3E1D973A}"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2" name="Slide Number Placeholder 1"/>
          <p:cNvSpPr>
            <a:spLocks noGrp="1"/>
          </p:cNvSpPr>
          <p:nvPr>
            <p:ph type="sldNum" sz="quarter" idx="12"/>
          </p:nvPr>
        </p:nvSpPr>
        <p:spPr/>
        <p:txBody>
          <a:bodyPr>
            <a:normAutofit/>
          </a:bodyPr>
          <a:lstStyle/>
          <a:p>
            <a:fld id="{E8E03758-8527-42AD-B1AF-71E7C83E05E2}" type="slidenum">
              <a:rPr lang="en-US" smtClean="0"/>
              <a:t>28</a:t>
            </a:fld>
            <a:endParaRPr lang="en-US"/>
          </a:p>
        </p:txBody>
      </p:sp>
      <p:sp>
        <p:nvSpPr>
          <p:cNvPr id="12291" name="Content Placeholder 2"/>
          <p:cNvSpPr>
            <a:spLocks noGrp="1"/>
          </p:cNvSpPr>
          <p:nvPr>
            <p:ph sz="quarter" idx="1"/>
          </p:nvPr>
        </p:nvSpPr>
        <p:spPr/>
        <p:txBody>
          <a:bodyPr>
            <a:normAutofit lnSpcReduction="10000"/>
          </a:bodyPr>
          <a:lstStyle/>
          <a:p>
            <a:r>
              <a:rPr lang="en-US" altLang="zh-CN" dirty="0"/>
              <a:t>Performance </a:t>
            </a:r>
            <a:r>
              <a:rPr lang="en-US" altLang="zh-CN" sz="2800" dirty="0" smtClean="0">
                <a:latin typeface="Wingdings"/>
                <a:ea typeface="Wingdings"/>
                <a:cs typeface="Wingdings"/>
                <a:sym typeface="Wingdings"/>
              </a:rPr>
              <a:t></a:t>
            </a:r>
            <a:r>
              <a:rPr lang="en-US" altLang="zh-CN" dirty="0"/>
              <a:t> </a:t>
            </a:r>
            <a:r>
              <a:rPr lang="en-US" altLang="zh-CN" dirty="0" smtClean="0"/>
              <a:t>Data </a:t>
            </a:r>
          </a:p>
          <a:p>
            <a:endParaRPr lang="en-US" altLang="zh-CN" dirty="0" smtClean="0"/>
          </a:p>
          <a:p>
            <a:r>
              <a:rPr lang="en-US" altLang="zh-CN" dirty="0" smtClean="0"/>
              <a:t>Data sparseness problems</a:t>
            </a:r>
          </a:p>
          <a:p>
            <a:pPr lvl="1"/>
            <a:r>
              <a:rPr lang="en-US" altLang="zh-CN" dirty="0" smtClean="0"/>
              <a:t>The cold-start problem</a:t>
            </a:r>
            <a:endParaRPr lang="en-US" altLang="zh-CN" dirty="0"/>
          </a:p>
          <a:p>
            <a:pPr lvl="1"/>
            <a:r>
              <a:rPr lang="en-US" altLang="zh-CN" dirty="0" smtClean="0"/>
              <a:t>Limited explicit feedback</a:t>
            </a:r>
          </a:p>
          <a:p>
            <a:pPr lvl="1"/>
            <a:r>
              <a:rPr lang="en-US" altLang="zh-CN" dirty="0" smtClean="0"/>
              <a:t>The long tail </a:t>
            </a:r>
            <a:r>
              <a:rPr lang="de-DE" altLang="zh-CN" dirty="0" smtClean="0"/>
              <a:t>phenomenon</a:t>
            </a:r>
          </a:p>
          <a:p>
            <a:endParaRPr lang="en-US" altLang="zh-CN" dirty="0" smtClean="0"/>
          </a:p>
          <a:p>
            <a:r>
              <a:rPr lang="en-US" altLang="zh-CN" dirty="0" smtClean="0"/>
              <a:t>Num. of parameters increases with more data (users/items)!</a:t>
            </a:r>
          </a:p>
        </p:txBody>
      </p:sp>
      <p:grpSp>
        <p:nvGrpSpPr>
          <p:cNvPr id="16" name="Group 15"/>
          <p:cNvGrpSpPr/>
          <p:nvPr/>
        </p:nvGrpSpPr>
        <p:grpSpPr>
          <a:xfrm>
            <a:off x="4303890" y="1792111"/>
            <a:ext cx="4430888" cy="2329555"/>
            <a:chOff x="3922890" y="1792111"/>
            <a:chExt cx="4430888" cy="2329555"/>
          </a:xfrm>
        </p:grpSpPr>
        <p:cxnSp>
          <p:nvCxnSpPr>
            <p:cNvPr id="6" name="Straight Arrow Connector 5"/>
            <p:cNvCxnSpPr/>
            <p:nvPr/>
          </p:nvCxnSpPr>
          <p:spPr>
            <a:xfrm>
              <a:off x="5404556" y="3541889"/>
              <a:ext cx="2949222" cy="14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390444" y="1792111"/>
              <a:ext cx="0" cy="1749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62333" y="3752334"/>
              <a:ext cx="641372" cy="369332"/>
            </a:xfrm>
            <a:prstGeom prst="rect">
              <a:avLst/>
            </a:prstGeom>
            <a:noFill/>
          </p:spPr>
          <p:txBody>
            <a:bodyPr wrap="none" rtlCol="0">
              <a:spAutoFit/>
            </a:bodyPr>
            <a:lstStyle/>
            <a:p>
              <a:r>
                <a:rPr lang="en-US" dirty="0" smtClean="0"/>
                <a:t>Data</a:t>
              </a:r>
              <a:endParaRPr lang="en-US" dirty="0"/>
            </a:p>
          </p:txBody>
        </p:sp>
        <p:sp>
          <p:nvSpPr>
            <p:cNvPr id="10" name="TextBox 9"/>
            <p:cNvSpPr txBox="1"/>
            <p:nvPr/>
          </p:nvSpPr>
          <p:spPr>
            <a:xfrm>
              <a:off x="3922890" y="2225608"/>
              <a:ext cx="1334320" cy="369332"/>
            </a:xfrm>
            <a:prstGeom prst="rect">
              <a:avLst/>
            </a:prstGeom>
            <a:noFill/>
          </p:spPr>
          <p:txBody>
            <a:bodyPr wrap="none" rtlCol="0">
              <a:spAutoFit/>
            </a:bodyPr>
            <a:lstStyle/>
            <a:p>
              <a:r>
                <a:rPr lang="en-US" dirty="0" smtClean="0"/>
                <a:t>Performance</a:t>
              </a:r>
              <a:endParaRPr lang="en-US" dirty="0"/>
            </a:p>
          </p:txBody>
        </p:sp>
        <p:sp>
          <p:nvSpPr>
            <p:cNvPr id="15" name="Freeform 14"/>
            <p:cNvSpPr/>
            <p:nvPr/>
          </p:nvSpPr>
          <p:spPr>
            <a:xfrm>
              <a:off x="5404556" y="2225608"/>
              <a:ext cx="2582333" cy="1270000"/>
            </a:xfrm>
            <a:custGeom>
              <a:avLst/>
              <a:gdLst>
                <a:gd name="connsiteX0" fmla="*/ 0 w 2582333"/>
                <a:gd name="connsiteY0" fmla="*/ 1495778 h 1495778"/>
                <a:gd name="connsiteX1" fmla="*/ 1128889 w 2582333"/>
                <a:gd name="connsiteY1" fmla="*/ 381000 h 1495778"/>
                <a:gd name="connsiteX2" fmla="*/ 2540000 w 2582333"/>
                <a:gd name="connsiteY2" fmla="*/ 14111 h 1495778"/>
                <a:gd name="connsiteX3" fmla="*/ 2540000 w 2582333"/>
                <a:gd name="connsiteY3" fmla="*/ 14111 h 1495778"/>
                <a:gd name="connsiteX4" fmla="*/ 2582333 w 2582333"/>
                <a:gd name="connsiteY4" fmla="*/ 0 h 149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333" h="1495778">
                  <a:moveTo>
                    <a:pt x="0" y="1495778"/>
                  </a:moveTo>
                  <a:cubicBezTo>
                    <a:pt x="352778" y="1061861"/>
                    <a:pt x="705556" y="627944"/>
                    <a:pt x="1128889" y="381000"/>
                  </a:cubicBezTo>
                  <a:cubicBezTo>
                    <a:pt x="1552222" y="134056"/>
                    <a:pt x="2540000" y="14111"/>
                    <a:pt x="2540000" y="14111"/>
                  </a:cubicBezTo>
                  <a:lnTo>
                    <a:pt x="2540000" y="14111"/>
                  </a:lnTo>
                  <a:lnTo>
                    <a:pt x="2582333"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10451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Auxiliary Data</a:t>
            </a:r>
            <a:endParaRPr lang="en-US" dirty="0"/>
          </a:p>
        </p:txBody>
      </p:sp>
      <p:sp>
        <p:nvSpPr>
          <p:cNvPr id="3" name="Date Placeholder 2"/>
          <p:cNvSpPr>
            <a:spLocks noGrp="1"/>
          </p:cNvSpPr>
          <p:nvPr>
            <p:ph type="dt" sz="half" idx="10"/>
          </p:nvPr>
        </p:nvSpPr>
        <p:spPr/>
        <p:txBody>
          <a:bodyPr/>
          <a:lstStyle/>
          <a:p>
            <a:fld id="{D96CF4D9-E5BB-D347-8A01-8A0AE77CBFAD}"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normAutofit/>
          </a:bodyPr>
          <a:lstStyle/>
          <a:p>
            <a:fld id="{24C87E60-F712-0440-8AB6-947A98DE2D74}" type="slidenum">
              <a:rPr lang="en-US" smtClean="0"/>
              <a:t>29</a:t>
            </a:fld>
            <a:endParaRPr lang="en-US"/>
          </a:p>
        </p:txBody>
      </p:sp>
      <p:sp>
        <p:nvSpPr>
          <p:cNvPr id="6" name="Content Placeholder 5"/>
          <p:cNvSpPr>
            <a:spLocks noGrp="1"/>
          </p:cNvSpPr>
          <p:nvPr>
            <p:ph sz="quarter" idx="1"/>
          </p:nvPr>
        </p:nvSpPr>
        <p:spPr/>
        <p:txBody>
          <a:bodyPr>
            <a:normAutofit/>
          </a:bodyPr>
          <a:lstStyle/>
          <a:p>
            <a:r>
              <a:rPr lang="en-US" altLang="zh-CN" dirty="0" smtClean="0"/>
              <a:t>Types</a:t>
            </a:r>
          </a:p>
          <a:p>
            <a:pPr lvl="1"/>
            <a:r>
              <a:rPr lang="en-US" altLang="zh-CN" dirty="0" smtClean="0"/>
              <a:t>Content data</a:t>
            </a:r>
          </a:p>
          <a:p>
            <a:pPr lvl="1"/>
            <a:r>
              <a:rPr lang="en-US" altLang="zh-CN" dirty="0" smtClean="0"/>
              <a:t>Context data</a:t>
            </a:r>
          </a:p>
          <a:p>
            <a:pPr lvl="1"/>
            <a:r>
              <a:rPr lang="en-US" altLang="zh-CN" dirty="0" smtClean="0"/>
              <a:t>Social data</a:t>
            </a:r>
          </a:p>
          <a:p>
            <a:pPr lvl="1"/>
            <a:r>
              <a:rPr lang="en-US" altLang="zh-CN" dirty="0" smtClean="0">
                <a:solidFill>
                  <a:srgbClr val="FF0000"/>
                </a:solidFill>
              </a:rPr>
              <a:t>Data from related tasks</a:t>
            </a:r>
            <a:endParaRPr lang="en-US" altLang="zh-CN" dirty="0">
              <a:solidFill>
                <a:srgbClr val="FF0000"/>
              </a:solidFill>
            </a:endParaRPr>
          </a:p>
          <a:p>
            <a:r>
              <a:rPr lang="en-US" altLang="zh-CN" dirty="0" smtClean="0"/>
              <a:t>Issues </a:t>
            </a:r>
            <a:r>
              <a:rPr lang="en-US" altLang="zh-CN" dirty="0"/>
              <a:t>to use auxiliary data</a:t>
            </a:r>
          </a:p>
          <a:p>
            <a:pPr lvl="1"/>
            <a:r>
              <a:rPr lang="en-US" altLang="zh-CN" dirty="0" smtClean="0"/>
              <a:t>Inconsistent problem: data from different distributions</a:t>
            </a:r>
            <a:endParaRPr lang="en-US" altLang="zh-CN" dirty="0"/>
          </a:p>
          <a:p>
            <a:endParaRPr lang="en-US" dirty="0"/>
          </a:p>
        </p:txBody>
      </p:sp>
    </p:spTree>
    <p:extLst>
      <p:ext uri="{BB962C8B-B14F-4D97-AF65-F5344CB8AC3E}">
        <p14:creationId xmlns:p14="http://schemas.microsoft.com/office/powerpoint/2010/main" val="61626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pPr eaLnBrk="1" hangingPunct="1">
              <a:defRPr/>
            </a:pPr>
            <a:r>
              <a:rPr lang="en-US" altLang="zh-CN" dirty="0"/>
              <a:t>Transfer Learning? </a:t>
            </a:r>
            <a:r>
              <a:rPr lang="en-US" altLang="zh-CN" sz="3200" dirty="0"/>
              <a:t>(</a:t>
            </a:r>
            <a:r>
              <a:rPr lang="en-US" altLang="zh-CN" sz="3200" dirty="0" smtClean="0"/>
              <a:t>DARPA’05</a:t>
            </a:r>
            <a:r>
              <a:rPr lang="en-US" altLang="zh-CN" sz="3200" dirty="0"/>
              <a:t>)</a:t>
            </a:r>
          </a:p>
        </p:txBody>
      </p:sp>
      <p:sp>
        <p:nvSpPr>
          <p:cNvPr id="3075" name="Rectangle 4"/>
          <p:cNvSpPr>
            <a:spLocks noChangeArrowheads="1"/>
          </p:cNvSpPr>
          <p:nvPr/>
        </p:nvSpPr>
        <p:spPr bwMode="auto">
          <a:xfrm>
            <a:off x="673100" y="1371600"/>
            <a:ext cx="7632700" cy="1657350"/>
          </a:xfrm>
          <a:prstGeom prst="rect">
            <a:avLst/>
          </a:prstGeom>
          <a:solidFill>
            <a:srgbClr val="FFFFCC"/>
          </a:solidFill>
          <a:ln w="25400">
            <a:solidFill>
              <a:srgbClr val="800000"/>
            </a:solidFill>
            <a:miter lim="800000"/>
            <a:headEnd/>
            <a:tailEnd/>
          </a:ln>
        </p:spPr>
        <p:txBody>
          <a:bodyPr lIns="90487" tIns="44450" rIns="90487" bIns="44450"/>
          <a:lstStyle/>
          <a:p>
            <a:pPr marL="284163" indent="-284163" algn="l">
              <a:tabLst>
                <a:tab pos="7431088" algn="r"/>
              </a:tabLst>
            </a:pPr>
            <a:r>
              <a:rPr lang="en-US" altLang="zh-CN" sz="2800" b="1" dirty="0"/>
              <a:t>Transfer </a:t>
            </a:r>
            <a:r>
              <a:rPr lang="en-US" altLang="zh-CN" sz="2800" b="1" dirty="0" smtClean="0"/>
              <a:t>Learning: </a:t>
            </a:r>
            <a:r>
              <a:rPr lang="en-US" altLang="zh-CN" sz="2800" dirty="0" smtClean="0">
                <a:solidFill>
                  <a:srgbClr val="800000"/>
                </a:solidFill>
              </a:rPr>
              <a:t>The </a:t>
            </a:r>
            <a:r>
              <a:rPr lang="en-US" altLang="zh-CN" sz="2800" dirty="0">
                <a:solidFill>
                  <a:srgbClr val="800000"/>
                </a:solidFill>
              </a:rPr>
              <a:t>ability of a system to recognize and apply knowledge and skills learned in previous tasks to novel tasks (in new domains)</a:t>
            </a:r>
          </a:p>
        </p:txBody>
      </p:sp>
      <p:sp>
        <p:nvSpPr>
          <p:cNvPr id="3076" name="Rectangle 5"/>
          <p:cNvSpPr>
            <a:spLocks noChangeArrowheads="1"/>
          </p:cNvSpPr>
          <p:nvPr/>
        </p:nvSpPr>
        <p:spPr bwMode="auto">
          <a:xfrm>
            <a:off x="1042988" y="3141663"/>
            <a:ext cx="7632700"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lvl="1" algn="l" eaLnBrk="0" hangingPunct="0">
              <a:spcBef>
                <a:spcPct val="30000"/>
              </a:spcBef>
            </a:pPr>
            <a:r>
              <a:rPr lang="en-US" altLang="zh-CN" sz="2800" dirty="0"/>
              <a:t>It is motivated by human learning. People can often transfer knowledge learnt previously to novel situations</a:t>
            </a:r>
          </a:p>
          <a:p>
            <a:pPr marL="114300" lvl="1" algn="l" eaLnBrk="0" hangingPunct="0">
              <a:spcBef>
                <a:spcPct val="30000"/>
              </a:spcBef>
              <a:buFont typeface="Wingdings" pitchFamily="2" charset="2"/>
              <a:buChar char="ü"/>
            </a:pPr>
            <a:r>
              <a:rPr lang="en-US" altLang="zh-CN" sz="2800" dirty="0"/>
              <a:t> Chess </a:t>
            </a:r>
            <a:r>
              <a:rPr lang="en-US" altLang="zh-CN" sz="2800" dirty="0">
                <a:sym typeface="Wingdings" pitchFamily="2" charset="2"/>
              </a:rPr>
              <a:t> Checkers</a:t>
            </a:r>
          </a:p>
          <a:p>
            <a:pPr marL="114300" lvl="1" algn="l" eaLnBrk="0" hangingPunct="0">
              <a:spcBef>
                <a:spcPct val="30000"/>
              </a:spcBef>
              <a:buFont typeface="Wingdings" pitchFamily="2" charset="2"/>
              <a:buChar char="ü"/>
            </a:pPr>
            <a:r>
              <a:rPr lang="en-US" altLang="zh-CN" sz="2800" dirty="0">
                <a:sym typeface="Wingdings" pitchFamily="2" charset="2"/>
              </a:rPr>
              <a:t> Mathematics  Computer Science</a:t>
            </a:r>
          </a:p>
          <a:p>
            <a:pPr marL="114300" lvl="1" algn="l" eaLnBrk="0" hangingPunct="0">
              <a:spcBef>
                <a:spcPct val="30000"/>
              </a:spcBef>
              <a:buFont typeface="Wingdings" pitchFamily="2" charset="2"/>
              <a:buChar char="ü"/>
            </a:pPr>
            <a:r>
              <a:rPr lang="en-US" altLang="zh-CN" sz="2800" dirty="0">
                <a:sym typeface="Wingdings" pitchFamily="2" charset="2"/>
              </a:rPr>
              <a:t> Table Tennis  Tennis</a:t>
            </a:r>
          </a:p>
        </p:txBody>
      </p:sp>
      <p:sp>
        <p:nvSpPr>
          <p:cNvPr id="3" name="Date Placeholder 2"/>
          <p:cNvSpPr>
            <a:spLocks noGrp="1"/>
          </p:cNvSpPr>
          <p:nvPr>
            <p:ph type="dt" sz="half" idx="10"/>
          </p:nvPr>
        </p:nvSpPr>
        <p:spPr/>
        <p:txBody>
          <a:bodyPr/>
          <a:lstStyle/>
          <a:p>
            <a:fld id="{E9852911-D726-445F-AA56-D707583472B1}" type="datetime1">
              <a:rPr lang="en-US" smtClean="0"/>
              <a:t>5/22/2012</a:t>
            </a:fld>
            <a:endParaRPr lang="en-US"/>
          </a:p>
        </p:txBody>
      </p:sp>
      <p:sp>
        <p:nvSpPr>
          <p:cNvPr id="4" name="Slide Number Placeholder 3"/>
          <p:cNvSpPr>
            <a:spLocks noGrp="1"/>
          </p:cNvSpPr>
          <p:nvPr>
            <p:ph type="sldNum" sz="quarter" idx="12"/>
          </p:nvPr>
        </p:nvSpPr>
        <p:spPr/>
        <p:txBody>
          <a:bodyPr/>
          <a:lstStyle/>
          <a:p>
            <a:fld id="{FC7BE9DC-2D36-440F-A06E-4803CB6F737D}" type="slidenum">
              <a:rPr lang="en-US" smtClean="0"/>
              <a:t>3</a:t>
            </a:fld>
            <a:endParaRPr lang="en-US"/>
          </a:p>
        </p:txBody>
      </p:sp>
    </p:spTree>
    <p:extLst>
      <p:ext uri="{BB962C8B-B14F-4D97-AF65-F5344CB8AC3E}">
        <p14:creationId xmlns:p14="http://schemas.microsoft.com/office/powerpoint/2010/main" val="18924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Multi-Domain Collaborative Filtering</a:t>
            </a:r>
            <a:endParaRPr lang="en-US" dirty="0"/>
          </a:p>
        </p:txBody>
      </p:sp>
      <p:sp>
        <p:nvSpPr>
          <p:cNvPr id="4" name="Date Placeholder 3"/>
          <p:cNvSpPr>
            <a:spLocks noGrp="1"/>
          </p:cNvSpPr>
          <p:nvPr>
            <p:ph type="dt" sz="half" idx="10"/>
          </p:nvPr>
        </p:nvSpPr>
        <p:spPr/>
        <p:txBody>
          <a:bodyPr/>
          <a:lstStyle/>
          <a:p>
            <a:fld id="{B2288CC2-68B9-E545-8562-5D1A3DE538FF}" type="datetime1">
              <a:rPr lang="en-US" smtClean="0"/>
              <a:t>5/22/2012</a:t>
            </a:fld>
            <a:endParaRPr lang="en-US"/>
          </a:p>
        </p:txBody>
      </p:sp>
      <p:sp>
        <p:nvSpPr>
          <p:cNvPr id="6" name="Footer Placeholder 5"/>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normAutofit/>
          </a:bodyPr>
          <a:lstStyle/>
          <a:p>
            <a:fld id="{24C87E60-F712-0440-8AB6-947A98DE2D74}" type="slidenum">
              <a:rPr lang="en-US" smtClean="0"/>
              <a:t>30</a:t>
            </a:fld>
            <a:endParaRPr lang="en-US" dirty="0"/>
          </a:p>
        </p:txBody>
      </p:sp>
      <p:sp>
        <p:nvSpPr>
          <p:cNvPr id="8" name="Content Placeholder 7"/>
          <p:cNvSpPr>
            <a:spLocks noGrp="1"/>
          </p:cNvSpPr>
          <p:nvPr>
            <p:ph sz="quarter" idx="1"/>
          </p:nvPr>
        </p:nvSpPr>
        <p:spPr/>
        <p:txBody>
          <a:bodyPr/>
          <a:lstStyle/>
          <a:p>
            <a:r>
              <a:rPr lang="en-US" altLang="zh-CN" dirty="0"/>
              <a:t>Items span </a:t>
            </a:r>
            <a:r>
              <a:rPr lang="en-US" altLang="zh-CN" dirty="0">
                <a:solidFill>
                  <a:srgbClr val="FF0000"/>
                </a:solidFill>
              </a:rPr>
              <a:t>multiple heterogeneous </a:t>
            </a:r>
            <a:r>
              <a:rPr lang="en-US" altLang="zh-CN" dirty="0"/>
              <a:t>domains for many recommendation systems.</a:t>
            </a:r>
          </a:p>
        </p:txBody>
      </p:sp>
      <p:sp>
        <p:nvSpPr>
          <p:cNvPr id="9" name="Rectangle 8"/>
          <p:cNvSpPr/>
          <p:nvPr/>
        </p:nvSpPr>
        <p:spPr>
          <a:xfrm>
            <a:off x="1329266" y="3697110"/>
            <a:ext cx="2003778" cy="25541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3485444" y="3697110"/>
            <a:ext cx="2003778" cy="25541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5714999" y="3697110"/>
            <a:ext cx="2003778" cy="25541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ight Brace 12"/>
          <p:cNvSpPr/>
          <p:nvPr/>
        </p:nvSpPr>
        <p:spPr>
          <a:xfrm rot="16200000">
            <a:off x="2101033" y="2253882"/>
            <a:ext cx="460248" cy="20037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e 13"/>
          <p:cNvSpPr/>
          <p:nvPr/>
        </p:nvSpPr>
        <p:spPr>
          <a:xfrm rot="16200000">
            <a:off x="4257209" y="2253881"/>
            <a:ext cx="460248" cy="20037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e 14"/>
          <p:cNvSpPr/>
          <p:nvPr/>
        </p:nvSpPr>
        <p:spPr>
          <a:xfrm rot="16200000">
            <a:off x="6486764" y="2253881"/>
            <a:ext cx="460248" cy="20037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33400" y="4738889"/>
            <a:ext cx="670113" cy="369332"/>
          </a:xfrm>
          <a:prstGeom prst="rect">
            <a:avLst/>
          </a:prstGeom>
          <a:noFill/>
        </p:spPr>
        <p:txBody>
          <a:bodyPr wrap="none" rtlCol="0">
            <a:spAutoFit/>
          </a:bodyPr>
          <a:lstStyle/>
          <a:p>
            <a:r>
              <a:rPr lang="en-US" dirty="0" smtClean="0"/>
              <a:t>Users</a:t>
            </a:r>
            <a:endParaRPr lang="en-US" dirty="0"/>
          </a:p>
        </p:txBody>
      </p:sp>
      <p:sp>
        <p:nvSpPr>
          <p:cNvPr id="17" name="TextBox 16"/>
          <p:cNvSpPr txBox="1"/>
          <p:nvPr/>
        </p:nvSpPr>
        <p:spPr>
          <a:xfrm>
            <a:off x="1806222" y="2497665"/>
            <a:ext cx="1082348" cy="369332"/>
          </a:xfrm>
          <a:prstGeom prst="rect">
            <a:avLst/>
          </a:prstGeom>
          <a:noFill/>
        </p:spPr>
        <p:txBody>
          <a:bodyPr wrap="none" rtlCol="0">
            <a:spAutoFit/>
          </a:bodyPr>
          <a:lstStyle/>
          <a:p>
            <a:r>
              <a:rPr lang="en-US" dirty="0" smtClean="0"/>
              <a:t>Domain A</a:t>
            </a:r>
            <a:endParaRPr lang="en-US" dirty="0"/>
          </a:p>
        </p:txBody>
      </p:sp>
      <p:sp>
        <p:nvSpPr>
          <p:cNvPr id="18" name="TextBox 17"/>
          <p:cNvSpPr txBox="1"/>
          <p:nvPr/>
        </p:nvSpPr>
        <p:spPr>
          <a:xfrm>
            <a:off x="3764844" y="2497665"/>
            <a:ext cx="1051640" cy="369332"/>
          </a:xfrm>
          <a:prstGeom prst="rect">
            <a:avLst/>
          </a:prstGeom>
          <a:noFill/>
        </p:spPr>
        <p:txBody>
          <a:bodyPr wrap="none" rtlCol="0">
            <a:spAutoFit/>
          </a:bodyPr>
          <a:lstStyle/>
          <a:p>
            <a:r>
              <a:rPr lang="en-US" dirty="0" smtClean="0"/>
              <a:t>Domain B</a:t>
            </a:r>
            <a:endParaRPr lang="en-US" dirty="0"/>
          </a:p>
        </p:txBody>
      </p:sp>
      <p:sp>
        <p:nvSpPr>
          <p:cNvPr id="19" name="TextBox 18"/>
          <p:cNvSpPr txBox="1"/>
          <p:nvPr/>
        </p:nvSpPr>
        <p:spPr>
          <a:xfrm>
            <a:off x="6030683" y="2497665"/>
            <a:ext cx="1075648" cy="369332"/>
          </a:xfrm>
          <a:prstGeom prst="rect">
            <a:avLst/>
          </a:prstGeom>
          <a:noFill/>
        </p:spPr>
        <p:txBody>
          <a:bodyPr wrap="none" rtlCol="0">
            <a:spAutoFit/>
          </a:bodyPr>
          <a:lstStyle/>
          <a:p>
            <a:r>
              <a:rPr lang="en-US" dirty="0" smtClean="0"/>
              <a:t>Domain C</a:t>
            </a:r>
            <a:endParaRPr lang="en-US" dirty="0"/>
          </a:p>
        </p:txBody>
      </p:sp>
      <p:sp>
        <p:nvSpPr>
          <p:cNvPr id="20" name="TextBox 19"/>
          <p:cNvSpPr txBox="1"/>
          <p:nvPr/>
        </p:nvSpPr>
        <p:spPr>
          <a:xfrm>
            <a:off x="4172407" y="6250001"/>
            <a:ext cx="644077" cy="369332"/>
          </a:xfrm>
          <a:prstGeom prst="rect">
            <a:avLst/>
          </a:prstGeom>
          <a:noFill/>
        </p:spPr>
        <p:txBody>
          <a:bodyPr wrap="none" rtlCol="0">
            <a:spAutoFit/>
          </a:bodyPr>
          <a:lstStyle/>
          <a:p>
            <a:r>
              <a:rPr lang="en-US" dirty="0" smtClean="0"/>
              <a:t>Items</a:t>
            </a:r>
            <a:endParaRPr lang="en-US" dirty="0"/>
          </a:p>
        </p:txBody>
      </p:sp>
      <p:pic>
        <p:nvPicPr>
          <p:cNvPr id="21" name="Picture 20"/>
          <p:cNvPicPr>
            <a:picLocks noChangeAspect="1"/>
          </p:cNvPicPr>
          <p:nvPr/>
        </p:nvPicPr>
        <p:blipFill>
          <a:blip r:embed="rId2"/>
          <a:stretch>
            <a:fillRect/>
          </a:stretch>
        </p:blipFill>
        <p:spPr>
          <a:xfrm>
            <a:off x="1539548" y="4515554"/>
            <a:ext cx="1349022" cy="837814"/>
          </a:xfrm>
          <a:prstGeom prst="rect">
            <a:avLst/>
          </a:prstGeom>
        </p:spPr>
      </p:pic>
      <p:pic>
        <p:nvPicPr>
          <p:cNvPr id="22" name="Picture 21"/>
          <p:cNvPicPr>
            <a:picLocks noChangeAspect="1"/>
          </p:cNvPicPr>
          <p:nvPr/>
        </p:nvPicPr>
        <p:blipFill>
          <a:blip r:embed="rId3"/>
          <a:stretch>
            <a:fillRect/>
          </a:stretch>
        </p:blipFill>
        <p:spPr>
          <a:xfrm>
            <a:off x="3845029" y="4515554"/>
            <a:ext cx="1289756" cy="966072"/>
          </a:xfrm>
          <a:prstGeom prst="rect">
            <a:avLst/>
          </a:prstGeom>
        </p:spPr>
      </p:pic>
      <p:pic>
        <p:nvPicPr>
          <p:cNvPr id="23" name="Picture 22"/>
          <p:cNvPicPr>
            <a:picLocks noChangeAspect="1"/>
          </p:cNvPicPr>
          <p:nvPr/>
        </p:nvPicPr>
        <p:blipFill>
          <a:blip r:embed="rId4"/>
          <a:stretch>
            <a:fillRect/>
          </a:stretch>
        </p:blipFill>
        <p:spPr>
          <a:xfrm>
            <a:off x="6096000" y="4444998"/>
            <a:ext cx="1179689" cy="1064719"/>
          </a:xfrm>
          <a:prstGeom prst="rect">
            <a:avLst/>
          </a:prstGeom>
        </p:spPr>
      </p:pic>
    </p:spTree>
    <p:extLst>
      <p:ext uri="{BB962C8B-B14F-4D97-AF65-F5344CB8AC3E}">
        <p14:creationId xmlns:p14="http://schemas.microsoft.com/office/powerpoint/2010/main" val="3335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zh-CN" dirty="0" smtClean="0"/>
              <a:t>Collective Link Prediction</a:t>
            </a:r>
            <a:endParaRPr lang="zh-CN" altLang="en-US" dirty="0" smtClean="0"/>
          </a:p>
        </p:txBody>
      </p:sp>
      <p:sp>
        <p:nvSpPr>
          <p:cNvPr id="3" name="Date Placeholder 2"/>
          <p:cNvSpPr>
            <a:spLocks noGrp="1"/>
          </p:cNvSpPr>
          <p:nvPr>
            <p:ph type="dt" sz="half" idx="10"/>
          </p:nvPr>
        </p:nvSpPr>
        <p:spPr/>
        <p:txBody>
          <a:bodyPr/>
          <a:lstStyle/>
          <a:p>
            <a:fld id="{DB81EE02-6D5C-6744-BF42-1B57FD74A092}"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2" name="Slide Number Placeholder 1"/>
          <p:cNvSpPr>
            <a:spLocks noGrp="1"/>
          </p:cNvSpPr>
          <p:nvPr>
            <p:ph type="sldNum" sz="quarter" idx="12"/>
          </p:nvPr>
        </p:nvSpPr>
        <p:spPr/>
        <p:txBody>
          <a:bodyPr>
            <a:normAutofit/>
          </a:bodyPr>
          <a:lstStyle/>
          <a:p>
            <a:fld id="{E8E03758-8527-42AD-B1AF-71E7C83E05E2}" type="slidenum">
              <a:rPr lang="en-US" smtClean="0"/>
              <a:t>31</a:t>
            </a:fld>
            <a:endParaRPr lang="en-US"/>
          </a:p>
        </p:txBody>
      </p:sp>
      <p:sp>
        <p:nvSpPr>
          <p:cNvPr id="13315" name="Content Placeholder 2"/>
          <p:cNvSpPr>
            <a:spLocks noGrp="1"/>
          </p:cNvSpPr>
          <p:nvPr>
            <p:ph sz="quarter" idx="1"/>
          </p:nvPr>
        </p:nvSpPr>
        <p:spPr/>
        <p:txBody>
          <a:bodyPr/>
          <a:lstStyle/>
          <a:p>
            <a:pPr eaLnBrk="1" hangingPunct="1"/>
            <a:r>
              <a:rPr lang="en-US" altLang="zh-CN" dirty="0" smtClean="0">
                <a:solidFill>
                  <a:srgbClr val="FF0000"/>
                </a:solidFill>
              </a:rPr>
              <a:t>Jointly</a:t>
            </a:r>
            <a:r>
              <a:rPr lang="en-US" altLang="zh-CN" dirty="0" smtClean="0"/>
              <a:t> consider multiple domains together</a:t>
            </a:r>
          </a:p>
          <a:p>
            <a:pPr eaLnBrk="1" hangingPunct="1"/>
            <a:r>
              <a:rPr lang="en-US" altLang="zh-CN" dirty="0" smtClean="0"/>
              <a:t>Learning the similarity of different domains</a:t>
            </a:r>
          </a:p>
          <a:p>
            <a:pPr lvl="1" eaLnBrk="1" hangingPunct="1"/>
            <a:r>
              <a:rPr lang="en-US" altLang="zh-CN" dirty="0" smtClean="0"/>
              <a:t>Idea behind learning: </a:t>
            </a:r>
            <a:r>
              <a:rPr lang="en-US" altLang="zh-CN" dirty="0" smtClean="0">
                <a:solidFill>
                  <a:srgbClr val="FF0000"/>
                </a:solidFill>
              </a:rPr>
              <a:t>consistency</a:t>
            </a:r>
            <a:r>
              <a:rPr lang="en-US" altLang="zh-CN" dirty="0" smtClean="0"/>
              <a:t> cross domains indicates the similarity.</a:t>
            </a:r>
          </a:p>
          <a:p>
            <a:pPr lvl="2"/>
            <a:r>
              <a:rPr lang="en-US" altLang="zh-CN" dirty="0" smtClean="0"/>
              <a:t>If the user similarities between two domains are consistent, than the domains are similar.</a:t>
            </a:r>
          </a:p>
          <a:p>
            <a:r>
              <a:rPr lang="en-US" altLang="zh-CN" dirty="0" smtClean="0"/>
              <a:t>Consider link functions</a:t>
            </a:r>
            <a:endParaRPr lang="zh-CN" altLang="en-US" dirty="0" smtClean="0"/>
          </a:p>
        </p:txBody>
      </p:sp>
    </p:spTree>
    <p:extLst>
      <p:ext uri="{BB962C8B-B14F-4D97-AF65-F5344CB8AC3E}">
        <p14:creationId xmlns:p14="http://schemas.microsoft.com/office/powerpoint/2010/main" val="3777313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Filtering via </a:t>
            </a:r>
            <a:r>
              <a:rPr lang="en-US" dirty="0"/>
              <a:t>Gaussian Processes</a:t>
            </a:r>
          </a:p>
        </p:txBody>
      </p:sp>
      <p:sp>
        <p:nvSpPr>
          <p:cNvPr id="3" name="Date Placeholder 2"/>
          <p:cNvSpPr>
            <a:spLocks noGrp="1"/>
          </p:cNvSpPr>
          <p:nvPr>
            <p:ph type="dt" sz="half" idx="10"/>
          </p:nvPr>
        </p:nvSpPr>
        <p:spPr/>
        <p:txBody>
          <a:bodyPr/>
          <a:lstStyle/>
          <a:p>
            <a:fld id="{D96CF4D9-E5BB-D347-8A01-8A0AE77CBFAD}"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5" name="Slide Number Placeholder 4"/>
          <p:cNvSpPr>
            <a:spLocks noGrp="1"/>
          </p:cNvSpPr>
          <p:nvPr>
            <p:ph type="sldNum" sz="quarter" idx="12"/>
          </p:nvPr>
        </p:nvSpPr>
        <p:spPr/>
        <p:txBody>
          <a:bodyPr>
            <a:normAutofit/>
          </a:bodyPr>
          <a:lstStyle/>
          <a:p>
            <a:fld id="{24C87E60-F712-0440-8AB6-947A98DE2D74}" type="slidenum">
              <a:rPr lang="en-US" smtClean="0"/>
              <a:t>32</a:t>
            </a:fld>
            <a:endParaRPr lang="en-US"/>
          </a:p>
        </p:txBody>
      </p:sp>
      <p:sp>
        <p:nvSpPr>
          <p:cNvPr id="6" name="Content Placeholder 5"/>
          <p:cNvSpPr>
            <a:spLocks noGrp="1"/>
          </p:cNvSpPr>
          <p:nvPr>
            <p:ph sz="quarter" idx="1"/>
          </p:nvPr>
        </p:nvSpPr>
        <p:spPr/>
        <p:txBody>
          <a:bodyPr/>
          <a:lstStyle/>
          <a:p>
            <a:r>
              <a:rPr lang="en-US" dirty="0" smtClean="0"/>
              <a:t>Matrix Factorization</a:t>
            </a:r>
          </a:p>
          <a:p>
            <a:endParaRPr lang="en-US" dirty="0"/>
          </a:p>
          <a:p>
            <a:endParaRPr lang="en-US" dirty="0" smtClean="0"/>
          </a:p>
          <a:p>
            <a:endParaRPr lang="en-US" dirty="0"/>
          </a:p>
          <a:p>
            <a:r>
              <a:rPr lang="en-US" dirty="0" smtClean="0"/>
              <a:t>Gaussian Process Models</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855" y="4495800"/>
            <a:ext cx="484234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00465"/>
            <a:ext cx="7315200" cy="94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7162800" y="4724400"/>
            <a:ext cx="5334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7197436" y="3954959"/>
            <a:ext cx="1597489" cy="646331"/>
          </a:xfrm>
          <a:prstGeom prst="rect">
            <a:avLst/>
          </a:prstGeom>
          <a:noFill/>
        </p:spPr>
        <p:txBody>
          <a:bodyPr wrap="none" rtlCol="0">
            <a:spAutoFit/>
          </a:bodyPr>
          <a:lstStyle/>
          <a:p>
            <a:r>
              <a:rPr lang="en-US" sz="3200" dirty="0" smtClean="0"/>
              <a:t>Kernel </a:t>
            </a:r>
            <a:r>
              <a:rPr lang="en-US" sz="3600" b="1" dirty="0" smtClean="0"/>
              <a:t>K</a:t>
            </a:r>
            <a:endParaRPr lang="en-US" sz="1400" b="1" dirty="0"/>
          </a:p>
        </p:txBody>
      </p:sp>
      <p:sp>
        <p:nvSpPr>
          <p:cNvPr id="11" name="Oval 10"/>
          <p:cNvSpPr/>
          <p:nvPr/>
        </p:nvSpPr>
        <p:spPr>
          <a:xfrm>
            <a:off x="6019800" y="5334000"/>
            <a:ext cx="1600200" cy="990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1329855" y="2247868"/>
            <a:ext cx="2220346" cy="584776"/>
          </a:xfrm>
          <a:prstGeom prst="rect">
            <a:avLst/>
          </a:prstGeom>
          <a:noFill/>
        </p:spPr>
        <p:txBody>
          <a:bodyPr wrap="none" rtlCol="0">
            <a:spAutoFit/>
          </a:bodyPr>
          <a:lstStyle/>
          <a:p>
            <a:r>
              <a:rPr lang="en-US" sz="3200" b="1" dirty="0" smtClean="0"/>
              <a:t>Y = UV</a:t>
            </a:r>
            <a:r>
              <a:rPr lang="en-US" sz="3200" b="1" baseline="30000" dirty="0" smtClean="0"/>
              <a:t>T </a:t>
            </a:r>
            <a:r>
              <a:rPr lang="en-US" sz="3200" b="1" dirty="0" smtClean="0"/>
              <a:t>+ E</a:t>
            </a:r>
            <a:endParaRPr lang="en-US" sz="3200" b="1" dirty="0"/>
          </a:p>
        </p:txBody>
      </p:sp>
      <p:pic>
        <p:nvPicPr>
          <p:cNvPr id="13" name="Picture 7" descr="sparseR"/>
          <p:cNvPicPr>
            <a:picLocks noChangeAspect="1" noChangeArrowheads="1"/>
          </p:cNvPicPr>
          <p:nvPr/>
        </p:nvPicPr>
        <p:blipFill>
          <a:blip r:embed="rId4">
            <a:extLst>
              <a:ext uri="{28A0092B-C50C-407E-A947-70E740481C1C}">
                <a14:useLocalDpi xmlns:a14="http://schemas.microsoft.com/office/drawing/2010/main" val="0"/>
              </a:ext>
            </a:extLst>
          </a:blip>
          <a:srcRect b="14348"/>
          <a:stretch>
            <a:fillRect/>
          </a:stretch>
        </p:blipFill>
        <p:spPr bwMode="auto">
          <a:xfrm>
            <a:off x="4842164" y="1740798"/>
            <a:ext cx="1412776" cy="18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sparseR_UV"/>
          <p:cNvPicPr>
            <a:picLocks noChangeAspect="1" noChangeArrowheads="1"/>
          </p:cNvPicPr>
          <p:nvPr/>
        </p:nvPicPr>
        <p:blipFill rotWithShape="1">
          <a:blip r:embed="rId5">
            <a:extLst>
              <a:ext uri="{28A0092B-C50C-407E-A947-70E740481C1C}">
                <a14:useLocalDpi xmlns:a14="http://schemas.microsoft.com/office/drawing/2010/main" val="0"/>
              </a:ext>
            </a:extLst>
          </a:blip>
          <a:srcRect l="1332" r="10731" b="14348"/>
          <a:stretch/>
        </p:blipFill>
        <p:spPr bwMode="auto">
          <a:xfrm>
            <a:off x="6476999" y="1629264"/>
            <a:ext cx="2286001" cy="204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371600" y="3034991"/>
            <a:ext cx="2542416" cy="584776"/>
          </a:xfrm>
          <a:prstGeom prst="rect">
            <a:avLst/>
          </a:prstGeom>
          <a:noFill/>
        </p:spPr>
        <p:txBody>
          <a:bodyPr wrap="none" rtlCol="0">
            <a:spAutoFit/>
          </a:bodyPr>
          <a:lstStyle/>
          <a:p>
            <a:r>
              <a:rPr lang="en-US" sz="3200" dirty="0" err="1" smtClean="0"/>
              <a:t>E</a:t>
            </a:r>
            <a:r>
              <a:rPr lang="en-US" sz="3200" baseline="-25000" dirty="0" err="1" smtClean="0"/>
              <a:t>ij</a:t>
            </a:r>
            <a:r>
              <a:rPr lang="en-US" sz="3200" dirty="0" smtClean="0"/>
              <a:t> ~ N(0, σ</a:t>
            </a:r>
            <a:r>
              <a:rPr lang="en-US" sz="3200" baseline="30000" dirty="0" smtClean="0"/>
              <a:t>2</a:t>
            </a:r>
            <a:r>
              <a:rPr lang="en-US" sz="3200" dirty="0" smtClean="0"/>
              <a:t>)</a:t>
            </a:r>
            <a:endParaRPr lang="en-US" sz="3200" dirty="0"/>
          </a:p>
        </p:txBody>
      </p:sp>
    </p:spTree>
    <p:extLst>
      <p:ext uri="{BB962C8B-B14F-4D97-AF65-F5344CB8AC3E}">
        <p14:creationId xmlns:p14="http://schemas.microsoft.com/office/powerpoint/2010/main" val="453574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Collective Link Prediction</a:t>
            </a:r>
            <a:endParaRPr lang="zh-CN" altLang="en-US" dirty="0">
              <a:latin typeface="Calibri" charset="0"/>
              <a:ea typeface="宋体" charset="0"/>
            </a:endParaRPr>
          </a:p>
        </p:txBody>
      </p:sp>
      <p:sp>
        <p:nvSpPr>
          <p:cNvPr id="4" name="Date Placeholder 3"/>
          <p:cNvSpPr>
            <a:spLocks noGrp="1"/>
          </p:cNvSpPr>
          <p:nvPr>
            <p:ph type="dt" sz="half" idx="10"/>
          </p:nvPr>
        </p:nvSpPr>
        <p:spPr/>
        <p:txBody>
          <a:bodyPr/>
          <a:lstStyle/>
          <a:p>
            <a:fld id="{232F0EAD-761C-6740-878D-2D0B8D42505E}" type="datetime1">
              <a:rPr lang="en-US" smtClean="0"/>
              <a:t>5/22/2012</a:t>
            </a:fld>
            <a:endParaRPr lang="en-US"/>
          </a:p>
        </p:txBody>
      </p:sp>
      <p:sp>
        <p:nvSpPr>
          <p:cNvPr id="7" name="Footer Placeholder 6"/>
          <p:cNvSpPr>
            <a:spLocks noGrp="1"/>
          </p:cNvSpPr>
          <p:nvPr>
            <p:ph type="ftr" sz="quarter" idx="11"/>
          </p:nvPr>
        </p:nvSpPr>
        <p:spPr/>
        <p:txBody>
          <a:bodyPr/>
          <a:lstStyle/>
          <a:p>
            <a:r>
              <a:rPr lang="en-US" smtClean="0"/>
              <a:t>HKUST</a:t>
            </a:r>
            <a:endParaRPr lang="en-US"/>
          </a:p>
        </p:txBody>
      </p:sp>
      <p:sp>
        <p:nvSpPr>
          <p:cNvPr id="8" name="Slide Number Placeholder 7"/>
          <p:cNvSpPr>
            <a:spLocks noGrp="1"/>
          </p:cNvSpPr>
          <p:nvPr>
            <p:ph type="sldNum" sz="quarter" idx="12"/>
          </p:nvPr>
        </p:nvSpPr>
        <p:spPr/>
        <p:txBody>
          <a:bodyPr>
            <a:normAutofit/>
          </a:bodyPr>
          <a:lstStyle/>
          <a:p>
            <a:fld id="{24C87E60-F712-0440-8AB6-947A98DE2D74}" type="slidenum">
              <a:rPr lang="en-US" smtClean="0"/>
              <a:t>33</a:t>
            </a:fld>
            <a:endParaRPr lang="en-US"/>
          </a:p>
        </p:txBody>
      </p:sp>
      <p:sp>
        <p:nvSpPr>
          <p:cNvPr id="17411" name="Content Placeholder 2"/>
          <p:cNvSpPr>
            <a:spLocks noGrp="1"/>
          </p:cNvSpPr>
          <p:nvPr>
            <p:ph sz="quarter" idx="1"/>
          </p:nvPr>
        </p:nvSpPr>
        <p:spPr/>
        <p:txBody>
          <a:bodyPr/>
          <a:lstStyle/>
          <a:p>
            <a:pPr eaLnBrk="1" hangingPunct="1"/>
            <a:r>
              <a:rPr lang="en-US" altLang="zh-CN" dirty="0">
                <a:latin typeface="Calibri" charset="0"/>
                <a:ea typeface="宋体" charset="0"/>
              </a:rPr>
              <a:t>Based on Gaussian process models</a:t>
            </a:r>
          </a:p>
          <a:p>
            <a:pPr eaLnBrk="1" hangingPunct="1"/>
            <a:r>
              <a:rPr lang="en-US" altLang="zh-CN" dirty="0">
                <a:latin typeface="Calibri" charset="0"/>
                <a:ea typeface="宋体" charset="0"/>
              </a:rPr>
              <a:t>Key part is the kernel modeling </a:t>
            </a:r>
            <a:r>
              <a:rPr lang="en-US" altLang="zh-CN" dirty="0" smtClean="0">
                <a:latin typeface="Calibri" charset="0"/>
                <a:ea typeface="宋体" charset="0"/>
              </a:rPr>
              <a:t>item relation </a:t>
            </a:r>
            <a:r>
              <a:rPr lang="en-US" altLang="zh-CN" dirty="0">
                <a:latin typeface="Calibri" charset="0"/>
                <a:ea typeface="宋体" charset="0"/>
              </a:rPr>
              <a:t>as well as task relation</a:t>
            </a:r>
          </a:p>
          <a:p>
            <a:pPr lvl="1" eaLnBrk="1" hangingPunct="1"/>
            <a:endParaRPr lang="en-US" altLang="zh-CN" dirty="0">
              <a:latin typeface="Calibri" charset="0"/>
              <a:ea typeface="宋体" charset="0"/>
            </a:endParaRPr>
          </a:p>
          <a:p>
            <a:pPr eaLnBrk="1" hangingPunct="1"/>
            <a:endParaRPr lang="zh-CN" altLang="en-US" dirty="0">
              <a:latin typeface="Calibri" charset="0"/>
              <a:ea typeface="宋体"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3124200"/>
            <a:ext cx="72469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Brace 2"/>
          <p:cNvSpPr/>
          <p:nvPr/>
        </p:nvSpPr>
        <p:spPr>
          <a:xfrm>
            <a:off x="1285875" y="3505200"/>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lang="en-US">
              <a:latin typeface="Calibri" charset="0"/>
              <a:ea typeface="宋体" charset="0"/>
              <a:cs typeface="宋体" charset="0"/>
            </a:endParaRPr>
          </a:p>
        </p:txBody>
      </p:sp>
      <p:sp>
        <p:nvSpPr>
          <p:cNvPr id="6" name="Left Brace 5"/>
          <p:cNvSpPr/>
          <p:nvPr/>
        </p:nvSpPr>
        <p:spPr>
          <a:xfrm>
            <a:off x="1285875" y="4572000"/>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lang="en-US">
              <a:latin typeface="Calibri" charset="0"/>
              <a:ea typeface="宋体" charset="0"/>
              <a:cs typeface="宋体" charset="0"/>
            </a:endParaRPr>
          </a:p>
        </p:txBody>
      </p:sp>
      <p:sp>
        <p:nvSpPr>
          <p:cNvPr id="17415" name="TextBox 3"/>
          <p:cNvSpPr txBox="1">
            <a:spLocks noChangeArrowheads="1"/>
          </p:cNvSpPr>
          <p:nvPr/>
        </p:nvSpPr>
        <p:spPr bwMode="auto">
          <a:xfrm>
            <a:off x="228600" y="3638550"/>
            <a:ext cx="1057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t>Items in </a:t>
            </a:r>
          </a:p>
          <a:p>
            <a:pPr eaLnBrk="1" hangingPunct="1"/>
            <a:r>
              <a:rPr lang="en-US"/>
              <a:t>task A</a:t>
            </a:r>
          </a:p>
        </p:txBody>
      </p:sp>
      <p:sp>
        <p:nvSpPr>
          <p:cNvPr id="17416" name="TextBox 7"/>
          <p:cNvSpPr txBox="1">
            <a:spLocks noChangeArrowheads="1"/>
          </p:cNvSpPr>
          <p:nvPr/>
        </p:nvSpPr>
        <p:spPr bwMode="auto">
          <a:xfrm>
            <a:off x="228600" y="4705350"/>
            <a:ext cx="1057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t>Items in </a:t>
            </a:r>
          </a:p>
          <a:p>
            <a:pPr eaLnBrk="1" hangingPunct="1"/>
            <a:r>
              <a:rPr lang="en-US"/>
              <a:t>task B</a:t>
            </a:r>
          </a:p>
        </p:txBody>
      </p:sp>
      <p:grpSp>
        <p:nvGrpSpPr>
          <p:cNvPr id="17417" name="Group 16"/>
          <p:cNvGrpSpPr>
            <a:grpSpLocks/>
          </p:cNvGrpSpPr>
          <p:nvPr/>
        </p:nvGrpSpPr>
        <p:grpSpPr bwMode="auto">
          <a:xfrm>
            <a:off x="4114800" y="5353050"/>
            <a:ext cx="2178050" cy="1000125"/>
            <a:chOff x="4067970" y="5140548"/>
            <a:chExt cx="2178268" cy="999953"/>
          </a:xfrm>
        </p:grpSpPr>
        <p:sp>
          <p:nvSpPr>
            <p:cNvPr id="5" name="TextBox 4"/>
            <p:cNvSpPr txBox="1">
              <a:spLocks noRot="1" noChangeAspect="1" noMove="1" noResize="1" noEditPoints="1" noAdjustHandles="1" noChangeArrowheads="1" noChangeShapeType="1" noTextEdit="1"/>
            </p:cNvSpPr>
            <p:nvPr/>
          </p:nvSpPr>
          <p:spPr>
            <a:xfrm>
              <a:off x="4718333" y="5181600"/>
              <a:ext cx="1375505" cy="605550"/>
            </a:xfrm>
            <a:prstGeom prst="rect">
              <a:avLst/>
            </a:prstGeom>
            <a:blipFill rotWithShape="1">
              <a:blip r:embed="rId4"/>
              <a:stretch>
                <a:fillRect r="-7111"/>
              </a:stretch>
            </a:blipFill>
          </p:spPr>
          <p:txBody>
            <a:bodyPr/>
            <a:lstStyle/>
            <a:p>
              <a:r>
                <a:rPr lang="en-US">
                  <a:noFill/>
                </a:rPr>
                <a:t> </a:t>
              </a:r>
            </a:p>
          </p:txBody>
        </p:sp>
        <p:sp>
          <p:nvSpPr>
            <p:cNvPr id="17420" name="Rectangle 8"/>
            <p:cNvSpPr>
              <a:spLocks noChangeArrowheads="1"/>
            </p:cNvSpPr>
            <p:nvPr/>
          </p:nvSpPr>
          <p:spPr bwMode="auto">
            <a:xfrm>
              <a:off x="4607263" y="5771169"/>
              <a:ext cx="813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task A</a:t>
              </a:r>
            </a:p>
          </p:txBody>
        </p:sp>
        <p:sp>
          <p:nvSpPr>
            <p:cNvPr id="17421" name="Rectangle 9"/>
            <p:cNvSpPr>
              <a:spLocks noChangeArrowheads="1"/>
            </p:cNvSpPr>
            <p:nvPr/>
          </p:nvSpPr>
          <p:spPr bwMode="auto">
            <a:xfrm>
              <a:off x="5420371" y="5771169"/>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task B</a:t>
              </a:r>
            </a:p>
          </p:txBody>
        </p:sp>
        <p:sp>
          <p:nvSpPr>
            <p:cNvPr id="17422" name="Rectangle 12"/>
            <p:cNvSpPr>
              <a:spLocks noChangeArrowheads="1"/>
            </p:cNvSpPr>
            <p:nvPr/>
          </p:nvSpPr>
          <p:spPr bwMode="auto">
            <a:xfrm>
              <a:off x="4074685" y="5140548"/>
              <a:ext cx="813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task A</a:t>
              </a:r>
            </a:p>
          </p:txBody>
        </p:sp>
        <p:sp>
          <p:nvSpPr>
            <p:cNvPr id="17423" name="Rectangle 13"/>
            <p:cNvSpPr>
              <a:spLocks noChangeArrowheads="1"/>
            </p:cNvSpPr>
            <p:nvPr/>
          </p:nvSpPr>
          <p:spPr bwMode="auto">
            <a:xfrm>
              <a:off x="4067970" y="5458727"/>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task B</a:t>
              </a:r>
            </a:p>
          </p:txBody>
        </p:sp>
        <p:cxnSp>
          <p:nvCxnSpPr>
            <p:cNvPr id="12" name="Straight Connector 11"/>
            <p:cNvCxnSpPr>
              <a:endCxn id="5" idx="3"/>
            </p:cNvCxnSpPr>
            <p:nvPr/>
          </p:nvCxnSpPr>
          <p:spPr>
            <a:xfrm flipV="1">
              <a:off x="4074321" y="5484977"/>
              <a:ext cx="201950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06367" y="5140548"/>
              <a:ext cx="14288" cy="9999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Down Arrow 17"/>
          <p:cNvSpPr/>
          <p:nvPr/>
        </p:nvSpPr>
        <p:spPr>
          <a:xfrm>
            <a:off x="4851400" y="5049838"/>
            <a:ext cx="406400" cy="336550"/>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p>
            <a:pPr algn="ctr"/>
            <a:endParaRPr lang="en-US">
              <a:solidFill>
                <a:srgbClr val="000000"/>
              </a:solidFill>
              <a:latin typeface="Calibri" charset="0"/>
              <a:ea typeface="宋体" charset="0"/>
              <a:cs typeface="宋体" charset="0"/>
            </a:endParaRPr>
          </a:p>
        </p:txBody>
      </p:sp>
    </p:spTree>
    <p:extLst>
      <p:ext uri="{BB962C8B-B14F-4D97-AF65-F5344CB8AC3E}">
        <p14:creationId xmlns:p14="http://schemas.microsoft.com/office/powerpoint/2010/main" val="1461773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zh-CN" dirty="0" smtClean="0"/>
              <a:t>Rating Bias</a:t>
            </a:r>
            <a:endParaRPr lang="zh-CN" altLang="en-US" dirty="0" smtClean="0"/>
          </a:p>
        </p:txBody>
      </p:sp>
      <p:sp>
        <p:nvSpPr>
          <p:cNvPr id="3" name="Date Placeholder 2"/>
          <p:cNvSpPr>
            <a:spLocks noGrp="1"/>
          </p:cNvSpPr>
          <p:nvPr>
            <p:ph type="dt" sz="half" idx="10"/>
          </p:nvPr>
        </p:nvSpPr>
        <p:spPr/>
        <p:txBody>
          <a:bodyPr/>
          <a:lstStyle/>
          <a:p>
            <a:fld id="{F0F9DEDA-D85A-0E47-99B1-78DF227A2D80}"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2" name="Slide Number Placeholder 1"/>
          <p:cNvSpPr>
            <a:spLocks noGrp="1"/>
          </p:cNvSpPr>
          <p:nvPr>
            <p:ph type="sldNum" sz="quarter" idx="12"/>
          </p:nvPr>
        </p:nvSpPr>
        <p:spPr/>
        <p:txBody>
          <a:bodyPr>
            <a:normAutofit/>
          </a:bodyPr>
          <a:lstStyle/>
          <a:p>
            <a:fld id="{E8E03758-8527-42AD-B1AF-71E7C83E05E2}" type="slidenum">
              <a:rPr lang="en-US" smtClean="0"/>
              <a:t>34</a:t>
            </a:fld>
            <a:endParaRPr lang="en-US"/>
          </a:p>
        </p:txBody>
      </p:sp>
      <p:sp>
        <p:nvSpPr>
          <p:cNvPr id="14339" name="Content Placeholder 2"/>
          <p:cNvSpPr>
            <a:spLocks noGrp="1"/>
          </p:cNvSpPr>
          <p:nvPr>
            <p:ph sz="quarter" idx="1"/>
          </p:nvPr>
        </p:nvSpPr>
        <p:spPr/>
        <p:txBody>
          <a:bodyPr/>
          <a:lstStyle/>
          <a:p>
            <a:pPr eaLnBrk="1" hangingPunct="1"/>
            <a:r>
              <a:rPr lang="en-US" altLang="zh-CN" dirty="0" smtClean="0"/>
              <a:t>Rating bias exists in the data</a:t>
            </a:r>
          </a:p>
          <a:p>
            <a:pPr lvl="1" eaLnBrk="1" hangingPunct="1"/>
            <a:r>
              <a:rPr lang="en-US" altLang="zh-CN" dirty="0" smtClean="0"/>
              <a:t>Users tend to rate more items they like</a:t>
            </a:r>
          </a:p>
          <a:p>
            <a:r>
              <a:rPr lang="en-US" altLang="zh-CN" dirty="0" smtClean="0"/>
              <a:t>Assumptions in Gaussian processes</a:t>
            </a:r>
          </a:p>
          <a:p>
            <a:pPr lvl="1"/>
            <a:r>
              <a:rPr lang="en-US" altLang="zh-CN" dirty="0" smtClean="0"/>
              <a:t>Observations follow Gaussian distributions</a:t>
            </a:r>
          </a:p>
          <a:p>
            <a:pPr lvl="1"/>
            <a:r>
              <a:rPr lang="en-US" altLang="zh-CN" dirty="0" smtClean="0"/>
              <a:t>Similar assumptions in the models minimizing L2 loss</a:t>
            </a:r>
            <a:endParaRPr lang="en-US" altLang="zh-CN" dirty="0"/>
          </a:p>
          <a:p>
            <a:pPr eaLnBrk="1" hangingPunct="1"/>
            <a:r>
              <a:rPr lang="en-US" altLang="zh-CN" dirty="0" smtClean="0">
                <a:solidFill>
                  <a:srgbClr val="FF0000"/>
                </a:solidFill>
              </a:rPr>
              <a:t>Existing of bias breaks the underlying assumption!</a:t>
            </a:r>
          </a:p>
        </p:txBody>
      </p:sp>
    </p:spTree>
    <p:extLst>
      <p:ext uri="{BB962C8B-B14F-4D97-AF65-F5344CB8AC3E}">
        <p14:creationId xmlns:p14="http://schemas.microsoft.com/office/powerpoint/2010/main" val="2529172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t>
            </a:r>
            <a:r>
              <a:rPr lang="en-US" dirty="0" err="1" smtClean="0"/>
              <a:t>Skewness</a:t>
            </a:r>
            <a:endParaRPr lang="en-US" dirty="0"/>
          </a:p>
        </p:txBody>
      </p:sp>
      <p:sp>
        <p:nvSpPr>
          <p:cNvPr id="9" name="Date Placeholder 8"/>
          <p:cNvSpPr>
            <a:spLocks noGrp="1"/>
          </p:cNvSpPr>
          <p:nvPr>
            <p:ph type="dt" sz="half" idx="10"/>
          </p:nvPr>
        </p:nvSpPr>
        <p:spPr/>
        <p:txBody>
          <a:bodyPr/>
          <a:lstStyle/>
          <a:p>
            <a:fld id="{B45200BE-DB9B-7C4A-B7FE-C682C0A69043}" type="datetime1">
              <a:rPr lang="en-US" smtClean="0"/>
              <a:t>5/22/2012</a:t>
            </a:fld>
            <a:endParaRPr lang="en-US"/>
          </a:p>
        </p:txBody>
      </p:sp>
      <p:sp>
        <p:nvSpPr>
          <p:cNvPr id="10" name="Footer Placeholder 9"/>
          <p:cNvSpPr>
            <a:spLocks noGrp="1"/>
          </p:cNvSpPr>
          <p:nvPr>
            <p:ph type="ftr" sz="quarter" idx="11"/>
          </p:nvPr>
        </p:nvSpPr>
        <p:spPr/>
        <p:txBody>
          <a:bodyPr/>
          <a:lstStyle/>
          <a:p>
            <a:r>
              <a:rPr lang="en-US" smtClean="0"/>
              <a:t>HKUST</a:t>
            </a:r>
            <a:endParaRPr lang="en-US"/>
          </a:p>
        </p:txBody>
      </p:sp>
      <p:sp>
        <p:nvSpPr>
          <p:cNvPr id="8" name="Slide Number Placeholder 7"/>
          <p:cNvSpPr>
            <a:spLocks noGrp="1"/>
          </p:cNvSpPr>
          <p:nvPr>
            <p:ph type="sldNum" sz="quarter" idx="12"/>
          </p:nvPr>
        </p:nvSpPr>
        <p:spPr/>
        <p:txBody>
          <a:bodyPr>
            <a:normAutofit/>
          </a:bodyPr>
          <a:lstStyle/>
          <a:p>
            <a:fld id="{E8E03758-8527-42AD-B1AF-71E7C83E05E2}" type="slidenum">
              <a:rPr lang="en-US" smtClean="0"/>
              <a:t>35</a:t>
            </a:fld>
            <a:endParaRPr lang="en-US"/>
          </a:p>
        </p:txBody>
      </p:sp>
      <p:sp>
        <p:nvSpPr>
          <p:cNvPr id="3" name="Content Placeholder 2"/>
          <p:cNvSpPr>
            <a:spLocks noGrp="1"/>
          </p:cNvSpPr>
          <p:nvPr>
            <p:ph sz="quarter" idx="1"/>
          </p:nvPr>
        </p:nvSpPr>
        <p:spPr/>
        <p:txBody>
          <a:bodyPr/>
          <a:lstStyle/>
          <a:p>
            <a:r>
              <a:rPr lang="en-US" dirty="0" smtClean="0"/>
              <a:t>Use link function to reduce the </a:t>
            </a:r>
            <a:r>
              <a:rPr lang="en-US" dirty="0" err="1" smtClean="0"/>
              <a:t>skewness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3276600" cy="311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307284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759" y="3576638"/>
            <a:ext cx="2157041"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5800" y="6019800"/>
            <a:ext cx="8229600" cy="461665"/>
          </a:xfrm>
          <a:prstGeom prst="rect">
            <a:avLst/>
          </a:prstGeom>
        </p:spPr>
        <p:txBody>
          <a:bodyPr wrap="square">
            <a:spAutoFit/>
          </a:bodyPr>
          <a:lstStyle/>
          <a:p>
            <a:r>
              <a:rPr lang="en-US" sz="2400" dirty="0" smtClean="0"/>
              <a:t>The </a:t>
            </a:r>
            <a:r>
              <a:rPr lang="en-US" sz="2400" dirty="0" err="1" smtClean="0"/>
              <a:t>skewness</a:t>
            </a:r>
            <a:r>
              <a:rPr lang="en-US" sz="2400" dirty="0" smtClean="0"/>
              <a:t> of the distribution drop from -0.5 to 0.0002</a:t>
            </a:r>
            <a:endParaRPr lang="en-US" sz="2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2266950"/>
            <a:ext cx="2314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62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Functions</a:t>
            </a:r>
            <a:endParaRPr lang="en-US" dirty="0"/>
          </a:p>
        </p:txBody>
      </p:sp>
      <p:sp>
        <p:nvSpPr>
          <p:cNvPr id="5" name="Date Placeholder 4"/>
          <p:cNvSpPr>
            <a:spLocks noGrp="1"/>
          </p:cNvSpPr>
          <p:nvPr>
            <p:ph type="dt" sz="half" idx="10"/>
          </p:nvPr>
        </p:nvSpPr>
        <p:spPr/>
        <p:txBody>
          <a:bodyPr/>
          <a:lstStyle/>
          <a:p>
            <a:fld id="{CCD729A8-D064-4A43-8C02-D04ED6C59B0B}" type="datetime1">
              <a:rPr lang="en-US" smtClean="0"/>
              <a:t>5/22/2012</a:t>
            </a:fld>
            <a:endParaRPr lang="en-US"/>
          </a:p>
        </p:txBody>
      </p:sp>
      <p:sp>
        <p:nvSpPr>
          <p:cNvPr id="6" name="Footer Placeholder 5"/>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normAutofit/>
          </a:bodyPr>
          <a:lstStyle/>
          <a:p>
            <a:fld id="{E8E03758-8527-42AD-B1AF-71E7C83E05E2}" type="slidenum">
              <a:rPr lang="en-US" smtClean="0"/>
              <a:t>36</a:t>
            </a:fld>
            <a:endParaRPr lang="en-US"/>
          </a:p>
        </p:txBody>
      </p:sp>
      <p:sp>
        <p:nvSpPr>
          <p:cNvPr id="3" name="Content Placeholder 2"/>
          <p:cNvSpPr>
            <a:spLocks noGrp="1"/>
          </p:cNvSpPr>
          <p:nvPr>
            <p:ph sz="quarter" idx="1"/>
          </p:nvPr>
        </p:nvSpPr>
        <p:spPr/>
        <p:txBody>
          <a:bodyPr/>
          <a:lstStyle/>
          <a:p>
            <a:r>
              <a:rPr lang="en-US" altLang="zh-CN" dirty="0" smtClean="0"/>
              <a:t>Bias may be different in different domains</a:t>
            </a:r>
          </a:p>
          <a:p>
            <a:pPr lvl="1"/>
            <a:r>
              <a:rPr lang="en-US" altLang="zh-CN" dirty="0" smtClean="0"/>
              <a:t>Add link function for different domains</a:t>
            </a:r>
          </a:p>
          <a:p>
            <a:r>
              <a:rPr lang="en-US" altLang="zh-CN" dirty="0" smtClean="0"/>
              <a:t>Warped Gaussian Processes </a:t>
            </a:r>
            <a:r>
              <a:rPr lang="en-US" altLang="zh-CN" sz="2400" dirty="0" smtClean="0"/>
              <a:t>[</a:t>
            </a:r>
            <a:r>
              <a:rPr lang="en-US" sz="2400" dirty="0" err="1" smtClean="0"/>
              <a:t>Snelson</a:t>
            </a:r>
            <a:r>
              <a:rPr lang="en-US" sz="2400" dirty="0" smtClean="0"/>
              <a:t> et al.’03</a:t>
            </a:r>
            <a:r>
              <a:rPr lang="en-US" altLang="zh-CN" sz="2400" dirty="0" smtClean="0"/>
              <a:t>]</a:t>
            </a:r>
            <a:endParaRPr lang="en-US" altLang="zh-CN" dirty="0" smtClean="0"/>
          </a:p>
          <a:p>
            <a:pPr lvl="1"/>
            <a:endParaRPr lang="en-US" altLang="zh-CN" dirty="0" smtClean="0"/>
          </a:p>
          <a:p>
            <a:r>
              <a:rPr lang="en-US" altLang="zh-CN" dirty="0" smtClean="0"/>
              <a:t>Form of link function</a:t>
            </a:r>
          </a:p>
          <a:p>
            <a:pPr lvl="1"/>
            <a:r>
              <a:rPr lang="en-US" altLang="zh-CN" dirty="0" smtClean="0"/>
              <a:t>Monotonic (easy to obtain inverse function)</a:t>
            </a:r>
          </a:p>
          <a:p>
            <a:pPr lvl="1"/>
            <a:r>
              <a:rPr lang="en-US" altLang="zh-CN" dirty="0" smtClean="0"/>
              <a:t>Can correct the bias</a:t>
            </a:r>
            <a:endParaRPr lang="zh-CN" altLang="en-US" dirty="0" smtClean="0"/>
          </a:p>
          <a:p>
            <a:endParaRPr lang="en-US" dirty="0"/>
          </a:p>
        </p:txBody>
      </p:sp>
    </p:spTree>
    <p:extLst>
      <p:ext uri="{BB962C8B-B14F-4D97-AF65-F5344CB8AC3E}">
        <p14:creationId xmlns:p14="http://schemas.microsoft.com/office/powerpoint/2010/main" val="2038588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7315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pPr eaLnBrk="1" hangingPunct="1"/>
            <a:r>
              <a:rPr lang="en-US" altLang="zh-CN" smtClean="0"/>
              <a:t>Making Prediction</a:t>
            </a:r>
            <a:endParaRPr lang="zh-CN" altLang="en-US" smtClean="0"/>
          </a:p>
        </p:txBody>
      </p:sp>
      <p:sp>
        <p:nvSpPr>
          <p:cNvPr id="3" name="Date Placeholder 2"/>
          <p:cNvSpPr>
            <a:spLocks noGrp="1"/>
          </p:cNvSpPr>
          <p:nvPr>
            <p:ph type="dt" sz="half" idx="10"/>
          </p:nvPr>
        </p:nvSpPr>
        <p:spPr/>
        <p:txBody>
          <a:bodyPr/>
          <a:lstStyle/>
          <a:p>
            <a:fld id="{C3D211C0-834F-E44F-9292-066D24F6576B}" type="datetime1">
              <a:rPr lang="en-US" smtClean="0"/>
              <a:t>5/22/2012</a:t>
            </a:fld>
            <a:endParaRPr lang="en-US"/>
          </a:p>
        </p:txBody>
      </p:sp>
      <p:sp>
        <p:nvSpPr>
          <p:cNvPr id="4" name="Footer Placeholder 3"/>
          <p:cNvSpPr>
            <a:spLocks noGrp="1"/>
          </p:cNvSpPr>
          <p:nvPr>
            <p:ph type="ftr" sz="quarter" idx="11"/>
          </p:nvPr>
        </p:nvSpPr>
        <p:spPr/>
        <p:txBody>
          <a:bodyPr/>
          <a:lstStyle/>
          <a:p>
            <a:r>
              <a:rPr lang="en-US" smtClean="0"/>
              <a:t>HKUST</a:t>
            </a:r>
            <a:endParaRPr lang="en-US"/>
          </a:p>
        </p:txBody>
      </p:sp>
      <p:sp>
        <p:nvSpPr>
          <p:cNvPr id="2" name="Slide Number Placeholder 1"/>
          <p:cNvSpPr>
            <a:spLocks noGrp="1"/>
          </p:cNvSpPr>
          <p:nvPr>
            <p:ph type="sldNum" sz="quarter" idx="12"/>
          </p:nvPr>
        </p:nvSpPr>
        <p:spPr>
          <a:xfrm>
            <a:off x="0" y="1272222"/>
            <a:ext cx="533400" cy="244476"/>
          </a:xfrm>
        </p:spPr>
        <p:txBody>
          <a:bodyPr>
            <a:normAutofit fontScale="92500" lnSpcReduction="10000"/>
          </a:bodyPr>
          <a:lstStyle/>
          <a:p>
            <a:fld id="{E8E03758-8527-42AD-B1AF-71E7C83E05E2}" type="slidenum">
              <a:rPr lang="en-US" smtClean="0"/>
              <a:t>37</a:t>
            </a:fld>
            <a:endParaRPr lang="en-US"/>
          </a:p>
        </p:txBody>
      </p:sp>
      <p:sp>
        <p:nvSpPr>
          <p:cNvPr id="16388" name="Content Placeholder 2"/>
          <p:cNvSpPr>
            <a:spLocks noGrp="1"/>
          </p:cNvSpPr>
          <p:nvPr>
            <p:ph sz="quarter" idx="1"/>
          </p:nvPr>
        </p:nvSpPr>
        <p:spPr/>
        <p:txBody>
          <a:bodyPr/>
          <a:lstStyle/>
          <a:p>
            <a:pPr eaLnBrk="1" hangingPunct="1"/>
            <a:r>
              <a:rPr lang="en-US" altLang="zh-CN" dirty="0" smtClean="0"/>
              <a:t>Similar to memory-based approach</a:t>
            </a:r>
            <a:endParaRPr lang="zh-CN" altLang="en-US" dirty="0" smtClean="0"/>
          </a:p>
        </p:txBody>
      </p:sp>
      <p:sp>
        <p:nvSpPr>
          <p:cNvPr id="5" name="Oval 4"/>
          <p:cNvSpPr/>
          <p:nvPr/>
        </p:nvSpPr>
        <p:spPr>
          <a:xfrm>
            <a:off x="5486400" y="3200400"/>
            <a:ext cx="609600" cy="13716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6" name="Oval 5"/>
          <p:cNvSpPr/>
          <p:nvPr/>
        </p:nvSpPr>
        <p:spPr>
          <a:xfrm>
            <a:off x="1981200" y="3200400"/>
            <a:ext cx="609600" cy="13716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6391" name="TextBox 7"/>
          <p:cNvSpPr txBox="1">
            <a:spLocks noChangeArrowheads="1"/>
          </p:cNvSpPr>
          <p:nvPr/>
        </p:nvSpPr>
        <p:spPr bwMode="auto">
          <a:xfrm>
            <a:off x="2667000" y="5334000"/>
            <a:ext cx="321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dirty="0">
                <a:latin typeface="Calibri" pitchFamily="34" charset="0"/>
              </a:rPr>
              <a:t>Similarity between tasks</a:t>
            </a:r>
            <a:endParaRPr lang="zh-CN" altLang="en-US" sz="2400" dirty="0">
              <a:latin typeface="Calibri" pitchFamily="34" charset="0"/>
            </a:endParaRPr>
          </a:p>
        </p:txBody>
      </p:sp>
      <p:cxnSp>
        <p:nvCxnSpPr>
          <p:cNvPr id="10" name="Straight Arrow Connector 9"/>
          <p:cNvCxnSpPr>
            <a:endCxn id="6" idx="5"/>
          </p:cNvCxnSpPr>
          <p:nvPr/>
        </p:nvCxnSpPr>
        <p:spPr>
          <a:xfrm rot="10800000">
            <a:off x="2501900" y="4370388"/>
            <a:ext cx="850900" cy="8112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endCxn id="5" idx="3"/>
          </p:cNvCxnSpPr>
          <p:nvPr/>
        </p:nvCxnSpPr>
        <p:spPr>
          <a:xfrm rot="5400000" flipH="1" flipV="1">
            <a:off x="4820444" y="4502944"/>
            <a:ext cx="887412" cy="6223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394" name="TextBox 12"/>
          <p:cNvSpPr txBox="1">
            <a:spLocks noChangeArrowheads="1"/>
          </p:cNvSpPr>
          <p:nvPr/>
        </p:nvSpPr>
        <p:spPr bwMode="auto">
          <a:xfrm>
            <a:off x="3962400" y="2286000"/>
            <a:ext cx="3279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a:latin typeface="Calibri" pitchFamily="34" charset="0"/>
              </a:rPr>
              <a:t>Similarity between items</a:t>
            </a:r>
            <a:endParaRPr lang="zh-CN" altLang="en-US" sz="2400">
              <a:latin typeface="Calibri" pitchFamily="34" charset="0"/>
            </a:endParaRPr>
          </a:p>
        </p:txBody>
      </p:sp>
      <p:sp>
        <p:nvSpPr>
          <p:cNvPr id="14" name="Oval 13"/>
          <p:cNvSpPr/>
          <p:nvPr/>
        </p:nvSpPr>
        <p:spPr>
          <a:xfrm>
            <a:off x="3810000" y="3200400"/>
            <a:ext cx="990600" cy="12192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5" name="Oval 14"/>
          <p:cNvSpPr/>
          <p:nvPr/>
        </p:nvSpPr>
        <p:spPr>
          <a:xfrm>
            <a:off x="7239000" y="3276600"/>
            <a:ext cx="990600" cy="12192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cxnSp>
        <p:nvCxnSpPr>
          <p:cNvPr id="17" name="Straight Arrow Connector 16"/>
          <p:cNvCxnSpPr>
            <a:endCxn id="14" idx="7"/>
          </p:cNvCxnSpPr>
          <p:nvPr/>
        </p:nvCxnSpPr>
        <p:spPr>
          <a:xfrm rot="5400000">
            <a:off x="4563269" y="2759869"/>
            <a:ext cx="711200" cy="5254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1"/>
          </p:cNvCxnSpPr>
          <p:nvPr/>
        </p:nvCxnSpPr>
        <p:spPr>
          <a:xfrm rot="16200000" flipH="1">
            <a:off x="6688932" y="2759868"/>
            <a:ext cx="787400" cy="6016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399" name="TextBox 19"/>
          <p:cNvSpPr txBox="1">
            <a:spLocks noChangeArrowheads="1"/>
          </p:cNvSpPr>
          <p:nvPr/>
        </p:nvSpPr>
        <p:spPr bwMode="auto">
          <a:xfrm>
            <a:off x="228600" y="2438400"/>
            <a:ext cx="258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a:latin typeface="Calibri" pitchFamily="34" charset="0"/>
              </a:rPr>
              <a:t>Mean of prediction</a:t>
            </a:r>
            <a:endParaRPr lang="zh-CN" altLang="en-US" sz="2400">
              <a:latin typeface="Calibri" pitchFamily="34" charset="0"/>
            </a:endParaRPr>
          </a:p>
        </p:txBody>
      </p:sp>
      <p:cxnSp>
        <p:nvCxnSpPr>
          <p:cNvPr id="22" name="Straight Arrow Connector 21"/>
          <p:cNvCxnSpPr/>
          <p:nvPr/>
        </p:nvCxnSpPr>
        <p:spPr>
          <a:xfrm rot="5400000">
            <a:off x="1066801" y="3276600"/>
            <a:ext cx="609600" cy="317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60212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zh-CN">
                <a:latin typeface="Calibri" charset="0"/>
                <a:ea typeface="宋体" charset="0"/>
              </a:rPr>
              <a:t>Experimental Results</a:t>
            </a:r>
            <a:endParaRPr lang="zh-CN" altLang="en-US">
              <a:latin typeface="Calibri" charset="0"/>
              <a:ea typeface="宋体" charset="0"/>
            </a:endParaRPr>
          </a:p>
        </p:txBody>
      </p:sp>
      <p:pic>
        <p:nvPicPr>
          <p:cNvPr id="1945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6758"/>
          <a:stretch/>
        </p:blipFill>
        <p:spPr>
          <a:xfrm>
            <a:off x="1033462" y="1821921"/>
            <a:ext cx="7077075" cy="1862667"/>
          </a:xfrm>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84588"/>
            <a:ext cx="39624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2"/>
          <p:cNvSpPr txBox="1">
            <a:spLocks noChangeArrowheads="1"/>
          </p:cNvSpPr>
          <p:nvPr/>
        </p:nvSpPr>
        <p:spPr bwMode="auto">
          <a:xfrm>
            <a:off x="4876800" y="38354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b="1" dirty="0"/>
              <a:t>x-axis</a:t>
            </a:r>
            <a:r>
              <a:rPr lang="en-US" sz="2000" dirty="0"/>
              <a:t>: Mean absolute error</a:t>
            </a:r>
          </a:p>
          <a:p>
            <a:pPr eaLnBrk="1" hangingPunct="1"/>
            <a:r>
              <a:rPr lang="en-US" sz="2000" b="1" dirty="0"/>
              <a:t>Y-axis</a:t>
            </a:r>
            <a:r>
              <a:rPr lang="en-US" sz="2000" dirty="0"/>
              <a:t>: Sparseness (</a:t>
            </a:r>
            <a:r>
              <a:rPr lang="en-US" sz="2000" dirty="0" err="1"/>
              <a:t>sparsity</a:t>
            </a:r>
            <a:r>
              <a:rPr lang="en-US" sz="2000" dirty="0"/>
              <a:t> of the rating matrix)</a:t>
            </a:r>
          </a:p>
        </p:txBody>
      </p:sp>
      <p:sp>
        <p:nvSpPr>
          <p:cNvPr id="6" name="Oval 5"/>
          <p:cNvSpPr/>
          <p:nvPr/>
        </p:nvSpPr>
        <p:spPr>
          <a:xfrm>
            <a:off x="7069667" y="2404532"/>
            <a:ext cx="914400" cy="29792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4572000" y="2952045"/>
            <a:ext cx="914400" cy="2286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Slide Number Placeholder 1"/>
          <p:cNvSpPr>
            <a:spLocks noGrp="1"/>
          </p:cNvSpPr>
          <p:nvPr>
            <p:ph type="sldNum" sz="quarter" idx="12"/>
          </p:nvPr>
        </p:nvSpPr>
        <p:spPr>
          <a:xfrm>
            <a:off x="0" y="1272222"/>
            <a:ext cx="533400" cy="244476"/>
          </a:xfrm>
        </p:spPr>
        <p:txBody>
          <a:bodyPr>
            <a:normAutofit fontScale="92500" lnSpcReduction="10000"/>
          </a:bodyPr>
          <a:lstStyle/>
          <a:p>
            <a:fld id="{E8E03758-8527-42AD-B1AF-71E7C83E05E2}" type="slidenum">
              <a:rPr lang="en-US" smtClean="0"/>
              <a:t>38</a:t>
            </a:fld>
            <a:endParaRPr lang="en-US"/>
          </a:p>
        </p:txBody>
      </p:sp>
    </p:spTree>
    <p:extLst>
      <p:ext uri="{BB962C8B-B14F-4D97-AF65-F5344CB8AC3E}">
        <p14:creationId xmlns:p14="http://schemas.microsoft.com/office/powerpoint/2010/main" val="868249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800" dirty="0"/>
              <a:t>Pan, S. J., &amp; Yang, Q. (2010). A Survey on Transfer Learning. </a:t>
            </a:r>
            <a:r>
              <a:rPr lang="en-US" sz="1800" i="1" dirty="0"/>
              <a:t>IEEE Transactions on Knowledge and Data Engineering</a:t>
            </a:r>
            <a:r>
              <a:rPr lang="en-US" sz="1800" dirty="0"/>
              <a:t>, </a:t>
            </a:r>
            <a:r>
              <a:rPr lang="en-US" sz="1800" i="1" dirty="0"/>
              <a:t>22</a:t>
            </a:r>
            <a:r>
              <a:rPr lang="en-US" sz="1800" dirty="0"/>
              <a:t>(10), 1345-1359. doi:10.1109/TKDE.2009.191</a:t>
            </a:r>
          </a:p>
          <a:p>
            <a:endParaRPr lang="en-US" sz="1800" dirty="0" smtClean="0"/>
          </a:p>
          <a:p>
            <a:r>
              <a:rPr lang="en-US" sz="1800" dirty="0" smtClean="0"/>
              <a:t>Zhang</a:t>
            </a:r>
            <a:r>
              <a:rPr lang="en-US" sz="1800" dirty="0"/>
              <a:t>, Y., Cao, B., &amp; </a:t>
            </a:r>
            <a:r>
              <a:rPr lang="en-US" sz="1800" dirty="0" err="1"/>
              <a:t>Yeung</a:t>
            </a:r>
            <a:r>
              <a:rPr lang="en-US" sz="1800" dirty="0"/>
              <a:t>, D. Y. (2010). Multi-Domain Collaborative Filtering. </a:t>
            </a:r>
            <a:r>
              <a:rPr lang="en-US" sz="1800" i="1" dirty="0"/>
              <a:t>Proceedings of the 26th Conference on Uncertainty in Artificial Intelligence (UAI), Catalina Island, California, USA</a:t>
            </a:r>
            <a:r>
              <a:rPr lang="en-US" sz="1800" dirty="0"/>
              <a:t>. </a:t>
            </a:r>
            <a:endParaRPr lang="en-US" sz="1800" dirty="0" smtClean="0"/>
          </a:p>
          <a:p>
            <a:endParaRPr lang="en-US" sz="1800" dirty="0" smtClean="0"/>
          </a:p>
          <a:p>
            <a:r>
              <a:rPr lang="en-US" sz="1800" dirty="0"/>
              <a:t>Cao, B., Liu, N. N., &amp; Yang, Q. (2010). Transfer learning for collective link prediction in multiple </a:t>
            </a:r>
            <a:r>
              <a:rPr lang="en-US" sz="1800" dirty="0" err="1"/>
              <a:t>heterogenous</a:t>
            </a:r>
            <a:r>
              <a:rPr lang="en-US" sz="1800" dirty="0"/>
              <a:t> domains. </a:t>
            </a:r>
            <a:r>
              <a:rPr lang="en-US" sz="1800" i="1" dirty="0"/>
              <a:t>Proceedings of the 27th International Conference on Machine Learning, Haifa, Israel</a:t>
            </a:r>
            <a:r>
              <a:rPr lang="en-US" sz="1800" dirty="0" smtClean="0"/>
              <a:t>.</a:t>
            </a:r>
          </a:p>
          <a:p>
            <a:endParaRPr lang="en-US" sz="1800" dirty="0" smtClean="0"/>
          </a:p>
          <a:p>
            <a:r>
              <a:rPr lang="en-US" sz="1800" dirty="0"/>
              <a:t>Cao, B., Pan, S. J., Zhang, Y., </a:t>
            </a:r>
            <a:r>
              <a:rPr lang="en-US" sz="1800" dirty="0" err="1"/>
              <a:t>Yeung</a:t>
            </a:r>
            <a:r>
              <a:rPr lang="en-US" sz="1800" dirty="0"/>
              <a:t>, D.-Y., &amp; Yang, Q. (2010). Adaptive Transfer Learning. </a:t>
            </a:r>
            <a:r>
              <a:rPr lang="en-US" sz="1800" i="1" dirty="0"/>
              <a:t>AAAI</a:t>
            </a:r>
            <a:r>
              <a:rPr lang="en-US" sz="1800" dirty="0"/>
              <a:t>. Retrieved from http://dblp.uni-trier.de/db/conf/aaai/aaai2010.html#CaoPZYY10</a:t>
            </a:r>
          </a:p>
          <a:p>
            <a:endParaRPr lang="en-US" sz="1800" dirty="0"/>
          </a:p>
        </p:txBody>
      </p:sp>
      <p:sp>
        <p:nvSpPr>
          <p:cNvPr id="4" name="Date Placeholder 3"/>
          <p:cNvSpPr>
            <a:spLocks noGrp="1"/>
          </p:cNvSpPr>
          <p:nvPr>
            <p:ph type="dt" sz="half" idx="10"/>
          </p:nvPr>
        </p:nvSpPr>
        <p:spPr/>
        <p:txBody>
          <a:bodyPr/>
          <a:lstStyle/>
          <a:p>
            <a:fld id="{E670D863-3F22-440D-A3B7-70857BACDA11}" type="datetime1">
              <a:rPr lang="en-US" smtClean="0"/>
              <a:t>5/22/2012</a:t>
            </a:fld>
            <a:endParaRPr lang="en-US"/>
          </a:p>
        </p:txBody>
      </p:sp>
      <p:sp>
        <p:nvSpPr>
          <p:cNvPr id="5" name="Slide Number Placeholder 4"/>
          <p:cNvSpPr>
            <a:spLocks noGrp="1"/>
          </p:cNvSpPr>
          <p:nvPr>
            <p:ph type="sldNum" sz="quarter" idx="12"/>
          </p:nvPr>
        </p:nvSpPr>
        <p:spPr/>
        <p:txBody>
          <a:bodyPr/>
          <a:lstStyle/>
          <a:p>
            <a:fld id="{FC7BE9DC-2D36-440F-A06E-4803CB6F737D}" type="slidenum">
              <a:rPr lang="en-US" smtClean="0"/>
              <a:t>39</a:t>
            </a:fld>
            <a:endParaRPr lang="en-US"/>
          </a:p>
        </p:txBody>
      </p:sp>
    </p:spTree>
    <p:extLst>
      <p:ext uri="{BB962C8B-B14F-4D97-AF65-F5344CB8AC3E}">
        <p14:creationId xmlns:p14="http://schemas.microsoft.com/office/powerpoint/2010/main" val="143568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644650" y="188913"/>
            <a:ext cx="7499350" cy="1143000"/>
          </a:xfrm>
        </p:spPr>
        <p:txBody>
          <a:bodyPr>
            <a:normAutofit fontScale="90000"/>
          </a:bodyPr>
          <a:lstStyle/>
          <a:p>
            <a:pPr eaLnBrk="1" hangingPunct="1">
              <a:defRPr/>
            </a:pPr>
            <a:r>
              <a:rPr lang="en-US" altLang="zh-CN" dirty="0"/>
              <a:t>Traditional ML vs. TL</a:t>
            </a:r>
            <a:br>
              <a:rPr lang="en-US" altLang="zh-CN" dirty="0"/>
            </a:br>
            <a:r>
              <a:rPr lang="en-US" altLang="zh-CN" sz="3600" dirty="0" smtClean="0"/>
              <a:t>[P</a:t>
            </a:r>
            <a:r>
              <a:rPr lang="en-US" altLang="zh-CN" sz="3600" dirty="0"/>
              <a:t>. Langley </a:t>
            </a:r>
            <a:r>
              <a:rPr lang="en-US" altLang="zh-CN" sz="3600" dirty="0" smtClean="0"/>
              <a:t>06]</a:t>
            </a:r>
            <a:endParaRPr lang="en-US" altLang="zh-CN" dirty="0"/>
          </a:p>
        </p:txBody>
      </p:sp>
      <p:grpSp>
        <p:nvGrpSpPr>
          <p:cNvPr id="6147" name="Group 92"/>
          <p:cNvGrpSpPr>
            <a:grpSpLocks/>
          </p:cNvGrpSpPr>
          <p:nvPr/>
        </p:nvGrpSpPr>
        <p:grpSpPr bwMode="auto">
          <a:xfrm>
            <a:off x="539750" y="1196975"/>
            <a:ext cx="8328025" cy="5356225"/>
            <a:chOff x="340" y="754"/>
            <a:chExt cx="5246" cy="3374"/>
          </a:xfrm>
        </p:grpSpPr>
        <p:sp>
          <p:nvSpPr>
            <p:cNvPr id="6148" name="Oval 93"/>
            <p:cNvSpPr>
              <a:spLocks noChangeAspect="1" noChangeArrowheads="1"/>
            </p:cNvSpPr>
            <p:nvPr/>
          </p:nvSpPr>
          <p:spPr bwMode="auto">
            <a:xfrm rot="5400000">
              <a:off x="594" y="1258"/>
              <a:ext cx="621"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49" name="Group 94"/>
            <p:cNvGrpSpPr>
              <a:grpSpLocks/>
            </p:cNvGrpSpPr>
            <p:nvPr/>
          </p:nvGrpSpPr>
          <p:grpSpPr bwMode="auto">
            <a:xfrm rot="1537448">
              <a:off x="718" y="1365"/>
              <a:ext cx="383" cy="365"/>
              <a:chOff x="448" y="1311"/>
              <a:chExt cx="405" cy="392"/>
            </a:xfrm>
          </p:grpSpPr>
          <p:sp>
            <p:nvSpPr>
              <p:cNvPr id="6232" name="Oval 95"/>
              <p:cNvSpPr>
                <a:spLocks noChangeAspect="1" noChangeArrowheads="1"/>
              </p:cNvSpPr>
              <p:nvPr/>
            </p:nvSpPr>
            <p:spPr bwMode="auto">
              <a:xfrm rot="5400000">
                <a:off x="444"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33" name="Oval 96"/>
              <p:cNvSpPr>
                <a:spLocks noChangeAspect="1" noChangeArrowheads="1"/>
              </p:cNvSpPr>
              <p:nvPr/>
            </p:nvSpPr>
            <p:spPr bwMode="auto">
              <a:xfrm rot="5400000">
                <a:off x="444"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34" name="Oval 97"/>
              <p:cNvSpPr>
                <a:spLocks noChangeAspect="1" noChangeArrowheads="1"/>
              </p:cNvSpPr>
              <p:nvPr/>
            </p:nvSpPr>
            <p:spPr bwMode="auto">
              <a:xfrm rot="5400000">
                <a:off x="719"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35" name="Oval 98"/>
              <p:cNvSpPr>
                <a:spLocks noChangeAspect="1" noChangeArrowheads="1"/>
              </p:cNvSpPr>
              <p:nvPr/>
            </p:nvSpPr>
            <p:spPr bwMode="auto">
              <a:xfrm rot="5400000">
                <a:off x="719"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50" name="Oval 99"/>
            <p:cNvSpPr>
              <a:spLocks noChangeAspect="1" noChangeArrowheads="1"/>
            </p:cNvSpPr>
            <p:nvPr/>
          </p:nvSpPr>
          <p:spPr bwMode="auto">
            <a:xfrm rot="5400000">
              <a:off x="1943" y="1263"/>
              <a:ext cx="621"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51" name="Group 100"/>
            <p:cNvGrpSpPr>
              <a:grpSpLocks/>
            </p:cNvGrpSpPr>
            <p:nvPr/>
          </p:nvGrpSpPr>
          <p:grpSpPr bwMode="auto">
            <a:xfrm rot="2489268">
              <a:off x="2067" y="1370"/>
              <a:ext cx="383" cy="365"/>
              <a:chOff x="448" y="1311"/>
              <a:chExt cx="405" cy="392"/>
            </a:xfrm>
          </p:grpSpPr>
          <p:sp>
            <p:nvSpPr>
              <p:cNvPr id="6228" name="Oval 101"/>
              <p:cNvSpPr>
                <a:spLocks noChangeAspect="1" noChangeArrowheads="1"/>
              </p:cNvSpPr>
              <p:nvPr/>
            </p:nvSpPr>
            <p:spPr bwMode="auto">
              <a:xfrm rot="5400000">
                <a:off x="444"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9" name="Oval 102"/>
              <p:cNvSpPr>
                <a:spLocks noChangeAspect="1" noChangeArrowheads="1"/>
              </p:cNvSpPr>
              <p:nvPr/>
            </p:nvSpPr>
            <p:spPr bwMode="auto">
              <a:xfrm rot="5400000">
                <a:off x="444"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30" name="Oval 103"/>
              <p:cNvSpPr>
                <a:spLocks noChangeAspect="1" noChangeArrowheads="1"/>
              </p:cNvSpPr>
              <p:nvPr/>
            </p:nvSpPr>
            <p:spPr bwMode="auto">
              <a:xfrm rot="5400000">
                <a:off x="719"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31" name="Oval 104"/>
              <p:cNvSpPr>
                <a:spLocks noChangeAspect="1" noChangeArrowheads="1"/>
              </p:cNvSpPr>
              <p:nvPr/>
            </p:nvSpPr>
            <p:spPr bwMode="auto">
              <a:xfrm rot="5400000">
                <a:off x="719"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52" name="AutoShape 105"/>
            <p:cNvSpPr>
              <a:spLocks noChangeArrowheads="1"/>
            </p:cNvSpPr>
            <p:nvPr/>
          </p:nvSpPr>
          <p:spPr bwMode="auto">
            <a:xfrm>
              <a:off x="1389" y="1392"/>
              <a:ext cx="437" cy="285"/>
            </a:xfrm>
            <a:prstGeom prst="rightArrow">
              <a:avLst>
                <a:gd name="adj1" fmla="val 50000"/>
                <a:gd name="adj2" fmla="val 38333"/>
              </a:avLst>
            </a:prstGeom>
            <a:solidFill>
              <a:srgbClr val="993300"/>
            </a:solidFill>
            <a:ln w="19050" algn="ctr">
              <a:solidFill>
                <a:schemeClr val="tx1"/>
              </a:solidFill>
              <a:miter lim="800000"/>
              <a:headEnd/>
              <a:tailEnd/>
            </a:ln>
          </p:spPr>
          <p:txBody>
            <a:bodyPr wrap="none" anchor="ctr"/>
            <a:lstStyle/>
            <a:p>
              <a:pPr algn="l"/>
              <a:endParaRPr lang="en-US" sz="1800">
                <a:solidFill>
                  <a:schemeClr val="tx1"/>
                </a:solidFill>
                <a:ea typeface="宋体" pitchFamily="2" charset="-122"/>
              </a:endParaRPr>
            </a:p>
          </p:txBody>
        </p:sp>
        <p:sp>
          <p:nvSpPr>
            <p:cNvPr id="6153" name="Oval 106"/>
            <p:cNvSpPr>
              <a:spLocks noChangeAspect="1" noChangeArrowheads="1"/>
            </p:cNvSpPr>
            <p:nvPr/>
          </p:nvSpPr>
          <p:spPr bwMode="auto">
            <a:xfrm rot="5400000">
              <a:off x="599" y="2101"/>
              <a:ext cx="621"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54" name="Group 107"/>
            <p:cNvGrpSpPr>
              <a:grpSpLocks/>
            </p:cNvGrpSpPr>
            <p:nvPr/>
          </p:nvGrpSpPr>
          <p:grpSpPr bwMode="auto">
            <a:xfrm rot="1537448">
              <a:off x="723" y="2208"/>
              <a:ext cx="383" cy="365"/>
              <a:chOff x="448" y="1311"/>
              <a:chExt cx="405" cy="392"/>
            </a:xfrm>
          </p:grpSpPr>
          <p:sp>
            <p:nvSpPr>
              <p:cNvPr id="6224" name="Oval 108"/>
              <p:cNvSpPr>
                <a:spLocks noChangeAspect="1" noChangeArrowheads="1"/>
              </p:cNvSpPr>
              <p:nvPr/>
            </p:nvSpPr>
            <p:spPr bwMode="auto">
              <a:xfrm rot="5400000">
                <a:off x="444"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5" name="Oval 109"/>
              <p:cNvSpPr>
                <a:spLocks noChangeAspect="1" noChangeArrowheads="1"/>
              </p:cNvSpPr>
              <p:nvPr/>
            </p:nvSpPr>
            <p:spPr bwMode="auto">
              <a:xfrm rot="5400000">
                <a:off x="444"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6" name="Oval 110"/>
              <p:cNvSpPr>
                <a:spLocks noChangeAspect="1" noChangeArrowheads="1"/>
              </p:cNvSpPr>
              <p:nvPr/>
            </p:nvSpPr>
            <p:spPr bwMode="auto">
              <a:xfrm rot="5400000">
                <a:off x="719"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7" name="Oval 111"/>
              <p:cNvSpPr>
                <a:spLocks noChangeAspect="1" noChangeArrowheads="1"/>
              </p:cNvSpPr>
              <p:nvPr/>
            </p:nvSpPr>
            <p:spPr bwMode="auto">
              <a:xfrm rot="5400000">
                <a:off x="719"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55" name="Oval 112"/>
            <p:cNvSpPr>
              <a:spLocks noChangeAspect="1" noChangeArrowheads="1"/>
            </p:cNvSpPr>
            <p:nvPr/>
          </p:nvSpPr>
          <p:spPr bwMode="auto">
            <a:xfrm rot="5400000">
              <a:off x="1948" y="2105"/>
              <a:ext cx="621"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56" name="Group 113"/>
            <p:cNvGrpSpPr>
              <a:grpSpLocks/>
            </p:cNvGrpSpPr>
            <p:nvPr/>
          </p:nvGrpSpPr>
          <p:grpSpPr bwMode="auto">
            <a:xfrm rot="2489268">
              <a:off x="2072" y="2212"/>
              <a:ext cx="382" cy="365"/>
              <a:chOff x="448" y="1311"/>
              <a:chExt cx="405" cy="392"/>
            </a:xfrm>
          </p:grpSpPr>
          <p:sp>
            <p:nvSpPr>
              <p:cNvPr id="6220" name="Oval 114"/>
              <p:cNvSpPr>
                <a:spLocks noChangeAspect="1" noChangeArrowheads="1"/>
              </p:cNvSpPr>
              <p:nvPr/>
            </p:nvSpPr>
            <p:spPr bwMode="auto">
              <a:xfrm rot="5400000">
                <a:off x="444"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1" name="Oval 115"/>
              <p:cNvSpPr>
                <a:spLocks noChangeAspect="1" noChangeArrowheads="1"/>
              </p:cNvSpPr>
              <p:nvPr/>
            </p:nvSpPr>
            <p:spPr bwMode="auto">
              <a:xfrm rot="5400000">
                <a:off x="444"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2" name="Oval 116"/>
              <p:cNvSpPr>
                <a:spLocks noChangeAspect="1" noChangeArrowheads="1"/>
              </p:cNvSpPr>
              <p:nvPr/>
            </p:nvSpPr>
            <p:spPr bwMode="auto">
              <a:xfrm rot="5400000">
                <a:off x="719"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23" name="Oval 117"/>
              <p:cNvSpPr>
                <a:spLocks noChangeAspect="1" noChangeArrowheads="1"/>
              </p:cNvSpPr>
              <p:nvPr/>
            </p:nvSpPr>
            <p:spPr bwMode="auto">
              <a:xfrm rot="5400000">
                <a:off x="719"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57" name="AutoShape 118"/>
            <p:cNvSpPr>
              <a:spLocks noChangeArrowheads="1"/>
            </p:cNvSpPr>
            <p:nvPr/>
          </p:nvSpPr>
          <p:spPr bwMode="auto">
            <a:xfrm>
              <a:off x="1394" y="2235"/>
              <a:ext cx="437" cy="285"/>
            </a:xfrm>
            <a:prstGeom prst="rightArrow">
              <a:avLst>
                <a:gd name="adj1" fmla="val 50000"/>
                <a:gd name="adj2" fmla="val 38333"/>
              </a:avLst>
            </a:prstGeom>
            <a:solidFill>
              <a:srgbClr val="993300"/>
            </a:solidFill>
            <a:ln w="19050" algn="ctr">
              <a:solidFill>
                <a:schemeClr val="tx1"/>
              </a:solidFill>
              <a:miter lim="800000"/>
              <a:headEnd/>
              <a:tailEnd/>
            </a:ln>
          </p:spPr>
          <p:txBody>
            <a:bodyPr wrap="none" anchor="ctr"/>
            <a:lstStyle/>
            <a:p>
              <a:pPr algn="l"/>
              <a:endParaRPr lang="en-US" sz="1800">
                <a:solidFill>
                  <a:schemeClr val="tx1"/>
                </a:solidFill>
                <a:ea typeface="宋体" pitchFamily="2" charset="-122"/>
              </a:endParaRPr>
            </a:p>
          </p:txBody>
        </p:sp>
        <p:sp>
          <p:nvSpPr>
            <p:cNvPr id="6158" name="Oval 119"/>
            <p:cNvSpPr>
              <a:spLocks noChangeAspect="1" noChangeArrowheads="1"/>
            </p:cNvSpPr>
            <p:nvPr/>
          </p:nvSpPr>
          <p:spPr bwMode="auto">
            <a:xfrm rot="5400000">
              <a:off x="604" y="2935"/>
              <a:ext cx="621" cy="593"/>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59" name="Group 120"/>
            <p:cNvGrpSpPr>
              <a:grpSpLocks/>
            </p:cNvGrpSpPr>
            <p:nvPr/>
          </p:nvGrpSpPr>
          <p:grpSpPr bwMode="auto">
            <a:xfrm rot="1537448">
              <a:off x="728" y="3042"/>
              <a:ext cx="382" cy="365"/>
              <a:chOff x="448" y="1311"/>
              <a:chExt cx="405" cy="392"/>
            </a:xfrm>
          </p:grpSpPr>
          <p:sp>
            <p:nvSpPr>
              <p:cNvPr id="6216" name="Oval 121"/>
              <p:cNvSpPr>
                <a:spLocks noChangeAspect="1" noChangeArrowheads="1"/>
              </p:cNvSpPr>
              <p:nvPr/>
            </p:nvSpPr>
            <p:spPr bwMode="auto">
              <a:xfrm rot="5400000">
                <a:off x="444"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7" name="Oval 122"/>
              <p:cNvSpPr>
                <a:spLocks noChangeAspect="1" noChangeArrowheads="1"/>
              </p:cNvSpPr>
              <p:nvPr/>
            </p:nvSpPr>
            <p:spPr bwMode="auto">
              <a:xfrm rot="5400000">
                <a:off x="444"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8" name="Oval 123"/>
              <p:cNvSpPr>
                <a:spLocks noChangeAspect="1" noChangeArrowheads="1"/>
              </p:cNvSpPr>
              <p:nvPr/>
            </p:nvSpPr>
            <p:spPr bwMode="auto">
              <a:xfrm rot="5400000">
                <a:off x="719"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9" name="Oval 124"/>
              <p:cNvSpPr>
                <a:spLocks noChangeAspect="1" noChangeArrowheads="1"/>
              </p:cNvSpPr>
              <p:nvPr/>
            </p:nvSpPr>
            <p:spPr bwMode="auto">
              <a:xfrm rot="5400000">
                <a:off x="719"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60" name="Oval 125"/>
            <p:cNvSpPr>
              <a:spLocks noChangeAspect="1" noChangeArrowheads="1"/>
            </p:cNvSpPr>
            <p:nvPr/>
          </p:nvSpPr>
          <p:spPr bwMode="auto">
            <a:xfrm rot="5400000">
              <a:off x="1953" y="2940"/>
              <a:ext cx="621" cy="593"/>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61" name="Group 126"/>
            <p:cNvGrpSpPr>
              <a:grpSpLocks/>
            </p:cNvGrpSpPr>
            <p:nvPr/>
          </p:nvGrpSpPr>
          <p:grpSpPr bwMode="auto">
            <a:xfrm rot="2489268">
              <a:off x="2076" y="3047"/>
              <a:ext cx="383" cy="365"/>
              <a:chOff x="448" y="1311"/>
              <a:chExt cx="405" cy="392"/>
            </a:xfrm>
          </p:grpSpPr>
          <p:sp>
            <p:nvSpPr>
              <p:cNvPr id="6212" name="Oval 127"/>
              <p:cNvSpPr>
                <a:spLocks noChangeAspect="1" noChangeArrowheads="1"/>
              </p:cNvSpPr>
              <p:nvPr/>
            </p:nvSpPr>
            <p:spPr bwMode="auto">
              <a:xfrm rot="5400000">
                <a:off x="444"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3" name="Oval 128"/>
              <p:cNvSpPr>
                <a:spLocks noChangeAspect="1" noChangeArrowheads="1"/>
              </p:cNvSpPr>
              <p:nvPr/>
            </p:nvSpPr>
            <p:spPr bwMode="auto">
              <a:xfrm rot="5400000">
                <a:off x="444"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4" name="Oval 129"/>
              <p:cNvSpPr>
                <a:spLocks noChangeAspect="1" noChangeArrowheads="1"/>
              </p:cNvSpPr>
              <p:nvPr/>
            </p:nvSpPr>
            <p:spPr bwMode="auto">
              <a:xfrm rot="5400000">
                <a:off x="719"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5" name="Oval 130"/>
              <p:cNvSpPr>
                <a:spLocks noChangeAspect="1" noChangeArrowheads="1"/>
              </p:cNvSpPr>
              <p:nvPr/>
            </p:nvSpPr>
            <p:spPr bwMode="auto">
              <a:xfrm rot="5400000">
                <a:off x="719"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62" name="AutoShape 131"/>
            <p:cNvSpPr>
              <a:spLocks noChangeArrowheads="1"/>
            </p:cNvSpPr>
            <p:nvPr/>
          </p:nvSpPr>
          <p:spPr bwMode="auto">
            <a:xfrm>
              <a:off x="1399" y="3069"/>
              <a:ext cx="436" cy="285"/>
            </a:xfrm>
            <a:prstGeom prst="rightArrow">
              <a:avLst>
                <a:gd name="adj1" fmla="val 50000"/>
                <a:gd name="adj2" fmla="val 38246"/>
              </a:avLst>
            </a:prstGeom>
            <a:solidFill>
              <a:srgbClr val="993300"/>
            </a:solidFill>
            <a:ln w="19050" algn="ctr">
              <a:solidFill>
                <a:schemeClr val="tx1"/>
              </a:solidFill>
              <a:miter lim="800000"/>
              <a:headEnd/>
              <a:tailEnd/>
            </a:ln>
          </p:spPr>
          <p:txBody>
            <a:bodyPr wrap="none" anchor="ctr"/>
            <a:lstStyle/>
            <a:p>
              <a:pPr algn="l"/>
              <a:endParaRPr lang="en-US" sz="1800">
                <a:solidFill>
                  <a:schemeClr val="tx1"/>
                </a:solidFill>
                <a:ea typeface="宋体" pitchFamily="2" charset="-122"/>
              </a:endParaRPr>
            </a:p>
          </p:txBody>
        </p:sp>
        <p:sp>
          <p:nvSpPr>
            <p:cNvPr id="6163" name="Oval 132"/>
            <p:cNvSpPr>
              <a:spLocks noChangeAspect="1" noChangeArrowheads="1"/>
            </p:cNvSpPr>
            <p:nvPr/>
          </p:nvSpPr>
          <p:spPr bwMode="auto">
            <a:xfrm rot="5400000">
              <a:off x="3262" y="1263"/>
              <a:ext cx="621" cy="593"/>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64" name="Group 133"/>
            <p:cNvGrpSpPr>
              <a:grpSpLocks/>
            </p:cNvGrpSpPr>
            <p:nvPr/>
          </p:nvGrpSpPr>
          <p:grpSpPr bwMode="auto">
            <a:xfrm rot="1537448">
              <a:off x="3386" y="1370"/>
              <a:ext cx="382" cy="365"/>
              <a:chOff x="448" y="1311"/>
              <a:chExt cx="405" cy="392"/>
            </a:xfrm>
          </p:grpSpPr>
          <p:sp>
            <p:nvSpPr>
              <p:cNvPr id="6208" name="Oval 134"/>
              <p:cNvSpPr>
                <a:spLocks noChangeAspect="1" noChangeArrowheads="1"/>
              </p:cNvSpPr>
              <p:nvPr/>
            </p:nvSpPr>
            <p:spPr bwMode="auto">
              <a:xfrm rot="5400000">
                <a:off x="444"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9" name="Oval 135"/>
              <p:cNvSpPr>
                <a:spLocks noChangeAspect="1" noChangeArrowheads="1"/>
              </p:cNvSpPr>
              <p:nvPr/>
            </p:nvSpPr>
            <p:spPr bwMode="auto">
              <a:xfrm rot="5400000">
                <a:off x="444"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0" name="Oval 136"/>
              <p:cNvSpPr>
                <a:spLocks noChangeAspect="1" noChangeArrowheads="1"/>
              </p:cNvSpPr>
              <p:nvPr/>
            </p:nvSpPr>
            <p:spPr bwMode="auto">
              <a:xfrm rot="5400000">
                <a:off x="719"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11" name="Oval 137"/>
              <p:cNvSpPr>
                <a:spLocks noChangeAspect="1" noChangeArrowheads="1"/>
              </p:cNvSpPr>
              <p:nvPr/>
            </p:nvSpPr>
            <p:spPr bwMode="auto">
              <a:xfrm rot="5400000">
                <a:off x="719"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65" name="Oval 138"/>
            <p:cNvSpPr>
              <a:spLocks noChangeAspect="1" noChangeArrowheads="1"/>
            </p:cNvSpPr>
            <p:nvPr/>
          </p:nvSpPr>
          <p:spPr bwMode="auto">
            <a:xfrm rot="5400000">
              <a:off x="4611" y="1267"/>
              <a:ext cx="621" cy="593"/>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66" name="Group 139"/>
            <p:cNvGrpSpPr>
              <a:grpSpLocks/>
            </p:cNvGrpSpPr>
            <p:nvPr/>
          </p:nvGrpSpPr>
          <p:grpSpPr bwMode="auto">
            <a:xfrm rot="2489268">
              <a:off x="4734" y="1374"/>
              <a:ext cx="383" cy="365"/>
              <a:chOff x="448" y="1311"/>
              <a:chExt cx="405" cy="392"/>
            </a:xfrm>
          </p:grpSpPr>
          <p:sp>
            <p:nvSpPr>
              <p:cNvPr id="6204" name="Oval 140"/>
              <p:cNvSpPr>
                <a:spLocks noChangeAspect="1" noChangeArrowheads="1"/>
              </p:cNvSpPr>
              <p:nvPr/>
            </p:nvSpPr>
            <p:spPr bwMode="auto">
              <a:xfrm rot="5400000">
                <a:off x="444"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5" name="Oval 141"/>
              <p:cNvSpPr>
                <a:spLocks noChangeAspect="1" noChangeArrowheads="1"/>
              </p:cNvSpPr>
              <p:nvPr/>
            </p:nvSpPr>
            <p:spPr bwMode="auto">
              <a:xfrm rot="5400000">
                <a:off x="444"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6" name="Oval 142"/>
              <p:cNvSpPr>
                <a:spLocks noChangeAspect="1" noChangeArrowheads="1"/>
              </p:cNvSpPr>
              <p:nvPr/>
            </p:nvSpPr>
            <p:spPr bwMode="auto">
              <a:xfrm rot="5400000">
                <a:off x="719" y="1570"/>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7" name="Oval 143"/>
              <p:cNvSpPr>
                <a:spLocks noChangeAspect="1" noChangeArrowheads="1"/>
              </p:cNvSpPr>
              <p:nvPr/>
            </p:nvSpPr>
            <p:spPr bwMode="auto">
              <a:xfrm rot="5400000">
                <a:off x="719" y="1315"/>
                <a:ext cx="137" cy="130"/>
              </a:xfrm>
              <a:prstGeom prst="ellipse">
                <a:avLst/>
              </a:prstGeom>
              <a:solidFill>
                <a:srgbClr val="FF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67" name="Oval 144"/>
            <p:cNvSpPr>
              <a:spLocks noChangeAspect="1" noChangeArrowheads="1"/>
            </p:cNvSpPr>
            <p:nvPr/>
          </p:nvSpPr>
          <p:spPr bwMode="auto">
            <a:xfrm rot="5400000">
              <a:off x="3267" y="2105"/>
              <a:ext cx="621" cy="593"/>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68" name="Group 145"/>
            <p:cNvGrpSpPr>
              <a:grpSpLocks/>
            </p:cNvGrpSpPr>
            <p:nvPr/>
          </p:nvGrpSpPr>
          <p:grpSpPr bwMode="auto">
            <a:xfrm rot="1537448">
              <a:off x="3390" y="2212"/>
              <a:ext cx="383" cy="365"/>
              <a:chOff x="448" y="1311"/>
              <a:chExt cx="405" cy="392"/>
            </a:xfrm>
          </p:grpSpPr>
          <p:sp>
            <p:nvSpPr>
              <p:cNvPr id="6200" name="Oval 146"/>
              <p:cNvSpPr>
                <a:spLocks noChangeAspect="1" noChangeArrowheads="1"/>
              </p:cNvSpPr>
              <p:nvPr/>
            </p:nvSpPr>
            <p:spPr bwMode="auto">
              <a:xfrm rot="5400000">
                <a:off x="444"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1" name="Oval 147"/>
              <p:cNvSpPr>
                <a:spLocks noChangeAspect="1" noChangeArrowheads="1"/>
              </p:cNvSpPr>
              <p:nvPr/>
            </p:nvSpPr>
            <p:spPr bwMode="auto">
              <a:xfrm rot="5400000">
                <a:off x="444"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2" name="Oval 148"/>
              <p:cNvSpPr>
                <a:spLocks noChangeAspect="1" noChangeArrowheads="1"/>
              </p:cNvSpPr>
              <p:nvPr/>
            </p:nvSpPr>
            <p:spPr bwMode="auto">
              <a:xfrm rot="5400000">
                <a:off x="719"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203" name="Oval 149"/>
              <p:cNvSpPr>
                <a:spLocks noChangeAspect="1" noChangeArrowheads="1"/>
              </p:cNvSpPr>
              <p:nvPr/>
            </p:nvSpPr>
            <p:spPr bwMode="auto">
              <a:xfrm rot="5400000">
                <a:off x="719"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69" name="Oval 150"/>
            <p:cNvSpPr>
              <a:spLocks noChangeAspect="1" noChangeArrowheads="1"/>
            </p:cNvSpPr>
            <p:nvPr/>
          </p:nvSpPr>
          <p:spPr bwMode="auto">
            <a:xfrm rot="5400000">
              <a:off x="4615" y="2110"/>
              <a:ext cx="621"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70" name="Group 151"/>
            <p:cNvGrpSpPr>
              <a:grpSpLocks/>
            </p:cNvGrpSpPr>
            <p:nvPr/>
          </p:nvGrpSpPr>
          <p:grpSpPr bwMode="auto">
            <a:xfrm rot="2489268">
              <a:off x="4739" y="2217"/>
              <a:ext cx="383" cy="365"/>
              <a:chOff x="448" y="1311"/>
              <a:chExt cx="405" cy="392"/>
            </a:xfrm>
          </p:grpSpPr>
          <p:sp>
            <p:nvSpPr>
              <p:cNvPr id="6196" name="Oval 152"/>
              <p:cNvSpPr>
                <a:spLocks noChangeAspect="1" noChangeArrowheads="1"/>
              </p:cNvSpPr>
              <p:nvPr/>
            </p:nvSpPr>
            <p:spPr bwMode="auto">
              <a:xfrm rot="5400000">
                <a:off x="444"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7" name="Oval 153"/>
              <p:cNvSpPr>
                <a:spLocks noChangeAspect="1" noChangeArrowheads="1"/>
              </p:cNvSpPr>
              <p:nvPr/>
            </p:nvSpPr>
            <p:spPr bwMode="auto">
              <a:xfrm rot="5400000">
                <a:off x="444"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8" name="Oval 154"/>
              <p:cNvSpPr>
                <a:spLocks noChangeAspect="1" noChangeArrowheads="1"/>
              </p:cNvSpPr>
              <p:nvPr/>
            </p:nvSpPr>
            <p:spPr bwMode="auto">
              <a:xfrm rot="5400000">
                <a:off x="719" y="1570"/>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9" name="Oval 155"/>
              <p:cNvSpPr>
                <a:spLocks noChangeAspect="1" noChangeArrowheads="1"/>
              </p:cNvSpPr>
              <p:nvPr/>
            </p:nvSpPr>
            <p:spPr bwMode="auto">
              <a:xfrm rot="5400000">
                <a:off x="719" y="1315"/>
                <a:ext cx="137" cy="130"/>
              </a:xfrm>
              <a:prstGeom prst="ellipse">
                <a:avLst/>
              </a:prstGeom>
              <a:solidFill>
                <a:srgbClr val="993366"/>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71" name="Oval 156"/>
            <p:cNvSpPr>
              <a:spLocks noChangeAspect="1" noChangeArrowheads="1"/>
            </p:cNvSpPr>
            <p:nvPr/>
          </p:nvSpPr>
          <p:spPr bwMode="auto">
            <a:xfrm rot="5400000">
              <a:off x="3271" y="2940"/>
              <a:ext cx="621"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72" name="Group 157"/>
            <p:cNvGrpSpPr>
              <a:grpSpLocks/>
            </p:cNvGrpSpPr>
            <p:nvPr/>
          </p:nvGrpSpPr>
          <p:grpSpPr bwMode="auto">
            <a:xfrm rot="1537448">
              <a:off x="3395" y="3047"/>
              <a:ext cx="383" cy="365"/>
              <a:chOff x="448" y="1311"/>
              <a:chExt cx="405" cy="392"/>
            </a:xfrm>
          </p:grpSpPr>
          <p:sp>
            <p:nvSpPr>
              <p:cNvPr id="6192" name="Oval 158"/>
              <p:cNvSpPr>
                <a:spLocks noChangeAspect="1" noChangeArrowheads="1"/>
              </p:cNvSpPr>
              <p:nvPr/>
            </p:nvSpPr>
            <p:spPr bwMode="auto">
              <a:xfrm rot="5400000">
                <a:off x="444"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3" name="Oval 159"/>
              <p:cNvSpPr>
                <a:spLocks noChangeAspect="1" noChangeArrowheads="1"/>
              </p:cNvSpPr>
              <p:nvPr/>
            </p:nvSpPr>
            <p:spPr bwMode="auto">
              <a:xfrm rot="5400000">
                <a:off x="444"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4" name="Oval 160"/>
              <p:cNvSpPr>
                <a:spLocks noChangeAspect="1" noChangeArrowheads="1"/>
              </p:cNvSpPr>
              <p:nvPr/>
            </p:nvSpPr>
            <p:spPr bwMode="auto">
              <a:xfrm rot="5400000">
                <a:off x="719"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5" name="Oval 161"/>
              <p:cNvSpPr>
                <a:spLocks noChangeAspect="1" noChangeArrowheads="1"/>
              </p:cNvSpPr>
              <p:nvPr/>
            </p:nvSpPr>
            <p:spPr bwMode="auto">
              <a:xfrm rot="5400000">
                <a:off x="719"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73" name="Oval 162"/>
            <p:cNvSpPr>
              <a:spLocks noChangeAspect="1" noChangeArrowheads="1"/>
            </p:cNvSpPr>
            <p:nvPr/>
          </p:nvSpPr>
          <p:spPr bwMode="auto">
            <a:xfrm rot="5400000">
              <a:off x="4620" y="2944"/>
              <a:ext cx="622" cy="594"/>
            </a:xfrm>
            <a:prstGeom prst="ellipse">
              <a:avLst/>
            </a:prstGeom>
            <a:solidFill>
              <a:srgbClr val="C0C0C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nvGrpSpPr>
            <p:cNvPr id="6174" name="Group 163"/>
            <p:cNvGrpSpPr>
              <a:grpSpLocks/>
            </p:cNvGrpSpPr>
            <p:nvPr/>
          </p:nvGrpSpPr>
          <p:grpSpPr bwMode="auto">
            <a:xfrm rot="2489268">
              <a:off x="4744" y="3051"/>
              <a:ext cx="383" cy="366"/>
              <a:chOff x="448" y="1311"/>
              <a:chExt cx="405" cy="392"/>
            </a:xfrm>
          </p:grpSpPr>
          <p:sp>
            <p:nvSpPr>
              <p:cNvPr id="6188" name="Oval 164"/>
              <p:cNvSpPr>
                <a:spLocks noChangeAspect="1" noChangeArrowheads="1"/>
              </p:cNvSpPr>
              <p:nvPr/>
            </p:nvSpPr>
            <p:spPr bwMode="auto">
              <a:xfrm rot="5400000">
                <a:off x="444"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89" name="Oval 165"/>
              <p:cNvSpPr>
                <a:spLocks noChangeAspect="1" noChangeArrowheads="1"/>
              </p:cNvSpPr>
              <p:nvPr/>
            </p:nvSpPr>
            <p:spPr bwMode="auto">
              <a:xfrm rot="5400000">
                <a:off x="444"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0" name="Oval 166"/>
              <p:cNvSpPr>
                <a:spLocks noChangeAspect="1" noChangeArrowheads="1"/>
              </p:cNvSpPr>
              <p:nvPr/>
            </p:nvSpPr>
            <p:spPr bwMode="auto">
              <a:xfrm rot="5400000">
                <a:off x="719" y="1570"/>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sp>
            <p:nvSpPr>
              <p:cNvPr id="6191" name="Oval 167"/>
              <p:cNvSpPr>
                <a:spLocks noChangeAspect="1" noChangeArrowheads="1"/>
              </p:cNvSpPr>
              <p:nvPr/>
            </p:nvSpPr>
            <p:spPr bwMode="auto">
              <a:xfrm rot="5400000">
                <a:off x="719" y="1315"/>
                <a:ext cx="137" cy="130"/>
              </a:xfrm>
              <a:prstGeom prst="ellipse">
                <a:avLst/>
              </a:prstGeom>
              <a:solidFill>
                <a:srgbClr val="99CC00"/>
              </a:solidFill>
              <a:ln w="19050">
                <a:solidFill>
                  <a:schemeClr val="tx1"/>
                </a:solidFill>
                <a:round/>
                <a:headEnd/>
                <a:tailEnd/>
              </a:ln>
            </p:spPr>
            <p:txBody>
              <a:bodyPr rot="10800000" vert="eaVert" wrap="none" anchor="ctr"/>
              <a:lstStyle/>
              <a:p>
                <a:pPr algn="l"/>
                <a:endParaRPr lang="en-US" sz="1800">
                  <a:solidFill>
                    <a:schemeClr val="tx1"/>
                  </a:solidFill>
                  <a:ea typeface="宋体" pitchFamily="2" charset="-122"/>
                </a:endParaRPr>
              </a:p>
            </p:txBody>
          </p:sp>
        </p:grpSp>
        <p:sp>
          <p:nvSpPr>
            <p:cNvPr id="6175" name="AutoShape 168"/>
            <p:cNvSpPr>
              <a:spLocks noChangeArrowheads="1"/>
            </p:cNvSpPr>
            <p:nvPr/>
          </p:nvSpPr>
          <p:spPr bwMode="auto">
            <a:xfrm rot="1949257">
              <a:off x="3911" y="2712"/>
              <a:ext cx="743" cy="285"/>
            </a:xfrm>
            <a:prstGeom prst="rightArrow">
              <a:avLst>
                <a:gd name="adj1" fmla="val 50000"/>
                <a:gd name="adj2" fmla="val 65175"/>
              </a:avLst>
            </a:prstGeom>
            <a:solidFill>
              <a:srgbClr val="993300"/>
            </a:solidFill>
            <a:ln w="19050" algn="ctr">
              <a:solidFill>
                <a:schemeClr val="tx1"/>
              </a:solidFill>
              <a:miter lim="800000"/>
              <a:headEnd/>
              <a:tailEnd/>
            </a:ln>
          </p:spPr>
          <p:txBody>
            <a:bodyPr wrap="none" anchor="ctr"/>
            <a:lstStyle/>
            <a:p>
              <a:pPr algn="l"/>
              <a:endParaRPr lang="en-US" sz="1800">
                <a:solidFill>
                  <a:schemeClr val="tx1"/>
                </a:solidFill>
                <a:ea typeface="宋体" pitchFamily="2" charset="-122"/>
              </a:endParaRPr>
            </a:p>
          </p:txBody>
        </p:sp>
        <p:sp>
          <p:nvSpPr>
            <p:cNvPr id="6176" name="Line 169"/>
            <p:cNvSpPr>
              <a:spLocks noChangeShapeType="1"/>
            </p:cNvSpPr>
            <p:nvPr/>
          </p:nvSpPr>
          <p:spPr bwMode="auto">
            <a:xfrm>
              <a:off x="2910" y="1261"/>
              <a:ext cx="8" cy="2307"/>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258" name="Text Box 170"/>
            <p:cNvSpPr txBox="1">
              <a:spLocks noChangeArrowheads="1"/>
            </p:cNvSpPr>
            <p:nvPr/>
          </p:nvSpPr>
          <p:spPr bwMode="auto">
            <a:xfrm>
              <a:off x="984" y="758"/>
              <a:ext cx="1192" cy="404"/>
            </a:xfrm>
            <a:prstGeom prst="rect">
              <a:avLst/>
            </a:prstGeom>
            <a:noFill/>
            <a:ln w="19050" algn="ctr">
              <a:noFill/>
              <a:miter lim="800000"/>
              <a:headEnd/>
              <a:tailEnd/>
            </a:ln>
            <a:effectLst/>
          </p:spPr>
          <p:txBody>
            <a:bodyPr wrap="none">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defRPr/>
              </a:pPr>
              <a:r>
                <a:rPr lang="en-US" altLang="zh-CN" sz="1800" smtClean="0">
                  <a:effectLst>
                    <a:outerShdw blurRad="38100" dist="38100" dir="2700000" algn="tl">
                      <a:srgbClr val="C0C0C0"/>
                    </a:outerShdw>
                  </a:effectLst>
                  <a:latin typeface="Times New Roman" pitchFamily="18" charset="0"/>
                </a:rPr>
                <a:t>Traditional ML in </a:t>
              </a:r>
            </a:p>
            <a:p>
              <a:pPr algn="ctr" eaLnBrk="0" hangingPunct="0">
                <a:defRPr/>
              </a:pPr>
              <a:r>
                <a:rPr lang="en-US" altLang="zh-CN" sz="1800" smtClean="0">
                  <a:effectLst>
                    <a:outerShdw blurRad="38100" dist="38100" dir="2700000" algn="tl">
                      <a:srgbClr val="C0C0C0"/>
                    </a:outerShdw>
                  </a:effectLst>
                  <a:latin typeface="Times New Roman" pitchFamily="18" charset="0"/>
                </a:rPr>
                <a:t>multiple domains</a:t>
              </a:r>
            </a:p>
          </p:txBody>
        </p:sp>
        <p:sp>
          <p:nvSpPr>
            <p:cNvPr id="89259" name="Text Box 171"/>
            <p:cNvSpPr txBox="1">
              <a:spLocks noChangeArrowheads="1"/>
            </p:cNvSpPr>
            <p:nvPr/>
          </p:nvSpPr>
          <p:spPr bwMode="auto">
            <a:xfrm>
              <a:off x="3588" y="754"/>
              <a:ext cx="133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defRPr/>
              </a:pPr>
              <a:r>
                <a:rPr lang="en-US" altLang="zh-CN" sz="1800" smtClean="0">
                  <a:effectLst>
                    <a:outerShdw blurRad="38100" dist="38100" dir="2700000" algn="tl">
                      <a:srgbClr val="C0C0C0"/>
                    </a:outerShdw>
                  </a:effectLst>
                  <a:latin typeface="Times New Roman" pitchFamily="18" charset="0"/>
                </a:rPr>
                <a:t>Transfer of learning</a:t>
              </a:r>
            </a:p>
            <a:p>
              <a:pPr algn="ctr" eaLnBrk="0" hangingPunct="0">
                <a:defRPr/>
              </a:pPr>
              <a:r>
                <a:rPr lang="en-US" altLang="zh-CN" sz="1800" smtClean="0">
                  <a:effectLst>
                    <a:outerShdw blurRad="38100" dist="38100" dir="2700000" algn="tl">
                      <a:srgbClr val="C0C0C0"/>
                    </a:outerShdw>
                  </a:effectLst>
                  <a:latin typeface="Times New Roman" pitchFamily="18" charset="0"/>
                </a:rPr>
                <a:t>across domains</a:t>
              </a:r>
            </a:p>
          </p:txBody>
        </p:sp>
        <p:sp>
          <p:nvSpPr>
            <p:cNvPr id="6179" name="AutoShape 172"/>
            <p:cNvSpPr>
              <a:spLocks noChangeArrowheads="1"/>
            </p:cNvSpPr>
            <p:nvPr/>
          </p:nvSpPr>
          <p:spPr bwMode="auto">
            <a:xfrm rot="1949257">
              <a:off x="3907" y="1871"/>
              <a:ext cx="743" cy="285"/>
            </a:xfrm>
            <a:prstGeom prst="rightArrow">
              <a:avLst>
                <a:gd name="adj1" fmla="val 50000"/>
                <a:gd name="adj2" fmla="val 65175"/>
              </a:avLst>
            </a:prstGeom>
            <a:solidFill>
              <a:srgbClr val="993300"/>
            </a:solidFill>
            <a:ln w="19050" algn="ctr">
              <a:solidFill>
                <a:schemeClr val="tx1"/>
              </a:solidFill>
              <a:miter lim="800000"/>
              <a:headEnd/>
              <a:tailEnd/>
            </a:ln>
          </p:spPr>
          <p:txBody>
            <a:bodyPr wrap="none" anchor="ctr"/>
            <a:lstStyle/>
            <a:p>
              <a:pPr algn="l"/>
              <a:endParaRPr lang="en-US" sz="1800">
                <a:solidFill>
                  <a:schemeClr val="tx1"/>
                </a:solidFill>
                <a:ea typeface="宋体" pitchFamily="2" charset="-122"/>
              </a:endParaRPr>
            </a:p>
          </p:txBody>
        </p:sp>
        <p:sp>
          <p:nvSpPr>
            <p:cNvPr id="6180" name="AutoShape 173"/>
            <p:cNvSpPr>
              <a:spLocks noChangeArrowheads="1"/>
            </p:cNvSpPr>
            <p:nvPr/>
          </p:nvSpPr>
          <p:spPr bwMode="auto">
            <a:xfrm rot="19650743" flipV="1">
              <a:off x="3895" y="1808"/>
              <a:ext cx="743" cy="285"/>
            </a:xfrm>
            <a:prstGeom prst="rightArrow">
              <a:avLst>
                <a:gd name="adj1" fmla="val 50000"/>
                <a:gd name="adj2" fmla="val 65175"/>
              </a:avLst>
            </a:prstGeom>
            <a:solidFill>
              <a:srgbClr val="993300"/>
            </a:solidFill>
            <a:ln w="19050" algn="ctr">
              <a:solidFill>
                <a:schemeClr val="tx1"/>
              </a:solidFill>
              <a:miter lim="800000"/>
              <a:headEnd/>
              <a:tailEnd/>
            </a:ln>
          </p:spPr>
          <p:txBody>
            <a:bodyPr rot="10800000" wrap="none" anchor="ctr"/>
            <a:lstStyle/>
            <a:p>
              <a:pPr algn="l"/>
              <a:endParaRPr lang="en-US" sz="1800">
                <a:solidFill>
                  <a:schemeClr val="tx1"/>
                </a:solidFill>
                <a:ea typeface="宋体" pitchFamily="2" charset="-122"/>
              </a:endParaRPr>
            </a:p>
          </p:txBody>
        </p:sp>
        <p:sp>
          <p:nvSpPr>
            <p:cNvPr id="6181" name="AutoShape 174"/>
            <p:cNvSpPr>
              <a:spLocks noChangeArrowheads="1"/>
            </p:cNvSpPr>
            <p:nvPr/>
          </p:nvSpPr>
          <p:spPr bwMode="auto">
            <a:xfrm rot="19650743" flipV="1">
              <a:off x="3908" y="2643"/>
              <a:ext cx="743" cy="285"/>
            </a:xfrm>
            <a:prstGeom prst="rightArrow">
              <a:avLst>
                <a:gd name="adj1" fmla="val 50000"/>
                <a:gd name="adj2" fmla="val 65175"/>
              </a:avLst>
            </a:prstGeom>
            <a:solidFill>
              <a:srgbClr val="993300"/>
            </a:solidFill>
            <a:ln w="19050" algn="ctr">
              <a:solidFill>
                <a:schemeClr val="tx1"/>
              </a:solidFill>
              <a:miter lim="800000"/>
              <a:headEnd/>
              <a:tailEnd/>
            </a:ln>
          </p:spPr>
          <p:txBody>
            <a:bodyPr rot="10800000" wrap="none" anchor="ctr"/>
            <a:lstStyle/>
            <a:p>
              <a:pPr algn="l"/>
              <a:endParaRPr lang="en-US" sz="1800">
                <a:solidFill>
                  <a:schemeClr val="tx1"/>
                </a:solidFill>
                <a:ea typeface="宋体" pitchFamily="2" charset="-122"/>
              </a:endParaRPr>
            </a:p>
          </p:txBody>
        </p:sp>
        <p:sp>
          <p:nvSpPr>
            <p:cNvPr id="89263" name="Text Box 175"/>
            <p:cNvSpPr txBox="1">
              <a:spLocks noChangeArrowheads="1"/>
            </p:cNvSpPr>
            <p:nvPr/>
          </p:nvSpPr>
          <p:spPr bwMode="auto">
            <a:xfrm rot="-5400000">
              <a:off x="0" y="2273"/>
              <a:ext cx="912" cy="231"/>
            </a:xfrm>
            <a:prstGeom prst="rect">
              <a:avLst/>
            </a:prstGeom>
            <a:noFill/>
            <a:ln w="19050" algn="ctr">
              <a:noFill/>
              <a:miter lim="800000"/>
              <a:headEnd/>
              <a:tailEnd/>
            </a:ln>
            <a:effectLst/>
          </p:spPr>
          <p:txBody>
            <a:bodyPr wrap="none">
              <a:spAutoFit/>
            </a:bodyPr>
            <a:lstStyle/>
            <a:p>
              <a:pPr eaLnBrk="0" hangingPunct="0">
                <a:defRPr/>
              </a:pPr>
              <a:r>
                <a:rPr lang="en-US" altLang="zh-CN" sz="1800">
                  <a:solidFill>
                    <a:schemeClr val="tx1"/>
                  </a:solidFill>
                  <a:effectLst>
                    <a:outerShdw blurRad="38100" dist="38100" dir="2700000" algn="tl">
                      <a:srgbClr val="C0C0C0"/>
                    </a:outerShdw>
                  </a:effectLst>
                  <a:latin typeface="Times New Roman" pitchFamily="18" charset="0"/>
                  <a:ea typeface="宋体" pitchFamily="2" charset="-122"/>
                </a:rPr>
                <a:t>training items</a:t>
              </a:r>
            </a:p>
          </p:txBody>
        </p:sp>
        <p:sp>
          <p:nvSpPr>
            <p:cNvPr id="89264" name="Text Box 176"/>
            <p:cNvSpPr txBox="1">
              <a:spLocks noChangeArrowheads="1"/>
            </p:cNvSpPr>
            <p:nvPr/>
          </p:nvSpPr>
          <p:spPr bwMode="auto">
            <a:xfrm rot="-5400000">
              <a:off x="2382" y="2278"/>
              <a:ext cx="664" cy="231"/>
            </a:xfrm>
            <a:prstGeom prst="rect">
              <a:avLst/>
            </a:prstGeom>
            <a:noFill/>
            <a:ln w="19050" algn="ctr">
              <a:noFill/>
              <a:miter lim="800000"/>
              <a:headEnd/>
              <a:tailEnd/>
            </a:ln>
            <a:effectLst/>
          </p:spPr>
          <p:txBody>
            <a:bodyPr wrap="none">
              <a:spAutoFit/>
            </a:bodyPr>
            <a:lstStyle/>
            <a:p>
              <a:pPr eaLnBrk="0" hangingPunct="0">
                <a:defRPr/>
              </a:pPr>
              <a:r>
                <a:rPr lang="en-US" altLang="zh-CN" sz="1800">
                  <a:solidFill>
                    <a:schemeClr val="tx1"/>
                  </a:solidFill>
                  <a:effectLst>
                    <a:outerShdw blurRad="38100" dist="38100" dir="2700000" algn="tl">
                      <a:srgbClr val="C0C0C0"/>
                    </a:outerShdw>
                  </a:effectLst>
                  <a:latin typeface="Times New Roman" pitchFamily="18" charset="0"/>
                  <a:ea typeface="宋体" pitchFamily="2" charset="-122"/>
                </a:rPr>
                <a:t>test items</a:t>
              </a:r>
            </a:p>
          </p:txBody>
        </p:sp>
        <p:sp>
          <p:nvSpPr>
            <p:cNvPr id="89265" name="Text Box 177"/>
            <p:cNvSpPr txBox="1">
              <a:spLocks noChangeArrowheads="1"/>
            </p:cNvSpPr>
            <p:nvPr/>
          </p:nvSpPr>
          <p:spPr bwMode="auto">
            <a:xfrm rot="-5400000">
              <a:off x="2634" y="2282"/>
              <a:ext cx="912" cy="231"/>
            </a:xfrm>
            <a:prstGeom prst="rect">
              <a:avLst/>
            </a:prstGeom>
            <a:noFill/>
            <a:ln w="19050" algn="ctr">
              <a:noFill/>
              <a:miter lim="800000"/>
              <a:headEnd/>
              <a:tailEnd/>
            </a:ln>
            <a:effectLst/>
          </p:spPr>
          <p:txBody>
            <a:bodyPr wrap="none">
              <a:spAutoFit/>
            </a:bodyPr>
            <a:lstStyle/>
            <a:p>
              <a:pPr eaLnBrk="0" hangingPunct="0">
                <a:defRPr/>
              </a:pPr>
              <a:r>
                <a:rPr lang="en-US" altLang="zh-CN" sz="1800">
                  <a:solidFill>
                    <a:schemeClr val="tx1"/>
                  </a:solidFill>
                  <a:effectLst>
                    <a:outerShdw blurRad="38100" dist="38100" dir="2700000" algn="tl">
                      <a:srgbClr val="C0C0C0"/>
                    </a:outerShdw>
                  </a:effectLst>
                  <a:latin typeface="Times New Roman" pitchFamily="18" charset="0"/>
                  <a:ea typeface="宋体" pitchFamily="2" charset="-122"/>
                </a:rPr>
                <a:t>training items</a:t>
              </a:r>
            </a:p>
          </p:txBody>
        </p:sp>
        <p:sp>
          <p:nvSpPr>
            <p:cNvPr id="89266" name="Text Box 178"/>
            <p:cNvSpPr txBox="1">
              <a:spLocks noChangeArrowheads="1"/>
            </p:cNvSpPr>
            <p:nvPr/>
          </p:nvSpPr>
          <p:spPr bwMode="auto">
            <a:xfrm rot="-5400000">
              <a:off x="5058" y="2253"/>
              <a:ext cx="664" cy="231"/>
            </a:xfrm>
            <a:prstGeom prst="rect">
              <a:avLst/>
            </a:prstGeom>
            <a:noFill/>
            <a:ln w="19050" algn="ctr">
              <a:noFill/>
              <a:miter lim="800000"/>
              <a:headEnd/>
              <a:tailEnd/>
            </a:ln>
            <a:effectLst/>
          </p:spPr>
          <p:txBody>
            <a:bodyPr wrap="none">
              <a:spAutoFit/>
            </a:bodyPr>
            <a:lstStyle/>
            <a:p>
              <a:pPr eaLnBrk="0" hangingPunct="0">
                <a:defRPr/>
              </a:pPr>
              <a:r>
                <a:rPr lang="en-US" altLang="zh-CN" sz="1800">
                  <a:solidFill>
                    <a:schemeClr val="tx1"/>
                  </a:solidFill>
                  <a:effectLst>
                    <a:outerShdw blurRad="38100" dist="38100" dir="2700000" algn="tl">
                      <a:srgbClr val="C0C0C0"/>
                    </a:outerShdw>
                  </a:effectLst>
                  <a:latin typeface="Times New Roman" pitchFamily="18" charset="0"/>
                  <a:ea typeface="宋体" pitchFamily="2" charset="-122"/>
                </a:rPr>
                <a:t>test items</a:t>
              </a:r>
            </a:p>
          </p:txBody>
        </p:sp>
        <p:sp>
          <p:nvSpPr>
            <p:cNvPr id="89267" name="Text Box 179"/>
            <p:cNvSpPr txBox="1">
              <a:spLocks noChangeArrowheads="1"/>
            </p:cNvSpPr>
            <p:nvPr/>
          </p:nvSpPr>
          <p:spPr bwMode="auto">
            <a:xfrm>
              <a:off x="484" y="3719"/>
              <a:ext cx="2401" cy="231"/>
            </a:xfrm>
            <a:prstGeom prst="rect">
              <a:avLst/>
            </a:prstGeom>
            <a:noFill/>
            <a:ln w="19050" algn="ctr">
              <a:noFill/>
              <a:miter lim="800000"/>
              <a:headEnd/>
              <a:tailEnd/>
            </a:ln>
            <a:effectLst/>
          </p:spPr>
          <p:txBody>
            <a:bodyP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defRPr/>
              </a:pPr>
              <a:r>
                <a:rPr lang="en-US" altLang="zh-CN" sz="1800" dirty="0" smtClean="0">
                  <a:effectLst>
                    <a:outerShdw blurRad="38100" dist="38100" dir="2700000" algn="tl">
                      <a:srgbClr val="C0C0C0"/>
                    </a:outerShdw>
                  </a:effectLst>
                  <a:latin typeface="Times New Roman" pitchFamily="18" charset="0"/>
                </a:rPr>
                <a:t>Humans can learn in many domains.</a:t>
              </a:r>
            </a:p>
          </p:txBody>
        </p:sp>
        <p:sp>
          <p:nvSpPr>
            <p:cNvPr id="89268" name="Text Box 180"/>
            <p:cNvSpPr txBox="1">
              <a:spLocks noChangeArrowheads="1"/>
            </p:cNvSpPr>
            <p:nvPr/>
          </p:nvSpPr>
          <p:spPr bwMode="auto">
            <a:xfrm>
              <a:off x="3075" y="3724"/>
              <a:ext cx="2511" cy="404"/>
            </a:xfrm>
            <a:prstGeom prst="rect">
              <a:avLst/>
            </a:prstGeom>
            <a:noFill/>
            <a:ln w="19050" algn="ctr">
              <a:noFill/>
              <a:miter lim="800000"/>
              <a:headEnd/>
              <a:tailEnd/>
            </a:ln>
            <a:effectLst/>
          </p:spPr>
          <p:txBody>
            <a:bodyP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defRPr/>
              </a:pPr>
              <a:r>
                <a:rPr lang="en-US" altLang="zh-CN" sz="1800" smtClean="0">
                  <a:effectLst>
                    <a:outerShdw blurRad="38100" dist="38100" dir="2700000" algn="tl">
                      <a:srgbClr val="C0C0C0"/>
                    </a:outerShdw>
                  </a:effectLst>
                  <a:latin typeface="Times New Roman" pitchFamily="18" charset="0"/>
                </a:rPr>
                <a:t>Humans can also transfer from one domain to other domains.</a:t>
              </a:r>
            </a:p>
          </p:txBody>
        </p:sp>
      </p:grpSp>
      <p:sp>
        <p:nvSpPr>
          <p:cNvPr id="2" name="Date Placeholder 1"/>
          <p:cNvSpPr>
            <a:spLocks noGrp="1"/>
          </p:cNvSpPr>
          <p:nvPr>
            <p:ph type="dt" sz="half" idx="10"/>
          </p:nvPr>
        </p:nvSpPr>
        <p:spPr/>
        <p:txBody>
          <a:bodyPr/>
          <a:lstStyle/>
          <a:p>
            <a:fld id="{E4B7C1A8-4698-4952-A24A-8CB53B99C4A5}" type="datetime1">
              <a:rPr lang="en-US" smtClean="0"/>
              <a:t>5/22/2012</a:t>
            </a:fld>
            <a:endParaRPr lang="en-US"/>
          </a:p>
        </p:txBody>
      </p:sp>
      <p:sp>
        <p:nvSpPr>
          <p:cNvPr id="3" name="Slide Number Placeholder 2"/>
          <p:cNvSpPr>
            <a:spLocks noGrp="1"/>
          </p:cNvSpPr>
          <p:nvPr>
            <p:ph type="sldNum" sz="quarter" idx="12"/>
          </p:nvPr>
        </p:nvSpPr>
        <p:spPr/>
        <p:txBody>
          <a:bodyPr/>
          <a:lstStyle/>
          <a:p>
            <a:fld id="{FC7BE9DC-2D36-440F-A06E-4803CB6F737D}" type="slidenum">
              <a:rPr lang="en-US" smtClean="0"/>
              <a:t>4</a:t>
            </a:fld>
            <a:endParaRPr lang="en-US"/>
          </a:p>
        </p:txBody>
      </p:sp>
    </p:spTree>
    <p:extLst>
      <p:ext uri="{BB962C8B-B14F-4D97-AF65-F5344CB8AC3E}">
        <p14:creationId xmlns:p14="http://schemas.microsoft.com/office/powerpoint/2010/main" val="2398515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800" dirty="0" err="1" smtClean="0"/>
              <a:t>Koren</a:t>
            </a:r>
            <a:r>
              <a:rPr lang="en-US" sz="1800" dirty="0"/>
              <a:t>, Yehuda. “Collaborative filtering with temporal dynamics.” Proceedings of the 15th ACM SIGKDD international conference on Knowledge discovery and data mining - KDD ’09 (2009): 447. </a:t>
            </a:r>
          </a:p>
          <a:p>
            <a:endParaRPr lang="en-US" sz="1800" dirty="0"/>
          </a:p>
          <a:p>
            <a:r>
              <a:rPr lang="en-US" sz="1800" dirty="0"/>
              <a:t>Das, A.S., M. </a:t>
            </a:r>
            <a:r>
              <a:rPr lang="en-US" sz="1800" dirty="0" err="1"/>
              <a:t>Datar</a:t>
            </a:r>
            <a:r>
              <a:rPr lang="en-US" sz="1800" dirty="0"/>
              <a:t>, A. </a:t>
            </a:r>
            <a:r>
              <a:rPr lang="en-US" sz="1800" dirty="0" err="1"/>
              <a:t>Garg</a:t>
            </a:r>
            <a:r>
              <a:rPr lang="en-US" sz="1800" dirty="0"/>
              <a:t>, and S. </a:t>
            </a:r>
            <a:r>
              <a:rPr lang="en-US" sz="1800" dirty="0" err="1"/>
              <a:t>Rajaram</a:t>
            </a:r>
            <a:r>
              <a:rPr lang="en-US" sz="1800" dirty="0"/>
              <a:t>. “Google news personalization: scalable online collaborative filtering.” In Proceedings of the 16th international conference on World Wide Web, 271–280. ACM New York, NY, USA, 2007. </a:t>
            </a:r>
          </a:p>
          <a:p>
            <a:endParaRPr lang="en-US" sz="1800" dirty="0"/>
          </a:p>
          <a:p>
            <a:r>
              <a:rPr lang="en-US" sz="1800" dirty="0"/>
              <a:t>Linden, G., B. Smith, and J. York. “</a:t>
            </a:r>
            <a:r>
              <a:rPr lang="en-US" sz="1800" dirty="0" err="1"/>
              <a:t>Amazon.com</a:t>
            </a:r>
            <a:r>
              <a:rPr lang="en-US" sz="1800" dirty="0"/>
              <a:t> recommendations: item-to-item collaborative filtering.” IEEE Internet Computing 7, no. 1 (January 2003): 76-80. </a:t>
            </a:r>
          </a:p>
          <a:p>
            <a:endParaRPr lang="en-US" sz="1800" dirty="0"/>
          </a:p>
          <a:p>
            <a:r>
              <a:rPr lang="en-US" sz="1800" dirty="0"/>
              <a:t>Davidson, James, Benjamin </a:t>
            </a:r>
            <a:r>
              <a:rPr lang="en-US" sz="1800" dirty="0" err="1"/>
              <a:t>Liebald</a:t>
            </a:r>
            <a:r>
              <a:rPr lang="en-US" sz="1800" dirty="0"/>
              <a:t>, and Taylor Van </a:t>
            </a:r>
            <a:r>
              <a:rPr lang="en-US" sz="1800" dirty="0" err="1"/>
              <a:t>Vleet</a:t>
            </a:r>
            <a:r>
              <a:rPr lang="en-US" sz="1800" dirty="0"/>
              <a:t>. “The YouTube Video Recommendation System.” Design (2010): 293-296.</a:t>
            </a:r>
          </a:p>
        </p:txBody>
      </p:sp>
    </p:spTree>
    <p:extLst>
      <p:ext uri="{BB962C8B-B14F-4D97-AF65-F5344CB8AC3E}">
        <p14:creationId xmlns:p14="http://schemas.microsoft.com/office/powerpoint/2010/main" val="1989672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err="1"/>
              <a:t>Salakhutdinov</a:t>
            </a:r>
            <a:r>
              <a:rPr lang="en-US" sz="2400" dirty="0"/>
              <a:t>, R., &amp; </a:t>
            </a:r>
            <a:r>
              <a:rPr lang="en-US" sz="2400" dirty="0" err="1"/>
              <a:t>Mnih</a:t>
            </a:r>
            <a:r>
              <a:rPr lang="en-US" sz="2400" dirty="0"/>
              <a:t>, A. (2008). Probabilistic matrix factorization. </a:t>
            </a:r>
            <a:r>
              <a:rPr lang="en-US" sz="2400" i="1" dirty="0"/>
              <a:t>Advances in neural information processing systems</a:t>
            </a:r>
            <a:r>
              <a:rPr lang="en-US" sz="2400" dirty="0"/>
              <a:t>, </a:t>
            </a:r>
            <a:r>
              <a:rPr lang="en-US" sz="2400" i="1" dirty="0"/>
              <a:t>20</a:t>
            </a:r>
            <a:r>
              <a:rPr lang="en-US" sz="2400" dirty="0"/>
              <a:t>, 1257–1264. </a:t>
            </a:r>
            <a:endParaRPr lang="en-US" sz="2400" dirty="0" smtClean="0"/>
          </a:p>
          <a:p>
            <a:endParaRPr lang="en-US" sz="2400" dirty="0" smtClean="0"/>
          </a:p>
          <a:p>
            <a:r>
              <a:rPr lang="en-US" sz="2400" dirty="0" err="1"/>
              <a:t>Salakhutdinov</a:t>
            </a:r>
            <a:r>
              <a:rPr lang="en-US" sz="2400" dirty="0"/>
              <a:t>, R., &amp; </a:t>
            </a:r>
            <a:r>
              <a:rPr lang="en-US" sz="2400" dirty="0" err="1"/>
              <a:t>Mnih</a:t>
            </a:r>
            <a:r>
              <a:rPr lang="en-US" sz="2400" dirty="0"/>
              <a:t>, A. (2008). Bayesian probabilistic matrix factorization using Markov chain Monte Carlo. </a:t>
            </a:r>
            <a:r>
              <a:rPr lang="en-US" sz="2400" i="1" dirty="0"/>
              <a:t>Proceedings of the 25th international conference on Machine learning</a:t>
            </a:r>
            <a:r>
              <a:rPr lang="en-US" sz="2400" dirty="0"/>
              <a:t> (pp. 880–887). ACM. </a:t>
            </a:r>
            <a:endParaRPr lang="en-US" sz="2400" dirty="0" smtClean="0"/>
          </a:p>
          <a:p>
            <a:endParaRPr lang="en-US" sz="2400" dirty="0" smtClean="0"/>
          </a:p>
          <a:p>
            <a:r>
              <a:rPr lang="en-US" sz="2400" dirty="0"/>
              <a:t>Lawrence, N. D., &amp; </a:t>
            </a:r>
            <a:r>
              <a:rPr lang="en-US" sz="2400" dirty="0" err="1"/>
              <a:t>Urtasun</a:t>
            </a:r>
            <a:r>
              <a:rPr lang="en-US" sz="2400" dirty="0"/>
              <a:t>, R. (2009). Non-Linear Matrix Factorization with Gaussian Processes. In L. </a:t>
            </a:r>
            <a:r>
              <a:rPr lang="en-US" sz="2400" dirty="0" err="1"/>
              <a:t>Bottou</a:t>
            </a:r>
            <a:r>
              <a:rPr lang="en-US" sz="2400" dirty="0"/>
              <a:t> &amp; M. Littman (Eds.), </a:t>
            </a:r>
            <a:r>
              <a:rPr lang="en-US" sz="2400" i="1" dirty="0"/>
              <a:t>Proceedings of the 26th International Conference on Machine Learning</a:t>
            </a:r>
            <a:r>
              <a:rPr lang="en-US" sz="2400" dirty="0"/>
              <a:t> (pp. 601-608). </a:t>
            </a:r>
          </a:p>
        </p:txBody>
      </p:sp>
      <p:sp>
        <p:nvSpPr>
          <p:cNvPr id="4" name="Date Placeholder 3"/>
          <p:cNvSpPr>
            <a:spLocks noGrp="1"/>
          </p:cNvSpPr>
          <p:nvPr>
            <p:ph type="dt" sz="half" idx="10"/>
          </p:nvPr>
        </p:nvSpPr>
        <p:spPr/>
        <p:txBody>
          <a:bodyPr/>
          <a:lstStyle/>
          <a:p>
            <a:fld id="{E670D863-3F22-440D-A3B7-70857BACDA11}" type="datetime1">
              <a:rPr lang="en-US" smtClean="0"/>
              <a:t>5/22/2012</a:t>
            </a:fld>
            <a:endParaRPr lang="en-US"/>
          </a:p>
        </p:txBody>
      </p:sp>
      <p:sp>
        <p:nvSpPr>
          <p:cNvPr id="5" name="Slide Number Placeholder 4"/>
          <p:cNvSpPr>
            <a:spLocks noGrp="1"/>
          </p:cNvSpPr>
          <p:nvPr>
            <p:ph type="sldNum" sz="quarter" idx="12"/>
          </p:nvPr>
        </p:nvSpPr>
        <p:spPr/>
        <p:txBody>
          <a:bodyPr/>
          <a:lstStyle/>
          <a:p>
            <a:fld id="{FC7BE9DC-2D36-440F-A06E-4803CB6F737D}" type="slidenum">
              <a:rPr lang="en-US" smtClean="0"/>
              <a:t>41</a:t>
            </a:fld>
            <a:endParaRPr lang="en-US"/>
          </a:p>
        </p:txBody>
      </p:sp>
    </p:spTree>
    <p:extLst>
      <p:ext uri="{BB962C8B-B14F-4D97-AF65-F5344CB8AC3E}">
        <p14:creationId xmlns:p14="http://schemas.microsoft.com/office/powerpoint/2010/main" val="515923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www.cse.ust.hk/TL/index.html</a:t>
            </a:r>
            <a:endParaRPr lang="en-US" dirty="0" smtClean="0"/>
          </a:p>
          <a:p>
            <a:endParaRPr lang="en-US" dirty="0"/>
          </a:p>
          <a:p>
            <a:r>
              <a:rPr lang="en-US" dirty="0">
                <a:hlinkClick r:id="rId3"/>
              </a:rPr>
              <a:t>http://www1.i2r.a-star.edu.sg/~</a:t>
            </a:r>
            <a:r>
              <a:rPr lang="en-US" dirty="0" smtClean="0">
                <a:hlinkClick r:id="rId3"/>
              </a:rPr>
              <a:t>jspan/SurveyTL.htm</a:t>
            </a:r>
            <a:endParaRPr lang="en-US" dirty="0" smtClean="0"/>
          </a:p>
          <a:p>
            <a:endParaRPr lang="en-US" dirty="0"/>
          </a:p>
          <a:p>
            <a:r>
              <a:rPr lang="en-US" dirty="0">
                <a:hlinkClick r:id="rId4"/>
              </a:rPr>
              <a:t>http://www1.i2r.a-star.edu.sg/~jspan/conferenceTL.htm</a:t>
            </a:r>
            <a:endParaRPr lang="en-US" dirty="0"/>
          </a:p>
        </p:txBody>
      </p:sp>
      <p:sp>
        <p:nvSpPr>
          <p:cNvPr id="4" name="Date Placeholder 3"/>
          <p:cNvSpPr>
            <a:spLocks noGrp="1"/>
          </p:cNvSpPr>
          <p:nvPr>
            <p:ph type="dt" sz="half" idx="10"/>
          </p:nvPr>
        </p:nvSpPr>
        <p:spPr/>
        <p:txBody>
          <a:bodyPr/>
          <a:lstStyle/>
          <a:p>
            <a:fld id="{E670D863-3F22-440D-A3B7-70857BACDA11}" type="datetime1">
              <a:rPr lang="en-US" smtClean="0"/>
              <a:t>5/22/2012</a:t>
            </a:fld>
            <a:endParaRPr lang="en-US"/>
          </a:p>
        </p:txBody>
      </p:sp>
      <p:sp>
        <p:nvSpPr>
          <p:cNvPr id="5" name="Slide Number Placeholder 4"/>
          <p:cNvSpPr>
            <a:spLocks noGrp="1"/>
          </p:cNvSpPr>
          <p:nvPr>
            <p:ph type="sldNum" sz="quarter" idx="12"/>
          </p:nvPr>
        </p:nvSpPr>
        <p:spPr/>
        <p:txBody>
          <a:bodyPr/>
          <a:lstStyle/>
          <a:p>
            <a:fld id="{FC7BE9DC-2D36-440F-A06E-4803CB6F737D}" type="slidenum">
              <a:rPr lang="en-US" smtClean="0"/>
              <a:t>42</a:t>
            </a:fld>
            <a:endParaRPr lang="en-US"/>
          </a:p>
        </p:txBody>
      </p:sp>
    </p:spTree>
    <p:extLst>
      <p:ext uri="{BB962C8B-B14F-4D97-AF65-F5344CB8AC3E}">
        <p14:creationId xmlns:p14="http://schemas.microsoft.com/office/powerpoint/2010/main" val="138308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zh-CN" dirty="0"/>
              <a:t>Why Transfer Learning?</a:t>
            </a:r>
          </a:p>
        </p:txBody>
      </p:sp>
      <p:sp>
        <p:nvSpPr>
          <p:cNvPr id="11267" name="Rectangle 3"/>
          <p:cNvSpPr>
            <a:spLocks noGrp="1" noChangeArrowheads="1"/>
          </p:cNvSpPr>
          <p:nvPr>
            <p:ph idx="1"/>
          </p:nvPr>
        </p:nvSpPr>
        <p:spPr>
          <a:xfrm>
            <a:off x="457200" y="1600201"/>
            <a:ext cx="8229600" cy="2133599"/>
          </a:xfrm>
        </p:spPr>
        <p:txBody>
          <a:bodyPr>
            <a:normAutofit fontScale="77500" lnSpcReduction="20000"/>
          </a:bodyPr>
          <a:lstStyle/>
          <a:p>
            <a:pPr eaLnBrk="1" hangingPunct="1"/>
            <a:r>
              <a:rPr lang="en-US" altLang="zh-CN" dirty="0"/>
              <a:t> In some domains, labeled data are in short supply. </a:t>
            </a:r>
          </a:p>
          <a:p>
            <a:pPr eaLnBrk="1" hangingPunct="1"/>
            <a:r>
              <a:rPr lang="en-US" altLang="zh-CN" dirty="0"/>
              <a:t> In some domains, the calibration effort is very expensive.</a:t>
            </a:r>
          </a:p>
          <a:p>
            <a:pPr eaLnBrk="1" hangingPunct="1"/>
            <a:r>
              <a:rPr lang="en-US" altLang="zh-CN" dirty="0"/>
              <a:t> In some domains, the learning process is time consuming.</a:t>
            </a:r>
          </a:p>
          <a:p>
            <a:pPr eaLnBrk="1" hangingPunct="1">
              <a:buFont typeface="Wingdings" pitchFamily="2" charset="2"/>
              <a:buNone/>
            </a:pPr>
            <a:r>
              <a:rPr lang="en-US" altLang="zh-CN" sz="2400" dirty="0" smtClean="0">
                <a:latin typeface="Times New Roman" pitchFamily="18" charset="0"/>
              </a:rPr>
              <a:t> </a:t>
            </a:r>
          </a:p>
        </p:txBody>
      </p:sp>
      <p:sp>
        <p:nvSpPr>
          <p:cNvPr id="11268" name="Rectangle 4"/>
          <p:cNvSpPr>
            <a:spLocks noChangeArrowheads="1"/>
          </p:cNvSpPr>
          <p:nvPr/>
        </p:nvSpPr>
        <p:spPr bwMode="auto">
          <a:xfrm>
            <a:off x="684213" y="3352800"/>
            <a:ext cx="7489825" cy="2057400"/>
          </a:xfrm>
          <a:prstGeom prst="rect">
            <a:avLst/>
          </a:prstGeom>
          <a:solidFill>
            <a:srgbClr val="FFFFCC"/>
          </a:solidFill>
          <a:ln w="25400">
            <a:solidFill>
              <a:srgbClr val="800000"/>
            </a:solidFill>
            <a:miter lim="800000"/>
            <a:headEnd/>
            <a:tailEnd/>
          </a:ln>
        </p:spPr>
        <p:txBody>
          <a:bodyPr lIns="90487" tIns="44450" rIns="90487" bIns="44450"/>
          <a:lstStyle/>
          <a:p>
            <a:pPr marL="284163" indent="-284163" algn="l">
              <a:buFont typeface="Wingdings" pitchFamily="2" charset="2"/>
              <a:buChar char="´"/>
              <a:tabLst>
                <a:tab pos="7431088" algn="r"/>
              </a:tabLst>
            </a:pPr>
            <a:r>
              <a:rPr lang="en-US" altLang="zh-CN" sz="2400" i="1" dirty="0">
                <a:solidFill>
                  <a:schemeClr val="tx1"/>
                </a:solidFill>
              </a:rPr>
              <a:t> How to extract knowledge learnt from related domains to help learning in a target domain with a few labeled data?</a:t>
            </a:r>
          </a:p>
          <a:p>
            <a:pPr marL="284163" indent="-284163" algn="l">
              <a:buFont typeface="Wingdings" pitchFamily="2" charset="2"/>
              <a:buChar char="´"/>
              <a:tabLst>
                <a:tab pos="7431088" algn="r"/>
              </a:tabLst>
            </a:pPr>
            <a:r>
              <a:rPr lang="en-US" altLang="zh-CN" sz="2400" i="1" dirty="0">
                <a:solidFill>
                  <a:schemeClr val="tx1"/>
                </a:solidFill>
              </a:rPr>
              <a:t> How to extract knowledge learnt from related domains to speed up learning in a target domain?</a:t>
            </a:r>
            <a:endParaRPr lang="en-US" altLang="zh-CN" sz="2400" dirty="0">
              <a:solidFill>
                <a:srgbClr val="800000"/>
              </a:solidFill>
            </a:endParaRPr>
          </a:p>
        </p:txBody>
      </p:sp>
      <p:sp>
        <p:nvSpPr>
          <p:cNvPr id="11269" name="Rectangle 4"/>
          <p:cNvSpPr>
            <a:spLocks noChangeArrowheads="1"/>
          </p:cNvSpPr>
          <p:nvPr/>
        </p:nvSpPr>
        <p:spPr bwMode="auto">
          <a:xfrm>
            <a:off x="684213" y="5715000"/>
            <a:ext cx="7489825" cy="576263"/>
          </a:xfrm>
          <a:prstGeom prst="rect">
            <a:avLst/>
          </a:prstGeom>
          <a:solidFill>
            <a:srgbClr val="CCFFFF"/>
          </a:solidFill>
          <a:ln w="25400">
            <a:solidFill>
              <a:srgbClr val="3366FF"/>
            </a:solidFill>
            <a:miter lim="800000"/>
            <a:headEnd/>
            <a:tailEnd/>
          </a:ln>
        </p:spPr>
        <p:txBody>
          <a:bodyPr lIns="90487" tIns="44450" rIns="90487" bIns="44450"/>
          <a:lstStyle/>
          <a:p>
            <a:pPr marL="284163" indent="-284163">
              <a:buFont typeface="Wingdings" pitchFamily="2" charset="2"/>
              <a:buChar char="A"/>
              <a:tabLst>
                <a:tab pos="7431088" algn="r"/>
              </a:tabLst>
            </a:pPr>
            <a:r>
              <a:rPr lang="en-US" altLang="zh-CN" sz="2400" b="1" dirty="0">
                <a:solidFill>
                  <a:srgbClr val="0000CC"/>
                </a:solidFill>
              </a:rPr>
              <a:t> Transfer learning techniques may help!</a:t>
            </a:r>
          </a:p>
        </p:txBody>
      </p:sp>
      <p:sp>
        <p:nvSpPr>
          <p:cNvPr id="2" name="Date Placeholder 1"/>
          <p:cNvSpPr>
            <a:spLocks noGrp="1"/>
          </p:cNvSpPr>
          <p:nvPr>
            <p:ph type="dt" sz="half" idx="10"/>
          </p:nvPr>
        </p:nvSpPr>
        <p:spPr/>
        <p:txBody>
          <a:bodyPr/>
          <a:lstStyle/>
          <a:p>
            <a:fld id="{D5022B4B-F02B-4935-BB6A-288F8799CA72}" type="datetime1">
              <a:rPr lang="en-US" smtClean="0"/>
              <a:t>5/22/2012</a:t>
            </a:fld>
            <a:endParaRPr lang="en-US"/>
          </a:p>
        </p:txBody>
      </p:sp>
      <p:sp>
        <p:nvSpPr>
          <p:cNvPr id="3" name="Slide Number Placeholder 2"/>
          <p:cNvSpPr>
            <a:spLocks noGrp="1"/>
          </p:cNvSpPr>
          <p:nvPr>
            <p:ph type="sldNum" sz="quarter" idx="12"/>
          </p:nvPr>
        </p:nvSpPr>
        <p:spPr/>
        <p:txBody>
          <a:bodyPr/>
          <a:lstStyle/>
          <a:p>
            <a:fld id="{FC7BE9DC-2D36-440F-A06E-4803CB6F737D}" type="slidenum">
              <a:rPr lang="en-US" smtClean="0"/>
              <a:t>5</a:t>
            </a:fld>
            <a:endParaRPr lang="en-US"/>
          </a:p>
        </p:txBody>
      </p:sp>
    </p:spTree>
    <p:extLst>
      <p:ext uri="{BB962C8B-B14F-4D97-AF65-F5344CB8AC3E}">
        <p14:creationId xmlns:p14="http://schemas.microsoft.com/office/powerpoint/2010/main" val="677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p(Training) != p(Test)</a:t>
            </a:r>
            <a:endParaRPr lang="en-US" dirty="0"/>
          </a:p>
        </p:txBody>
      </p:sp>
      <p:sp>
        <p:nvSpPr>
          <p:cNvPr id="3" name="Content Placeholder 2"/>
          <p:cNvSpPr>
            <a:spLocks noGrp="1"/>
          </p:cNvSpPr>
          <p:nvPr>
            <p:ph idx="1"/>
          </p:nvPr>
        </p:nvSpPr>
        <p:spPr/>
        <p:txBody>
          <a:bodyPr/>
          <a:lstStyle/>
          <a:p>
            <a:r>
              <a:rPr lang="en-US" dirty="0" smtClean="0"/>
              <a:t>A questionnaire example</a:t>
            </a:r>
          </a:p>
          <a:p>
            <a:pPr lvl="1"/>
            <a:endParaRPr lang="en-US" dirty="0"/>
          </a:p>
        </p:txBody>
      </p:sp>
      <p:pic>
        <p:nvPicPr>
          <p:cNvPr id="10242" name="Picture 2" descr="http://www.questionnairetemplate.org/wp-content/uploads/2011/04/Questionna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740" y="1371600"/>
            <a:ext cx="3215640" cy="2140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RUUExQWFBUWGBgYGBgYGRweHBwXFhcXGBkcGh0aHSceHBokHRQVHy8gIycpLCwsFx8xNTAqNSYrLCkBCQoKDgwOGg8PGi0kHyQtLCwsLTIsLCwsLCwsLCwsLCwsLCwpLCwsLCwsLCwsKSwsLCwsLCwsLCwsKSwsLCwsLP/AABEIAMIBAwMBIgACEQEDEQH/xAAcAAACAwEBAQEAAAAAAAAAAAAEBQADBgIHAQj/xABIEAABAgQDBQUEBwYFAwMFAAABAhEAAwQhBRIxBkFRYXETIoGRoTJiscEHFEJSgtHhFSNykrLwQ2OiwvEWM9NEU9Ikc4OTw//EABoBAAMBAQEBAAAAAAAAAAAAAAIDBAEABQb/xAAzEQACAQMCBAMGBgMBAQAAAAABAgADESESMQQiQVETMpFSYXGBofAUM0Kx0eEjYsFDBf/aAAwDAQACEQMRAD8ANlK/ypNv/uf+SDZaCf8ADk+Uz/yRTJbP1g2i3p3jSPAsPsme0VlIkKBOWVIzc0zWIGmk0/CB6qSoJC1Sack6smYz/wD7flDxKPMRauWFDKR7QsOP6wDrcQkIBiDCUlSi0uSlhqEK39ZkNvqKh3h2bn/L4dVGPmDUeWZMTwy/OGiA7gboFFxmHVIviAKoO0SQSkg6gypZHqIw+IVEyTMVLKJAKS1pErwN0x6RlygloyG21C5TNG/un5fOHKBsZHWXF1mfpsVmFRtLFt0mSP8A+cD1ldVlZyJQU2Y9lJ+aI5lHKp2cNBia47kf6v0g+UHaJVrrkwIza86BI/DJH+2PnYYgftgeKPkmGIxFX3E+Z/KPv7TX91HkfzjLjsIeod4B+z6w6zB/P+SYKw+inJChOmFSSxAStVjv3DlBAxGZ7v8AL+sffrcw6keQjr+4QdSwQyOav5lfnFYw5J3ep/ODAiOskbeKDMNjBEUCRu8yT8YvlobRh4RaER9yxmDvN8R/aPrKigHUDV9BBAq1BLBh4D8o4KY+FMYVXqJ3iP3PrLkpVNISWL8h+UaykwRISEusACzKI+BhLgVPd/7tGtp7ACDsqrgR1PU3mMSVeDscycxFwQVka82J3C2+EuKYD2KiXUxDp08tNxjaAOVDgYHxOl7RAQrXMkgjT2g/Rw8TuCwl1MqpyIMNmglKf3k3QDVNjv1Tv+UBYtRZKdRE6b7OVj2ZFyB/7b6ExpyrNpoGI9YzO062kZd6pnokH9IcDElARkTATJBM0JzFhvs/HhBRoP8AMP8AKn8oPwHBFVM2dl1QjMBxLgNys/lHEyUQSCGI1ENBkFcWNou+oH7/APpEAVtITMSjMP5ePjD3LCuWjNOJ4f8AEaGzOVAKd5zUULoyFb7/AGdDyOaBl06muQTvuYbrl2gebLhgaSkXiNaC/wCv6RIMEl7xIK8C03yD3gYJMxlBSf74xXUUakh0l2EUYfO7QKO9wCOceYWn0oXF5o5anAUN8X9iFApNxAWGAjunSG8uWOMHeJItAqWQpKlAEnTU7vGDJaGPWLFIAUOdvyiwy7xlwJha84y2MJ5uHColql6W14EaesPhLL8j8YGkgICiWSASVE2gWcAgzBYgieU1VIqWtSFBlJLGOUw72trZdZUy0USwuYxEwsyGDMc29naz7o6GxS0JzTZ/ghJL8gSX8Wg3qqi3Y2ky8OzHEShEfVIuIeo2eQpbnNl+7mYFtbm/rugaq2PJQoy5pEzN7JAyBL6Pc2G94lXjqLG17fKPbgaiQBAjosIUVtDVy0XSpwrUMQzbyLN1aBpE2aQ6pYYbwofAl4uUaxdTeTPT0GzR8Z6RqoDxiGrRxjmnxiUKbJKTKRUBu9MSk5r3ZSwQCecDVFNLydtNSUrbMr7LE2ICQQkC3BoU76NwZXR4LxRcMIScQRxipWLoHHyjOftMhZCgGLKtdgeBD908AQYb0UmUsh1pGYOMrnLdruB/wQYaeXeL/DXPKY4pkzJoeVJmLT95mT5qYRZIoKlailNOsEXZTB23AksTy5RwibV0iD2YE+UHcJLtx95N+TQsnbUS5jvMm08xTOpXeFgwAZmbiAImZqpPIAR339RGLwqkZuDNvgCTLDTUlK3ukArIGneyOB4xp5ASpDpUFAEhwXuLEdY8uwzFCZaQZ6O0SXTMlqAIDuxfKsvctfWDFqnCcVhc5YmWUtE3uDQvkd0izN3tdd0B4r3KvGeAVAtPR00nfd4ImYeCz7o86+oTykzRUTFJfSYohTcrsfTpFEgLKgQonxhodekE03+E9HMvKd25wfGMdttVBKpYKg5zKYNa4A+BjPz500KLTFAOf7tAs+SSkqUSpW4kv8Yb03iVZidow2Jx1NOiau0xalpSEZgDlAKieJNxYC8WYzi0qZOWuZLmy3ZkpUkE+8QpB5Pe0JpGGApune76QUKgywwmkcjcQsk/pMaApJ1i8qnVCRZOd9+Yg35ZQLRxg9CmYVZ1TEPopKQR+J/kYHVVJuGSDuys3kNIJocf7OWqUoJCSSQohRIJAuMpBGka2sJy7zrJexGI2GBSWAzTVlg6kFSmcPcJDDQ74sxDAZakgJl5bbyQSRy7W4IbRukIqXaJUkqKahbKbNllpdTcSpV4FnbRKH/bmzXP3lAi/IfCECjxB2cwSaSnaNpdMEgJTSggb2Pjqt9XiQqlbV1AAAKm6D/4xILwa/f6mF4nD+z9+k9Gr50tMsqQpJLbiIF2epnlqJ1e8edHEZh3xanEJ33jDRQPUzvxIGFE9MrqnswooAJSNFOQfKEi8aqFrlrKUhCgSlKVNcavvPSMcjaafI176TuI+B3Qwwvb2n0nZrFxmQFZeihqPCJ6vD1N1F5SHRgOhnVftjUTApKE9ne5Sb83J0blB+EY3UrQnOlKmYiYAQzb1lPs+j8YDqMVopq0rCpSyn2QskAcTkygP1JhovaxCZRSiokuTqSQw3hkhjCXTlCinDC++aORtTPlt2qEFKgGWlQUkk6MxBO7dCDaXHZ6VEqQgoW4s5HMMTYwol7VSJagpdQJhG6WlV+RBZMWVG0P13uoQUoB36k/KHU0b/0GIDKgUlDZvdEmH1BkL7SWllDqXB1HSHMnbGQpRK1LlLPF1IfkRceUROEQPP2ZQvdeG1jSq4aDwxqUhiaGjxbOElE1KiNShaS/h7XhBiFZm9o3D5gfZ1Jjz2t2FKbpVl6sPW0K5mDz0aT0+C/yeJR/8+k/lb6ShuKK5ZfQz1qYtLlg3unM7dX3iFGN0MopdLZydA1xvdvjHnCaCcfbm26qPyh7hWIS6dLMqYfBI8NYpp8G1DyNeS1OKSoulh65hFRs2JnKBRsxVS/+1MLfdct5aQy/6xV9mUgdST8MsUz9rag6FKeiR/ueHBa/YfOJHE0l7/tFGISKv/GpxMsz5dwuA8si0LpVYmWX+qEK3EKmAjo6odrxiqXpMmfht/Q0VKwypm6pmqPE5j6qh6AgWe3yJEBuILG6g/v/AMjjZnashTFAl5vaWsl7cSotDqrm0CnzzJaiblhm/pBjHjZOcLqAT1I+TxdL2aO9Z8B/xE70KZNw1vhDPFVv1D1hdfR4b9ntQfcBH9REI6qhk/4UycP4gn5Ew6l7NjeFn0+UMKHZJKjdJbr+UEHSmPMTMDVKm1pnMPWJagrMo242MMFY+dwT5E/ExtKfY6UkB5Qc8Q/xhjRYMAGCAOg/KFPVpk3IhAOBa884NdUL9lKz0R+kBTp08m61J6qPyj2E4TvaMjiGCJ7RRKGBJYC3rrGpWHRYLJ/tMjJw6bMt2gP8x+MGr2OmpRmzPyAH5xqaXCuy7xkZeqVH+on0i7E8dMsBASpJPukW+EA1d9VkEJaalbtMavZObbKFre3dD+bCGsjYgkd4NxK1AN6/KCDiJmzUIUtTEh+m/Xk8PauRKQgqSVsBvAPIbgNYI1mwCcxRTsJnpOyYOY5pSUpOXMSz9O6S1jdvnHc3Z6QPanvyQhR+OUR3W4kRLBawUDcfeYdOB8Id0tfKKQyafTgl/UvHO5TeABq2mbVQyOC/9I/P4xIbVdZKCyOzlq0uAG05GJGCpfvN0GZiXQQZIwt4CqNrAn2ZKfxKJ+ATAM7bSf8AZ7NHRAP9bwfh1m6RvjUV980hwNJsRAVTsNLVcpKeenxtGbm7S1S9Z0xuRyj/AEtAMyapV1KJPMv8YMcPV31WmHi02C3jas2KkJ/9UhPIlKv6S/pCxez0lP8A6rN/BKWf6ikesfZFGtdkJUroCYcUexFZM0kqA4qIT8TDwSnmf9okuW2T94op6GmR7XazP5UD/eYe021fZpCZUiWgDiVKPoRDOl+i2oPtqlo8So+lotxT6P8A6vJMztCsggMEsL+Lwt3oseY3hDxgMYimbtRPULKA/hSkepBPrC+djE5XtTFnqo/B41eC7My1JBWhzzJijHMFSlYEsBIa7CFrWpBtKrGNQq6NTNMkVk/8R2l+cPZOAqVcJUroDHasHy6sOpD+WsO8ZREeETEbE7otl0RO6GsqjS93+EOaSllDVJUep+Q+cA1e2wmijfeZ1GGHcAIc4Phua2VyN4T+kO5VQlPsykjqB/uzQ3wxUxQJJYacB8h6RO1Zm6QvDUCC0eGzQAMrDiQB8TBf7Gmq1mADlf8ApBhnTyg/tP0/sQaluPrC89Yw1GAteI0bMp1JUrwHzL+kW/sRA/wyeqvyaHYUOMC1dWEmMv74u94HLwsbkSx+HN/U8FijI+0W4Cw8hAv7ZGlukdiqSq4U3I8Y0gWvvNW5NoSlKU6xamagQtm1G5SgR6+EJZuMZVq7zgCxb4h/WB28sZpJ3mixDEwkMnXjGUn1QMxIJ374qqsfzpIYg7uH6QsoUmfNUkAFgScxLbuF98drxmGKdhNcmuWrRZjNbZTHVLAUDlBJuPaV+g9Yk+nVL7rED7puOqWGn9vCfGLZQzNeApIA+oG83SYPQVWSelTZmBs7cuB4w/r8ZzS8glsFEXfhf7ojP02EGYgzHslQDb2I1DkCG1JQLSSRZNva18W52tDKjJqB6iD3Bg9TOARfcUv4KHLpBuCVKe1C87AfZY35cIrxOhWUEm5JAZ3Ou8QiCpstWW3N9Qehv6wwEOu8A8psJqlynJLC8SMjMxdYJHa/6REhljF/f3mLf2TOUopOVJGsMqTZDMHVMPQCNdV7PLzheUJexzEJ6e0RB9LhIZitP4QT8m9Yw8WSoIMaOHRWI3iCm2EkBIJC1Ft5/KNJhGzEhKQRJQDzS59YYyKVBAHeJHQfnB1L3e7l6an4xO1Vm3MbYL5ROOwCQwA8IOpqfu6NEZXT++UWy5fGA6xTubTpUjpAGK4eFylJL6Pa2l/lBU2sCecUqrwdxgsQVDxBRFOiZZPO5/KC6nDFKDpGU9APVn9YY/XgN3r+kcqxIboA6Bm8eXY9Jnp2BTVDvP5v8SYFGz4jTrxCx6Qt/actQuktvI/QwQrAbCYUYi5itWChOpA629NfSLAhCBx9B639IoqKhK1fuwfN/HiBA0+oQB3lgchc/wCl4drJEUVnVXWEeyAOY18zfyiynxcpABueJJMLZuIyholSuth8/hAczFZlyhKUgbwH+Lj0jLzRSYzb0eLAhw46hv8AmCFYykarSPxD8487p9pZv2l2O4hJDdCGiU2NOSopSW3sD8RbwhRpsY4op3m/Tj6T7Ks/8He/psPEwLOq5iySzB24/wBL3hZg+0NOw7QEqd3X3kNuAAYjXeN0MUbRyUzcksJQvNchcvIXBAGvM6trxhWVOFimIGLQaRh6pylATMhTfvpIGj6h9x3iBpOJTJacpAJexcgFuFof1/7wLHdlpAbMCHfR0d1gmweEf7BzhAE5WWUFJ75Kjn1Leyzjcobh0BJWGdUEVNJuJWK6Yo3SkB/vE/7Yrxeo7JATlClq0BFxz/4aLJuHlAT2aiscCkguDqB93SKK+WoKSopUlQTp8w/XdFCsp8sYHLG7RVUzSgJzC5fXhyj7svXhC5ilOCogPydzfdugetClEn0OsSjSEhrg89/jpBtTVlIMHWwa4mtxrGUzAEoKgdQpt7WDtp0O4RncSK1DNMPeACd3yJi0rUkOA3MfMaGFeIVxUhgdSIRTo6CNMaXFrQ7Dw8sZCynLjjd928c3g79rLDZ8rJDAhh5/qBCmVJIGveDd1zdvdZ356RZJrAogBIfvZibd3gdz7oB73yLiOCIRcbwmtxNDBSlAXF1KYDztu5wsxPa2lVZKFz1gN+7SwtwJAIHgY6rcNC0Ah0EHUWFy1yLQNTTqmUkhCZU9BsoFI/rTlJ8FGG0qVM56/G0Q4IxH9PiuFlIPbpTb2ZmcKHJV9fThEjFzaimc56SelW8BYYHlmlv5xIp/Dj/b1EVq+H1nqdZRkqQX46CD6OlA1v1MA1GNJQz74k7FgG3+MeclTGkCW1KbX1TRU8sDhHU+aE3eM2nG1HlFVTiBVqTBWcxOkdTNYrEEgO8BzsdSNLwgEwtHExTBzeO0Md5gRBL8R2lYuRaB5eNhfsu38KgPNmiidUDKFBAXe+63hfrvgFFYpzoOlv1PiY3QAI4NbAEdCed9utvUkRwvEQk+0/T9fkYUKmvFKnaACzS0ZYhjOVLgP1f5NC2RivaA5koNj9hL+bP6wZjFDmlhYc2D+P6wrw7DpgQpWRWUAuWLDqYfa20QrBsmAorXJ+z8IPokJNtVfHpC2jocxJJAvvhgiUBZ4Y4DC01CVNx6QpOGDJmU6U3JJFwBygLEyiUgiWsLKmYMQRffa5s26LfrExDlKnB4ufR/7eFNVPCgRMUXJs4BAS25w/HQwlKT3uxuI96yEcosYPTzsykuE5NT3WAF9WZ+THh0iytkIAJlkEAX7znXUtoLi0X4lJkgITKEs/aJz5SQ2/NbiXBiYaUFRzhBSS7JyO5DMHF3t/bw/VfnF/hFhSOVvWKpeJlBDa677Dd1hsMVBWDlCkli2odmuOIc3DHgYtqaeSmWpJQDfMlRcEPzCsrcBz0gNFEMoyrABJFnJBOmYWIB43g/EUi4Fok0mJsczdYVtfll5AEJb2dWZtCe8QS2pDaud8E4dLmqJWJgKSywgJVoovlcHLZzYAEdLx5xIWxGYkF73/KGeHbQrllsxyk6ceo0J52POJqlEG+mCaVp6BVzyFApJIuQkg5tWLF3KQ+lj1gMVfaKXlUlYSMugKdXZmSoK5QFhuJia6gtIsHZJNx97MSU2JDgQzTXIKFp7SXmluVZ0gKcCymC2NgL66Wjz2VkwRmcIm/ZnbJzpAUge0eGrgAd6zNc6wL9USmw0Zw4IcHfcORBlBXTFymQnuA3WGSFa6Au7ndlI6R9SgTFJlzHSrK4UAhglgWtYgXHdPhD1qupsZosTFc+lKRZxz1T+hhfMw+ZMmJZKQE3N9b7odKnpUoy5a1LGh7MPbmSyU+J8DDZCEEgmWhFmYOdN7nf4Q/xSubRmjVgxHJwta1ZVpRl5nTzv4iNP+wFCWwUFEjVaEL8lKBPiSekcLRLAf2W3vbz3QhqtuESjlk5pq+CPZfmdD6wompVPLNKqgn2pwvKRmBJBAvfyGg8AIW4jiUqW4Utz91Nz48PGK8QXVT1yzVrFLJmKygsbBiSbB9zcLxzW41QUgalliapm7Wa7PxSj826RUlMm3U+7+YtqloKnHpp9mnURudRBbwiQhm7ZrJPfmeBYeQsI+xT+Gb2R9YHjr3/AGj6mr5ipZExCm3Ej84Np64KSA4cboc4jSSJIQEZVhYLLAKjmGj9o6SOgB5QzocJXMkZS4zDXuhLEaNrrvCfGB0JfAmNxTFcmJ5ElVjoOJIHxIiyZNQNVjwc/JvWEyVlPdIuCz77RbIutImImlJ3pQT8IB8ZmB7xmcaSNEk9WHpf4wPU48pSD3EtZ/as/jaPtVhRE1KEEuoOQrVI4qYW6amCxg6EpASGmE2ExwCLglreAifxVFp1zeZaRWqkqK5blL9+WS9uKTq/93h5Jmompzyt+o5/I8oqq9nSnNMCT9o91msNANS94R5VyD2srQ+2jd/fwii61Rjeajld5vaDZWYps5EsM/eO6HMnZeQgOoqmHgkMPMxk8E2u7oPtI3g+0gxpjiwWmxcEWiSoGQ7Rgu+xjbOhKcqUoSwa/eNutoUYpiLv3ld0OxNrHgPzgNdew1A5kPFExBmgsXUf7Gm+F62GWMJaSgxTUoRNDpGVXIWPThCaYhSTD6lweYhZzqYe7cl+G7fzhwjDpakgGWkN9pRa/NtfCNPE00OkG8b4bEXMxKJhjqdJzJKbMS5cBn5xo8SwZHeyFJVvLEObeA3wiGbQIUNTcF24/rGpxGrIhmiLZgNLh0uWFns85IDDcG1ZiD69Yow1CFLyJQUq1yFgovr3iHa2hO+GlHNc2OkXmjlTe6sBKge6r9Yp8QG994nQVPcRdMlFBCMxS4IUlQBYHmASU+AbXc8WGSrs1Ilp7jgqUl2KeBOpLvZ4lfs3PlqzJSVoV/iJKmSXIci5DjiGig4TUBkJkzC5vk7wN9SEWG/WMsptYiEKhsT0g0xF27JWgUbNbx08PWBqvNJIOU964Cg5Yvd2ZtY1UrZBQTnqp0uQhyWsonoPYB6EnlFFVj1HI/7EpVQv/wByaXFuAIbySk84YGJOBf77xLOgGN4hw+ROUQqWlYOoULeRjWUONBKAmoSiaRwDqBdwxazWN7ONIzVVW1dTxQg7kjKnz1PmYrMnsEglirid1udj4iNdQd51MGq2kTW1GPTAAZYUVMxVMynyOV7cmEAKWua5mrUt9QfZ/l/N4RUuJOSpaiAB7TE+Ai+XjExRaRL1+2q/kNPjCVo22FvfG1lFJrE3mooVokpzLIQkbzYeEAVm14UctNLMxXEggeWp8WgCVgQJ7SsnHzc9AN0Ss24k0yclHKCSP8RTFXhuEcKQZuUaj9IBcgZx+8N/6ZnTk9rXzxIlcCW8k7z/AG8B1W3FLRpKKGSFKH+NMSHfiE/M+UYbFtopk5RVMWpZ5m3gIXSJMycsJQlSlK0SkOT0Ai9OEuL1DjtsJG1XOIwxfaedUTO0mzCtWgc2A4AaAcgIGo6GbUKZCVLOpCRoOJOiRDqXsnIpRnr5ve1FNKIMw8M6tED+3j5UY/PqWpqWUJMk/wCFKs/OYrVXU2ikMoH+MY79P7+8xZU/r9OsXnBUCyp8pKhqLqbxGsSDRspLTaZWSELHtJd2PBxZ4+R3iD2j6f1O8M+z9Z6pX4EJZHaFkqVmdNykjVuDw3ocSp5SSUqWVZSkFZLANYAJ384weGY7MmzHmqCydxsLb2FoprtrQmZ2QQUgG8xJBV4BmaPK01NZEYNOnM09PtKhBWlCUJVckhJfzILecZmq2imSyClSil3+zv1+y8W/VxPYmZMVyLEnqkJ7ogTEKJBbOuXKA3PnUfwgOPGCQC9jNOrcT5L2wUtZIQpjvCmc82DGNPhCJikGYpTKYhIyJUwP8THwtGfpq2RLlshJmX1UAn4OW8oKw/E5845UqEoDckN1vdXkYXVUHYWAjEB6zQT5fa0qUTSmWp+8spyKOU2IAYevhGfRQyZa1HtVKezAO/FycoPhFU3DJyJrrNlEAKJJufMxbOwKY7pUlXIkg/6mHrAKypscGHp6xdV0KUHPJWx3pVZ+VnHqIvwzGlJJAcN7SDu5jlF9bhEwJZgo8EFz6QomSAwuUrToTu5EcIoSotQWbMEqVNxN5QoTNSmY4Dqu3qGDB4eS5SEnPLSEFShcuNHuwBfXUmPM8NxNaFEDur3p3KHEcRGopMTStL3S2pO7w16R5nE0qlMkjIllErVABNjGVRKOZSUqBu7kkOT91t+usREkrOTMSdWfTmz/ABipVWkoACgCzhwyiN9tzcX8Y+CuCxmSlaSCE5yCQR4addI8/SRmWZ2naaJ1kAh0algLHQP+sdUc9XeSomWDqRcN42aOk0s1ZcJABYBbgOPFn6B4+T5tNIQUz5gUSXIBKTbQWOYjkQnrDqdNn2iKtZVxe8zWIULL/dArUSBZySHNwkDoLQdTbIz1d6YpMhI1zF1eKR7P4imOarb7KMtLJCQzZiGsOQueiiqM5ilfOnXnzmG5L/BCdPIDnHr06LAANImrvUPKJs6nbGmpECXKUZqkpyki79T7I8MwhHM2uq6k5JKGJ0CQVHqBcA8wB4aQjwCXLmVMqWUEpWtKSSbsSBYCw9Y9xk0smnQyUolJGrAAdT+Zjn0UsAXMRUDJ5tzPOKL6N6moOepmFL65jmX5Ow8T4RqaHYOmkCyM6vvL7x8BoPARVi/0jyJfdkgzle7ZP82/wBjMzq+vryUpzJQdUy7BveU/xPhAHxHHMbCAuq94btBXU0hRCpgKvuS+8rx3J8T4Rmq6tl1EtITIMtSVEuS+YNvJZugDQ0m7M09KD200KmD/AA5feIPvHRPp4wjxTahCBllpTL4t3leeghlOlqsEBPvlS1wnMxlSqdKLLAHLj/flAtXtAJYYMOmv5wgr8fKna3Mlz5woUtS77uJ0/WPRThfak1TiSxvGeI7RLXvhVnUvx059BvMO8F2RXOHaTFJkSRczptg3upJGb4c4bTdqaWiGTD5faTdDVTg5/wDxpPsjwHMHWH6gvLTFz9Pmfs+6JIJyxsIHRbEdmgTq6Z9VlG4Crzl8kI3dTpwiVW1wlpMrD5X1dBsZh705fVX2eg8GgakwOqriqfNUcmq58090AcCdW4Cw5R1OxiRTd2kT2kwaz1j+hJ0HM+sARqNm5j26D4/36Qr2Fxgd+p+E5k4DkT2tZMMpKrhOs1fgdOp8Wiqq2iJT2VOjsZRsyfbV/ErU9B6wJLpJtQorWoq+8tRsPHlwESZXIld2SMyt8w/7f784Zpuc5P0EHVYYwO/Uy+Xg6mDgDqbxITrUolySSd8fIZobvF607TbyQEFlXIG5Qbzv5N4wdR1gBdSArgBYE8yLtGdwyqzpY6i3hDHD5zHKotwPKI6imx7x9NhcRnOXPnKCRZ/spDDyFvEwXP2ZE1gVCWRYk6cBv1htSzES5JSpSFOHFgSfK5MZPCsfmypi1ZQtKy6sw+BuzR5qNUe5TFpWwRfN1leIYZMkrVLQmZMKLkhCmKeNntGh2XnFcoLExIWAtpTWYaE8A/E+cW/9XMg5UhLcV3udT/ZgijxKWJXcloV2gzTJgUACX0ayiXgKtR2SzLnvCREBuplWH4NMWp5s0qVrkPsh9HvY8gIY4ThQQ5nSwoA5Q6QXe1lM5HAARxg1fLNRlCGUsgPmto4IBJJ8OEHbS18mSpImrmZrqSlLas1nDebxI7VGbRbeaAu8spFzEHs1SQAXCVD2QHJAbVLWuwjPY9hAEwZlJlEklyCoqfRiA5HK0fMCnrnKUvtQnMS4KAVkc1tpuYAQUcFzTHlS80sDeSxO/K5B8rQwL4b5P385jEkYmeqZUoBlTkkv3SkKCk82IDecMcIllSwiYBmPsq+ytv8AdGgxagkCQEzQmWw1mKRnA5MXfpAGISpdTISmnlzDkZprZUFuBUylHmBFC1Cy2IMywBuI1q5ctKXJYp4sAPEt5XPKEkza6VLPcHaK90MB4kfBI6whl7N1ExTLKm94xr9nthpAIMwlZ4Cw9LnzED4VCnk5hGrVYe6I5uO1lUrKgqD/AGUOSRzN1HxMNsJ+jOdMZU1pY94uryHzIj0ego5UlLISlA5AB/mYBxTbCRIcFWZQ+ym58dw8SI0VicUxaRMxO0pwvYSmk3Ke0VxXp/KLebx5RtzThFfPSkADO4bS6QbecazEtvKmccslPZjRxc+ZDDwBPOKzs3NqZnbTwlBIDkjVgzgHp/xHBjTOpzKeGDAkmYrB6aamYiYgXSoKBOjpL+Om6NqjAKyuOaapRTrcskdBp5AmG9J9Wpw4CZhH2lksG6Av0+EINovpCBdIPactJY6IFj+Iq8IYpeqbqJleoL2jWVhNHSglR7dQ1YtLB5rOvQOeUKMa+kIZShBypFgiWMifEjvK9AeEYbFNopk0utRPwA5QkXPUsskZue7xMWU+EG75kjVIzxTaRa7A5RwFhCQZl6abybAeMO8F2QnVJJRLM1tTpLT1UdTyF+sEVdPT0xaYoVEwfYRaWk/P+7RYGReVd4qxbMUYfgSpp7ozAarVZA/P+7Qcqspqb2QKmaPtK/7aTyG/16iAa/Fps8hOiTZMtAtyDC5hlSbJJlJE2tmdijcgXmK5AbvU8Wjm/wBz8oQPsj5xauZVV80DvTFbkiyUj4JHMw9RhdHh4epIqqjdIQe4k/5h39D/ACnWAq/a45Oxo0fV5W8j/uK5lW7wJPOLtlPo9n1v7wtJpw5XPmWSw1yu2brYDeRGMMc3KOw+/wBvWaGAN9z3gOJY3VYhMTLuUuBLkygco4AJGp5l/CGGJ7HjD0IVWKSFrDpkJIKm99tPhzOkO6zbKlw5Bk4UgKmEZV1cwAqPHswRp4AclaxjKLDqmvnqyhc+au6lEk66qUo6AcTGqDbHKswtm5yYLXYkudb2JY0QnTx4xUafKl1WHqY0mOYNIw8CWpYn1O9KfZQee/zueAijCdjp9Sk1E49nJF8yrOnfkB3e8bdTaGBlAxgRZBvnJmb7Q7haJGmXjNJLJQmVnSmwUwvz714kHc9oOe8S0swoUCIftmSFDUXhCpDGGOF1LHKdDpCagvmNQ2xH0jEyJRyEhXEbxvB4wZs3OmrSsqlJWgMk5ie9ySFOHHGE8kZV8lehjT4PQAuEpJUQQ2cgeDuxjzOIUKpsN5bSJJF58qZ4y5JQBWQxlhCSAPeUq9uLwjzVCVoQQZgl6JAzAA7xltDZOy60OZs5EtBNyVF24OwB6Q0kbQ00o5KdEyepmyoBCX471E82hC8o5Rq++8bk74nWAYaVIF1IWCbIGVTGx3Ej49IqxLZBIdU6emQkl2WylkccxOYvwEM5UrEJ4Z0Ucs7kjv8Apd/EQJiGFUlEyqgTKiYpyM1wW9PN4UpIa+rPYZhaS2AJXQV0hIEqlkzawpdioMgE6ksH/mhoKKsmgJmz0UiFWEuS2Y8s35Exmq3bucoZJKUyEbgkB/NmHgBAmA1pVVylzFlRzhyST6mGFSLtb/p/iULwjEcxnoOH7H08svk7Rf3phzH1sPKGsyntAuIbRSJNlLD/AHRc+QvGYxHbiYvuyU5eZufIWHi8IFOpUzJdQWN62SEOoqSkbyTCpe1iZdpbrPHQQtp8GqKk5llR95RsOm4eEMJOHSJJZTzV/dF/QXbyhmhFwcmFdm2xKxWVdUWBUx3JcD0uR1tDek2JTLSF1MxMtPCz9ANH5XMfZW0qkJKU5JQ5AFX/AMU+OaEuIbZIQSUkrX94kk/zG7cksIaiVH2FhJnOk7/z/U1vbypKWkSUp/zJ2vUJ9puuSMljW1CA+eYZx+6nuo8WuekZDF9qJk3VTJ4boTyTMnKyykFZ3ncOZJsBzMXUuFVckXMmeoe9o0xXaFczUhKRokWAhCZ6llkAqPp4w7wzZBc+ZkTmqJm9Ev2E/wASzYD+3jZ/9KUlCkHEJoUoBxTSf9xsT1OUczDywX3mLGdphME2QnVS8qEKmneE2Qn+JRsI2Ctn6DDh/wDWTPrE4aU0n2QffNvVuioFxv6Rpq0djSpFJIFgmXZRHNQZvBuZMJsB2Rqa1X7pByv3pirIHG+88g5hbFiLsbCbaXbRbfVFSnskNT04sJUruhuCiGfpYcoBw/YefNR2sxpEkB88yzj3Qbkcyw5mNQteH4Z7LV1UN9uyQr1Dj8R5pjH7RbUz6tWacskC4QLIT0HHmXPOOp3OKYsO/wB/9hYG8Im4zIpQU0icy9DOX/tH/A5GEsmnn1k8JSFz5q9N5/IJHgByhphex0yaO1nn6vJ1dVlEe6DoOZ8HhnN2vRSIMqgT2Y+1OPtq6P8AE+AEPGPLkwd98CNpGydFhSRNxFQn1DOilQXA4dod4693kuMttZt9UVxyqIlyU+xJRZAA0f7xHE6bgIUIE2pm5Uhc2bMVzUpSj6kx6Jh2xNJhctNTiqhMmm8ulSxc+9uVf8A4q0jQtjdsmZq7TObIfRzNq09vOP1elTdU5dnSNcj2P8RsOekNcY25lyUfUsHllCScqpwBMyYrTu2zP7xv90JijEcYr8dniTKTlkpZpabS0JFgqYreev4RGjUaHAEMkJqq8i5OiHH+kcvaO9hGnJ7n6CZe0U4TsLIoZf1vFl3N0U/tKUrXvX7yuWg+0d0ZfbHbiZWqygdlIHsyk8tCs/aV6DcBCnH8fnVc4zZyytR04AcEjQDkIACeMMVLG5yYBbtOBKMSLgI+Qy8C0c1lNd4okyz47mjfUOzaFe06+mnmY0mH4GhF0pSnoL+evlHjtxoUWtPUHDE5mEoKFSglK0lJLMCCD1AaNRSYFVpdMsoT76jp0TvPWNTTYehJzBIzcd/nByExDU4otsJStELMnS/R6lSs9RNXPVv3D4k+ojUUOGS5Qyy0JQPdDee8+MEiAcSx+RIH7xYSfu6qPRIv6Qgs9TE2wXaMEpjIfSVTvIQv7q28x+kA4p9IyjaRLb3l6+CR8yekKpWEVtcp1Z1D3rAdEiw8hDqdAodTm05KoDgzNpkqUfyhnh2GqJDO/K5/TxjSp2Tp6a9TPTm+4DfyF4uRtdJlEJp5YSPvq+UOaqWwgvKW4jtJhuwkxV19wa3+e8+kNJaKOn9gGoWODZAeZ9geZPKM9jG2AX7SlTOR7qB+Ea/iJjP1G1Je27TgOg0hi0KlTLmwnltUVdvp/M22KbRTCnvHs0bky7W5rNz+ECMtV4+wISQkcE7+vHxjOYhjq5hdayepgBExcwshJPPcOsWU+GRdhJ2rMY1q8YJ3sOsBSlTJysstJUfQcydw6wXhOzxmryhKqiZ9yX7I/iXoB/bxvZeylPSywrEZ6UJ1FNI3/wARHeV1sPeg2dENusHmO0xeGbNdotsq6mYP8OV7Cf416AdPONQvBJchANdNTLRqmmk7+rXV1/1RXi30lkI7ChlJpZXEAZzz4A87nnGRp6WdUzWSFzZijudSjzO/xMAxdtzYfWaqgZIuZqK76Rlpl9jRIFLK4pAznm49k9HPvQgwzCKirmZZSFTFG6j13qUbDqTGwofo8k0qBOxOcJY1EpJdSuRIuTyR5iBsZ+kohHYUEsUskfaAGc87WSed1c4BT0pj5zoSNl6LDgF18wT5zOKeXpyzaEjmphyVGf2l+kCfUp7NDSJADCVLsMvBRDOOVhyhHLkTJy2AVMWo6B1KUT6kxtsO+jeVTyxUYnNEpG6UD3lHgSLv7qb8xBaVU3bJnZmKwXAJ9WvLJQSBqo2Sn+JW7prwBjUrpKLC/bIqqobvsIPqAerq5JiraL6QyUdjRoFNIFhlYLI8PZflfiTGFzKWoJSCSosAA5JPBrvBhXqebA7fzOuF23h+P7STalWaYp+CRZI8OPMuYmzex9RXr7gyywe9MV7I5D7yuQ8WjS4RsHKkI+sYksISNJINyeCiLk+6m/EjSBMd2zmVDU9Kgy5R7qZaB3lDgcug90W4vFCsLWWJYMTHi9pqTCJapVAkTqkhplQpiByDa/wp7vEqMLNn9i6nE1mqq5ikST3lTVnvLA+49gkaZj3RudmgzBdi5FIgVOJKTa6ZOofcCB7avdFuMKtrdvZtX+7T+6kDRA3tpnI15DQesZ5vL6zthHuP/SDJpJX1TC0hCRZU4ak6EpJuVe+fBo8ynzSokkkk3JO8njH1ZirM8NUADEHecdnEyxa0fCI2dKniR3kiR02e706YYShGdqMflyg6lAdfkNTCKu29UbSk/iVYeAF/Mx8wtB32E95qiruZ6IqqSkOSA0I8R28ky7IeYr3dPFRt5PGGkSKqsU3fmctEjwFo2OD/AEXsM1Sth91Pzhvg06fnN/dENWJ2ER1e1lVUHLLdAO6W7+KtfJoMwn6OZ87vTT2aTck+0Y2EmtpKYZaeWJihqUsw6rPdEIsb231Cpje5KN/FZv8AygRoqMeWktoBUnLfWNqfA6GibN+8mcNVH8Iv8oWbVbVr7IoltTg8D326JsnzMYuu2rWxEsCUk8NT1OpjN1WJlR1JPEw+nwbMdVQxbVVXy5jFdQlJJ1O8mA52Jwrm1XExwgKX7I8THprTAkhcneEza0nUxzIQuYWQPE6DqdBDTAdkJtSppUtU07zohP8AEo29Y30rYukokBeITwo6iRLcDyHfV17o5wt66IbbntOCkzGYPst2qsqErqpm9KLS0/xrP6dY1k3ZCTSoCq+elO9MiVYHy7yuoA6wPi30nKCOyoZSaaULAsM3gB3U+p5xi5sxc1ZUsqWtRuSSVEnrcmFf5am50j6w1Cqe81Fb9ICkp7Kjlpp5fEAZuvAHnc84zn7ydMvnmLWealKPqSYfYVsLNUM849hLAc5vabofZ/F5Q0RtdS0AKaOWJkzQzVaeequgZMAGRcUhc/e5jSrEXc2luDfRkUo7avmCmlC5S4znkSbJ6XPIQRX/AEhyKRBk4ZJSgaGcoXPMA3V1X5RicWx6fVLzzpilncDoOSUiw8IK2e2TqKxTSUEge0s2Snqr5BzyjfD61D8ukXAK2vmT1lc1alrOpUXP6DlGn2X+jafVATF/uJOpWsXI4pG8cyw5xpUYPh+EAKqFCpqRcIADA7u6bAe8q/ARkNqvpBqKwlKj2crdLSbfiOqj1tyEMBvgTpqKrayiwxJlYehM6czKnquPP7XRLJ6x51jGNzamYZk5alqO87hwAFgOQgaTJXMUEoSVKUWCUhyTyA1j0TAvozl08v6xiawhAv2T+QWRqfcTfnugrKm+8C/aYvZ3Yuorlfu05ZYLKmKskch948h4tGtnVNFhCSiQBPqmZSz9k8yPZHupvxMUbUfSQqYOwok9hJHdGUMpQ0ZIHsDkL890fNnfozJT29eeyljvdm7KI4zD9gctekCze36QgvaIKaiq8VnFTuBZUxVkIHBI48h48Y0kyppMISUSh21SR3idfxEewPcF+PGB9pfpASlP1ehAly0jLnSGt7g3D3jcxgVqJJJLk3MMVS2+B2gMQNoXi+MzamYZk1WY7huA4JGgELZk1okyZFWWKAIrfeTM8fcsRo+AQU6QGO45Ko5Ko6ZPpMSOc0SNmRmlZUSSSS+pvDnZ6WFTUuAb7w8fYkQ1vJLqXnnt+CSUpQMqQLbgB8IzO2U5RqJSHOQ6pex6jSJEjwU3ly/mGZza+YUnKkkJAFgWHlpGTHsk74kSPZ4TySTivNFE83MBzzaJEi1ZIZRSh1B4e0ye+kbnFvGJEjqk5N576UiXRK7MZMsolOXuscruG0MeA1E9SyVKUVKJcqJJJPMm5iRI8vgesoqdfjOECPRvoqpkkTllKSpOVlMHD6sdREiQ/jPyjMo+aL/pRnq7dCMxy5XyuWd9W0eMQmJEhnD/AJQm1/PDKFIK0ve4+MfobEkCTQL7Idnlkkpyd1jl3Np4RIkLqeaLbZfjPzxUTCouSSTcklySd5gUx8iQ9JtTzT1z6FaZHZz15U5wUgKYZgCLgHVuUZ36W6hRrspUopShBSkksCRdhoHiRIWvnMEbn4Tv6IqdKqqYpSUkplkpJAJBcBwdx5iGX0yT1BElIUQklTgEsW0caGPsSBX8+H+meTRF6RIkXSbrKE/OOokSNnSsax0YkSNmTkxUuJEjZ0AmrLm5iRIkOG0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RUUExQWFBUWGBgYGBgYGRweHBwXFhcXGBkcGh0aHSceHBokHRQVHy8gIycpLCwsFx8xNTAqNSYrLCkBCQoKDgwOGg8PGi0kHyQtLCwsLTIsLCwsLCwsLCwsLCwsLCwpLCwsLCwsLCwsKSwsLCwsLCwsLCwsKSwsLCwsLP/AABEIAMIBAwMBIgACEQEDEQH/xAAcAAACAwEBAQEAAAAAAAAAAAAEBQADBgIHAQj/xABIEAABAgQDBQUEBwYFAwMFAAABAhEAAwQhBRIxBkFRYXETIoGRoTJiscEHFEJSgtHhFSNykrLwQ2OiwvEWM9NEU9Ikc4OTw//EABoBAAMBAQEBAAAAAAAAAAAAAAIDBAEABQb/xAAzEQACAQMCBAMGBgMBAQAAAAABAgADESESMQQiQVETMpFSYXGBofAUM0Kx0eEjYsFDBf/aAAwDAQACEQMRAD8ANlK/ypNv/uf+SDZaCf8ADk+Uz/yRTJbP1g2i3p3jSPAsPsme0VlIkKBOWVIzc0zWIGmk0/CB6qSoJC1Sack6smYz/wD7flDxKPMRauWFDKR7QsOP6wDrcQkIBiDCUlSi0uSlhqEK39ZkNvqKh3h2bn/L4dVGPmDUeWZMTwy/OGiA7gboFFxmHVIviAKoO0SQSkg6gypZHqIw+IVEyTMVLKJAKS1pErwN0x6RlygloyG21C5TNG/un5fOHKBsZHWXF1mfpsVmFRtLFt0mSP8A+cD1ldVlZyJQU2Y9lJ+aI5lHKp2cNBia47kf6v0g+UHaJVrrkwIza86BI/DJH+2PnYYgftgeKPkmGIxFX3E+Z/KPv7TX91HkfzjLjsIeod4B+z6w6zB/P+SYKw+inJChOmFSSxAStVjv3DlBAxGZ7v8AL+sffrcw6keQjr+4QdSwQyOav5lfnFYw5J3ep/ODAiOskbeKDMNjBEUCRu8yT8YvlobRh4RaER9yxmDvN8R/aPrKigHUDV9BBAq1BLBh4D8o4KY+FMYVXqJ3iP3PrLkpVNISWL8h+UaykwRISEusACzKI+BhLgVPd/7tGtp7ACDsqrgR1PU3mMSVeDscycxFwQVka82J3C2+EuKYD2KiXUxDp08tNxjaAOVDgYHxOl7RAQrXMkgjT2g/Rw8TuCwl1MqpyIMNmglKf3k3QDVNjv1Tv+UBYtRZKdRE6b7OVj2ZFyB/7b6ExpyrNpoGI9YzO062kZd6pnokH9IcDElARkTATJBM0JzFhvs/HhBRoP8AMP8AKn8oPwHBFVM2dl1QjMBxLgNys/lHEyUQSCGI1ENBkFcWNou+oH7/APpEAVtITMSjMP5ePjD3LCuWjNOJ4f8AEaGzOVAKd5zUULoyFb7/AGdDyOaBl06muQTvuYbrl2gebLhgaSkXiNaC/wCv6RIMEl7xIK8C03yD3gYJMxlBSf74xXUUakh0l2EUYfO7QKO9wCOceYWn0oXF5o5anAUN8X9iFApNxAWGAjunSG8uWOMHeJItAqWQpKlAEnTU7vGDJaGPWLFIAUOdvyiwy7xlwJha84y2MJ5uHColql6W14EaesPhLL8j8YGkgICiWSASVE2gWcAgzBYgieU1VIqWtSFBlJLGOUw72trZdZUy0USwuYxEwsyGDMc29naz7o6GxS0JzTZ/ghJL8gSX8Wg3qqi3Y2ky8OzHEShEfVIuIeo2eQpbnNl+7mYFtbm/rugaq2PJQoy5pEzN7JAyBL6Pc2G94lXjqLG17fKPbgaiQBAjosIUVtDVy0XSpwrUMQzbyLN1aBpE2aQ6pYYbwofAl4uUaxdTeTPT0GzR8Z6RqoDxiGrRxjmnxiUKbJKTKRUBu9MSk5r3ZSwQCecDVFNLydtNSUrbMr7LE2ICQQkC3BoU76NwZXR4LxRcMIScQRxipWLoHHyjOftMhZCgGLKtdgeBD908AQYb0UmUsh1pGYOMrnLdruB/wQYaeXeL/DXPKY4pkzJoeVJmLT95mT5qYRZIoKlailNOsEXZTB23AksTy5RwibV0iD2YE+UHcJLtx95N+TQsnbUS5jvMm08xTOpXeFgwAZmbiAImZqpPIAR339RGLwqkZuDNvgCTLDTUlK3ukArIGneyOB4xp5ASpDpUFAEhwXuLEdY8uwzFCZaQZ6O0SXTMlqAIDuxfKsvctfWDFqnCcVhc5YmWUtE3uDQvkd0izN3tdd0B4r3KvGeAVAtPR00nfd4ImYeCz7o86+oTykzRUTFJfSYohTcrsfTpFEgLKgQonxhodekE03+E9HMvKd25wfGMdttVBKpYKg5zKYNa4A+BjPz500KLTFAOf7tAs+SSkqUSpW4kv8Yb03iVZidow2Jx1NOiau0xalpSEZgDlAKieJNxYC8WYzi0qZOWuZLmy3ZkpUkE+8QpB5Pe0JpGGApune76QUKgywwmkcjcQsk/pMaApJ1i8qnVCRZOd9+Yg35ZQLRxg9CmYVZ1TEPopKQR+J/kYHVVJuGSDuys3kNIJocf7OWqUoJCSSQohRIJAuMpBGka2sJy7zrJexGI2GBSWAzTVlg6kFSmcPcJDDQ74sxDAZakgJl5bbyQSRy7W4IbRukIqXaJUkqKahbKbNllpdTcSpV4FnbRKH/bmzXP3lAi/IfCECjxB2cwSaSnaNpdMEgJTSggb2Pjqt9XiQqlbV1AAAKm6D/4xILwa/f6mF4nD+z9+k9Gr50tMsqQpJLbiIF2epnlqJ1e8edHEZh3xanEJ33jDRQPUzvxIGFE9MrqnswooAJSNFOQfKEi8aqFrlrKUhCgSlKVNcavvPSMcjaafI176TuI+B3Qwwvb2n0nZrFxmQFZeihqPCJ6vD1N1F5SHRgOhnVftjUTApKE9ne5Sb83J0blB+EY3UrQnOlKmYiYAQzb1lPs+j8YDqMVopq0rCpSyn2QskAcTkygP1JhovaxCZRSiokuTqSQw3hkhjCXTlCinDC++aORtTPlt2qEFKgGWlQUkk6MxBO7dCDaXHZ6VEqQgoW4s5HMMTYwol7VSJagpdQJhG6WlV+RBZMWVG0P13uoQUoB36k/KHU0b/0GIDKgUlDZvdEmH1BkL7SWllDqXB1HSHMnbGQpRK1LlLPF1IfkRceUROEQPP2ZQvdeG1jSq4aDwxqUhiaGjxbOElE1KiNShaS/h7XhBiFZm9o3D5gfZ1Jjz2t2FKbpVl6sPW0K5mDz0aT0+C/yeJR/8+k/lb6ShuKK5ZfQz1qYtLlg3unM7dX3iFGN0MopdLZydA1xvdvjHnCaCcfbm26qPyh7hWIS6dLMqYfBI8NYpp8G1DyNeS1OKSoulh65hFRs2JnKBRsxVS/+1MLfdct5aQy/6xV9mUgdST8MsUz9rag6FKeiR/ueHBa/YfOJHE0l7/tFGISKv/GpxMsz5dwuA8si0LpVYmWX+qEK3EKmAjo6odrxiqXpMmfht/Q0VKwypm6pmqPE5j6qh6AgWe3yJEBuILG6g/v/AMjjZnashTFAl5vaWsl7cSotDqrm0CnzzJaiblhm/pBjHjZOcLqAT1I+TxdL2aO9Z8B/xE70KZNw1vhDPFVv1D1hdfR4b9ntQfcBH9REI6qhk/4UycP4gn5Ew6l7NjeFn0+UMKHZJKjdJbr+UEHSmPMTMDVKm1pnMPWJagrMo242MMFY+dwT5E/ExtKfY6UkB5Qc8Q/xhjRYMAGCAOg/KFPVpk3IhAOBa884NdUL9lKz0R+kBTp08m61J6qPyj2E4TvaMjiGCJ7RRKGBJYC3rrGpWHRYLJ/tMjJw6bMt2gP8x+MGr2OmpRmzPyAH5xqaXCuy7xkZeqVH+on0i7E8dMsBASpJPukW+EA1d9VkEJaalbtMavZObbKFre3dD+bCGsjYgkd4NxK1AN6/KCDiJmzUIUtTEh+m/Xk8PauRKQgqSVsBvAPIbgNYI1mwCcxRTsJnpOyYOY5pSUpOXMSz9O6S1jdvnHc3Z6QPanvyQhR+OUR3W4kRLBawUDcfeYdOB8Id0tfKKQyafTgl/UvHO5TeABq2mbVQyOC/9I/P4xIbVdZKCyOzlq0uAG05GJGCpfvN0GZiXQQZIwt4CqNrAn2ZKfxKJ+ATAM7bSf8AZ7NHRAP9bwfh1m6RvjUV980hwNJsRAVTsNLVcpKeenxtGbm7S1S9Z0xuRyj/AEtAMyapV1KJPMv8YMcPV31WmHi02C3jas2KkJ/9UhPIlKv6S/pCxez0lP8A6rN/BKWf6ikesfZFGtdkJUroCYcUexFZM0kqA4qIT8TDwSnmf9okuW2T94op6GmR7XazP5UD/eYe021fZpCZUiWgDiVKPoRDOl+i2oPtqlo8So+lotxT6P8A6vJMztCsggMEsL+Lwt3oseY3hDxgMYimbtRPULKA/hSkepBPrC+djE5XtTFnqo/B41eC7My1JBWhzzJijHMFSlYEsBIa7CFrWpBtKrGNQq6NTNMkVk/8R2l+cPZOAqVcJUroDHasHy6sOpD+WsO8ZREeETEbE7otl0RO6GsqjS93+EOaSllDVJUep+Q+cA1e2wmijfeZ1GGHcAIc4Phua2VyN4T+kO5VQlPsykjqB/uzQ3wxUxQJJYacB8h6RO1Zm6QvDUCC0eGzQAMrDiQB8TBf7Gmq1mADlf8ApBhnTyg/tP0/sQaluPrC89Yw1GAteI0bMp1JUrwHzL+kW/sRA/wyeqvyaHYUOMC1dWEmMv74u94HLwsbkSx+HN/U8FijI+0W4Cw8hAv7ZGlukdiqSq4U3I8Y0gWvvNW5NoSlKU6xamagQtm1G5SgR6+EJZuMZVq7zgCxb4h/WB28sZpJ3mixDEwkMnXjGUn1QMxIJ374qqsfzpIYg7uH6QsoUmfNUkAFgScxLbuF98drxmGKdhNcmuWrRZjNbZTHVLAUDlBJuPaV+g9Yk+nVL7rED7puOqWGn9vCfGLZQzNeApIA+oG83SYPQVWSelTZmBs7cuB4w/r8ZzS8glsFEXfhf7ojP02EGYgzHslQDb2I1DkCG1JQLSSRZNva18W52tDKjJqB6iD3Bg9TOARfcUv4KHLpBuCVKe1C87AfZY35cIrxOhWUEm5JAZ3Ou8QiCpstWW3N9Qehv6wwEOu8A8psJqlynJLC8SMjMxdYJHa/6REhljF/f3mLf2TOUopOVJGsMqTZDMHVMPQCNdV7PLzheUJexzEJ6e0RB9LhIZitP4QT8m9Yw8WSoIMaOHRWI3iCm2EkBIJC1Ft5/KNJhGzEhKQRJQDzS59YYyKVBAHeJHQfnB1L3e7l6an4xO1Vm3MbYL5ROOwCQwA8IOpqfu6NEZXT++UWy5fGA6xTubTpUjpAGK4eFylJL6Pa2l/lBU2sCecUqrwdxgsQVDxBRFOiZZPO5/KC6nDFKDpGU9APVn9YY/XgN3r+kcqxIboA6Bm8eXY9Jnp2BTVDvP5v8SYFGz4jTrxCx6Qt/actQuktvI/QwQrAbCYUYi5itWChOpA629NfSLAhCBx9B639IoqKhK1fuwfN/HiBA0+oQB3lgchc/wCl4drJEUVnVXWEeyAOY18zfyiynxcpABueJJMLZuIyholSuth8/hAczFZlyhKUgbwH+Lj0jLzRSYzb0eLAhw46hv8AmCFYykarSPxD8487p9pZv2l2O4hJDdCGiU2NOSopSW3sD8RbwhRpsY4op3m/Tj6T7Ks/8He/psPEwLOq5iySzB24/wBL3hZg+0NOw7QEqd3X3kNuAAYjXeN0MUbRyUzcksJQvNchcvIXBAGvM6trxhWVOFimIGLQaRh6pylATMhTfvpIGj6h9x3iBpOJTJacpAJexcgFuFof1/7wLHdlpAbMCHfR0d1gmweEf7BzhAE5WWUFJ75Kjn1Leyzjcobh0BJWGdUEVNJuJWK6Yo3SkB/vE/7Yrxeo7JATlClq0BFxz/4aLJuHlAT2aiscCkguDqB93SKK+WoKSopUlQTp8w/XdFCsp8sYHLG7RVUzSgJzC5fXhyj7svXhC5ilOCogPydzfdugetClEn0OsSjSEhrg89/jpBtTVlIMHWwa4mtxrGUzAEoKgdQpt7WDtp0O4RncSK1DNMPeACd3yJi0rUkOA3MfMaGFeIVxUhgdSIRTo6CNMaXFrQ7Dw8sZCynLjjd928c3g79rLDZ8rJDAhh5/qBCmVJIGveDd1zdvdZ356RZJrAogBIfvZibd3gdz7oB73yLiOCIRcbwmtxNDBSlAXF1KYDztu5wsxPa2lVZKFz1gN+7SwtwJAIHgY6rcNC0Ah0EHUWFy1yLQNTTqmUkhCZU9BsoFI/rTlJ8FGG0qVM56/G0Q4IxH9PiuFlIPbpTb2ZmcKHJV9fThEjFzaimc56SelW8BYYHlmlv5xIp/Dj/b1EVq+H1nqdZRkqQX46CD6OlA1v1MA1GNJQz74k7FgG3+MeclTGkCW1KbX1TRU8sDhHU+aE3eM2nG1HlFVTiBVqTBWcxOkdTNYrEEgO8BzsdSNLwgEwtHExTBzeO0Md5gRBL8R2lYuRaB5eNhfsu38KgPNmiidUDKFBAXe+63hfrvgFFYpzoOlv1PiY3QAI4NbAEdCed9utvUkRwvEQk+0/T9fkYUKmvFKnaACzS0ZYhjOVLgP1f5NC2RivaA5koNj9hL+bP6wZjFDmlhYc2D+P6wrw7DpgQpWRWUAuWLDqYfa20QrBsmAorXJ+z8IPokJNtVfHpC2jocxJJAvvhgiUBZ4Y4DC01CVNx6QpOGDJmU6U3JJFwBygLEyiUgiWsLKmYMQRffa5s26LfrExDlKnB4ufR/7eFNVPCgRMUXJs4BAS25w/HQwlKT3uxuI96yEcosYPTzsykuE5NT3WAF9WZ+THh0iytkIAJlkEAX7znXUtoLi0X4lJkgITKEs/aJz5SQ2/NbiXBiYaUFRzhBSS7JyO5DMHF3t/bw/VfnF/hFhSOVvWKpeJlBDa677Dd1hsMVBWDlCkli2odmuOIc3DHgYtqaeSmWpJQDfMlRcEPzCsrcBz0gNFEMoyrABJFnJBOmYWIB43g/EUi4Fok0mJsczdYVtfll5AEJb2dWZtCe8QS2pDaud8E4dLmqJWJgKSywgJVoovlcHLZzYAEdLx5xIWxGYkF73/KGeHbQrllsxyk6ceo0J52POJqlEG+mCaVp6BVzyFApJIuQkg5tWLF3KQ+lj1gMVfaKXlUlYSMugKdXZmSoK5QFhuJia6gtIsHZJNx97MSU2JDgQzTXIKFp7SXmluVZ0gKcCymC2NgL66Wjz2VkwRmcIm/ZnbJzpAUge0eGrgAd6zNc6wL9USmw0Zw4IcHfcORBlBXTFymQnuA3WGSFa6Au7ndlI6R9SgTFJlzHSrK4UAhglgWtYgXHdPhD1qupsZosTFc+lKRZxz1T+hhfMw+ZMmJZKQE3N9b7odKnpUoy5a1LGh7MPbmSyU+J8DDZCEEgmWhFmYOdN7nf4Q/xSubRmjVgxHJwta1ZVpRl5nTzv4iNP+wFCWwUFEjVaEL8lKBPiSekcLRLAf2W3vbz3QhqtuESjlk5pq+CPZfmdD6wompVPLNKqgn2pwvKRmBJBAvfyGg8AIW4jiUqW4Utz91Nz48PGK8QXVT1yzVrFLJmKygsbBiSbB9zcLxzW41QUgalliapm7Wa7PxSj826RUlMm3U+7+YtqloKnHpp9mnURudRBbwiQhm7ZrJPfmeBYeQsI+xT+Gb2R9YHjr3/AGj6mr5ipZExCm3Ej84Np64KSA4cboc4jSSJIQEZVhYLLAKjmGj9o6SOgB5QzocJXMkZS4zDXuhLEaNrrvCfGB0JfAmNxTFcmJ5ElVjoOJIHxIiyZNQNVjwc/JvWEyVlPdIuCz77RbIutImImlJ3pQT8IB8ZmB7xmcaSNEk9WHpf4wPU48pSD3EtZ/as/jaPtVhRE1KEEuoOQrVI4qYW6amCxg6EpASGmE2ExwCLglreAifxVFp1zeZaRWqkqK5blL9+WS9uKTq/93h5Jmompzyt+o5/I8oqq9nSnNMCT9o91msNANS94R5VyD2srQ+2jd/fwii61Rjeajld5vaDZWYps5EsM/eO6HMnZeQgOoqmHgkMPMxk8E2u7oPtI3g+0gxpjiwWmxcEWiSoGQ7Rgu+xjbOhKcqUoSwa/eNutoUYpiLv3ld0OxNrHgPzgNdew1A5kPFExBmgsXUf7Gm+F62GWMJaSgxTUoRNDpGVXIWPThCaYhSTD6lweYhZzqYe7cl+G7fzhwjDpakgGWkN9pRa/NtfCNPE00OkG8b4bEXMxKJhjqdJzJKbMS5cBn5xo8SwZHeyFJVvLEObeA3wiGbQIUNTcF24/rGpxGrIhmiLZgNLh0uWFns85IDDcG1ZiD69Yow1CFLyJQUq1yFgovr3iHa2hO+GlHNc2OkXmjlTe6sBKge6r9Yp8QG994nQVPcRdMlFBCMxS4IUlQBYHmASU+AbXc8WGSrs1Ilp7jgqUl2KeBOpLvZ4lfs3PlqzJSVoV/iJKmSXIci5DjiGig4TUBkJkzC5vk7wN9SEWG/WMsptYiEKhsT0g0xF27JWgUbNbx08PWBqvNJIOU964Cg5Yvd2ZtY1UrZBQTnqp0uQhyWsonoPYB6EnlFFVj1HI/7EpVQv/wByaXFuAIbySk84YGJOBf77xLOgGN4hw+ROUQqWlYOoULeRjWUONBKAmoSiaRwDqBdwxazWN7ONIzVVW1dTxQg7kjKnz1PmYrMnsEglirid1udj4iNdQd51MGq2kTW1GPTAAZYUVMxVMynyOV7cmEAKWua5mrUt9QfZ/l/N4RUuJOSpaiAB7TE+Ai+XjExRaRL1+2q/kNPjCVo22FvfG1lFJrE3mooVokpzLIQkbzYeEAVm14UctNLMxXEggeWp8WgCVgQJ7SsnHzc9AN0Ss24k0yclHKCSP8RTFXhuEcKQZuUaj9IBcgZx+8N/6ZnTk9rXzxIlcCW8k7z/AG8B1W3FLRpKKGSFKH+NMSHfiE/M+UYbFtopk5RVMWpZ5m3gIXSJMycsJQlSlK0SkOT0Ai9OEuL1DjtsJG1XOIwxfaedUTO0mzCtWgc2A4AaAcgIGo6GbUKZCVLOpCRoOJOiRDqXsnIpRnr5ve1FNKIMw8M6tED+3j5UY/PqWpqWUJMk/wCFKs/OYrVXU2ikMoH+MY79P7+8xZU/r9OsXnBUCyp8pKhqLqbxGsSDRspLTaZWSELHtJd2PBxZ4+R3iD2j6f1O8M+z9Z6pX4EJZHaFkqVmdNykjVuDw3ocSp5SSUqWVZSkFZLANYAJ384weGY7MmzHmqCydxsLb2FoprtrQmZ2QQUgG8xJBV4BmaPK01NZEYNOnM09PtKhBWlCUJVckhJfzILecZmq2imSyClSil3+zv1+y8W/VxPYmZMVyLEnqkJ7ogTEKJBbOuXKA3PnUfwgOPGCQC9jNOrcT5L2wUtZIQpjvCmc82DGNPhCJikGYpTKYhIyJUwP8THwtGfpq2RLlshJmX1UAn4OW8oKw/E5845UqEoDckN1vdXkYXVUHYWAjEB6zQT5fa0qUTSmWp+8spyKOU2IAYevhGfRQyZa1HtVKezAO/FycoPhFU3DJyJrrNlEAKJJufMxbOwKY7pUlXIkg/6mHrAKypscGHp6xdV0KUHPJWx3pVZ+VnHqIvwzGlJJAcN7SDu5jlF9bhEwJZgo8EFz6QomSAwuUrToTu5EcIoSotQWbMEqVNxN5QoTNSmY4Dqu3qGDB4eS5SEnPLSEFShcuNHuwBfXUmPM8NxNaFEDur3p3KHEcRGopMTStL3S2pO7w16R5nE0qlMkjIllErVABNjGVRKOZSUqBu7kkOT91t+usREkrOTMSdWfTmz/ABipVWkoACgCzhwyiN9tzcX8Y+CuCxmSlaSCE5yCQR4addI8/SRmWZ2naaJ1kAh0algLHQP+sdUc9XeSomWDqRcN42aOk0s1ZcJABYBbgOPFn6B4+T5tNIQUz5gUSXIBKTbQWOYjkQnrDqdNn2iKtZVxe8zWIULL/dArUSBZySHNwkDoLQdTbIz1d6YpMhI1zF1eKR7P4imOarb7KMtLJCQzZiGsOQueiiqM5ilfOnXnzmG5L/BCdPIDnHr06LAANImrvUPKJs6nbGmpECXKUZqkpyki79T7I8MwhHM2uq6k5JKGJ0CQVHqBcA8wB4aQjwCXLmVMqWUEpWtKSSbsSBYCw9Y9xk0smnQyUolJGrAAdT+Zjn0UsAXMRUDJ5tzPOKL6N6moOepmFL65jmX5Ow8T4RqaHYOmkCyM6vvL7x8BoPARVi/0jyJfdkgzle7ZP82/wBjMzq+vryUpzJQdUy7BveU/xPhAHxHHMbCAuq94btBXU0hRCpgKvuS+8rx3J8T4Rmq6tl1EtITIMtSVEuS+YNvJZugDQ0m7M09KD200KmD/AA5feIPvHRPp4wjxTahCBllpTL4t3leeghlOlqsEBPvlS1wnMxlSqdKLLAHLj/flAtXtAJYYMOmv5wgr8fKna3Mlz5woUtS77uJ0/WPRThfak1TiSxvGeI7RLXvhVnUvx059BvMO8F2RXOHaTFJkSRczptg3upJGb4c4bTdqaWiGTD5faTdDVTg5/wDxpPsjwHMHWH6gvLTFz9Pmfs+6JIJyxsIHRbEdmgTq6Z9VlG4Crzl8kI3dTpwiVW1wlpMrD5X1dBsZh705fVX2eg8GgakwOqriqfNUcmq58090AcCdW4Cw5R1OxiRTd2kT2kwaz1j+hJ0HM+sARqNm5j26D4/36Qr2Fxgd+p+E5k4DkT2tZMMpKrhOs1fgdOp8Wiqq2iJT2VOjsZRsyfbV/ErU9B6wJLpJtQorWoq+8tRsPHlwESZXIld2SMyt8w/7f784Zpuc5P0EHVYYwO/Uy+Xg6mDgDqbxITrUolySSd8fIZobvF607TbyQEFlXIG5Qbzv5N4wdR1gBdSArgBYE8yLtGdwyqzpY6i3hDHD5zHKotwPKI6imx7x9NhcRnOXPnKCRZ/spDDyFvEwXP2ZE1gVCWRYk6cBv1htSzES5JSpSFOHFgSfK5MZPCsfmypi1ZQtKy6sw+BuzR5qNUe5TFpWwRfN1leIYZMkrVLQmZMKLkhCmKeNntGh2XnFcoLExIWAtpTWYaE8A/E+cW/9XMg5UhLcV3udT/ZgijxKWJXcloV2gzTJgUACX0ayiXgKtR2SzLnvCREBuplWH4NMWp5s0qVrkPsh9HvY8gIY4ThQQ5nSwoA5Q6QXe1lM5HAARxg1fLNRlCGUsgPmto4IBJJ8OEHbS18mSpImrmZrqSlLas1nDebxI7VGbRbeaAu8spFzEHs1SQAXCVD2QHJAbVLWuwjPY9hAEwZlJlEklyCoqfRiA5HK0fMCnrnKUvtQnMS4KAVkc1tpuYAQUcFzTHlS80sDeSxO/K5B8rQwL4b5P385jEkYmeqZUoBlTkkv3SkKCk82IDecMcIllSwiYBmPsq+ytv8AdGgxagkCQEzQmWw1mKRnA5MXfpAGISpdTISmnlzDkZprZUFuBUylHmBFC1Cy2IMywBuI1q5ctKXJYp4sAPEt5XPKEkza6VLPcHaK90MB4kfBI6whl7N1ExTLKm94xr9nthpAIMwlZ4Cw9LnzED4VCnk5hGrVYe6I5uO1lUrKgqD/AGUOSRzN1HxMNsJ+jOdMZU1pY94uryHzIj0ego5UlLISlA5AB/mYBxTbCRIcFWZQ+ym58dw8SI0VicUxaRMxO0pwvYSmk3Ke0VxXp/KLebx5RtzThFfPSkADO4bS6QbecazEtvKmccslPZjRxc+ZDDwBPOKzs3NqZnbTwlBIDkjVgzgHp/xHBjTOpzKeGDAkmYrB6aamYiYgXSoKBOjpL+Om6NqjAKyuOaapRTrcskdBp5AmG9J9Wpw4CZhH2lksG6Av0+EINovpCBdIPactJY6IFj+Iq8IYpeqbqJleoL2jWVhNHSglR7dQ1YtLB5rOvQOeUKMa+kIZShBypFgiWMifEjvK9AeEYbFNopk0utRPwA5QkXPUsskZue7xMWU+EG75kjVIzxTaRa7A5RwFhCQZl6abybAeMO8F2QnVJJRLM1tTpLT1UdTyF+sEVdPT0xaYoVEwfYRaWk/P+7RYGReVd4qxbMUYfgSpp7ozAarVZA/P+7Qcqspqb2QKmaPtK/7aTyG/16iAa/Fps8hOiTZMtAtyDC5hlSbJJlJE2tmdijcgXmK5AbvU8Wjm/wBz8oQPsj5xauZVV80DvTFbkiyUj4JHMw9RhdHh4epIqqjdIQe4k/5h39D/ACnWAq/a45Oxo0fV5W8j/uK5lW7wJPOLtlPo9n1v7wtJpw5XPmWSw1yu2brYDeRGMMc3KOw+/wBvWaGAN9z3gOJY3VYhMTLuUuBLkygco4AJGp5l/CGGJ7HjD0IVWKSFrDpkJIKm99tPhzOkO6zbKlw5Bk4UgKmEZV1cwAqPHswRp4AclaxjKLDqmvnqyhc+au6lEk66qUo6AcTGqDbHKswtm5yYLXYkudb2JY0QnTx4xUafKl1WHqY0mOYNIw8CWpYn1O9KfZQee/zueAijCdjp9Sk1E49nJF8yrOnfkB3e8bdTaGBlAxgRZBvnJmb7Q7haJGmXjNJLJQmVnSmwUwvz714kHc9oOe8S0swoUCIftmSFDUXhCpDGGOF1LHKdDpCagvmNQ2xH0jEyJRyEhXEbxvB4wZs3OmrSsqlJWgMk5ie9ySFOHHGE8kZV8lehjT4PQAuEpJUQQ2cgeDuxjzOIUKpsN5bSJJF58qZ4y5JQBWQxlhCSAPeUq9uLwjzVCVoQQZgl6JAzAA7xltDZOy60OZs5EtBNyVF24OwB6Q0kbQ00o5KdEyepmyoBCX471E82hC8o5Rq++8bk74nWAYaVIF1IWCbIGVTGx3Ej49IqxLZBIdU6emQkl2WylkccxOYvwEM5UrEJ4Z0Ucs7kjv8Apd/EQJiGFUlEyqgTKiYpyM1wW9PN4UpIa+rPYZhaS2AJXQV0hIEqlkzawpdioMgE6ksH/mhoKKsmgJmz0UiFWEuS2Y8s35Exmq3bucoZJKUyEbgkB/NmHgBAmA1pVVylzFlRzhyST6mGFSLtb/p/iULwjEcxnoOH7H08svk7Rf3phzH1sPKGsyntAuIbRSJNlLD/AHRc+QvGYxHbiYvuyU5eZufIWHi8IFOpUzJdQWN62SEOoqSkbyTCpe1iZdpbrPHQQtp8GqKk5llR95RsOm4eEMJOHSJJZTzV/dF/QXbyhmhFwcmFdm2xKxWVdUWBUx3JcD0uR1tDek2JTLSF1MxMtPCz9ANH5XMfZW0qkJKU5JQ5AFX/AMU+OaEuIbZIQSUkrX94kk/zG7cksIaiVH2FhJnOk7/z/U1vbypKWkSUp/zJ2vUJ9puuSMljW1CA+eYZx+6nuo8WuekZDF9qJk3VTJ4boTyTMnKyykFZ3ncOZJsBzMXUuFVckXMmeoe9o0xXaFczUhKRokWAhCZ6llkAqPp4w7wzZBc+ZkTmqJm9Ev2E/wASzYD+3jZ/9KUlCkHEJoUoBxTSf9xsT1OUczDywX3mLGdphME2QnVS8qEKmneE2Qn+JRsI2Ctn6DDh/wDWTPrE4aU0n2QffNvVuioFxv6Rpq0djSpFJIFgmXZRHNQZvBuZMJsB2Rqa1X7pByv3pirIHG+88g5hbFiLsbCbaXbRbfVFSnskNT04sJUruhuCiGfpYcoBw/YefNR2sxpEkB88yzj3Qbkcyw5mNQteH4Z7LV1UN9uyQr1Dj8R5pjH7RbUz6tWacskC4QLIT0HHmXPOOp3OKYsO/wB/9hYG8Im4zIpQU0icy9DOX/tH/A5GEsmnn1k8JSFz5q9N5/IJHgByhphex0yaO1nn6vJ1dVlEe6DoOZ8HhnN2vRSIMqgT2Y+1OPtq6P8AE+AEPGPLkwd98CNpGydFhSRNxFQn1DOilQXA4dod4693kuMttZt9UVxyqIlyU+xJRZAA0f7xHE6bgIUIE2pm5Uhc2bMVzUpSj6kx6Jh2xNJhctNTiqhMmm8ulSxc+9uVf8A4q0jQtjdsmZq7TObIfRzNq09vOP1elTdU5dnSNcj2P8RsOekNcY25lyUfUsHllCScqpwBMyYrTu2zP7xv90JijEcYr8dniTKTlkpZpabS0JFgqYreev4RGjUaHAEMkJqq8i5OiHH+kcvaO9hGnJ7n6CZe0U4TsLIoZf1vFl3N0U/tKUrXvX7yuWg+0d0ZfbHbiZWqygdlIHsyk8tCs/aV6DcBCnH8fnVc4zZyytR04AcEjQDkIACeMMVLG5yYBbtOBKMSLgI+Qy8C0c1lNd4okyz47mjfUOzaFe06+mnmY0mH4GhF0pSnoL+evlHjtxoUWtPUHDE5mEoKFSglK0lJLMCCD1AaNRSYFVpdMsoT76jp0TvPWNTTYehJzBIzcd/nByExDU4otsJStELMnS/R6lSs9RNXPVv3D4k+ojUUOGS5Qyy0JQPdDee8+MEiAcSx+RIH7xYSfu6qPRIv6Qgs9TE2wXaMEpjIfSVTvIQv7q28x+kA4p9IyjaRLb3l6+CR8yekKpWEVtcp1Z1D3rAdEiw8hDqdAodTm05KoDgzNpkqUfyhnh2GqJDO/K5/TxjSp2Tp6a9TPTm+4DfyF4uRtdJlEJp5YSPvq+UOaqWwgvKW4jtJhuwkxV19wa3+e8+kNJaKOn9gGoWODZAeZ9geZPKM9jG2AX7SlTOR7qB+Ea/iJjP1G1Je27TgOg0hi0KlTLmwnltUVdvp/M22KbRTCnvHs0bky7W5rNz+ECMtV4+wISQkcE7+vHxjOYhjq5hdayepgBExcwshJPPcOsWU+GRdhJ2rMY1q8YJ3sOsBSlTJysstJUfQcydw6wXhOzxmryhKqiZ9yX7I/iXoB/bxvZeylPSywrEZ6UJ1FNI3/wARHeV1sPeg2dENusHmO0xeGbNdotsq6mYP8OV7Cf416AdPONQvBJchANdNTLRqmmk7+rXV1/1RXi30lkI7ChlJpZXEAZzz4A87nnGRp6WdUzWSFzZijudSjzO/xMAxdtzYfWaqgZIuZqK76Rlpl9jRIFLK4pAznm49k9HPvQgwzCKirmZZSFTFG6j13qUbDqTGwofo8k0qBOxOcJY1EpJdSuRIuTyR5iBsZ+kohHYUEsUskfaAGc87WSed1c4BT0pj5zoSNl6LDgF18wT5zOKeXpyzaEjmphyVGf2l+kCfUp7NDSJADCVLsMvBRDOOVhyhHLkTJy2AVMWo6B1KUT6kxtsO+jeVTyxUYnNEpG6UD3lHgSLv7qb8xBaVU3bJnZmKwXAJ9WvLJQSBqo2Sn+JW7prwBjUrpKLC/bIqqobvsIPqAerq5JiraL6QyUdjRoFNIFhlYLI8PZflfiTGFzKWoJSCSosAA5JPBrvBhXqebA7fzOuF23h+P7STalWaYp+CRZI8OPMuYmzex9RXr7gyywe9MV7I5D7yuQ8WjS4RsHKkI+sYksISNJINyeCiLk+6m/EjSBMd2zmVDU9Kgy5R7qZaB3lDgcug90W4vFCsLWWJYMTHi9pqTCJapVAkTqkhplQpiByDa/wp7vEqMLNn9i6nE1mqq5ikST3lTVnvLA+49gkaZj3RudmgzBdi5FIgVOJKTa6ZOofcCB7avdFuMKtrdvZtX+7T+6kDRA3tpnI15DQesZ5vL6zthHuP/SDJpJX1TC0hCRZU4ak6EpJuVe+fBo8ynzSokkkk3JO8njH1ZirM8NUADEHecdnEyxa0fCI2dKniR3kiR02e706YYShGdqMflyg6lAdfkNTCKu29UbSk/iVYeAF/Mx8wtB32E95qiruZ6IqqSkOSA0I8R28ky7IeYr3dPFRt5PGGkSKqsU3fmctEjwFo2OD/AEXsM1Sth91Pzhvg06fnN/dENWJ2ER1e1lVUHLLdAO6W7+KtfJoMwn6OZ87vTT2aTck+0Y2EmtpKYZaeWJihqUsw6rPdEIsb231Cpje5KN/FZv8AygRoqMeWktoBUnLfWNqfA6GibN+8mcNVH8Iv8oWbVbVr7IoltTg8D326JsnzMYuu2rWxEsCUk8NT1OpjN1WJlR1JPEw+nwbMdVQxbVVXy5jFdQlJJ1O8mA52Jwrm1XExwgKX7I8THprTAkhcneEza0nUxzIQuYWQPE6DqdBDTAdkJtSppUtU07zohP8AEo29Y30rYukokBeITwo6iRLcDyHfV17o5wt66IbbntOCkzGYPst2qsqErqpm9KLS0/xrP6dY1k3ZCTSoCq+elO9MiVYHy7yuoA6wPi30nKCOyoZSaaULAsM3gB3U+p5xi5sxc1ZUsqWtRuSSVEnrcmFf5am50j6w1Cqe81Fb9ICkp7Kjlpp5fEAZuvAHnc84zn7ydMvnmLWealKPqSYfYVsLNUM849hLAc5vabofZ/F5Q0RtdS0AKaOWJkzQzVaeequgZMAGRcUhc/e5jSrEXc2luDfRkUo7avmCmlC5S4znkSbJ6XPIQRX/AEhyKRBk4ZJSgaGcoXPMA3V1X5RicWx6fVLzzpilncDoOSUiw8IK2e2TqKxTSUEge0s2Snqr5BzyjfD61D8ukXAK2vmT1lc1alrOpUXP6DlGn2X+jafVATF/uJOpWsXI4pG8cyw5xpUYPh+EAKqFCpqRcIADA7u6bAe8q/ARkNqvpBqKwlKj2crdLSbfiOqj1tyEMBvgTpqKrayiwxJlYehM6czKnquPP7XRLJ6x51jGNzamYZk5alqO87hwAFgOQgaTJXMUEoSVKUWCUhyTyA1j0TAvozl08v6xiawhAv2T+QWRqfcTfnugrKm+8C/aYvZ3Yuorlfu05ZYLKmKskch948h4tGtnVNFhCSiQBPqmZSz9k8yPZHupvxMUbUfSQqYOwok9hJHdGUMpQ0ZIHsDkL890fNnfozJT29eeyljvdm7KI4zD9gctekCze36QgvaIKaiq8VnFTuBZUxVkIHBI48h48Y0kyppMISUSh21SR3idfxEewPcF+PGB9pfpASlP1ehAly0jLnSGt7g3D3jcxgVqJJJLk3MMVS2+B2gMQNoXi+MzamYZk1WY7huA4JGgELZk1okyZFWWKAIrfeTM8fcsRo+AQU6QGO45Ko5Ko6ZPpMSOc0SNmRmlZUSSSS+pvDnZ6WFTUuAb7w8fYkQ1vJLqXnnt+CSUpQMqQLbgB8IzO2U5RqJSHOQ6pex6jSJEjwU3ly/mGZza+YUnKkkJAFgWHlpGTHsk74kSPZ4TySTivNFE83MBzzaJEi1ZIZRSh1B4e0ye+kbnFvGJEjqk5N576UiXRK7MZMsolOXuscruG0MeA1E9SyVKUVKJcqJJJPMm5iRI8vgesoqdfjOECPRvoqpkkTllKSpOVlMHD6sdREiQ/jPyjMo+aL/pRnq7dCMxy5XyuWd9W0eMQmJEhnD/AJQm1/PDKFIK0ve4+MfobEkCTQL7Idnlkkpyd1jl3Np4RIkLqeaLbZfjPzxUTCouSSTcklySd5gUx8iQ9JtTzT1z6FaZHZz15U5wUgKYZgCLgHVuUZ36W6hRrspUopShBSkksCRdhoHiRIWvnMEbn4Tv6IqdKqqYpSUkplkpJAJBcBwdx5iGX0yT1BElIUQklTgEsW0caGPsSBX8+H+meTRF6RIkXSbrKE/OOokSNnSsax0YkSNmTkxUuJEjZ0AmrLm5iRIkOG0G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28015" y="2895600"/>
            <a:ext cx="5407025" cy="954107"/>
          </a:xfrm>
          <a:prstGeom prst="rect">
            <a:avLst/>
          </a:prstGeom>
          <a:noFill/>
        </p:spPr>
        <p:txBody>
          <a:bodyPr wrap="square" rtlCol="0">
            <a:spAutoFit/>
          </a:bodyPr>
          <a:lstStyle/>
          <a:p>
            <a:r>
              <a:rPr lang="en-US" sz="2800" b="1" dirty="0" smtClean="0"/>
              <a:t>Question</a:t>
            </a:r>
            <a:r>
              <a:rPr lang="en-US" sz="2800" dirty="0" smtClean="0"/>
              <a:t>: How much do you like   </a:t>
            </a:r>
            <a:r>
              <a:rPr lang="en-US" sz="2800" dirty="0" smtClean="0"/>
              <a:t>the University</a:t>
            </a:r>
            <a:r>
              <a:rPr lang="en-US" sz="2800" dirty="0" smtClean="0"/>
              <a:t>’s </a:t>
            </a:r>
            <a:r>
              <a:rPr lang="en-US" sz="2800" dirty="0" smtClean="0"/>
              <a:t>canteen?</a:t>
            </a:r>
            <a:endParaRPr lang="en-US" sz="2800" dirty="0"/>
          </a:p>
        </p:txBody>
      </p:sp>
      <p:sp>
        <p:nvSpPr>
          <p:cNvPr id="9" name="TextBox 8"/>
          <p:cNvSpPr txBox="1"/>
          <p:nvPr/>
        </p:nvSpPr>
        <p:spPr>
          <a:xfrm>
            <a:off x="628015" y="4724400"/>
            <a:ext cx="6534785" cy="954107"/>
          </a:xfrm>
          <a:prstGeom prst="rect">
            <a:avLst/>
          </a:prstGeom>
          <a:noFill/>
        </p:spPr>
        <p:txBody>
          <a:bodyPr wrap="square" rtlCol="0">
            <a:spAutoFit/>
          </a:bodyPr>
          <a:lstStyle/>
          <a:p>
            <a:r>
              <a:rPr lang="en-US" sz="2800" dirty="0" smtClean="0"/>
              <a:t>Can the conclusion be generalized to all </a:t>
            </a:r>
            <a:r>
              <a:rPr lang="en-US" sz="2800" dirty="0" smtClean="0"/>
              <a:t>students</a:t>
            </a:r>
            <a:r>
              <a:rPr lang="en-US" sz="2800" dirty="0" smtClean="0"/>
              <a:t>?</a:t>
            </a:r>
            <a:endParaRPr lang="en-US" sz="2800" dirty="0"/>
          </a:p>
        </p:txBody>
      </p:sp>
      <p:sp>
        <p:nvSpPr>
          <p:cNvPr id="7" name="Date Placeholder 6"/>
          <p:cNvSpPr>
            <a:spLocks noGrp="1"/>
          </p:cNvSpPr>
          <p:nvPr>
            <p:ph type="dt" sz="half" idx="10"/>
          </p:nvPr>
        </p:nvSpPr>
        <p:spPr/>
        <p:txBody>
          <a:bodyPr/>
          <a:lstStyle/>
          <a:p>
            <a:fld id="{2B80F7C7-B8BE-4F1D-BD4F-285D09C10A21}" type="datetime1">
              <a:rPr lang="en-US" smtClean="0"/>
              <a:t>5/22/2012</a:t>
            </a:fld>
            <a:endParaRPr lang="en-US"/>
          </a:p>
        </p:txBody>
      </p:sp>
      <p:sp>
        <p:nvSpPr>
          <p:cNvPr id="8" name="Slide Number Placeholder 7"/>
          <p:cNvSpPr>
            <a:spLocks noGrp="1"/>
          </p:cNvSpPr>
          <p:nvPr>
            <p:ph type="sldNum" sz="quarter" idx="12"/>
          </p:nvPr>
        </p:nvSpPr>
        <p:spPr/>
        <p:txBody>
          <a:bodyPr/>
          <a:lstStyle/>
          <a:p>
            <a:fld id="{FC7BE9DC-2D36-440F-A06E-4803CB6F737D}" type="slidenum">
              <a:rPr lang="en-US" smtClean="0"/>
              <a:t>6</a:t>
            </a:fld>
            <a:endParaRPr lang="en-US"/>
          </a:p>
        </p:txBody>
      </p:sp>
    </p:spTree>
    <p:extLst>
      <p:ext uri="{BB962C8B-B14F-4D97-AF65-F5344CB8AC3E}">
        <p14:creationId xmlns:p14="http://schemas.microsoft.com/office/powerpoint/2010/main" val="35318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620713"/>
            <a:ext cx="8229600" cy="5505450"/>
          </a:xfrm>
        </p:spPr>
        <p:txBody>
          <a:bodyPr/>
          <a:lstStyle/>
          <a:p>
            <a:pPr eaLnBrk="1" hangingPunct="1">
              <a:buFontTx/>
              <a:buNone/>
            </a:pPr>
            <a:r>
              <a:rPr lang="en-US" altLang="zh-CN" smtClean="0"/>
              <a:t> </a:t>
            </a:r>
          </a:p>
        </p:txBody>
      </p:sp>
      <p:sp>
        <p:nvSpPr>
          <p:cNvPr id="65542" name="Text Box 6"/>
          <p:cNvSpPr txBox="1">
            <a:spLocks noChangeArrowheads="1"/>
          </p:cNvSpPr>
          <p:nvPr/>
        </p:nvSpPr>
        <p:spPr bwMode="auto">
          <a:xfrm>
            <a:off x="250825" y="3284538"/>
            <a:ext cx="1223963" cy="650875"/>
          </a:xfrm>
          <a:prstGeom prst="rect">
            <a:avLst/>
          </a:prstGeom>
          <a:solidFill>
            <a:srgbClr val="FFCC99"/>
          </a:solidFill>
          <a:ln w="9525"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Transfer Learning</a:t>
            </a:r>
          </a:p>
        </p:txBody>
      </p:sp>
      <p:sp>
        <p:nvSpPr>
          <p:cNvPr id="65543" name="Text Box 7"/>
          <p:cNvSpPr txBox="1">
            <a:spLocks noChangeArrowheads="1"/>
          </p:cNvSpPr>
          <p:nvPr/>
        </p:nvSpPr>
        <p:spPr bwMode="auto">
          <a:xfrm>
            <a:off x="7667625" y="2492375"/>
            <a:ext cx="1368425" cy="650875"/>
          </a:xfrm>
          <a:prstGeom prst="rect">
            <a:avLst/>
          </a:prstGeom>
          <a:solidFill>
            <a:srgbClr val="FFFF99"/>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Multi-task Learning</a:t>
            </a:r>
          </a:p>
        </p:txBody>
      </p:sp>
      <p:sp>
        <p:nvSpPr>
          <p:cNvPr id="65544" name="Text Box 8"/>
          <p:cNvSpPr txBox="1">
            <a:spLocks noChangeArrowheads="1"/>
          </p:cNvSpPr>
          <p:nvPr/>
        </p:nvSpPr>
        <p:spPr bwMode="auto">
          <a:xfrm>
            <a:off x="4067175" y="4076700"/>
            <a:ext cx="1871663" cy="650875"/>
          </a:xfrm>
          <a:prstGeom prst="rect">
            <a:avLst/>
          </a:prstGeom>
          <a:solidFill>
            <a:srgbClr val="FFCC99"/>
          </a:solidFill>
          <a:ln w="9525"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dirty="0" err="1">
                <a:latin typeface="+mn-lt"/>
              </a:rPr>
              <a:t>Transductive</a:t>
            </a:r>
            <a:r>
              <a:rPr lang="en-US" altLang="zh-CN" sz="1800" dirty="0">
                <a:latin typeface="+mn-lt"/>
              </a:rPr>
              <a:t> Transfer Learning</a:t>
            </a:r>
          </a:p>
        </p:txBody>
      </p:sp>
      <p:sp>
        <p:nvSpPr>
          <p:cNvPr id="65545" name="Text Box 9"/>
          <p:cNvSpPr txBox="1">
            <a:spLocks noChangeArrowheads="1"/>
          </p:cNvSpPr>
          <p:nvPr/>
        </p:nvSpPr>
        <p:spPr bwMode="auto">
          <a:xfrm>
            <a:off x="2124075" y="5734050"/>
            <a:ext cx="1871663" cy="650875"/>
          </a:xfrm>
          <a:prstGeom prst="rect">
            <a:avLst/>
          </a:prstGeom>
          <a:solidFill>
            <a:srgbClr val="FFCC99"/>
          </a:solidFill>
          <a:ln w="9525"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Unsupervised Transfer Learning</a:t>
            </a:r>
          </a:p>
        </p:txBody>
      </p:sp>
      <p:sp>
        <p:nvSpPr>
          <p:cNvPr id="65546" name="Text Box 10"/>
          <p:cNvSpPr txBox="1">
            <a:spLocks noChangeArrowheads="1"/>
          </p:cNvSpPr>
          <p:nvPr/>
        </p:nvSpPr>
        <p:spPr bwMode="auto">
          <a:xfrm>
            <a:off x="2484438" y="1412875"/>
            <a:ext cx="1871662" cy="650875"/>
          </a:xfrm>
          <a:prstGeom prst="rect">
            <a:avLst/>
          </a:prstGeom>
          <a:solidFill>
            <a:srgbClr val="FFCC99"/>
          </a:solidFill>
          <a:ln w="9525"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Inductive Transfer Learning</a:t>
            </a:r>
          </a:p>
        </p:txBody>
      </p:sp>
      <p:sp>
        <p:nvSpPr>
          <p:cNvPr id="65547" name="Line 11"/>
          <p:cNvSpPr>
            <a:spLocks noChangeShapeType="1"/>
          </p:cNvSpPr>
          <p:nvPr/>
        </p:nvSpPr>
        <p:spPr bwMode="auto">
          <a:xfrm flipV="1">
            <a:off x="827088" y="1700213"/>
            <a:ext cx="1657350" cy="158432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48" name="Text Box 12"/>
          <p:cNvSpPr txBox="1">
            <a:spLocks noChangeArrowheads="1"/>
          </p:cNvSpPr>
          <p:nvPr/>
        </p:nvSpPr>
        <p:spPr bwMode="auto">
          <a:xfrm>
            <a:off x="7740650" y="4076700"/>
            <a:ext cx="1296988" cy="650875"/>
          </a:xfrm>
          <a:prstGeom prst="rect">
            <a:avLst/>
          </a:prstGeom>
          <a:solidFill>
            <a:srgbClr val="FFFF99"/>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Domain Adaptation</a:t>
            </a:r>
          </a:p>
        </p:txBody>
      </p:sp>
      <p:sp>
        <p:nvSpPr>
          <p:cNvPr id="65549" name="Text Box 13"/>
          <p:cNvSpPr txBox="1">
            <a:spLocks noChangeArrowheads="1"/>
          </p:cNvSpPr>
          <p:nvPr/>
        </p:nvSpPr>
        <p:spPr bwMode="auto">
          <a:xfrm>
            <a:off x="6659563" y="5734050"/>
            <a:ext cx="2376487" cy="650875"/>
          </a:xfrm>
          <a:prstGeom prst="rect">
            <a:avLst/>
          </a:prstGeom>
          <a:solidFill>
            <a:srgbClr val="FFFF99"/>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Sample Selection Bias /Covariance Shift</a:t>
            </a:r>
          </a:p>
        </p:txBody>
      </p:sp>
      <p:sp>
        <p:nvSpPr>
          <p:cNvPr id="65550" name="Text Box 14"/>
          <p:cNvSpPr txBox="1">
            <a:spLocks noChangeArrowheads="1"/>
          </p:cNvSpPr>
          <p:nvPr/>
        </p:nvSpPr>
        <p:spPr bwMode="auto">
          <a:xfrm>
            <a:off x="7667625" y="333375"/>
            <a:ext cx="1368425" cy="650875"/>
          </a:xfrm>
          <a:prstGeom prst="rect">
            <a:avLst/>
          </a:prstGeom>
          <a:solidFill>
            <a:srgbClr val="FFFF99"/>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Self-taught Learning</a:t>
            </a:r>
          </a:p>
        </p:txBody>
      </p:sp>
      <p:sp>
        <p:nvSpPr>
          <p:cNvPr id="65551" name="Line 15"/>
          <p:cNvSpPr>
            <a:spLocks noChangeShapeType="1"/>
          </p:cNvSpPr>
          <p:nvPr/>
        </p:nvSpPr>
        <p:spPr bwMode="auto">
          <a:xfrm>
            <a:off x="1476375" y="3644900"/>
            <a:ext cx="2590800" cy="792163"/>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52" name="Line 16"/>
          <p:cNvSpPr>
            <a:spLocks noChangeShapeType="1"/>
          </p:cNvSpPr>
          <p:nvPr/>
        </p:nvSpPr>
        <p:spPr bwMode="auto">
          <a:xfrm>
            <a:off x="827088" y="3933825"/>
            <a:ext cx="1296987" cy="21590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53" name="Text Box 17"/>
          <p:cNvSpPr txBox="1">
            <a:spLocks noChangeArrowheads="1"/>
          </p:cNvSpPr>
          <p:nvPr/>
        </p:nvSpPr>
        <p:spPr bwMode="auto">
          <a:xfrm>
            <a:off x="611188" y="2349500"/>
            <a:ext cx="1944687" cy="476250"/>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Labeled data are available in a target domain</a:t>
            </a:r>
          </a:p>
        </p:txBody>
      </p:sp>
      <p:sp>
        <p:nvSpPr>
          <p:cNvPr id="65554" name="Text Box 18"/>
          <p:cNvSpPr txBox="1">
            <a:spLocks noChangeArrowheads="1"/>
          </p:cNvSpPr>
          <p:nvPr/>
        </p:nvSpPr>
        <p:spPr bwMode="auto">
          <a:xfrm>
            <a:off x="2195513" y="3789363"/>
            <a:ext cx="1368425" cy="658812"/>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Labeled data are available only in a source domain</a:t>
            </a:r>
          </a:p>
        </p:txBody>
      </p:sp>
      <p:sp>
        <p:nvSpPr>
          <p:cNvPr id="65555" name="Text Box 19"/>
          <p:cNvSpPr txBox="1">
            <a:spLocks noChangeArrowheads="1"/>
          </p:cNvSpPr>
          <p:nvPr/>
        </p:nvSpPr>
        <p:spPr bwMode="auto">
          <a:xfrm>
            <a:off x="611188" y="4652963"/>
            <a:ext cx="1368425" cy="658812"/>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No labeled data in both source and target domain</a:t>
            </a:r>
          </a:p>
        </p:txBody>
      </p:sp>
      <p:sp>
        <p:nvSpPr>
          <p:cNvPr id="65556" name="Line 20"/>
          <p:cNvSpPr>
            <a:spLocks noChangeShapeType="1"/>
          </p:cNvSpPr>
          <p:nvPr/>
        </p:nvSpPr>
        <p:spPr bwMode="auto">
          <a:xfrm flipV="1">
            <a:off x="4356100" y="620713"/>
            <a:ext cx="936625" cy="10795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57" name="Text Box 21"/>
          <p:cNvSpPr txBox="1">
            <a:spLocks noChangeArrowheads="1"/>
          </p:cNvSpPr>
          <p:nvPr/>
        </p:nvSpPr>
        <p:spPr bwMode="auto">
          <a:xfrm>
            <a:off x="3563938" y="981075"/>
            <a:ext cx="2376487" cy="276999"/>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No labeled data in a source domain</a:t>
            </a:r>
          </a:p>
        </p:txBody>
      </p:sp>
      <p:sp>
        <p:nvSpPr>
          <p:cNvPr id="65558" name="Line 22"/>
          <p:cNvSpPr>
            <a:spLocks noChangeShapeType="1"/>
          </p:cNvSpPr>
          <p:nvPr/>
        </p:nvSpPr>
        <p:spPr bwMode="auto">
          <a:xfrm>
            <a:off x="4356100" y="1773238"/>
            <a:ext cx="936625" cy="1150937"/>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59" name="Text Box 23"/>
          <p:cNvSpPr txBox="1">
            <a:spLocks noChangeArrowheads="1"/>
          </p:cNvSpPr>
          <p:nvPr/>
        </p:nvSpPr>
        <p:spPr bwMode="auto">
          <a:xfrm>
            <a:off x="3132138" y="2205038"/>
            <a:ext cx="3024187" cy="276999"/>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Labeled data are available in a source domain</a:t>
            </a:r>
          </a:p>
        </p:txBody>
      </p:sp>
      <p:sp>
        <p:nvSpPr>
          <p:cNvPr id="65560" name="Text Box 24"/>
          <p:cNvSpPr txBox="1">
            <a:spLocks noChangeArrowheads="1"/>
          </p:cNvSpPr>
          <p:nvPr/>
        </p:nvSpPr>
        <p:spPr bwMode="auto">
          <a:xfrm>
            <a:off x="5292725" y="476250"/>
            <a:ext cx="863600" cy="376238"/>
          </a:xfrm>
          <a:prstGeom prst="rect">
            <a:avLst/>
          </a:prstGeom>
          <a:solidFill>
            <a:srgbClr val="FFCC99"/>
          </a:solidFill>
          <a:ln w="9525"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Case 1</a:t>
            </a:r>
          </a:p>
        </p:txBody>
      </p:sp>
      <p:sp>
        <p:nvSpPr>
          <p:cNvPr id="65561" name="Text Box 25"/>
          <p:cNvSpPr txBox="1">
            <a:spLocks noChangeArrowheads="1"/>
          </p:cNvSpPr>
          <p:nvPr/>
        </p:nvSpPr>
        <p:spPr bwMode="auto">
          <a:xfrm>
            <a:off x="5292725" y="2708275"/>
            <a:ext cx="863600" cy="376238"/>
          </a:xfrm>
          <a:prstGeom prst="rect">
            <a:avLst/>
          </a:prstGeom>
          <a:solidFill>
            <a:srgbClr val="FFCC99"/>
          </a:solidFill>
          <a:ln w="9525"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800">
                <a:latin typeface="+mn-lt"/>
              </a:rPr>
              <a:t>Case 2</a:t>
            </a:r>
          </a:p>
        </p:txBody>
      </p:sp>
      <p:sp>
        <p:nvSpPr>
          <p:cNvPr id="65562" name="Line 26"/>
          <p:cNvSpPr>
            <a:spLocks noChangeShapeType="1"/>
          </p:cNvSpPr>
          <p:nvPr/>
        </p:nvSpPr>
        <p:spPr bwMode="auto">
          <a:xfrm>
            <a:off x="6156325" y="549275"/>
            <a:ext cx="151130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63" name="Line 27"/>
          <p:cNvSpPr>
            <a:spLocks noChangeShapeType="1"/>
          </p:cNvSpPr>
          <p:nvPr/>
        </p:nvSpPr>
        <p:spPr bwMode="auto">
          <a:xfrm>
            <a:off x="6156325" y="765175"/>
            <a:ext cx="1511300" cy="0"/>
          </a:xfrm>
          <a:prstGeom prst="line">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64" name="Line 28"/>
          <p:cNvSpPr>
            <a:spLocks noChangeShapeType="1"/>
          </p:cNvSpPr>
          <p:nvPr/>
        </p:nvSpPr>
        <p:spPr bwMode="auto">
          <a:xfrm>
            <a:off x="6156325" y="2852738"/>
            <a:ext cx="151130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65" name="Text Box 29"/>
          <p:cNvSpPr txBox="1">
            <a:spLocks noChangeArrowheads="1"/>
          </p:cNvSpPr>
          <p:nvPr/>
        </p:nvSpPr>
        <p:spPr bwMode="auto">
          <a:xfrm>
            <a:off x="6300788" y="2492375"/>
            <a:ext cx="1152525" cy="841375"/>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Source and target tasks are learnt simultaneously</a:t>
            </a:r>
          </a:p>
        </p:txBody>
      </p:sp>
      <p:sp>
        <p:nvSpPr>
          <p:cNvPr id="65566" name="Line 30"/>
          <p:cNvSpPr>
            <a:spLocks noChangeShapeType="1"/>
          </p:cNvSpPr>
          <p:nvPr/>
        </p:nvSpPr>
        <p:spPr bwMode="auto">
          <a:xfrm flipV="1">
            <a:off x="5940425" y="4292600"/>
            <a:ext cx="1800225"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67" name="Line 31"/>
          <p:cNvSpPr>
            <a:spLocks noChangeShapeType="1"/>
          </p:cNvSpPr>
          <p:nvPr/>
        </p:nvSpPr>
        <p:spPr bwMode="auto">
          <a:xfrm flipV="1">
            <a:off x="5940425" y="4508500"/>
            <a:ext cx="1800225" cy="0"/>
          </a:xfrm>
          <a:prstGeom prst="line">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68" name="Text Box 32"/>
          <p:cNvSpPr txBox="1">
            <a:spLocks noChangeArrowheads="1"/>
          </p:cNvSpPr>
          <p:nvPr/>
        </p:nvSpPr>
        <p:spPr bwMode="auto">
          <a:xfrm>
            <a:off x="6300788" y="3933825"/>
            <a:ext cx="1150937" cy="841375"/>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a:latin typeface="+mn-lt"/>
              </a:rPr>
              <a:t>Assumption: different domains but single task</a:t>
            </a:r>
          </a:p>
        </p:txBody>
      </p:sp>
      <p:sp>
        <p:nvSpPr>
          <p:cNvPr id="65569" name="Line 33"/>
          <p:cNvSpPr>
            <a:spLocks noChangeShapeType="1"/>
          </p:cNvSpPr>
          <p:nvPr/>
        </p:nvSpPr>
        <p:spPr bwMode="auto">
          <a:xfrm>
            <a:off x="5076825" y="4724400"/>
            <a:ext cx="2808288" cy="100965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570" name="Text Box 34"/>
          <p:cNvSpPr txBox="1">
            <a:spLocks noChangeArrowheads="1"/>
          </p:cNvSpPr>
          <p:nvPr/>
        </p:nvSpPr>
        <p:spPr bwMode="auto">
          <a:xfrm>
            <a:off x="5795963" y="5013325"/>
            <a:ext cx="1873250" cy="476250"/>
          </a:xfrm>
          <a:prstGeom prst="rect">
            <a:avLst/>
          </a:prstGeom>
          <a:solidFill>
            <a:srgbClr val="CCFFFF"/>
          </a:solidFill>
          <a:ln w="19050" algn="ctr">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700">
                <a:solidFill>
                  <a:schemeClr val="tx2"/>
                </a:solidFill>
                <a:latin typeface="Arial" charset="0"/>
                <a:ea typeface="华文中宋" pitchFamily="2" charset="-122"/>
              </a:defRPr>
            </a:lvl1pPr>
            <a:lvl2pPr marL="742950" indent="-285750" eaLnBrk="0" hangingPunct="0">
              <a:defRPr sz="3700">
                <a:solidFill>
                  <a:schemeClr val="tx2"/>
                </a:solidFill>
                <a:latin typeface="Arial" charset="0"/>
                <a:ea typeface="华文中宋" pitchFamily="2" charset="-122"/>
              </a:defRPr>
            </a:lvl2pPr>
            <a:lvl3pPr marL="1143000" indent="-228600" eaLnBrk="0" hangingPunct="0">
              <a:defRPr sz="3700">
                <a:solidFill>
                  <a:schemeClr val="tx2"/>
                </a:solidFill>
                <a:latin typeface="Arial" charset="0"/>
                <a:ea typeface="华文中宋" pitchFamily="2" charset="-122"/>
              </a:defRPr>
            </a:lvl3pPr>
            <a:lvl4pPr marL="1600200" indent="-228600" eaLnBrk="0" hangingPunct="0">
              <a:defRPr sz="3700">
                <a:solidFill>
                  <a:schemeClr val="tx2"/>
                </a:solidFill>
                <a:latin typeface="Arial" charset="0"/>
                <a:ea typeface="华文中宋" pitchFamily="2" charset="-122"/>
              </a:defRPr>
            </a:lvl4pPr>
            <a:lvl5pPr marL="2057400" indent="-228600" eaLnBrk="0" hangingPunct="0">
              <a:defRPr sz="3700">
                <a:solidFill>
                  <a:schemeClr val="tx2"/>
                </a:solidFill>
                <a:latin typeface="Arial" charset="0"/>
                <a:ea typeface="华文中宋" pitchFamily="2" charset="-122"/>
              </a:defRPr>
            </a:lvl5pPr>
            <a:lvl6pPr marL="2514600" indent="-228600" algn="ctr" eaLnBrk="0" fontAlgn="base" hangingPunct="0">
              <a:spcBef>
                <a:spcPct val="0"/>
              </a:spcBef>
              <a:spcAft>
                <a:spcPct val="0"/>
              </a:spcAft>
              <a:defRPr sz="3700">
                <a:solidFill>
                  <a:schemeClr val="tx2"/>
                </a:solidFill>
                <a:latin typeface="Arial" charset="0"/>
                <a:ea typeface="华文中宋" pitchFamily="2" charset="-122"/>
              </a:defRPr>
            </a:lvl6pPr>
            <a:lvl7pPr marL="2971800" indent="-228600" algn="ctr" eaLnBrk="0" fontAlgn="base" hangingPunct="0">
              <a:spcBef>
                <a:spcPct val="0"/>
              </a:spcBef>
              <a:spcAft>
                <a:spcPct val="0"/>
              </a:spcAft>
              <a:defRPr sz="3700">
                <a:solidFill>
                  <a:schemeClr val="tx2"/>
                </a:solidFill>
                <a:latin typeface="Arial" charset="0"/>
                <a:ea typeface="华文中宋" pitchFamily="2" charset="-122"/>
              </a:defRPr>
            </a:lvl7pPr>
            <a:lvl8pPr marL="3429000" indent="-228600" algn="ctr" eaLnBrk="0" fontAlgn="base" hangingPunct="0">
              <a:spcBef>
                <a:spcPct val="0"/>
              </a:spcBef>
              <a:spcAft>
                <a:spcPct val="0"/>
              </a:spcAft>
              <a:defRPr sz="3700">
                <a:solidFill>
                  <a:schemeClr val="tx2"/>
                </a:solidFill>
                <a:latin typeface="Arial" charset="0"/>
                <a:ea typeface="华文中宋" pitchFamily="2" charset="-122"/>
              </a:defRPr>
            </a:lvl8pPr>
            <a:lvl9pPr marL="3886200" indent="-228600" algn="ctr" eaLnBrk="0" fontAlgn="base" hangingPunct="0">
              <a:spcBef>
                <a:spcPct val="0"/>
              </a:spcBef>
              <a:spcAft>
                <a:spcPct val="0"/>
              </a:spcAft>
              <a:defRPr sz="3700">
                <a:solidFill>
                  <a:schemeClr val="tx2"/>
                </a:solidFill>
                <a:latin typeface="Arial" charset="0"/>
                <a:ea typeface="华文中宋" pitchFamily="2" charset="-122"/>
              </a:defRPr>
            </a:lvl9pPr>
          </a:lstStyle>
          <a:p>
            <a:pPr eaLnBrk="1" hangingPunct="1">
              <a:spcBef>
                <a:spcPct val="50000"/>
              </a:spcBef>
            </a:pPr>
            <a:r>
              <a:rPr lang="en-US" altLang="zh-CN" sz="1200" dirty="0">
                <a:latin typeface="+mn-lt"/>
              </a:rPr>
              <a:t>Assumption: single domain and single task</a:t>
            </a:r>
          </a:p>
        </p:txBody>
      </p:sp>
      <p:sp>
        <p:nvSpPr>
          <p:cNvPr id="65572" name="Oval 36"/>
          <p:cNvSpPr>
            <a:spLocks noChangeArrowheads="1"/>
          </p:cNvSpPr>
          <p:nvPr/>
        </p:nvSpPr>
        <p:spPr bwMode="auto">
          <a:xfrm>
            <a:off x="250825" y="115888"/>
            <a:ext cx="2808288" cy="1008062"/>
          </a:xfrm>
          <a:prstGeom prst="ellipse">
            <a:avLst/>
          </a:prstGeom>
          <a:noFill/>
          <a:ln w="25400" cap="rnd" algn="ctr">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zh-CN" dirty="0"/>
              <a:t>An overview of </a:t>
            </a:r>
          </a:p>
          <a:p>
            <a:pPr>
              <a:defRPr/>
            </a:pPr>
            <a:r>
              <a:rPr lang="en-US" altLang="zh-CN" dirty="0"/>
              <a:t>various settings of </a:t>
            </a:r>
          </a:p>
          <a:p>
            <a:pPr>
              <a:defRPr/>
            </a:pPr>
            <a:r>
              <a:rPr lang="en-US" altLang="zh-CN" dirty="0"/>
              <a:t>transfer learning</a:t>
            </a:r>
          </a:p>
        </p:txBody>
      </p:sp>
      <p:sp>
        <p:nvSpPr>
          <p:cNvPr id="2" name="Date Placeholder 1"/>
          <p:cNvSpPr>
            <a:spLocks noGrp="1"/>
          </p:cNvSpPr>
          <p:nvPr>
            <p:ph type="dt" sz="half" idx="10"/>
          </p:nvPr>
        </p:nvSpPr>
        <p:spPr/>
        <p:txBody>
          <a:bodyPr/>
          <a:lstStyle/>
          <a:p>
            <a:fld id="{DFBE33FF-203D-4825-A6DF-8EE1CF1A7730}" type="datetime1">
              <a:rPr lang="en-US" smtClean="0"/>
              <a:t>5/22/2012</a:t>
            </a:fld>
            <a:endParaRPr lang="en-US"/>
          </a:p>
        </p:txBody>
      </p:sp>
      <p:sp>
        <p:nvSpPr>
          <p:cNvPr id="3" name="Slide Number Placeholder 2"/>
          <p:cNvSpPr>
            <a:spLocks noGrp="1"/>
          </p:cNvSpPr>
          <p:nvPr>
            <p:ph type="sldNum" sz="quarter" idx="12"/>
          </p:nvPr>
        </p:nvSpPr>
        <p:spPr/>
        <p:txBody>
          <a:bodyPr/>
          <a:lstStyle/>
          <a:p>
            <a:fld id="{FC7BE9DC-2D36-440F-A06E-4803CB6F737D}" type="slidenum">
              <a:rPr lang="en-US" smtClean="0"/>
              <a:t>7</a:t>
            </a:fld>
            <a:endParaRPr lang="en-US"/>
          </a:p>
        </p:txBody>
      </p:sp>
    </p:spTree>
    <p:extLst>
      <p:ext uri="{BB962C8B-B14F-4D97-AF65-F5344CB8AC3E}">
        <p14:creationId xmlns:p14="http://schemas.microsoft.com/office/powerpoint/2010/main" val="61079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0-#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53"/>
                                        </p:tgtEl>
                                        <p:attrNameLst>
                                          <p:attrName>style.visibility</p:attrName>
                                        </p:attrNameLst>
                                      </p:cBhvr>
                                      <p:to>
                                        <p:strVal val="visible"/>
                                      </p:to>
                                    </p:set>
                                    <p:anim calcmode="lin" valueType="num">
                                      <p:cBhvr additive="base">
                                        <p:cTn id="13" dur="500" fill="hold"/>
                                        <p:tgtEl>
                                          <p:spTgt spid="65553"/>
                                        </p:tgtEl>
                                        <p:attrNameLst>
                                          <p:attrName>ppt_x</p:attrName>
                                        </p:attrNameLst>
                                      </p:cBhvr>
                                      <p:tavLst>
                                        <p:tav tm="0">
                                          <p:val>
                                            <p:strVal val="0-#ppt_w/2"/>
                                          </p:val>
                                        </p:tav>
                                        <p:tav tm="100000">
                                          <p:val>
                                            <p:strVal val="#ppt_x"/>
                                          </p:val>
                                        </p:tav>
                                      </p:tavLst>
                                    </p:anim>
                                    <p:anim calcmode="lin" valueType="num">
                                      <p:cBhvr additive="base">
                                        <p:cTn id="14" dur="500" fill="hold"/>
                                        <p:tgtEl>
                                          <p:spTgt spid="6555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5547"/>
                                        </p:tgtEl>
                                        <p:attrNameLst>
                                          <p:attrName>style.visibility</p:attrName>
                                        </p:attrNameLst>
                                      </p:cBhvr>
                                      <p:to>
                                        <p:strVal val="visible"/>
                                      </p:to>
                                    </p:set>
                                    <p:anim calcmode="lin" valueType="num">
                                      <p:cBhvr additive="base">
                                        <p:cTn id="17" dur="500" fill="hold"/>
                                        <p:tgtEl>
                                          <p:spTgt spid="65547"/>
                                        </p:tgtEl>
                                        <p:attrNameLst>
                                          <p:attrName>ppt_x</p:attrName>
                                        </p:attrNameLst>
                                      </p:cBhvr>
                                      <p:tavLst>
                                        <p:tav tm="0">
                                          <p:val>
                                            <p:strVal val="0-#ppt_w/2"/>
                                          </p:val>
                                        </p:tav>
                                        <p:tav tm="100000">
                                          <p:val>
                                            <p:strVal val="#ppt_x"/>
                                          </p:val>
                                        </p:tav>
                                      </p:tavLst>
                                    </p:anim>
                                    <p:anim calcmode="lin" valueType="num">
                                      <p:cBhvr additive="base">
                                        <p:cTn id="18" dur="500" fill="hold"/>
                                        <p:tgtEl>
                                          <p:spTgt spid="6554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5546"/>
                                        </p:tgtEl>
                                        <p:attrNameLst>
                                          <p:attrName>style.visibility</p:attrName>
                                        </p:attrNameLst>
                                      </p:cBhvr>
                                      <p:to>
                                        <p:strVal val="visible"/>
                                      </p:to>
                                    </p:set>
                                    <p:anim calcmode="lin" valueType="num">
                                      <p:cBhvr additive="base">
                                        <p:cTn id="21" dur="500" fill="hold"/>
                                        <p:tgtEl>
                                          <p:spTgt spid="65546"/>
                                        </p:tgtEl>
                                        <p:attrNameLst>
                                          <p:attrName>ppt_x</p:attrName>
                                        </p:attrNameLst>
                                      </p:cBhvr>
                                      <p:tavLst>
                                        <p:tav tm="0">
                                          <p:val>
                                            <p:strVal val="0-#ppt_w/2"/>
                                          </p:val>
                                        </p:tav>
                                        <p:tav tm="100000">
                                          <p:val>
                                            <p:strVal val="#ppt_x"/>
                                          </p:val>
                                        </p:tav>
                                      </p:tavLst>
                                    </p:anim>
                                    <p:anim calcmode="lin" valueType="num">
                                      <p:cBhvr additive="base">
                                        <p:cTn id="22" dur="500" fill="hold"/>
                                        <p:tgtEl>
                                          <p:spTgt spid="6554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65557"/>
                                        </p:tgtEl>
                                        <p:attrNameLst>
                                          <p:attrName>style.visibility</p:attrName>
                                        </p:attrNameLst>
                                      </p:cBhvr>
                                      <p:to>
                                        <p:strVal val="visible"/>
                                      </p:to>
                                    </p:set>
                                    <p:anim calcmode="lin" valueType="num">
                                      <p:cBhvr additive="base">
                                        <p:cTn id="27" dur="500" fill="hold"/>
                                        <p:tgtEl>
                                          <p:spTgt spid="65557"/>
                                        </p:tgtEl>
                                        <p:attrNameLst>
                                          <p:attrName>ppt_x</p:attrName>
                                        </p:attrNameLst>
                                      </p:cBhvr>
                                      <p:tavLst>
                                        <p:tav tm="0">
                                          <p:val>
                                            <p:strVal val="#ppt_x"/>
                                          </p:val>
                                        </p:tav>
                                        <p:tav tm="100000">
                                          <p:val>
                                            <p:strVal val="#ppt_x"/>
                                          </p:val>
                                        </p:tav>
                                      </p:tavLst>
                                    </p:anim>
                                    <p:anim calcmode="lin" valueType="num">
                                      <p:cBhvr additive="base">
                                        <p:cTn id="28" dur="500" fill="hold"/>
                                        <p:tgtEl>
                                          <p:spTgt spid="6555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5556"/>
                                        </p:tgtEl>
                                        <p:attrNameLst>
                                          <p:attrName>style.visibility</p:attrName>
                                        </p:attrNameLst>
                                      </p:cBhvr>
                                      <p:to>
                                        <p:strVal val="visible"/>
                                      </p:to>
                                    </p:set>
                                    <p:anim calcmode="lin" valueType="num">
                                      <p:cBhvr additive="base">
                                        <p:cTn id="31" dur="500" fill="hold"/>
                                        <p:tgtEl>
                                          <p:spTgt spid="65556"/>
                                        </p:tgtEl>
                                        <p:attrNameLst>
                                          <p:attrName>ppt_x</p:attrName>
                                        </p:attrNameLst>
                                      </p:cBhvr>
                                      <p:tavLst>
                                        <p:tav tm="0">
                                          <p:val>
                                            <p:strVal val="#ppt_x"/>
                                          </p:val>
                                        </p:tav>
                                        <p:tav tm="100000">
                                          <p:val>
                                            <p:strVal val="#ppt_x"/>
                                          </p:val>
                                        </p:tav>
                                      </p:tavLst>
                                    </p:anim>
                                    <p:anim calcmode="lin" valueType="num">
                                      <p:cBhvr additive="base">
                                        <p:cTn id="32" dur="500" fill="hold"/>
                                        <p:tgtEl>
                                          <p:spTgt spid="6555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5560"/>
                                        </p:tgtEl>
                                        <p:attrNameLst>
                                          <p:attrName>style.visibility</p:attrName>
                                        </p:attrNameLst>
                                      </p:cBhvr>
                                      <p:to>
                                        <p:strVal val="visible"/>
                                      </p:to>
                                    </p:set>
                                    <p:anim calcmode="lin" valueType="num">
                                      <p:cBhvr additive="base">
                                        <p:cTn id="35" dur="500" fill="hold"/>
                                        <p:tgtEl>
                                          <p:spTgt spid="65560"/>
                                        </p:tgtEl>
                                        <p:attrNameLst>
                                          <p:attrName>ppt_x</p:attrName>
                                        </p:attrNameLst>
                                      </p:cBhvr>
                                      <p:tavLst>
                                        <p:tav tm="0">
                                          <p:val>
                                            <p:strVal val="#ppt_x"/>
                                          </p:val>
                                        </p:tav>
                                        <p:tav tm="100000">
                                          <p:val>
                                            <p:strVal val="#ppt_x"/>
                                          </p:val>
                                        </p:tav>
                                      </p:tavLst>
                                    </p:anim>
                                    <p:anim calcmode="lin" valueType="num">
                                      <p:cBhvr additive="base">
                                        <p:cTn id="36" dur="500" fill="hold"/>
                                        <p:tgtEl>
                                          <p:spTgt spid="65560"/>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5562"/>
                                        </p:tgtEl>
                                        <p:attrNameLst>
                                          <p:attrName>style.visibility</p:attrName>
                                        </p:attrNameLst>
                                      </p:cBhvr>
                                      <p:to>
                                        <p:strVal val="visible"/>
                                      </p:to>
                                    </p:set>
                                    <p:anim calcmode="lin" valueType="num">
                                      <p:cBhvr additive="base">
                                        <p:cTn id="41" dur="500" fill="hold"/>
                                        <p:tgtEl>
                                          <p:spTgt spid="65562"/>
                                        </p:tgtEl>
                                        <p:attrNameLst>
                                          <p:attrName>ppt_x</p:attrName>
                                        </p:attrNameLst>
                                      </p:cBhvr>
                                      <p:tavLst>
                                        <p:tav tm="0">
                                          <p:val>
                                            <p:strVal val="1+#ppt_w/2"/>
                                          </p:val>
                                        </p:tav>
                                        <p:tav tm="100000">
                                          <p:val>
                                            <p:strVal val="#ppt_x"/>
                                          </p:val>
                                        </p:tav>
                                      </p:tavLst>
                                    </p:anim>
                                    <p:anim calcmode="lin" valueType="num">
                                      <p:cBhvr additive="base">
                                        <p:cTn id="42" dur="500" fill="hold"/>
                                        <p:tgtEl>
                                          <p:spTgt spid="6556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5563"/>
                                        </p:tgtEl>
                                        <p:attrNameLst>
                                          <p:attrName>style.visibility</p:attrName>
                                        </p:attrNameLst>
                                      </p:cBhvr>
                                      <p:to>
                                        <p:strVal val="visible"/>
                                      </p:to>
                                    </p:set>
                                    <p:anim calcmode="lin" valueType="num">
                                      <p:cBhvr additive="base">
                                        <p:cTn id="45" dur="500" fill="hold"/>
                                        <p:tgtEl>
                                          <p:spTgt spid="65563"/>
                                        </p:tgtEl>
                                        <p:attrNameLst>
                                          <p:attrName>ppt_x</p:attrName>
                                        </p:attrNameLst>
                                      </p:cBhvr>
                                      <p:tavLst>
                                        <p:tav tm="0">
                                          <p:val>
                                            <p:strVal val="1+#ppt_w/2"/>
                                          </p:val>
                                        </p:tav>
                                        <p:tav tm="100000">
                                          <p:val>
                                            <p:strVal val="#ppt_x"/>
                                          </p:val>
                                        </p:tav>
                                      </p:tavLst>
                                    </p:anim>
                                    <p:anim calcmode="lin" valueType="num">
                                      <p:cBhvr additive="base">
                                        <p:cTn id="46" dur="500" fill="hold"/>
                                        <p:tgtEl>
                                          <p:spTgt spid="655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5550"/>
                                        </p:tgtEl>
                                        <p:attrNameLst>
                                          <p:attrName>style.visibility</p:attrName>
                                        </p:attrNameLst>
                                      </p:cBhvr>
                                      <p:to>
                                        <p:strVal val="visible"/>
                                      </p:to>
                                    </p:set>
                                    <p:anim calcmode="lin" valueType="num">
                                      <p:cBhvr additive="base">
                                        <p:cTn id="49" dur="500" fill="hold"/>
                                        <p:tgtEl>
                                          <p:spTgt spid="65550"/>
                                        </p:tgtEl>
                                        <p:attrNameLst>
                                          <p:attrName>ppt_x</p:attrName>
                                        </p:attrNameLst>
                                      </p:cBhvr>
                                      <p:tavLst>
                                        <p:tav tm="0">
                                          <p:val>
                                            <p:strVal val="1+#ppt_w/2"/>
                                          </p:val>
                                        </p:tav>
                                        <p:tav tm="100000">
                                          <p:val>
                                            <p:strVal val="#ppt_x"/>
                                          </p:val>
                                        </p:tav>
                                      </p:tavLst>
                                    </p:anim>
                                    <p:anim calcmode="lin" valueType="num">
                                      <p:cBhvr additive="base">
                                        <p:cTn id="50" dur="500" fill="hold"/>
                                        <p:tgtEl>
                                          <p:spTgt spid="6555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5559"/>
                                        </p:tgtEl>
                                        <p:attrNameLst>
                                          <p:attrName>style.visibility</p:attrName>
                                        </p:attrNameLst>
                                      </p:cBhvr>
                                      <p:to>
                                        <p:strVal val="visible"/>
                                      </p:to>
                                    </p:set>
                                    <p:anim calcmode="lin" valueType="num">
                                      <p:cBhvr additive="base">
                                        <p:cTn id="55" dur="500" fill="hold"/>
                                        <p:tgtEl>
                                          <p:spTgt spid="65559"/>
                                        </p:tgtEl>
                                        <p:attrNameLst>
                                          <p:attrName>ppt_x</p:attrName>
                                        </p:attrNameLst>
                                      </p:cBhvr>
                                      <p:tavLst>
                                        <p:tav tm="0">
                                          <p:val>
                                            <p:strVal val="1+#ppt_w/2"/>
                                          </p:val>
                                        </p:tav>
                                        <p:tav tm="100000">
                                          <p:val>
                                            <p:strVal val="#ppt_x"/>
                                          </p:val>
                                        </p:tav>
                                      </p:tavLst>
                                    </p:anim>
                                    <p:anim calcmode="lin" valueType="num">
                                      <p:cBhvr additive="base">
                                        <p:cTn id="56" dur="500" fill="hold"/>
                                        <p:tgtEl>
                                          <p:spTgt spid="6555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5558"/>
                                        </p:tgtEl>
                                        <p:attrNameLst>
                                          <p:attrName>style.visibility</p:attrName>
                                        </p:attrNameLst>
                                      </p:cBhvr>
                                      <p:to>
                                        <p:strVal val="visible"/>
                                      </p:to>
                                    </p:set>
                                    <p:anim calcmode="lin" valueType="num">
                                      <p:cBhvr additive="base">
                                        <p:cTn id="59" dur="500" fill="hold"/>
                                        <p:tgtEl>
                                          <p:spTgt spid="65558"/>
                                        </p:tgtEl>
                                        <p:attrNameLst>
                                          <p:attrName>ppt_x</p:attrName>
                                        </p:attrNameLst>
                                      </p:cBhvr>
                                      <p:tavLst>
                                        <p:tav tm="0">
                                          <p:val>
                                            <p:strVal val="1+#ppt_w/2"/>
                                          </p:val>
                                        </p:tav>
                                        <p:tav tm="100000">
                                          <p:val>
                                            <p:strVal val="#ppt_x"/>
                                          </p:val>
                                        </p:tav>
                                      </p:tavLst>
                                    </p:anim>
                                    <p:anim calcmode="lin" valueType="num">
                                      <p:cBhvr additive="base">
                                        <p:cTn id="60" dur="500" fill="hold"/>
                                        <p:tgtEl>
                                          <p:spTgt spid="6555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65561"/>
                                        </p:tgtEl>
                                        <p:attrNameLst>
                                          <p:attrName>style.visibility</p:attrName>
                                        </p:attrNameLst>
                                      </p:cBhvr>
                                      <p:to>
                                        <p:strVal val="visible"/>
                                      </p:to>
                                    </p:set>
                                    <p:anim calcmode="lin" valueType="num">
                                      <p:cBhvr additive="base">
                                        <p:cTn id="63" dur="500" fill="hold"/>
                                        <p:tgtEl>
                                          <p:spTgt spid="65561"/>
                                        </p:tgtEl>
                                        <p:attrNameLst>
                                          <p:attrName>ppt_x</p:attrName>
                                        </p:attrNameLst>
                                      </p:cBhvr>
                                      <p:tavLst>
                                        <p:tav tm="0">
                                          <p:val>
                                            <p:strVal val="1+#ppt_w/2"/>
                                          </p:val>
                                        </p:tav>
                                        <p:tav tm="100000">
                                          <p:val>
                                            <p:strVal val="#ppt_x"/>
                                          </p:val>
                                        </p:tav>
                                      </p:tavLst>
                                    </p:anim>
                                    <p:anim calcmode="lin" valueType="num">
                                      <p:cBhvr additive="base">
                                        <p:cTn id="64" dur="500" fill="hold"/>
                                        <p:tgtEl>
                                          <p:spTgt spid="6556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5565"/>
                                        </p:tgtEl>
                                        <p:attrNameLst>
                                          <p:attrName>style.visibility</p:attrName>
                                        </p:attrNameLst>
                                      </p:cBhvr>
                                      <p:to>
                                        <p:strVal val="visible"/>
                                      </p:to>
                                    </p:set>
                                    <p:anim calcmode="lin" valueType="num">
                                      <p:cBhvr additive="base">
                                        <p:cTn id="69" dur="500" fill="hold"/>
                                        <p:tgtEl>
                                          <p:spTgt spid="65565"/>
                                        </p:tgtEl>
                                        <p:attrNameLst>
                                          <p:attrName>ppt_x</p:attrName>
                                        </p:attrNameLst>
                                      </p:cBhvr>
                                      <p:tavLst>
                                        <p:tav tm="0">
                                          <p:val>
                                            <p:strVal val="1+#ppt_w/2"/>
                                          </p:val>
                                        </p:tav>
                                        <p:tav tm="100000">
                                          <p:val>
                                            <p:strVal val="#ppt_x"/>
                                          </p:val>
                                        </p:tav>
                                      </p:tavLst>
                                    </p:anim>
                                    <p:anim calcmode="lin" valueType="num">
                                      <p:cBhvr additive="base">
                                        <p:cTn id="70" dur="500" fill="hold"/>
                                        <p:tgtEl>
                                          <p:spTgt spid="6556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65564"/>
                                        </p:tgtEl>
                                        <p:attrNameLst>
                                          <p:attrName>style.visibility</p:attrName>
                                        </p:attrNameLst>
                                      </p:cBhvr>
                                      <p:to>
                                        <p:strVal val="visible"/>
                                      </p:to>
                                    </p:set>
                                    <p:anim calcmode="lin" valueType="num">
                                      <p:cBhvr additive="base">
                                        <p:cTn id="73" dur="500" fill="hold"/>
                                        <p:tgtEl>
                                          <p:spTgt spid="65564"/>
                                        </p:tgtEl>
                                        <p:attrNameLst>
                                          <p:attrName>ppt_x</p:attrName>
                                        </p:attrNameLst>
                                      </p:cBhvr>
                                      <p:tavLst>
                                        <p:tav tm="0">
                                          <p:val>
                                            <p:strVal val="1+#ppt_w/2"/>
                                          </p:val>
                                        </p:tav>
                                        <p:tav tm="100000">
                                          <p:val>
                                            <p:strVal val="#ppt_x"/>
                                          </p:val>
                                        </p:tav>
                                      </p:tavLst>
                                    </p:anim>
                                    <p:anim calcmode="lin" valueType="num">
                                      <p:cBhvr additive="base">
                                        <p:cTn id="74" dur="500" fill="hold"/>
                                        <p:tgtEl>
                                          <p:spTgt spid="65564"/>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65543"/>
                                        </p:tgtEl>
                                        <p:attrNameLst>
                                          <p:attrName>style.visibility</p:attrName>
                                        </p:attrNameLst>
                                      </p:cBhvr>
                                      <p:to>
                                        <p:strVal val="visible"/>
                                      </p:to>
                                    </p:set>
                                    <p:anim calcmode="lin" valueType="num">
                                      <p:cBhvr additive="base">
                                        <p:cTn id="77" dur="500" fill="hold"/>
                                        <p:tgtEl>
                                          <p:spTgt spid="65543"/>
                                        </p:tgtEl>
                                        <p:attrNameLst>
                                          <p:attrName>ppt_x</p:attrName>
                                        </p:attrNameLst>
                                      </p:cBhvr>
                                      <p:tavLst>
                                        <p:tav tm="0">
                                          <p:val>
                                            <p:strVal val="1+#ppt_w/2"/>
                                          </p:val>
                                        </p:tav>
                                        <p:tav tm="100000">
                                          <p:val>
                                            <p:strVal val="#ppt_x"/>
                                          </p:val>
                                        </p:tav>
                                      </p:tavLst>
                                    </p:anim>
                                    <p:anim calcmode="lin" valueType="num">
                                      <p:cBhvr additive="base">
                                        <p:cTn id="78"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5551"/>
                                        </p:tgtEl>
                                        <p:attrNameLst>
                                          <p:attrName>style.visibility</p:attrName>
                                        </p:attrNameLst>
                                      </p:cBhvr>
                                      <p:to>
                                        <p:strVal val="visible"/>
                                      </p:to>
                                    </p:set>
                                    <p:anim calcmode="lin" valueType="num">
                                      <p:cBhvr additive="base">
                                        <p:cTn id="83" dur="500" fill="hold"/>
                                        <p:tgtEl>
                                          <p:spTgt spid="65551"/>
                                        </p:tgtEl>
                                        <p:attrNameLst>
                                          <p:attrName>ppt_x</p:attrName>
                                        </p:attrNameLst>
                                      </p:cBhvr>
                                      <p:tavLst>
                                        <p:tav tm="0">
                                          <p:val>
                                            <p:strVal val="#ppt_x"/>
                                          </p:val>
                                        </p:tav>
                                        <p:tav tm="100000">
                                          <p:val>
                                            <p:strVal val="#ppt_x"/>
                                          </p:val>
                                        </p:tav>
                                      </p:tavLst>
                                    </p:anim>
                                    <p:anim calcmode="lin" valueType="num">
                                      <p:cBhvr additive="base">
                                        <p:cTn id="84" dur="500" fill="hold"/>
                                        <p:tgtEl>
                                          <p:spTgt spid="6555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5554"/>
                                        </p:tgtEl>
                                        <p:attrNameLst>
                                          <p:attrName>style.visibility</p:attrName>
                                        </p:attrNameLst>
                                      </p:cBhvr>
                                      <p:to>
                                        <p:strVal val="visible"/>
                                      </p:to>
                                    </p:set>
                                    <p:anim calcmode="lin" valueType="num">
                                      <p:cBhvr additive="base">
                                        <p:cTn id="87" dur="500" fill="hold"/>
                                        <p:tgtEl>
                                          <p:spTgt spid="65554"/>
                                        </p:tgtEl>
                                        <p:attrNameLst>
                                          <p:attrName>ppt_x</p:attrName>
                                        </p:attrNameLst>
                                      </p:cBhvr>
                                      <p:tavLst>
                                        <p:tav tm="0">
                                          <p:val>
                                            <p:strVal val="#ppt_x"/>
                                          </p:val>
                                        </p:tav>
                                        <p:tav tm="100000">
                                          <p:val>
                                            <p:strVal val="#ppt_x"/>
                                          </p:val>
                                        </p:tav>
                                      </p:tavLst>
                                    </p:anim>
                                    <p:anim calcmode="lin" valueType="num">
                                      <p:cBhvr additive="base">
                                        <p:cTn id="88" dur="500" fill="hold"/>
                                        <p:tgtEl>
                                          <p:spTgt spid="6555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5544"/>
                                        </p:tgtEl>
                                        <p:attrNameLst>
                                          <p:attrName>style.visibility</p:attrName>
                                        </p:attrNameLst>
                                      </p:cBhvr>
                                      <p:to>
                                        <p:strVal val="visible"/>
                                      </p:to>
                                    </p:set>
                                    <p:anim calcmode="lin" valueType="num">
                                      <p:cBhvr additive="base">
                                        <p:cTn id="91" dur="500" fill="hold"/>
                                        <p:tgtEl>
                                          <p:spTgt spid="65544"/>
                                        </p:tgtEl>
                                        <p:attrNameLst>
                                          <p:attrName>ppt_x</p:attrName>
                                        </p:attrNameLst>
                                      </p:cBhvr>
                                      <p:tavLst>
                                        <p:tav tm="0">
                                          <p:val>
                                            <p:strVal val="#ppt_x"/>
                                          </p:val>
                                        </p:tav>
                                        <p:tav tm="100000">
                                          <p:val>
                                            <p:strVal val="#ppt_x"/>
                                          </p:val>
                                        </p:tav>
                                      </p:tavLst>
                                    </p:anim>
                                    <p:anim calcmode="lin" valueType="num">
                                      <p:cBhvr additive="base">
                                        <p:cTn id="92"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65567"/>
                                        </p:tgtEl>
                                        <p:attrNameLst>
                                          <p:attrName>style.visibility</p:attrName>
                                        </p:attrNameLst>
                                      </p:cBhvr>
                                      <p:to>
                                        <p:strVal val="visible"/>
                                      </p:to>
                                    </p:set>
                                    <p:anim calcmode="lin" valueType="num">
                                      <p:cBhvr additive="base">
                                        <p:cTn id="97" dur="500" fill="hold"/>
                                        <p:tgtEl>
                                          <p:spTgt spid="65567"/>
                                        </p:tgtEl>
                                        <p:attrNameLst>
                                          <p:attrName>ppt_x</p:attrName>
                                        </p:attrNameLst>
                                      </p:cBhvr>
                                      <p:tavLst>
                                        <p:tav tm="0">
                                          <p:val>
                                            <p:strVal val="1+#ppt_w/2"/>
                                          </p:val>
                                        </p:tav>
                                        <p:tav tm="100000">
                                          <p:val>
                                            <p:strVal val="#ppt_x"/>
                                          </p:val>
                                        </p:tav>
                                      </p:tavLst>
                                    </p:anim>
                                    <p:anim calcmode="lin" valueType="num">
                                      <p:cBhvr additive="base">
                                        <p:cTn id="98" dur="500" fill="hold"/>
                                        <p:tgtEl>
                                          <p:spTgt spid="65567"/>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65566"/>
                                        </p:tgtEl>
                                        <p:attrNameLst>
                                          <p:attrName>style.visibility</p:attrName>
                                        </p:attrNameLst>
                                      </p:cBhvr>
                                      <p:to>
                                        <p:strVal val="visible"/>
                                      </p:to>
                                    </p:set>
                                    <p:anim calcmode="lin" valueType="num">
                                      <p:cBhvr additive="base">
                                        <p:cTn id="101" dur="500" fill="hold"/>
                                        <p:tgtEl>
                                          <p:spTgt spid="65566"/>
                                        </p:tgtEl>
                                        <p:attrNameLst>
                                          <p:attrName>ppt_x</p:attrName>
                                        </p:attrNameLst>
                                      </p:cBhvr>
                                      <p:tavLst>
                                        <p:tav tm="0">
                                          <p:val>
                                            <p:strVal val="1+#ppt_w/2"/>
                                          </p:val>
                                        </p:tav>
                                        <p:tav tm="100000">
                                          <p:val>
                                            <p:strVal val="#ppt_x"/>
                                          </p:val>
                                        </p:tav>
                                      </p:tavLst>
                                    </p:anim>
                                    <p:anim calcmode="lin" valueType="num">
                                      <p:cBhvr additive="base">
                                        <p:cTn id="102" dur="500" fill="hold"/>
                                        <p:tgtEl>
                                          <p:spTgt spid="6556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65568"/>
                                        </p:tgtEl>
                                        <p:attrNameLst>
                                          <p:attrName>style.visibility</p:attrName>
                                        </p:attrNameLst>
                                      </p:cBhvr>
                                      <p:to>
                                        <p:strVal val="visible"/>
                                      </p:to>
                                    </p:set>
                                    <p:anim calcmode="lin" valueType="num">
                                      <p:cBhvr additive="base">
                                        <p:cTn id="105" dur="500" fill="hold"/>
                                        <p:tgtEl>
                                          <p:spTgt spid="65568"/>
                                        </p:tgtEl>
                                        <p:attrNameLst>
                                          <p:attrName>ppt_x</p:attrName>
                                        </p:attrNameLst>
                                      </p:cBhvr>
                                      <p:tavLst>
                                        <p:tav tm="0">
                                          <p:val>
                                            <p:strVal val="1+#ppt_w/2"/>
                                          </p:val>
                                        </p:tav>
                                        <p:tav tm="100000">
                                          <p:val>
                                            <p:strVal val="#ppt_x"/>
                                          </p:val>
                                        </p:tav>
                                      </p:tavLst>
                                    </p:anim>
                                    <p:anim calcmode="lin" valueType="num">
                                      <p:cBhvr additive="base">
                                        <p:cTn id="106" dur="500" fill="hold"/>
                                        <p:tgtEl>
                                          <p:spTgt spid="6556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65548"/>
                                        </p:tgtEl>
                                        <p:attrNameLst>
                                          <p:attrName>style.visibility</p:attrName>
                                        </p:attrNameLst>
                                      </p:cBhvr>
                                      <p:to>
                                        <p:strVal val="visible"/>
                                      </p:to>
                                    </p:set>
                                    <p:anim calcmode="lin" valueType="num">
                                      <p:cBhvr additive="base">
                                        <p:cTn id="109" dur="500" fill="hold"/>
                                        <p:tgtEl>
                                          <p:spTgt spid="65548"/>
                                        </p:tgtEl>
                                        <p:attrNameLst>
                                          <p:attrName>ppt_x</p:attrName>
                                        </p:attrNameLst>
                                      </p:cBhvr>
                                      <p:tavLst>
                                        <p:tav tm="0">
                                          <p:val>
                                            <p:strVal val="1+#ppt_w/2"/>
                                          </p:val>
                                        </p:tav>
                                        <p:tav tm="100000">
                                          <p:val>
                                            <p:strVal val="#ppt_x"/>
                                          </p:val>
                                        </p:tav>
                                      </p:tavLst>
                                    </p:anim>
                                    <p:anim calcmode="lin" valueType="num">
                                      <p:cBhvr additive="base">
                                        <p:cTn id="110" dur="500" fill="hold"/>
                                        <p:tgtEl>
                                          <p:spTgt spid="65548"/>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5570"/>
                                        </p:tgtEl>
                                        <p:attrNameLst>
                                          <p:attrName>style.visibility</p:attrName>
                                        </p:attrNameLst>
                                      </p:cBhvr>
                                      <p:to>
                                        <p:strVal val="visible"/>
                                      </p:to>
                                    </p:set>
                                    <p:anim calcmode="lin" valueType="num">
                                      <p:cBhvr additive="base">
                                        <p:cTn id="115" dur="500" fill="hold"/>
                                        <p:tgtEl>
                                          <p:spTgt spid="65570"/>
                                        </p:tgtEl>
                                        <p:attrNameLst>
                                          <p:attrName>ppt_x</p:attrName>
                                        </p:attrNameLst>
                                      </p:cBhvr>
                                      <p:tavLst>
                                        <p:tav tm="0">
                                          <p:val>
                                            <p:strVal val="#ppt_x"/>
                                          </p:val>
                                        </p:tav>
                                        <p:tav tm="100000">
                                          <p:val>
                                            <p:strVal val="#ppt_x"/>
                                          </p:val>
                                        </p:tav>
                                      </p:tavLst>
                                    </p:anim>
                                    <p:anim calcmode="lin" valueType="num">
                                      <p:cBhvr additive="base">
                                        <p:cTn id="116" dur="500" fill="hold"/>
                                        <p:tgtEl>
                                          <p:spTgt spid="6557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5569"/>
                                        </p:tgtEl>
                                        <p:attrNameLst>
                                          <p:attrName>style.visibility</p:attrName>
                                        </p:attrNameLst>
                                      </p:cBhvr>
                                      <p:to>
                                        <p:strVal val="visible"/>
                                      </p:to>
                                    </p:set>
                                    <p:anim calcmode="lin" valueType="num">
                                      <p:cBhvr additive="base">
                                        <p:cTn id="119" dur="500" fill="hold"/>
                                        <p:tgtEl>
                                          <p:spTgt spid="65569"/>
                                        </p:tgtEl>
                                        <p:attrNameLst>
                                          <p:attrName>ppt_x</p:attrName>
                                        </p:attrNameLst>
                                      </p:cBhvr>
                                      <p:tavLst>
                                        <p:tav tm="0">
                                          <p:val>
                                            <p:strVal val="#ppt_x"/>
                                          </p:val>
                                        </p:tav>
                                        <p:tav tm="100000">
                                          <p:val>
                                            <p:strVal val="#ppt_x"/>
                                          </p:val>
                                        </p:tav>
                                      </p:tavLst>
                                    </p:anim>
                                    <p:anim calcmode="lin" valueType="num">
                                      <p:cBhvr additive="base">
                                        <p:cTn id="120" dur="500" fill="hold"/>
                                        <p:tgtEl>
                                          <p:spTgt spid="6556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5549"/>
                                        </p:tgtEl>
                                        <p:attrNameLst>
                                          <p:attrName>style.visibility</p:attrName>
                                        </p:attrNameLst>
                                      </p:cBhvr>
                                      <p:to>
                                        <p:strVal val="visible"/>
                                      </p:to>
                                    </p:set>
                                    <p:anim calcmode="lin" valueType="num">
                                      <p:cBhvr additive="base">
                                        <p:cTn id="123" dur="500" fill="hold"/>
                                        <p:tgtEl>
                                          <p:spTgt spid="65549"/>
                                        </p:tgtEl>
                                        <p:attrNameLst>
                                          <p:attrName>ppt_x</p:attrName>
                                        </p:attrNameLst>
                                      </p:cBhvr>
                                      <p:tavLst>
                                        <p:tav tm="0">
                                          <p:val>
                                            <p:strVal val="#ppt_x"/>
                                          </p:val>
                                        </p:tav>
                                        <p:tav tm="100000">
                                          <p:val>
                                            <p:strVal val="#ppt_x"/>
                                          </p:val>
                                        </p:tav>
                                      </p:tavLst>
                                    </p:anim>
                                    <p:anim calcmode="lin" valueType="num">
                                      <p:cBhvr additive="base">
                                        <p:cTn id="124" dur="500" fill="hold"/>
                                        <p:tgtEl>
                                          <p:spTgt spid="65549"/>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5555"/>
                                        </p:tgtEl>
                                        <p:attrNameLst>
                                          <p:attrName>style.visibility</p:attrName>
                                        </p:attrNameLst>
                                      </p:cBhvr>
                                      <p:to>
                                        <p:strVal val="visible"/>
                                      </p:to>
                                    </p:set>
                                    <p:anim calcmode="lin" valueType="num">
                                      <p:cBhvr additive="base">
                                        <p:cTn id="129" dur="500" fill="hold"/>
                                        <p:tgtEl>
                                          <p:spTgt spid="65555"/>
                                        </p:tgtEl>
                                        <p:attrNameLst>
                                          <p:attrName>ppt_x</p:attrName>
                                        </p:attrNameLst>
                                      </p:cBhvr>
                                      <p:tavLst>
                                        <p:tav tm="0">
                                          <p:val>
                                            <p:strVal val="#ppt_x"/>
                                          </p:val>
                                        </p:tav>
                                        <p:tav tm="100000">
                                          <p:val>
                                            <p:strVal val="#ppt_x"/>
                                          </p:val>
                                        </p:tav>
                                      </p:tavLst>
                                    </p:anim>
                                    <p:anim calcmode="lin" valueType="num">
                                      <p:cBhvr additive="base">
                                        <p:cTn id="130" dur="500" fill="hold"/>
                                        <p:tgtEl>
                                          <p:spTgt spid="6555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5552"/>
                                        </p:tgtEl>
                                        <p:attrNameLst>
                                          <p:attrName>style.visibility</p:attrName>
                                        </p:attrNameLst>
                                      </p:cBhvr>
                                      <p:to>
                                        <p:strVal val="visible"/>
                                      </p:to>
                                    </p:set>
                                    <p:anim calcmode="lin" valueType="num">
                                      <p:cBhvr additive="base">
                                        <p:cTn id="133" dur="500" fill="hold"/>
                                        <p:tgtEl>
                                          <p:spTgt spid="65552"/>
                                        </p:tgtEl>
                                        <p:attrNameLst>
                                          <p:attrName>ppt_x</p:attrName>
                                        </p:attrNameLst>
                                      </p:cBhvr>
                                      <p:tavLst>
                                        <p:tav tm="0">
                                          <p:val>
                                            <p:strVal val="#ppt_x"/>
                                          </p:val>
                                        </p:tav>
                                        <p:tav tm="100000">
                                          <p:val>
                                            <p:strVal val="#ppt_x"/>
                                          </p:val>
                                        </p:tav>
                                      </p:tavLst>
                                    </p:anim>
                                    <p:anim calcmode="lin" valueType="num">
                                      <p:cBhvr additive="base">
                                        <p:cTn id="134" dur="500" fill="hold"/>
                                        <p:tgtEl>
                                          <p:spTgt spid="6555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5545"/>
                                        </p:tgtEl>
                                        <p:attrNameLst>
                                          <p:attrName>style.visibility</p:attrName>
                                        </p:attrNameLst>
                                      </p:cBhvr>
                                      <p:to>
                                        <p:strVal val="visible"/>
                                      </p:to>
                                    </p:set>
                                    <p:anim calcmode="lin" valueType="num">
                                      <p:cBhvr additive="base">
                                        <p:cTn id="137" dur="500" fill="hold"/>
                                        <p:tgtEl>
                                          <p:spTgt spid="65545"/>
                                        </p:tgtEl>
                                        <p:attrNameLst>
                                          <p:attrName>ppt_x</p:attrName>
                                        </p:attrNameLst>
                                      </p:cBhvr>
                                      <p:tavLst>
                                        <p:tav tm="0">
                                          <p:val>
                                            <p:strVal val="#ppt_x"/>
                                          </p:val>
                                        </p:tav>
                                        <p:tav tm="100000">
                                          <p:val>
                                            <p:strVal val="#ppt_x"/>
                                          </p:val>
                                        </p:tav>
                                      </p:tavLst>
                                    </p:anim>
                                    <p:anim calcmode="lin" valueType="num">
                                      <p:cBhvr additive="base">
                                        <p:cTn id="138" dur="500" fill="hold"/>
                                        <p:tgtEl>
                                          <p:spTgt spid="655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P spid="65544" grpId="0" animBg="1"/>
      <p:bldP spid="65545" grpId="0" animBg="1"/>
      <p:bldP spid="65546" grpId="0" animBg="1"/>
      <p:bldP spid="65547" grpId="0" animBg="1"/>
      <p:bldP spid="65548" grpId="0" animBg="1"/>
      <p:bldP spid="65549" grpId="0" animBg="1"/>
      <p:bldP spid="65550" grpId="0" animBg="1"/>
      <p:bldP spid="65551" grpId="0" animBg="1"/>
      <p:bldP spid="65552" grpId="0" animBg="1"/>
      <p:bldP spid="65553" grpId="0" animBg="1"/>
      <p:bldP spid="65554" grpId="0" animBg="1"/>
      <p:bldP spid="65555" grpId="0" animBg="1"/>
      <p:bldP spid="65556" grpId="0" animBg="1"/>
      <p:bldP spid="65557" grpId="0" animBg="1"/>
      <p:bldP spid="65558" grpId="0" animBg="1"/>
      <p:bldP spid="65559" grpId="0" animBg="1"/>
      <p:bldP spid="65560" grpId="0" animBg="1"/>
      <p:bldP spid="65561" grpId="0" animBg="1"/>
      <p:bldP spid="65562" grpId="0" animBg="1"/>
      <p:bldP spid="65563" grpId="0" animBg="1"/>
      <p:bldP spid="65564" grpId="0" animBg="1"/>
      <p:bldP spid="65565" grpId="0" animBg="1"/>
      <p:bldP spid="65566" grpId="0" animBg="1"/>
      <p:bldP spid="65567" grpId="0" animBg="1"/>
      <p:bldP spid="65568" grpId="0" animBg="1"/>
      <p:bldP spid="65569" grpId="0" animBg="1"/>
      <p:bldP spid="655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Learning: Problem Definition</a:t>
            </a:r>
            <a:endParaRPr lang="en-US" dirty="0"/>
          </a:p>
        </p:txBody>
      </p:sp>
      <p:sp>
        <p:nvSpPr>
          <p:cNvPr id="3" name="Content Placeholder 2"/>
          <p:cNvSpPr>
            <a:spLocks noGrp="1"/>
          </p:cNvSpPr>
          <p:nvPr>
            <p:ph idx="1"/>
          </p:nvPr>
        </p:nvSpPr>
        <p:spPr/>
        <p:txBody>
          <a:bodyPr/>
          <a:lstStyle/>
          <a:p>
            <a:r>
              <a:rPr lang="en-US" dirty="0" smtClean="0"/>
              <a:t>A source task and a target task</a:t>
            </a:r>
          </a:p>
          <a:p>
            <a:pPr lvl="1"/>
            <a:r>
              <a:rPr lang="en-US" dirty="0" smtClean="0"/>
              <a:t>The source task have </a:t>
            </a:r>
            <a:r>
              <a:rPr lang="en-US" dirty="0" smtClean="0">
                <a:solidFill>
                  <a:srgbClr val="FF0000"/>
                </a:solidFill>
              </a:rPr>
              <a:t>sufficient</a:t>
            </a:r>
            <a:r>
              <a:rPr lang="en-US" dirty="0" smtClean="0"/>
              <a:t> labeled data</a:t>
            </a:r>
          </a:p>
          <a:p>
            <a:pPr lvl="1"/>
            <a:r>
              <a:rPr lang="en-US" dirty="0" smtClean="0"/>
              <a:t>The target task has </a:t>
            </a:r>
            <a:r>
              <a:rPr lang="en-US" dirty="0" smtClean="0">
                <a:solidFill>
                  <a:srgbClr val="FF0000"/>
                </a:solidFill>
              </a:rPr>
              <a:t>limited</a:t>
            </a:r>
            <a:r>
              <a:rPr lang="en-US" dirty="0" smtClean="0"/>
              <a:t> labeled data</a:t>
            </a:r>
          </a:p>
          <a:p>
            <a:r>
              <a:rPr lang="en-US" dirty="0" smtClean="0"/>
              <a:t>We only cares about the performance on the target task. (different from multi-task)</a:t>
            </a:r>
          </a:p>
          <a:p>
            <a:r>
              <a:rPr lang="en-US" dirty="0" smtClean="0"/>
              <a:t>Examples:</a:t>
            </a:r>
          </a:p>
          <a:p>
            <a:pPr lvl="1"/>
            <a:r>
              <a:rPr lang="en-US" dirty="0" smtClean="0"/>
              <a:t>Out-dated labeling data</a:t>
            </a:r>
          </a:p>
          <a:p>
            <a:pPr lvl="1"/>
            <a:r>
              <a:rPr lang="en-US" dirty="0" smtClean="0"/>
              <a:t>Learning with auxiliary data</a:t>
            </a:r>
            <a:endParaRPr lang="en-US" dirty="0"/>
          </a:p>
        </p:txBody>
      </p:sp>
      <p:sp>
        <p:nvSpPr>
          <p:cNvPr id="4" name="Date Placeholder 3"/>
          <p:cNvSpPr>
            <a:spLocks noGrp="1"/>
          </p:cNvSpPr>
          <p:nvPr>
            <p:ph type="dt" sz="half" idx="10"/>
          </p:nvPr>
        </p:nvSpPr>
        <p:spPr/>
        <p:txBody>
          <a:bodyPr/>
          <a:lstStyle/>
          <a:p>
            <a:fld id="{3E5DCDAA-89BE-4232-82C8-20FF3AC25A3B}" type="datetime1">
              <a:rPr lang="en-US" smtClean="0"/>
              <a:t>5/22/2012</a:t>
            </a:fld>
            <a:endParaRPr lang="en-US"/>
          </a:p>
        </p:txBody>
      </p:sp>
      <p:sp>
        <p:nvSpPr>
          <p:cNvPr id="5" name="Footer Placeholder 4"/>
          <p:cNvSpPr>
            <a:spLocks noGrp="1"/>
          </p:cNvSpPr>
          <p:nvPr>
            <p:ph type="ftr" sz="quarter" idx="11"/>
          </p:nvPr>
        </p:nvSpPr>
        <p:spPr/>
        <p:txBody>
          <a:bodyPr/>
          <a:lstStyle/>
          <a:p>
            <a:r>
              <a:rPr lang="en-US" smtClean="0"/>
              <a:t>HKUST</a:t>
            </a:r>
            <a:endParaRPr lang="en-US"/>
          </a:p>
        </p:txBody>
      </p:sp>
      <p:sp>
        <p:nvSpPr>
          <p:cNvPr id="6" name="Slide Number Placeholder 5"/>
          <p:cNvSpPr>
            <a:spLocks noGrp="1"/>
          </p:cNvSpPr>
          <p:nvPr>
            <p:ph type="sldNum" sz="quarter" idx="12"/>
          </p:nvPr>
        </p:nvSpPr>
        <p:spPr/>
        <p:txBody>
          <a:bodyPr/>
          <a:lstStyle/>
          <a:p>
            <a:fld id="{37C697AE-AD26-4822-A435-73DED9859B02}" type="slidenum">
              <a:rPr lang="en-US" smtClean="0"/>
              <a:t>8</a:t>
            </a:fld>
            <a:endParaRPr lang="en-US"/>
          </a:p>
        </p:txBody>
      </p:sp>
    </p:spTree>
    <p:extLst>
      <p:ext uri="{BB962C8B-B14F-4D97-AF65-F5344CB8AC3E}">
        <p14:creationId xmlns:p14="http://schemas.microsoft.com/office/powerpoint/2010/main" val="2497181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dirty="0" smtClean="0">
                <a:ea typeface="宋体" charset="-122"/>
              </a:rPr>
              <a:t>Negative Transfer</a:t>
            </a:r>
          </a:p>
        </p:txBody>
      </p:sp>
      <p:sp>
        <p:nvSpPr>
          <p:cNvPr id="3075" name="Content Placeholder 2"/>
          <p:cNvSpPr>
            <a:spLocks noGrp="1"/>
          </p:cNvSpPr>
          <p:nvPr>
            <p:ph idx="1"/>
          </p:nvPr>
        </p:nvSpPr>
        <p:spPr/>
        <p:txBody>
          <a:bodyPr/>
          <a:lstStyle/>
          <a:p>
            <a:pPr eaLnBrk="1" hangingPunct="1"/>
            <a:r>
              <a:rPr lang="en-US" dirty="0" smtClean="0">
                <a:ea typeface="宋体" charset="-122"/>
              </a:rPr>
              <a:t>The Key Assumption in Transfer Learning:</a:t>
            </a:r>
          </a:p>
          <a:p>
            <a:pPr lvl="1" eaLnBrk="1" hangingPunct="1"/>
            <a:r>
              <a:rPr lang="en-US" dirty="0" smtClean="0">
                <a:ea typeface="宋体" charset="-122"/>
              </a:rPr>
              <a:t>The source task is </a:t>
            </a:r>
            <a:r>
              <a:rPr lang="en-US" dirty="0" smtClean="0">
                <a:solidFill>
                  <a:srgbClr val="FF0000"/>
                </a:solidFill>
                <a:ea typeface="宋体" charset="-122"/>
              </a:rPr>
              <a:t>related</a:t>
            </a:r>
            <a:r>
              <a:rPr lang="en-US" dirty="0" smtClean="0">
                <a:ea typeface="宋体" charset="-122"/>
              </a:rPr>
              <a:t> to the target task</a:t>
            </a:r>
          </a:p>
          <a:p>
            <a:pPr eaLnBrk="1" hangingPunct="1"/>
            <a:r>
              <a:rPr lang="en-US" dirty="0" smtClean="0">
                <a:ea typeface="宋体" charset="-122"/>
              </a:rPr>
              <a:t>However, the assumption may not hold</a:t>
            </a:r>
          </a:p>
          <a:p>
            <a:pPr lvl="1" eaLnBrk="1" hangingPunct="1"/>
            <a:r>
              <a:rPr lang="en-US" dirty="0" smtClean="0">
                <a:ea typeface="宋体" charset="-122"/>
              </a:rPr>
              <a:t>How much related it is?</a:t>
            </a:r>
          </a:p>
          <a:p>
            <a:pPr lvl="1" eaLnBrk="1" hangingPunct="1"/>
            <a:r>
              <a:rPr lang="en-US" dirty="0" smtClean="0">
                <a:ea typeface="宋体" charset="-122"/>
              </a:rPr>
              <a:t>What if it is not related at all?</a:t>
            </a:r>
          </a:p>
          <a:p>
            <a:pPr eaLnBrk="1" hangingPunct="1"/>
            <a:r>
              <a:rPr lang="en-US" dirty="0" smtClean="0">
                <a:ea typeface="宋体" charset="-122"/>
              </a:rPr>
              <a:t>Negative Transfer</a:t>
            </a:r>
          </a:p>
          <a:p>
            <a:pPr lvl="1" eaLnBrk="1" hangingPunct="1"/>
            <a:r>
              <a:rPr lang="en-US" dirty="0" smtClean="0">
                <a:ea typeface="宋体" charset="-122"/>
              </a:rPr>
              <a:t>The use of source task may hurt the performance of the target task.</a:t>
            </a:r>
          </a:p>
        </p:txBody>
      </p:sp>
      <p:sp>
        <p:nvSpPr>
          <p:cNvPr id="2" name="Date Placeholder 1"/>
          <p:cNvSpPr>
            <a:spLocks noGrp="1"/>
          </p:cNvSpPr>
          <p:nvPr>
            <p:ph type="dt" sz="half" idx="10"/>
          </p:nvPr>
        </p:nvSpPr>
        <p:spPr/>
        <p:txBody>
          <a:bodyPr/>
          <a:lstStyle/>
          <a:p>
            <a:fld id="{4454DD81-011E-4F92-89AA-0E3F07D14FF6}" type="datetime1">
              <a:rPr lang="en-US" smtClean="0"/>
              <a:t>5/22/2012</a:t>
            </a:fld>
            <a:endParaRPr lang="en-US"/>
          </a:p>
        </p:txBody>
      </p:sp>
      <p:sp>
        <p:nvSpPr>
          <p:cNvPr id="3" name="Footer Placeholder 2"/>
          <p:cNvSpPr>
            <a:spLocks noGrp="1"/>
          </p:cNvSpPr>
          <p:nvPr>
            <p:ph type="ftr" sz="quarter" idx="11"/>
          </p:nvPr>
        </p:nvSpPr>
        <p:spPr/>
        <p:txBody>
          <a:bodyPr/>
          <a:lstStyle/>
          <a:p>
            <a:r>
              <a:rPr lang="en-US" smtClean="0"/>
              <a:t>HKUST</a:t>
            </a:r>
            <a:endParaRPr lang="en-US"/>
          </a:p>
        </p:txBody>
      </p:sp>
      <p:sp>
        <p:nvSpPr>
          <p:cNvPr id="4" name="Slide Number Placeholder 3"/>
          <p:cNvSpPr>
            <a:spLocks noGrp="1"/>
          </p:cNvSpPr>
          <p:nvPr>
            <p:ph type="sldNum" sz="quarter" idx="12"/>
          </p:nvPr>
        </p:nvSpPr>
        <p:spPr/>
        <p:txBody>
          <a:bodyPr/>
          <a:lstStyle/>
          <a:p>
            <a:fld id="{37C697AE-AD26-4822-A435-73DED9859B02}" type="slidenum">
              <a:rPr lang="en-US" smtClean="0"/>
              <a:t>9</a:t>
            </a:fld>
            <a:endParaRPr lang="en-US"/>
          </a:p>
        </p:txBody>
      </p:sp>
    </p:spTree>
    <p:extLst>
      <p:ext uri="{BB962C8B-B14F-4D97-AF65-F5344CB8AC3E}">
        <p14:creationId xmlns:p14="http://schemas.microsoft.com/office/powerpoint/2010/main" val="65359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2348</Words>
  <Application>Microsoft Office PowerPoint</Application>
  <PresentationFormat>On-screen Show (4:3)</PresentationFormat>
  <Paragraphs>440</Paragraphs>
  <Slides>42</Slides>
  <Notes>13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Adaptive Transfer Learning and Its Application on Cross-Domain Recommendation</vt:lpstr>
      <vt:lpstr>Transfer Learning</vt:lpstr>
      <vt:lpstr>Transfer Learning? (DARPA’05)</vt:lpstr>
      <vt:lpstr>Traditional ML vs. TL [P. Langley 06]</vt:lpstr>
      <vt:lpstr>Why Transfer Learning?</vt:lpstr>
      <vt:lpstr>When p(Training) != p(Test)</vt:lpstr>
      <vt:lpstr>PowerPoint Presentation</vt:lpstr>
      <vt:lpstr>Transfer Learning: Problem Definition</vt:lpstr>
      <vt:lpstr>Negative Transfer</vt:lpstr>
      <vt:lpstr>How to Avoid Negative Transfer?</vt:lpstr>
      <vt:lpstr>Our Goal: A Toy Example</vt:lpstr>
      <vt:lpstr>Gaussian Process: A Brief Introduction</vt:lpstr>
      <vt:lpstr>Adaptive Transfer Learning</vt:lpstr>
      <vt:lpstr>Handle Negative Correlation</vt:lpstr>
      <vt:lpstr>Kernel Validity</vt:lpstr>
      <vt:lpstr>Discriminative Learning</vt:lpstr>
      <vt:lpstr>Inference for Data x in the Target task</vt:lpstr>
      <vt:lpstr>A Toy Example</vt:lpstr>
      <vt:lpstr>Why Transfer Can Work?</vt:lpstr>
      <vt:lpstr>Experimental Results</vt:lpstr>
      <vt:lpstr>Cross-Domain Collaborative Filtering</vt:lpstr>
      <vt:lpstr>Recommender Systems</vt:lpstr>
      <vt:lpstr>Why We need recommendations?</vt:lpstr>
      <vt:lpstr>Collaborative Filtering (CF)</vt:lpstr>
      <vt:lpstr>Previous Work</vt:lpstr>
      <vt:lpstr>Memory-based Methods</vt:lpstr>
      <vt:lpstr>Matrix Factorization Based Methods</vt:lpstr>
      <vt:lpstr>Challenges: Sparseness problem</vt:lpstr>
      <vt:lpstr>Auxiliary Data</vt:lpstr>
      <vt:lpstr>Multi-Domain Collaborative Filtering</vt:lpstr>
      <vt:lpstr>Collective Link Prediction</vt:lpstr>
      <vt:lpstr>Collaborative Filtering via Gaussian Processes</vt:lpstr>
      <vt:lpstr>Collective Link Prediction</vt:lpstr>
      <vt:lpstr>Rating Bias</vt:lpstr>
      <vt:lpstr>Reducing Skewness</vt:lpstr>
      <vt:lpstr>Link Functions</vt:lpstr>
      <vt:lpstr>Making Prediction</vt:lpstr>
      <vt:lpstr>Experimental Results</vt:lpstr>
      <vt:lpstr>References</vt:lpstr>
      <vt:lpstr>References</vt:lpstr>
      <vt:lpstr>Reference</vt:lpstr>
      <vt:lpstr>Reference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Transfer Learning and Application on Cross-Domain Recommendation</dc:title>
  <dc:creator>Bin Cao</dc:creator>
  <cp:lastModifiedBy>Bin Cao</cp:lastModifiedBy>
  <cp:revision>12</cp:revision>
  <dcterms:created xsi:type="dcterms:W3CDTF">2012-05-22T02:24:31Z</dcterms:created>
  <dcterms:modified xsi:type="dcterms:W3CDTF">2012-05-22T05:10:17Z</dcterms:modified>
</cp:coreProperties>
</file>