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58"/>
  </p:notesMasterIdLst>
  <p:sldIdLst>
    <p:sldId id="256" r:id="rId2"/>
    <p:sldId id="257" r:id="rId3"/>
    <p:sldId id="258" r:id="rId4"/>
    <p:sldId id="263" r:id="rId5"/>
    <p:sldId id="261" r:id="rId6"/>
    <p:sldId id="281" r:id="rId7"/>
    <p:sldId id="305" r:id="rId8"/>
    <p:sldId id="310" r:id="rId9"/>
    <p:sldId id="280" r:id="rId10"/>
    <p:sldId id="309" r:id="rId11"/>
    <p:sldId id="279" r:id="rId12"/>
    <p:sldId id="278" r:id="rId13"/>
    <p:sldId id="317" r:id="rId14"/>
    <p:sldId id="323" r:id="rId15"/>
    <p:sldId id="322" r:id="rId16"/>
    <p:sldId id="320" r:id="rId17"/>
    <p:sldId id="319" r:id="rId18"/>
    <p:sldId id="259" r:id="rId19"/>
    <p:sldId id="276" r:id="rId20"/>
    <p:sldId id="288" r:id="rId21"/>
    <p:sldId id="283" r:id="rId22"/>
    <p:sldId id="284" r:id="rId23"/>
    <p:sldId id="286" r:id="rId24"/>
    <p:sldId id="311" r:id="rId25"/>
    <p:sldId id="313" r:id="rId26"/>
    <p:sldId id="314" r:id="rId27"/>
    <p:sldId id="315" r:id="rId28"/>
    <p:sldId id="316" r:id="rId29"/>
    <p:sldId id="307" r:id="rId30"/>
    <p:sldId id="287" r:id="rId31"/>
    <p:sldId id="289" r:id="rId32"/>
    <p:sldId id="30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302" r:id="rId44"/>
    <p:sldId id="299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303" r:id="rId55"/>
    <p:sldId id="324" r:id="rId56"/>
    <p:sldId id="321" r:id="rId5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03FCD9-397E-429F-A78D-560D1EBEF71D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D1BECF-A14A-4A72-8A73-6B1B7017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AAC27-B37D-4B7E-A210-D67245920A1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504E89B-6C8A-4786-91A1-A3A416ECAAA9}" type="slidenum">
              <a:rPr lang="en-GB" sz="1200">
                <a:solidFill>
                  <a:srgbClr val="000000"/>
                </a:solidFill>
                <a:ea typeface="ＭＳ Ｐゴシック" pitchFamily="34" charset="-128"/>
                <a:cs typeface="Lucida Sans Unicode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GB" sz="1200">
              <a:solidFill>
                <a:srgbClr val="000000"/>
              </a:solidFill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4" name="Text Box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EB798-038C-4205-8846-12EBC947C3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Showing five items, Item 3 is the one we need to know for User 1. Distances to Item 3 indicate similarity. Numbers in yellow boxes give ratings for User 1 for other items.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Blue area shows nearest neighbours, items that are most similar to Item 3 based on past ratings by other users. </a:t>
            </a:r>
            <a:endParaRPr 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AC0BA75-C23B-44AE-BFAF-50A73FF17CCA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/>
              <a:t>28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This graph shows a hypothetical layout of movies in two dimensions.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the example, the horizontal dimension contrasts </a:t>
            </a:r>
            <a:r>
              <a:rPr lang="ja-JP" altLang="en-US" smtClean="0"/>
              <a:t>“</a:t>
            </a:r>
            <a:r>
              <a:rPr lang="en-US" smtClean="0"/>
              <a:t>chick flicks</a:t>
            </a:r>
            <a:r>
              <a:rPr lang="ja-JP" altLang="en-US" smtClean="0"/>
              <a:t>”</a:t>
            </a:r>
            <a:r>
              <a:rPr lang="en-US" smtClean="0"/>
              <a:t> from </a:t>
            </a:r>
            <a:r>
              <a:rPr lang="ja-JP" altLang="en-US" smtClean="0"/>
              <a:t>“</a:t>
            </a:r>
            <a:r>
              <a:rPr lang="en-US" smtClean="0"/>
              <a:t>macho movies</a:t>
            </a:r>
            <a:r>
              <a:rPr lang="ja-JP" altLang="en-US" smtClean="0"/>
              <a:t>”</a:t>
            </a:r>
            <a:r>
              <a:rPr lang="en-US" smtClean="0"/>
              <a:t>, while the vertical dimension measures the seriousness of the movie.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a real application of SVD, an algorithm would determine the layout, so it night not be easy to label the axes.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Feel free to disagree with my placement of the various movies.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Users fall into the same space as movies, where a user</a:t>
            </a:r>
            <a:r>
              <a:rPr lang="ja-JP" altLang="en-US" smtClean="0"/>
              <a:t>’</a:t>
            </a:r>
            <a:r>
              <a:rPr lang="en-US" smtClean="0"/>
              <a:t>s position in a dimension reflects the user</a:t>
            </a:r>
            <a:r>
              <a:rPr lang="ja-JP" altLang="en-US" smtClean="0"/>
              <a:t>’</a:t>
            </a:r>
            <a:r>
              <a:rPr lang="en-US" smtClean="0"/>
              <a:t>s preference for (or against) movies that score high on that dimension.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For example, Gus tends to like male-oriented movies, but dislikes serious movies.  Therefore, we would expect him to love </a:t>
            </a:r>
            <a:r>
              <a:rPr lang="ja-JP" altLang="en-US" smtClean="0"/>
              <a:t>“</a:t>
            </a:r>
            <a:r>
              <a:rPr lang="en-US" smtClean="0"/>
              <a:t>Dumb and Dumber</a:t>
            </a:r>
            <a:r>
              <a:rPr lang="ja-JP" altLang="en-US" smtClean="0"/>
              <a:t>”</a:t>
            </a:r>
            <a:r>
              <a:rPr lang="en-US" smtClean="0"/>
              <a:t> and hate </a:t>
            </a:r>
            <a:r>
              <a:rPr lang="ja-JP" altLang="en-US" smtClean="0"/>
              <a:t>“</a:t>
            </a:r>
            <a:r>
              <a:rPr lang="en-US" smtClean="0"/>
              <a:t>The Color Purple</a:t>
            </a:r>
            <a:r>
              <a:rPr lang="ja-JP" altLang="en-US" smtClean="0"/>
              <a:t>”</a:t>
            </a:r>
            <a:r>
              <a:rPr lang="en-US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Note that these two dimensions do not characterize Dave</a:t>
            </a:r>
            <a:r>
              <a:rPr lang="ja-JP" altLang="en-US" smtClean="0"/>
              <a:t>’</a:t>
            </a:r>
            <a:r>
              <a:rPr lang="en-US" smtClean="0"/>
              <a:t>s interests very well; additional dimensions would be needed.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 avoid over fitting, we employ </a:t>
            </a:r>
            <a:r>
              <a:rPr lang="ja-JP" altLang="en-US" smtClean="0"/>
              <a:t>“</a:t>
            </a:r>
            <a:r>
              <a:rPr lang="en-US" smtClean="0"/>
              <a:t>regularization</a:t>
            </a:r>
            <a:r>
              <a:rPr lang="ja-JP" altLang="en-US" smtClean="0"/>
              <a:t>”</a:t>
            </a:r>
            <a:r>
              <a:rPr lang="en-US" smtClean="0"/>
              <a:t>, which dampens estimates based on insufficient data.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last term on the slide performs the regularization, with lambda controlling the magnitude of the shrinkage.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Consider Gus.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slide shows the position for Gus that best explains his ratings for the Training data—i.e., that minimizes his sum of squared errors.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If Gus has rated hundreds of movies, we could probably be confident of that we have estimated his true preferences accurately.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But what if Gus has only rated a few movies—say the ten on this slide?  We should not be so confident. 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 hedge our bet by tethering Gus to origin with an elastic cord that tries to pull Gus back towards the origin.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If Gus has rated hundreds of  movies, he stays about where the data places him.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But if he has hated only a few dozen, he is pulled back towards the origin.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And if he has rated only a handful, he is pulled even further.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Although I use the term </a:t>
            </a:r>
            <a:r>
              <a:rPr lang="ja-JP" altLang="en-US" smtClean="0"/>
              <a:t>“</a:t>
            </a:r>
            <a:r>
              <a:rPr lang="en-US" smtClean="0"/>
              <a:t>movies</a:t>
            </a:r>
            <a:r>
              <a:rPr lang="ja-JP" altLang="en-US" smtClean="0"/>
              <a:t>”</a:t>
            </a:r>
            <a:r>
              <a:rPr lang="en-US" smtClean="0"/>
              <a:t> throughout this talk, it refers to DVDs of all types besides made-for-theater movies, including seasons of popular TV series such as </a:t>
            </a:r>
            <a:r>
              <a:rPr lang="en-US" i="1" smtClean="0"/>
              <a:t>Seinfeld</a:t>
            </a:r>
            <a:r>
              <a:rPr lang="en-US" smtClean="0"/>
              <a:t>, children</a:t>
            </a:r>
            <a:r>
              <a:rPr lang="ja-JP" altLang="en-US" smtClean="0"/>
              <a:t>’</a:t>
            </a:r>
            <a:r>
              <a:rPr lang="en-US" smtClean="0"/>
              <a:t>s videos, concerts, etc.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two challenges on this slide are central to the whole endeavor as they clearly conflict with each other.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Number 4 points us towards building very big models.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Number 5 tells us that it will be easy to over fit—at least for some users and some movies.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Although some movies were rated tens of thousands of times, most were rated fewer than 1,000 times and many were rated fewer than 200 times.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We are obviously limited in what we can learn about those movies.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problem is worse for users.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While the mean number of ratings per user is 208, about 15 percent of users rated fewer than 25 movies in the training data.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And those users contribute almost 15 percent of the test data. 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325DF-E9C7-4FAD-8AA8-BA9BC736FB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43581A-EFCF-402C-8AA6-9D1BBBD3AC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4608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4466F-2E21-4368-9C38-781DC67073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4813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2826F-DE62-4F1C-847B-F055FE7AE4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Each row in the table are the ratings one user on the items</a:t>
            </a:r>
            <a:endParaRPr 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3A4CAF64-74C9-456A-B5FB-A947FAFAE196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/>
              <a:t>26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7A167-BACB-4005-85F4-3EA4585B1A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Each row in the table are the ratings one user on the items</a:t>
            </a:r>
            <a:endParaRPr 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594412D-59CA-4A2D-A576-8A6C5F00E9C7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/>
              <a:t>27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904B-203F-425A-84E9-9DB6644F6A7C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91E6-B57A-42B4-A6E7-B0CFA45C8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E50C-C5EB-441D-AC7F-604E56AC0CE8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BC4B-7BF6-4AC8-B67A-11DDCBE7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10DA-C343-43BA-A50A-80ECDC7AA848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6C90-2F41-4D8E-A028-454E96023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E8D1-F427-4E67-BB9A-A53581183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80B1-9777-4990-A58A-35DCA9B75F04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E242-73D7-4071-AED4-304BFAA12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6202-1B8D-4682-9F02-34055CA93DA1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827D-EE41-48F9-9A97-4170F866A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032F-B9EC-4899-9D6D-33DC4B8CC5CD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B16B-ECA0-40BC-8578-47F5DC287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2A5A-F332-4465-81D8-38BF209CAE72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5DD3-1A86-47FE-8281-9D8553EBC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440A-6DC3-46B3-A375-1777E2B9D27C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6FEA-2FF9-4DB1-A476-1E58588D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0478-0B85-44E2-A6EF-21F0E5C129AE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C62F-E278-4286-ABA7-F2282A0A9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2F6F-4DF1-4273-B66B-BEC433ADB5CD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4AB4-7C73-4A25-8D46-BE2606A1B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4729-12E5-45A2-8132-EF43110887BA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B91F-033E-48E5-A8AB-C8B4E2407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81F4FA-7337-49DD-B9A1-D9EFE3C9DF38}" type="datetimeFigureOut">
              <a:rPr lang="en-US"/>
              <a:pPr>
                <a:defRPr/>
              </a:pPr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34EE7E-B07E-47F7-9C97-CD0DA9C71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7" r:id="rId2"/>
    <p:sldLayoutId id="2147483856" r:id="rId3"/>
    <p:sldLayoutId id="2147483855" r:id="rId4"/>
    <p:sldLayoutId id="2147483854" r:id="rId5"/>
    <p:sldLayoutId id="2147483853" r:id="rId6"/>
    <p:sldLayoutId id="2147483852" r:id="rId7"/>
    <p:sldLayoutId id="2147483851" r:id="rId8"/>
    <p:sldLayoutId id="2147483850" r:id="rId9"/>
    <p:sldLayoutId id="2147483849" r:id="rId10"/>
    <p:sldLayoutId id="2147483848" r:id="rId11"/>
    <p:sldLayoutId id="214748385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amazon.com/Facebook-The-Social-Network-ebook/dp/B0045Y1O8E/ref=sr_1_1?ie=UTF8&amp;m=A3HXV1MK15HIUT&amp;s=digital-text&amp;qid=1298539188&amp;sr=1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.html?R=2E6Q4H3ML4ZMV&amp;C=1CVFZ0K9HPRCC&amp;H=CT6ASSD3KI6VJBFDG9OJDLH7ACWA&amp;T=C&amp;U=http://www.amazon.com/dp/1423100883/ref=pe_5050_11859560_sn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acm.org/citation.cfm?id=1401890.140194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57467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Link Prediction and Collaborative Filtering</a:t>
            </a:r>
          </a:p>
        </p:txBody>
      </p:sp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2978150"/>
            <a:ext cx="399891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9938" y="2978150"/>
            <a:ext cx="2540000" cy="1189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@</a:t>
            </a:r>
            <a:r>
              <a:rPr lang="en-US" dirty="0" err="1" smtClean="0"/>
              <a:t>caobin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5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Example: Linked Bibliographic Data</a:t>
            </a:r>
          </a:p>
        </p:txBody>
      </p:sp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07BA31-516C-5245-9B97-F0004C3BFAAA}" type="datetime1">
              <a:rPr lang="en-US"/>
              <a:pPr>
                <a:defRPr/>
              </a:pPr>
              <a:t>4/1/2012</a:t>
            </a:fld>
            <a:endParaRPr lang="en-US" altLang="zh-CN"/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1707-CBC1-400D-90E2-EC9651132813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6628" name="Oval 3"/>
          <p:cNvSpPr>
            <a:spLocks noChangeArrowheads="1"/>
          </p:cNvSpPr>
          <p:nvPr/>
        </p:nvSpPr>
        <p:spPr bwMode="auto">
          <a:xfrm>
            <a:off x="5867400" y="2514600"/>
            <a:ext cx="685800" cy="685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sz="2400" b="1">
                <a:latin typeface="Calibri" pitchFamily="34" charset="0"/>
              </a:rPr>
              <a:t>P</a:t>
            </a:r>
            <a:r>
              <a:rPr lang="en-US" altLang="zh-CN" sz="2400" b="1" baseline="-25000">
                <a:latin typeface="Calibri" pitchFamily="34" charset="0"/>
              </a:rPr>
              <a:t>2</a:t>
            </a:r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4876800" y="4419600"/>
            <a:ext cx="685800" cy="685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sz="2400" b="1">
                <a:latin typeface="Calibri" pitchFamily="34" charset="0"/>
              </a:rPr>
              <a:t>P</a:t>
            </a:r>
            <a:r>
              <a:rPr lang="en-US" altLang="zh-CN" sz="2400" b="1" baseline="-25000">
                <a:latin typeface="Calibri" pitchFamily="34" charset="0"/>
              </a:rPr>
              <a:t>4</a:t>
            </a:r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>
            <a:off x="3048000" y="3657600"/>
            <a:ext cx="685800" cy="685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sz="2400" b="1">
                <a:latin typeface="Calibri" pitchFamily="34" charset="0"/>
              </a:rPr>
              <a:t>A</a:t>
            </a:r>
            <a:r>
              <a:rPr lang="en-US" altLang="zh-CN" sz="2400" b="1" baseline="-25000">
                <a:latin typeface="Calibri" pitchFamily="34" charset="0"/>
              </a:rPr>
              <a:t>1</a:t>
            </a:r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2971800" y="2133600"/>
            <a:ext cx="685800" cy="685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sz="2400" b="1">
                <a:latin typeface="Calibri" pitchFamily="34" charset="0"/>
              </a:rPr>
              <a:t>P</a:t>
            </a:r>
            <a:r>
              <a:rPr lang="en-US" altLang="zh-CN" sz="2400" b="1" baseline="-25000">
                <a:latin typeface="Calibri" pitchFamily="34" charset="0"/>
              </a:rPr>
              <a:t>3</a:t>
            </a:r>
          </a:p>
        </p:txBody>
      </p:sp>
      <p:sp>
        <p:nvSpPr>
          <p:cNvPr id="26632" name="Oval 7"/>
          <p:cNvSpPr>
            <a:spLocks noChangeArrowheads="1"/>
          </p:cNvSpPr>
          <p:nvPr/>
        </p:nvSpPr>
        <p:spPr bwMode="auto">
          <a:xfrm>
            <a:off x="4419600" y="1371600"/>
            <a:ext cx="685800" cy="685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sz="2400" b="1">
                <a:latin typeface="Calibri" pitchFamily="34" charset="0"/>
              </a:rPr>
              <a:t>P</a:t>
            </a:r>
            <a:r>
              <a:rPr lang="en-US" altLang="zh-CN" sz="2400" b="1" baseline="-25000">
                <a:latin typeface="Calibri" pitchFamily="34" charset="0"/>
              </a:rPr>
              <a:t>1</a:t>
            </a:r>
          </a:p>
        </p:txBody>
      </p:sp>
      <p:cxnSp>
        <p:nvCxnSpPr>
          <p:cNvPr id="26633" name="AutoShape 9"/>
          <p:cNvCxnSpPr>
            <a:cxnSpLocks noChangeShapeType="1"/>
            <a:stCxn id="26631" idx="4"/>
            <a:endCxn id="26630" idx="0"/>
          </p:cNvCxnSpPr>
          <p:nvPr/>
        </p:nvCxnSpPr>
        <p:spPr bwMode="auto">
          <a:xfrm>
            <a:off x="3314700" y="2828925"/>
            <a:ext cx="76200" cy="819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26634" name="AutoShape 11"/>
          <p:cNvCxnSpPr>
            <a:cxnSpLocks noChangeShapeType="1"/>
            <a:stCxn id="26689" idx="5"/>
            <a:endCxn id="26688" idx="1"/>
          </p:cNvCxnSpPr>
          <p:nvPr/>
        </p:nvCxnSpPr>
        <p:spPr bwMode="auto">
          <a:xfrm>
            <a:off x="3557588" y="2728913"/>
            <a:ext cx="1419225" cy="1781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5" name="AutoShape 12"/>
          <p:cNvCxnSpPr>
            <a:cxnSpLocks noChangeShapeType="1"/>
            <a:stCxn id="26684" idx="5"/>
            <a:endCxn id="26688" idx="2"/>
          </p:cNvCxnSpPr>
          <p:nvPr/>
        </p:nvCxnSpPr>
        <p:spPr bwMode="auto">
          <a:xfrm>
            <a:off x="3633788" y="4252913"/>
            <a:ext cx="1233487" cy="509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6" name="AutoShape 13"/>
          <p:cNvCxnSpPr>
            <a:cxnSpLocks noChangeShapeType="1"/>
            <a:stCxn id="26687" idx="3"/>
            <a:endCxn id="26688" idx="7"/>
          </p:cNvCxnSpPr>
          <p:nvPr/>
        </p:nvCxnSpPr>
        <p:spPr bwMode="auto">
          <a:xfrm flipH="1">
            <a:off x="5462588" y="3109913"/>
            <a:ext cx="504825" cy="1400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4"/>
          <p:cNvCxnSpPr>
            <a:cxnSpLocks noChangeShapeType="1"/>
            <a:stCxn id="26630" idx="7"/>
            <a:endCxn id="26632" idx="3"/>
          </p:cNvCxnSpPr>
          <p:nvPr/>
        </p:nvCxnSpPr>
        <p:spPr bwMode="auto">
          <a:xfrm flipV="1">
            <a:off x="3633788" y="1966913"/>
            <a:ext cx="885825" cy="1781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8"/>
          <p:cNvCxnSpPr>
            <a:cxnSpLocks noChangeShapeType="1"/>
            <a:stCxn id="26689" idx="7"/>
            <a:endCxn id="26690" idx="2"/>
          </p:cNvCxnSpPr>
          <p:nvPr/>
        </p:nvCxnSpPr>
        <p:spPr bwMode="auto">
          <a:xfrm flipV="1">
            <a:off x="3557588" y="1714500"/>
            <a:ext cx="852487" cy="509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5"/>
          <p:cNvCxnSpPr>
            <a:cxnSpLocks noChangeShapeType="1"/>
            <a:stCxn id="26688" idx="0"/>
            <a:endCxn id="26690" idx="4"/>
          </p:cNvCxnSpPr>
          <p:nvPr/>
        </p:nvCxnSpPr>
        <p:spPr bwMode="auto">
          <a:xfrm flipH="1" flipV="1">
            <a:off x="4762500" y="2066925"/>
            <a:ext cx="457200" cy="2343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0" name="AutoShape 26"/>
          <p:cNvCxnSpPr>
            <a:cxnSpLocks noChangeShapeType="1"/>
            <a:stCxn id="26690" idx="5"/>
            <a:endCxn id="26687" idx="1"/>
          </p:cNvCxnSpPr>
          <p:nvPr/>
        </p:nvCxnSpPr>
        <p:spPr bwMode="auto">
          <a:xfrm>
            <a:off x="5005388" y="1966913"/>
            <a:ext cx="962025" cy="638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27"/>
          <p:cNvCxnSpPr>
            <a:cxnSpLocks noChangeShapeType="1"/>
            <a:stCxn id="26642" idx="5"/>
            <a:endCxn id="26630" idx="1"/>
          </p:cNvCxnSpPr>
          <p:nvPr/>
        </p:nvCxnSpPr>
        <p:spPr bwMode="auto">
          <a:xfrm>
            <a:off x="1957388" y="3186113"/>
            <a:ext cx="1190625" cy="5619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2" name="Oval 31"/>
          <p:cNvSpPr>
            <a:spLocks noChangeArrowheads="1"/>
          </p:cNvSpPr>
          <p:nvPr/>
        </p:nvSpPr>
        <p:spPr bwMode="auto">
          <a:xfrm>
            <a:off x="1371600" y="2590800"/>
            <a:ext cx="685800" cy="685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sz="2400" b="1">
                <a:latin typeface="Calibri" pitchFamily="34" charset="0"/>
              </a:rPr>
              <a:t>I</a:t>
            </a:r>
            <a:r>
              <a:rPr lang="en-US" altLang="zh-CN" sz="2400" b="1" baseline="-25000">
                <a:latin typeface="Calibri" pitchFamily="34" charset="0"/>
              </a:rPr>
              <a:t>1</a:t>
            </a:r>
          </a:p>
        </p:txBody>
      </p:sp>
      <p:sp>
        <p:nvSpPr>
          <p:cNvPr id="26643" name="Text Box 33"/>
          <p:cNvSpPr txBox="1">
            <a:spLocks noChangeArrowheads="1"/>
          </p:cNvSpPr>
          <p:nvPr/>
        </p:nvSpPr>
        <p:spPr bwMode="auto">
          <a:xfrm>
            <a:off x="76200" y="3519488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itchFamily="66" charset="0"/>
              </a:rPr>
              <a:t>Objects:</a:t>
            </a:r>
          </a:p>
        </p:txBody>
      </p:sp>
      <p:sp>
        <p:nvSpPr>
          <p:cNvPr id="26644" name="Text Box 34"/>
          <p:cNvSpPr txBox="1">
            <a:spLocks noChangeArrowheads="1"/>
          </p:cNvSpPr>
          <p:nvPr/>
        </p:nvSpPr>
        <p:spPr bwMode="auto">
          <a:xfrm>
            <a:off x="381000" y="4022725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itchFamily="66" charset="0"/>
              </a:rPr>
              <a:t>Papers</a:t>
            </a:r>
          </a:p>
        </p:txBody>
      </p:sp>
      <p:sp>
        <p:nvSpPr>
          <p:cNvPr id="26645" name="Text Box 36"/>
          <p:cNvSpPr txBox="1">
            <a:spLocks noChangeArrowheads="1"/>
          </p:cNvSpPr>
          <p:nvPr/>
        </p:nvSpPr>
        <p:spPr bwMode="auto">
          <a:xfrm>
            <a:off x="381000" y="4525963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itchFamily="66" charset="0"/>
              </a:rPr>
              <a:t>Authors</a:t>
            </a:r>
          </a:p>
        </p:txBody>
      </p:sp>
      <p:sp>
        <p:nvSpPr>
          <p:cNvPr id="26646" name="Text Box 37"/>
          <p:cNvSpPr txBox="1">
            <a:spLocks noChangeArrowheads="1"/>
          </p:cNvSpPr>
          <p:nvPr/>
        </p:nvSpPr>
        <p:spPr bwMode="auto">
          <a:xfrm>
            <a:off x="3810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itchFamily="66" charset="0"/>
              </a:rPr>
              <a:t>Institutions</a:t>
            </a:r>
          </a:p>
        </p:txBody>
      </p:sp>
      <p:grpSp>
        <p:nvGrpSpPr>
          <p:cNvPr id="26647" name="Group 48"/>
          <p:cNvGrpSpPr>
            <a:grpSpLocks/>
          </p:cNvGrpSpPr>
          <p:nvPr/>
        </p:nvGrpSpPr>
        <p:grpSpPr bwMode="auto">
          <a:xfrm>
            <a:off x="403225" y="1371600"/>
            <a:ext cx="6149975" cy="3733800"/>
            <a:chOff x="398" y="1056"/>
            <a:chExt cx="3874" cy="2352"/>
          </a:xfrm>
        </p:grpSpPr>
        <p:sp>
          <p:nvSpPr>
            <p:cNvPr id="75814" name="Text Box 38"/>
            <p:cNvSpPr txBox="1">
              <a:spLocks noChangeArrowheads="1"/>
            </p:cNvSpPr>
            <p:nvPr/>
          </p:nvSpPr>
          <p:spPr bwMode="auto">
            <a:xfrm>
              <a:off x="398" y="2736"/>
              <a:ext cx="994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1"/>
                  </a:solidFill>
                </a:rPr>
                <a:t>Papers</a:t>
              </a:r>
            </a:p>
          </p:txBody>
        </p:sp>
        <p:grpSp>
          <p:nvGrpSpPr>
            <p:cNvPr id="26686" name="Group 43"/>
            <p:cNvGrpSpPr>
              <a:grpSpLocks/>
            </p:cNvGrpSpPr>
            <p:nvPr/>
          </p:nvGrpSpPr>
          <p:grpSpPr bwMode="auto">
            <a:xfrm>
              <a:off x="2016" y="1056"/>
              <a:ext cx="2256" cy="2352"/>
              <a:chOff x="2112" y="1152"/>
              <a:chExt cx="2256" cy="2352"/>
            </a:xfrm>
          </p:grpSpPr>
          <p:sp>
            <p:nvSpPr>
              <p:cNvPr id="26687" name="Oval 39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432" cy="43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2400" b="1">
                    <a:latin typeface="Calibri" pitchFamily="34" charset="0"/>
                  </a:rPr>
                  <a:t>P</a:t>
                </a:r>
                <a:r>
                  <a:rPr lang="en-US" altLang="zh-CN" sz="2400" b="1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6688" name="Oval 40"/>
              <p:cNvSpPr>
                <a:spLocks noChangeArrowheads="1"/>
              </p:cNvSpPr>
              <p:nvPr/>
            </p:nvSpPr>
            <p:spPr bwMode="auto">
              <a:xfrm>
                <a:off x="3312" y="3072"/>
                <a:ext cx="432" cy="43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2400" b="1">
                    <a:latin typeface="Calibri" pitchFamily="34" charset="0"/>
                  </a:rPr>
                  <a:t>P</a:t>
                </a:r>
                <a:r>
                  <a:rPr lang="en-US" altLang="zh-CN" sz="2400" b="1" baseline="-2500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26689" name="Oval 41"/>
              <p:cNvSpPr>
                <a:spLocks noChangeArrowheads="1"/>
              </p:cNvSpPr>
              <p:nvPr/>
            </p:nvSpPr>
            <p:spPr bwMode="auto">
              <a:xfrm>
                <a:off x="2112" y="1632"/>
                <a:ext cx="432" cy="43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2400" b="1">
                    <a:latin typeface="Calibri" pitchFamily="34" charset="0"/>
                  </a:rPr>
                  <a:t>P</a:t>
                </a:r>
                <a:r>
                  <a:rPr lang="en-US" altLang="zh-CN" sz="2400" b="1" baseline="-2500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6690" name="Oval 42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432" cy="43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2400" b="1">
                    <a:latin typeface="Calibri" pitchFamily="34" charset="0"/>
                  </a:rPr>
                  <a:t>P</a:t>
                </a:r>
                <a:r>
                  <a:rPr lang="en-US" altLang="zh-CN" sz="2400" b="1" baseline="-25000"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26648" name="Group 49"/>
          <p:cNvGrpSpPr>
            <a:grpSpLocks/>
          </p:cNvGrpSpPr>
          <p:nvPr/>
        </p:nvGrpSpPr>
        <p:grpSpPr bwMode="auto">
          <a:xfrm>
            <a:off x="381000" y="3657600"/>
            <a:ext cx="3352800" cy="1371600"/>
            <a:chOff x="384" y="2496"/>
            <a:chExt cx="2112" cy="864"/>
          </a:xfrm>
        </p:grpSpPr>
        <p:sp>
          <p:nvSpPr>
            <p:cNvPr id="75820" name="Text Box 44"/>
            <p:cNvSpPr txBox="1">
              <a:spLocks noChangeArrowheads="1"/>
            </p:cNvSpPr>
            <p:nvPr/>
          </p:nvSpPr>
          <p:spPr bwMode="auto">
            <a:xfrm>
              <a:off x="384" y="3072"/>
              <a:ext cx="994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accent1"/>
                  </a:solidFill>
                </a:rPr>
                <a:t>Authors</a:t>
              </a:r>
            </a:p>
          </p:txBody>
        </p:sp>
        <p:sp>
          <p:nvSpPr>
            <p:cNvPr id="26684" name="Oval 45"/>
            <p:cNvSpPr>
              <a:spLocks noChangeArrowheads="1"/>
            </p:cNvSpPr>
            <p:nvPr/>
          </p:nvSpPr>
          <p:spPr bwMode="auto">
            <a:xfrm>
              <a:off x="2064" y="2496"/>
              <a:ext cx="432" cy="43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2400" b="1">
                  <a:latin typeface="Calibri" pitchFamily="34" charset="0"/>
                </a:rPr>
                <a:t>A</a:t>
              </a:r>
              <a:r>
                <a:rPr lang="en-US" altLang="zh-CN" sz="2400" b="1" baseline="-2500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6649" name="Group 50"/>
          <p:cNvGrpSpPr>
            <a:grpSpLocks/>
          </p:cNvGrpSpPr>
          <p:nvPr/>
        </p:nvGrpSpPr>
        <p:grpSpPr bwMode="auto">
          <a:xfrm>
            <a:off x="381000" y="2590800"/>
            <a:ext cx="2133600" cy="2895600"/>
            <a:chOff x="384" y="1824"/>
            <a:chExt cx="1344" cy="1824"/>
          </a:xfrm>
        </p:grpSpPr>
        <p:sp>
          <p:nvSpPr>
            <p:cNvPr id="26681" name="Oval 46"/>
            <p:cNvSpPr>
              <a:spLocks noChangeArrowheads="1"/>
            </p:cNvSpPr>
            <p:nvPr/>
          </p:nvSpPr>
          <p:spPr bwMode="auto">
            <a:xfrm>
              <a:off x="1008" y="1824"/>
              <a:ext cx="432" cy="43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2400" b="1">
                  <a:latin typeface="Calibri" pitchFamily="34" charset="0"/>
                </a:rPr>
                <a:t>I</a:t>
              </a:r>
              <a:r>
                <a:rPr lang="en-US" altLang="zh-CN" sz="2400" b="1" baseline="-25000">
                  <a:latin typeface="Calibri" pitchFamily="34" charset="0"/>
                </a:rPr>
                <a:t>1</a:t>
              </a:r>
            </a:p>
          </p:txBody>
        </p:sp>
        <p:sp>
          <p:nvSpPr>
            <p:cNvPr id="26682" name="Text Box 47"/>
            <p:cNvSpPr txBox="1">
              <a:spLocks noChangeArrowheads="1"/>
            </p:cNvSpPr>
            <p:nvPr/>
          </p:nvSpPr>
          <p:spPr bwMode="auto">
            <a:xfrm>
              <a:off x="384" y="3360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chemeClr val="accent1"/>
                  </a:solidFill>
                  <a:latin typeface="Comic Sans MS" pitchFamily="66" charset="0"/>
                </a:rPr>
                <a:t>Institutions</a:t>
              </a:r>
            </a:p>
          </p:txBody>
        </p:sp>
      </p:grpSp>
      <p:sp>
        <p:nvSpPr>
          <p:cNvPr id="26650" name="Text Box 51"/>
          <p:cNvSpPr txBox="1">
            <a:spLocks noChangeArrowheads="1"/>
          </p:cNvSpPr>
          <p:nvPr/>
        </p:nvSpPr>
        <p:spPr bwMode="auto">
          <a:xfrm>
            <a:off x="6019800" y="4343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itchFamily="66" charset="0"/>
              </a:rPr>
              <a:t>Links:</a:t>
            </a:r>
          </a:p>
        </p:txBody>
      </p:sp>
      <p:sp>
        <p:nvSpPr>
          <p:cNvPr id="26651" name="Text Box 52"/>
          <p:cNvSpPr txBox="1">
            <a:spLocks noChangeArrowheads="1"/>
          </p:cNvSpPr>
          <p:nvPr/>
        </p:nvSpPr>
        <p:spPr bwMode="auto">
          <a:xfrm>
            <a:off x="6324600" y="48006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itchFamily="66" charset="0"/>
              </a:rPr>
              <a:t>Citation</a:t>
            </a:r>
          </a:p>
        </p:txBody>
      </p:sp>
      <p:sp>
        <p:nvSpPr>
          <p:cNvPr id="26652" name="Text Box 53"/>
          <p:cNvSpPr txBox="1">
            <a:spLocks noChangeArrowheads="1"/>
          </p:cNvSpPr>
          <p:nvPr/>
        </p:nvSpPr>
        <p:spPr bwMode="auto">
          <a:xfrm>
            <a:off x="6324600" y="5232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itchFamily="66" charset="0"/>
              </a:rPr>
              <a:t>Co-Citation</a:t>
            </a:r>
          </a:p>
        </p:txBody>
      </p:sp>
      <p:sp>
        <p:nvSpPr>
          <p:cNvPr id="26653" name="Text Box 54"/>
          <p:cNvSpPr txBox="1">
            <a:spLocks noChangeArrowheads="1"/>
          </p:cNvSpPr>
          <p:nvPr/>
        </p:nvSpPr>
        <p:spPr bwMode="auto">
          <a:xfrm>
            <a:off x="6324600" y="5664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itchFamily="66" charset="0"/>
              </a:rPr>
              <a:t>Author-of</a:t>
            </a:r>
          </a:p>
        </p:txBody>
      </p:sp>
      <p:sp>
        <p:nvSpPr>
          <p:cNvPr id="26654" name="Text Box 56"/>
          <p:cNvSpPr txBox="1">
            <a:spLocks noChangeArrowheads="1"/>
          </p:cNvSpPr>
          <p:nvPr/>
        </p:nvSpPr>
        <p:spPr bwMode="auto">
          <a:xfrm>
            <a:off x="6324600" y="6096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itchFamily="66" charset="0"/>
              </a:rPr>
              <a:t>Author-affiliation</a:t>
            </a:r>
          </a:p>
        </p:txBody>
      </p:sp>
      <p:grpSp>
        <p:nvGrpSpPr>
          <p:cNvPr id="26655" name="Group 74"/>
          <p:cNvGrpSpPr>
            <a:grpSpLocks/>
          </p:cNvGrpSpPr>
          <p:nvPr/>
        </p:nvGrpSpPr>
        <p:grpSpPr bwMode="auto">
          <a:xfrm>
            <a:off x="3557588" y="1714500"/>
            <a:ext cx="4344987" cy="3543300"/>
            <a:chOff x="2241" y="1080"/>
            <a:chExt cx="2737" cy="2232"/>
          </a:xfrm>
        </p:grpSpPr>
        <p:sp>
          <p:nvSpPr>
            <p:cNvPr id="26676" name="Text Box 57"/>
            <p:cNvSpPr txBox="1">
              <a:spLocks noChangeArrowheads="1"/>
            </p:cNvSpPr>
            <p:nvPr/>
          </p:nvSpPr>
          <p:spPr bwMode="auto">
            <a:xfrm>
              <a:off x="3984" y="3024"/>
              <a:ext cx="9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chemeClr val="accent1"/>
                  </a:solidFill>
                  <a:latin typeface="Comic Sans MS" pitchFamily="66" charset="0"/>
                </a:rPr>
                <a:t>Citation</a:t>
              </a:r>
            </a:p>
          </p:txBody>
        </p:sp>
        <p:cxnSp>
          <p:nvCxnSpPr>
            <p:cNvPr id="26677" name="AutoShape 62"/>
            <p:cNvCxnSpPr>
              <a:cxnSpLocks noChangeShapeType="1"/>
              <a:stCxn id="26689" idx="5"/>
              <a:endCxn id="26688" idx="1"/>
            </p:cNvCxnSpPr>
            <p:nvPr/>
          </p:nvCxnSpPr>
          <p:spPr bwMode="auto">
            <a:xfrm>
              <a:off x="2241" y="1719"/>
              <a:ext cx="894" cy="1122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26678" name="AutoShape 63"/>
            <p:cNvCxnSpPr>
              <a:cxnSpLocks noChangeShapeType="1"/>
              <a:stCxn id="26687" idx="3"/>
              <a:endCxn id="26688" idx="7"/>
            </p:cNvCxnSpPr>
            <p:nvPr/>
          </p:nvCxnSpPr>
          <p:spPr bwMode="auto">
            <a:xfrm flipH="1">
              <a:off x="3441" y="1959"/>
              <a:ext cx="318" cy="882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26679" name="AutoShape 64"/>
            <p:cNvCxnSpPr>
              <a:cxnSpLocks noChangeShapeType="1"/>
              <a:stCxn id="26689" idx="7"/>
              <a:endCxn id="26690" idx="2"/>
            </p:cNvCxnSpPr>
            <p:nvPr/>
          </p:nvCxnSpPr>
          <p:spPr bwMode="auto">
            <a:xfrm flipV="1">
              <a:off x="2241" y="1080"/>
              <a:ext cx="537" cy="321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26680" name="AutoShape 65"/>
            <p:cNvCxnSpPr>
              <a:cxnSpLocks noChangeShapeType="1"/>
              <a:stCxn id="26690" idx="5"/>
              <a:endCxn id="26687" idx="1"/>
            </p:cNvCxnSpPr>
            <p:nvPr/>
          </p:nvCxnSpPr>
          <p:spPr bwMode="auto">
            <a:xfrm>
              <a:off x="3153" y="1239"/>
              <a:ext cx="606" cy="402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6656" name="Group 73"/>
          <p:cNvGrpSpPr>
            <a:grpSpLocks/>
          </p:cNvGrpSpPr>
          <p:nvPr/>
        </p:nvGrpSpPr>
        <p:grpSpPr bwMode="auto">
          <a:xfrm>
            <a:off x="4762500" y="2066925"/>
            <a:ext cx="3848100" cy="3622675"/>
            <a:chOff x="3000" y="1302"/>
            <a:chExt cx="2424" cy="2282"/>
          </a:xfrm>
        </p:grpSpPr>
        <p:sp>
          <p:nvSpPr>
            <p:cNvPr id="26674" name="Text Box 58"/>
            <p:cNvSpPr txBox="1">
              <a:spLocks noChangeArrowheads="1"/>
            </p:cNvSpPr>
            <p:nvPr/>
          </p:nvSpPr>
          <p:spPr bwMode="auto">
            <a:xfrm>
              <a:off x="3984" y="3296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chemeClr val="accent1"/>
                  </a:solidFill>
                  <a:latin typeface="Comic Sans MS" pitchFamily="66" charset="0"/>
                </a:rPr>
                <a:t>Co-Citation</a:t>
              </a:r>
            </a:p>
          </p:txBody>
        </p:sp>
        <p:cxnSp>
          <p:nvCxnSpPr>
            <p:cNvPr id="26675" name="AutoShape 67"/>
            <p:cNvCxnSpPr>
              <a:cxnSpLocks noChangeShapeType="1"/>
              <a:stCxn id="26688" idx="0"/>
              <a:endCxn id="26690" idx="4"/>
            </p:cNvCxnSpPr>
            <p:nvPr/>
          </p:nvCxnSpPr>
          <p:spPr bwMode="auto">
            <a:xfrm flipH="1" flipV="1">
              <a:off x="3000" y="1302"/>
              <a:ext cx="288" cy="1476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</p:cxnSp>
      </p:grpSp>
      <p:grpSp>
        <p:nvGrpSpPr>
          <p:cNvPr id="26657" name="Group 72"/>
          <p:cNvGrpSpPr>
            <a:grpSpLocks/>
          </p:cNvGrpSpPr>
          <p:nvPr/>
        </p:nvGrpSpPr>
        <p:grpSpPr bwMode="auto">
          <a:xfrm>
            <a:off x="3314700" y="1966913"/>
            <a:ext cx="5143500" cy="4154487"/>
            <a:chOff x="2088" y="1239"/>
            <a:chExt cx="3240" cy="2617"/>
          </a:xfrm>
        </p:grpSpPr>
        <p:sp>
          <p:nvSpPr>
            <p:cNvPr id="26670" name="Text Box 59"/>
            <p:cNvSpPr txBox="1">
              <a:spLocks noChangeArrowheads="1"/>
            </p:cNvSpPr>
            <p:nvPr/>
          </p:nvSpPr>
          <p:spPr bwMode="auto">
            <a:xfrm>
              <a:off x="3984" y="3568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chemeClr val="accent1"/>
                  </a:solidFill>
                  <a:latin typeface="Comic Sans MS" pitchFamily="66" charset="0"/>
                </a:rPr>
                <a:t>Author-of</a:t>
              </a:r>
            </a:p>
          </p:txBody>
        </p:sp>
        <p:cxnSp>
          <p:nvCxnSpPr>
            <p:cNvPr id="26671" name="AutoShape 68"/>
            <p:cNvCxnSpPr>
              <a:cxnSpLocks noChangeShapeType="1"/>
              <a:stCxn id="26689" idx="4"/>
              <a:endCxn id="26684" idx="0"/>
            </p:cNvCxnSpPr>
            <p:nvPr/>
          </p:nvCxnSpPr>
          <p:spPr bwMode="auto">
            <a:xfrm>
              <a:off x="2088" y="1782"/>
              <a:ext cx="48" cy="516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 type="triangle" w="med" len="med"/>
              <a:tailEnd/>
            </a:ln>
          </p:spPr>
        </p:cxnSp>
        <p:cxnSp>
          <p:nvCxnSpPr>
            <p:cNvPr id="26672" name="AutoShape 69"/>
            <p:cNvCxnSpPr>
              <a:cxnSpLocks noChangeShapeType="1"/>
              <a:stCxn id="26684" idx="5"/>
              <a:endCxn id="26688" idx="2"/>
            </p:cNvCxnSpPr>
            <p:nvPr/>
          </p:nvCxnSpPr>
          <p:spPr bwMode="auto">
            <a:xfrm>
              <a:off x="2289" y="2679"/>
              <a:ext cx="777" cy="321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26673" name="AutoShape 70"/>
            <p:cNvCxnSpPr>
              <a:cxnSpLocks noChangeShapeType="1"/>
              <a:stCxn id="26684" idx="7"/>
              <a:endCxn id="26690" idx="3"/>
            </p:cNvCxnSpPr>
            <p:nvPr/>
          </p:nvCxnSpPr>
          <p:spPr bwMode="auto">
            <a:xfrm flipV="1">
              <a:off x="2289" y="1239"/>
              <a:ext cx="558" cy="1122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6658" name="Group 76"/>
          <p:cNvGrpSpPr>
            <a:grpSpLocks/>
          </p:cNvGrpSpPr>
          <p:nvPr/>
        </p:nvGrpSpPr>
        <p:grpSpPr bwMode="auto">
          <a:xfrm>
            <a:off x="1957388" y="3186113"/>
            <a:ext cx="7415212" cy="3367087"/>
            <a:chOff x="1233" y="2007"/>
            <a:chExt cx="4671" cy="2121"/>
          </a:xfrm>
        </p:grpSpPr>
        <p:sp>
          <p:nvSpPr>
            <p:cNvPr id="26668" name="Text Box 60"/>
            <p:cNvSpPr txBox="1">
              <a:spLocks noChangeArrowheads="1"/>
            </p:cNvSpPr>
            <p:nvPr/>
          </p:nvSpPr>
          <p:spPr bwMode="auto">
            <a:xfrm>
              <a:off x="3984" y="3840"/>
              <a:ext cx="19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chemeClr val="accent1"/>
                  </a:solidFill>
                  <a:latin typeface="Comic Sans MS" pitchFamily="66" charset="0"/>
                </a:rPr>
                <a:t>Author-affiliation</a:t>
              </a:r>
            </a:p>
          </p:txBody>
        </p:sp>
        <p:cxnSp>
          <p:nvCxnSpPr>
            <p:cNvPr id="26669" name="AutoShape 75"/>
            <p:cNvCxnSpPr>
              <a:cxnSpLocks noChangeShapeType="1"/>
              <a:stCxn id="26681" idx="5"/>
              <a:endCxn id="26684" idx="1"/>
            </p:cNvCxnSpPr>
            <p:nvPr/>
          </p:nvCxnSpPr>
          <p:spPr bwMode="auto">
            <a:xfrm>
              <a:off x="1233" y="2007"/>
              <a:ext cx="750" cy="354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sp>
        <p:nvSpPr>
          <p:cNvPr id="26659" name="Text Box 81"/>
          <p:cNvSpPr txBox="1">
            <a:spLocks noChangeArrowheads="1"/>
          </p:cNvSpPr>
          <p:nvPr/>
        </p:nvSpPr>
        <p:spPr bwMode="auto">
          <a:xfrm>
            <a:off x="2057400" y="609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itchFamily="66" charset="0"/>
              </a:rPr>
              <a:t>Attributes:</a:t>
            </a:r>
          </a:p>
        </p:txBody>
      </p:sp>
      <p:grpSp>
        <p:nvGrpSpPr>
          <p:cNvPr id="26660" name="Group 87"/>
          <p:cNvGrpSpPr>
            <a:grpSpLocks/>
          </p:cNvGrpSpPr>
          <p:nvPr/>
        </p:nvGrpSpPr>
        <p:grpSpPr bwMode="auto">
          <a:xfrm>
            <a:off x="2971800" y="1371600"/>
            <a:ext cx="3581400" cy="5029200"/>
            <a:chOff x="1872" y="864"/>
            <a:chExt cx="2256" cy="3168"/>
          </a:xfrm>
        </p:grpSpPr>
        <p:sp>
          <p:nvSpPr>
            <p:cNvPr id="26661" name="Oval 78"/>
            <p:cNvSpPr>
              <a:spLocks noChangeArrowheads="1"/>
            </p:cNvSpPr>
            <p:nvPr/>
          </p:nvSpPr>
          <p:spPr bwMode="auto">
            <a:xfrm>
              <a:off x="2784" y="384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sz="2400" baseline="-25000">
                <a:latin typeface="Times New Roman" pitchFamily="18" charset="0"/>
              </a:endParaRPr>
            </a:p>
          </p:txBody>
        </p:sp>
        <p:sp>
          <p:nvSpPr>
            <p:cNvPr id="26662" name="Oval 79"/>
            <p:cNvSpPr>
              <a:spLocks noChangeArrowheads="1"/>
            </p:cNvSpPr>
            <p:nvPr/>
          </p:nvSpPr>
          <p:spPr bwMode="auto">
            <a:xfrm>
              <a:off x="3072" y="3840"/>
              <a:ext cx="192" cy="19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sz="2400" baseline="-25000">
                <a:latin typeface="Times New Roman" pitchFamily="18" charset="0"/>
              </a:endParaRPr>
            </a:p>
          </p:txBody>
        </p:sp>
        <p:sp>
          <p:nvSpPr>
            <p:cNvPr id="26663" name="Oval 80"/>
            <p:cNvSpPr>
              <a:spLocks noChangeArrowheads="1"/>
            </p:cNvSpPr>
            <p:nvPr/>
          </p:nvSpPr>
          <p:spPr bwMode="auto">
            <a:xfrm>
              <a:off x="3360" y="3840"/>
              <a:ext cx="192" cy="19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sz="2400" baseline="-25000">
                <a:latin typeface="Times New Roman" pitchFamily="18" charset="0"/>
              </a:endParaRPr>
            </a:p>
          </p:txBody>
        </p:sp>
        <p:sp>
          <p:nvSpPr>
            <p:cNvPr id="26664" name="Oval 83"/>
            <p:cNvSpPr>
              <a:spLocks noChangeArrowheads="1"/>
            </p:cNvSpPr>
            <p:nvPr/>
          </p:nvSpPr>
          <p:spPr bwMode="auto">
            <a:xfrm>
              <a:off x="3696" y="1584"/>
              <a:ext cx="432" cy="432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2400" b="1">
                  <a:latin typeface="Calibri" pitchFamily="34" charset="0"/>
                </a:rPr>
                <a:t>P</a:t>
              </a:r>
              <a:r>
                <a:rPr lang="en-US" altLang="zh-CN" sz="2400" b="1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26665" name="Oval 84"/>
            <p:cNvSpPr>
              <a:spLocks noChangeArrowheads="1"/>
            </p:cNvSpPr>
            <p:nvPr/>
          </p:nvSpPr>
          <p:spPr bwMode="auto">
            <a:xfrm>
              <a:off x="3072" y="2784"/>
              <a:ext cx="432" cy="432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2400" b="1">
                  <a:latin typeface="Calibri" pitchFamily="34" charset="0"/>
                </a:rPr>
                <a:t>P</a:t>
              </a:r>
              <a:r>
                <a:rPr lang="en-US" altLang="zh-CN" sz="2400" b="1" baseline="-25000">
                  <a:latin typeface="Calibri" pitchFamily="34" charset="0"/>
                </a:rPr>
                <a:t>4</a:t>
              </a:r>
            </a:p>
          </p:txBody>
        </p:sp>
        <p:sp>
          <p:nvSpPr>
            <p:cNvPr id="26666" name="Oval 85"/>
            <p:cNvSpPr>
              <a:spLocks noChangeArrowheads="1"/>
            </p:cNvSpPr>
            <p:nvPr/>
          </p:nvSpPr>
          <p:spPr bwMode="auto">
            <a:xfrm>
              <a:off x="1872" y="1344"/>
              <a:ext cx="432" cy="432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2400" b="1">
                  <a:latin typeface="Calibri" pitchFamily="34" charset="0"/>
                </a:rPr>
                <a:t>P</a:t>
              </a:r>
              <a:r>
                <a:rPr lang="en-US" altLang="zh-CN" sz="2400" b="1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26667" name="Oval 86"/>
            <p:cNvSpPr>
              <a:spLocks noChangeArrowheads="1"/>
            </p:cNvSpPr>
            <p:nvPr/>
          </p:nvSpPr>
          <p:spPr bwMode="auto">
            <a:xfrm>
              <a:off x="2784" y="864"/>
              <a:ext cx="432" cy="432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2400" b="1">
                  <a:latin typeface="Calibri" pitchFamily="34" charset="0"/>
                </a:rPr>
                <a:t>P</a:t>
              </a:r>
              <a:r>
                <a:rPr lang="en-US" altLang="zh-CN" sz="2400" b="1" baseline="-25000">
                  <a:latin typeface="Calibri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213" y="2638425"/>
            <a:ext cx="954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535238" y="2982913"/>
            <a:ext cx="80803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>
                <a:solidFill>
                  <a:srgbClr val="FFFFFF"/>
                </a:solidFill>
                <a:ea typeface="ＭＳ Ｐゴシック" pitchFamily="34" charset="-128"/>
              </a:rPr>
              <a:t>User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213" y="2638425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964238" y="3011488"/>
            <a:ext cx="8080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Movie</a:t>
            </a: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6238" y="190500"/>
            <a:ext cx="942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4252913" y="563563"/>
            <a:ext cx="8080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collection</a:t>
            </a:r>
          </a:p>
        </p:txBody>
      </p:sp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33350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4281488" y="1706563"/>
            <a:ext cx="8080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favorites</a:t>
            </a:r>
          </a:p>
        </p:txBody>
      </p:sp>
      <p:pic>
        <p:nvPicPr>
          <p:cNvPr id="2868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6138" y="981075"/>
            <a:ext cx="95408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7288" y="981075"/>
            <a:ext cx="95408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6138" y="1800225"/>
            <a:ext cx="84931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29213" y="1800225"/>
            <a:ext cx="7921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3" y="2628900"/>
            <a:ext cx="954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Text Box 17"/>
          <p:cNvSpPr txBox="1">
            <a:spLocks noChangeArrowheads="1"/>
          </p:cNvSpPr>
          <p:nvPr/>
        </p:nvSpPr>
        <p:spPr bwMode="auto">
          <a:xfrm>
            <a:off x="4286250" y="2900363"/>
            <a:ext cx="8112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rate</a:t>
            </a:r>
            <a:endParaRPr lang="en-US" sz="2400">
              <a:latin typeface="Times New Roman" pitchFamily="18" charset="0"/>
              <a:ea typeface="ＭＳ Ｐゴシック" pitchFamily="34" charset="-128"/>
            </a:endParaRPr>
          </a:p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1-5</a:t>
            </a:r>
          </a:p>
        </p:txBody>
      </p:sp>
      <p:pic>
        <p:nvPicPr>
          <p:cNvPr id="28687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86138" y="3095625"/>
            <a:ext cx="857250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38738" y="3095625"/>
            <a:ext cx="782637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3" y="3771900"/>
            <a:ext cx="954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0" name="Text Box 21"/>
          <p:cNvSpPr txBox="1">
            <a:spLocks noChangeArrowheads="1"/>
          </p:cNvSpPr>
          <p:nvPr/>
        </p:nvSpPr>
        <p:spPr bwMode="auto">
          <a:xfrm>
            <a:off x="4286250" y="4144963"/>
            <a:ext cx="8112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comment</a:t>
            </a:r>
          </a:p>
        </p:txBody>
      </p:sp>
      <p:pic>
        <p:nvPicPr>
          <p:cNvPr id="28691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86138" y="3105150"/>
            <a:ext cx="992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5388" y="3105150"/>
            <a:ext cx="915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24013" y="1562100"/>
            <a:ext cx="954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Text Box 25"/>
          <p:cNvSpPr txBox="1">
            <a:spLocks noChangeArrowheads="1"/>
          </p:cNvSpPr>
          <p:nvPr/>
        </p:nvSpPr>
        <p:spPr bwMode="auto">
          <a:xfrm>
            <a:off x="1697038" y="1935163"/>
            <a:ext cx="8080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friend</a:t>
            </a:r>
          </a:p>
        </p:txBody>
      </p:sp>
      <p:pic>
        <p:nvPicPr>
          <p:cNvPr id="28695" name="Picture 2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57463" y="2028825"/>
            <a:ext cx="3921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90738" y="2495550"/>
            <a:ext cx="3921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05613" y="1514475"/>
            <a:ext cx="9540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8" name="Text Box 29"/>
          <p:cNvSpPr txBox="1">
            <a:spLocks noChangeArrowheads="1"/>
          </p:cNvSpPr>
          <p:nvPr/>
        </p:nvSpPr>
        <p:spPr bwMode="auto">
          <a:xfrm>
            <a:off x="6878638" y="1897063"/>
            <a:ext cx="80803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similar</a:t>
            </a:r>
          </a:p>
        </p:txBody>
      </p:sp>
      <p:pic>
        <p:nvPicPr>
          <p:cNvPr id="28699" name="Picture 3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57938" y="1971675"/>
            <a:ext cx="47783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3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15138" y="2438400"/>
            <a:ext cx="47783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81813" y="3619500"/>
            <a:ext cx="9540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2" name="Text Box 33"/>
          <p:cNvSpPr txBox="1">
            <a:spLocks noChangeArrowheads="1"/>
          </p:cNvSpPr>
          <p:nvPr/>
        </p:nvSpPr>
        <p:spPr bwMode="auto">
          <a:xfrm>
            <a:off x="6954838" y="3992563"/>
            <a:ext cx="8080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list</a:t>
            </a:r>
          </a:p>
        </p:txBody>
      </p:sp>
      <p:pic>
        <p:nvPicPr>
          <p:cNvPr id="28703" name="Picture 3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681788" y="3429000"/>
            <a:ext cx="3619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3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28713" y="3552825"/>
            <a:ext cx="129698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5" name="Text Box 36"/>
          <p:cNvSpPr txBox="1">
            <a:spLocks noChangeArrowheads="1"/>
          </p:cNvSpPr>
          <p:nvPr/>
        </p:nvSpPr>
        <p:spPr bwMode="auto">
          <a:xfrm>
            <a:off x="1200150" y="3976688"/>
            <a:ext cx="1152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age, location, joined(t)</a:t>
            </a:r>
          </a:p>
        </p:txBody>
      </p:sp>
      <p:pic>
        <p:nvPicPr>
          <p:cNvPr id="28706" name="Picture 37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214563" y="3429000"/>
            <a:ext cx="4111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7" name="Picture 38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214813" y="4848225"/>
            <a:ext cx="954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8" name="Text Box 39"/>
          <p:cNvSpPr txBox="1">
            <a:spLocks noChangeArrowheads="1"/>
          </p:cNvSpPr>
          <p:nvPr/>
        </p:nvSpPr>
        <p:spPr bwMode="auto">
          <a:xfrm>
            <a:off x="4286250" y="5237163"/>
            <a:ext cx="81121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review</a:t>
            </a:r>
          </a:p>
        </p:txBody>
      </p:sp>
      <p:pic>
        <p:nvPicPr>
          <p:cNvPr id="28709" name="Picture 40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86138" y="3105150"/>
            <a:ext cx="99218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0" name="Picture 4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005388" y="3105150"/>
            <a:ext cx="91598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1" name="Picture 4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19413" y="4152900"/>
            <a:ext cx="954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2" name="Text Box 43"/>
          <p:cNvSpPr txBox="1">
            <a:spLocks noChangeArrowheads="1"/>
          </p:cNvSpPr>
          <p:nvPr/>
        </p:nvSpPr>
        <p:spPr bwMode="auto">
          <a:xfrm>
            <a:off x="2992438" y="4424363"/>
            <a:ext cx="8080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rate</a:t>
            </a:r>
            <a:endParaRPr lang="en-US" sz="2400">
              <a:latin typeface="Times New Roman" pitchFamily="18" charset="0"/>
              <a:ea typeface="ＭＳ Ｐゴシック" pitchFamily="34" charset="-128"/>
            </a:endParaRPr>
          </a:p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1-3</a:t>
            </a:r>
          </a:p>
        </p:txBody>
      </p:sp>
      <p:pic>
        <p:nvPicPr>
          <p:cNvPr id="28713" name="Picture 44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252788" y="3429000"/>
            <a:ext cx="1539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4" name="Picture 45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709988" y="4943475"/>
            <a:ext cx="53498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5" name="Picture 46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738813" y="5457825"/>
            <a:ext cx="12588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6" name="Text Box 47"/>
          <p:cNvSpPr txBox="1">
            <a:spLocks noChangeArrowheads="1"/>
          </p:cNvSpPr>
          <p:nvPr/>
        </p:nvSpPr>
        <p:spPr bwMode="auto">
          <a:xfrm>
            <a:off x="5811838" y="5900738"/>
            <a:ext cx="11128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>
                <a:solidFill>
                  <a:srgbClr val="000000"/>
                </a:solidFill>
                <a:ea typeface="ＭＳ Ｐゴシック" pitchFamily="34" charset="-128"/>
              </a:rPr>
              <a:t>actor, director, writer</a:t>
            </a:r>
          </a:p>
        </p:txBody>
      </p:sp>
      <p:pic>
        <p:nvPicPr>
          <p:cNvPr id="28717" name="Picture 48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357938" y="3571875"/>
            <a:ext cx="2063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8" name="Picture 4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5013" y="5600700"/>
            <a:ext cx="954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9" name="Text Box 50"/>
          <p:cNvSpPr txBox="1">
            <a:spLocks noChangeArrowheads="1"/>
          </p:cNvSpPr>
          <p:nvPr/>
        </p:nvSpPr>
        <p:spPr bwMode="auto">
          <a:xfrm>
            <a:off x="2078038" y="5973763"/>
            <a:ext cx="8080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comment</a:t>
            </a:r>
          </a:p>
        </p:txBody>
      </p:sp>
      <p:pic>
        <p:nvPicPr>
          <p:cNvPr id="28720" name="Picture 51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471738" y="3562350"/>
            <a:ext cx="47783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1" name="Picture 52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938463" y="6067425"/>
            <a:ext cx="2819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2" name="Picture 5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48613" y="2676525"/>
            <a:ext cx="9540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23" name="Text Box 54"/>
          <p:cNvSpPr txBox="1">
            <a:spLocks noChangeArrowheads="1"/>
          </p:cNvSpPr>
          <p:nvPr/>
        </p:nvSpPr>
        <p:spPr bwMode="auto">
          <a:xfrm>
            <a:off x="8021638" y="3044825"/>
            <a:ext cx="8080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genre</a:t>
            </a:r>
          </a:p>
        </p:txBody>
      </p:sp>
      <p:pic>
        <p:nvPicPr>
          <p:cNvPr id="28724" name="Picture 55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815138" y="3105150"/>
            <a:ext cx="1163637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25" name="Text Box 56"/>
          <p:cNvSpPr txBox="1">
            <a:spLocks noChangeArrowheads="1"/>
          </p:cNvSpPr>
          <p:nvPr/>
        </p:nvSpPr>
        <p:spPr bwMode="auto">
          <a:xfrm>
            <a:off x="361950" y="350838"/>
            <a:ext cx="3054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>
                <a:solidFill>
                  <a:srgbClr val="000000"/>
                </a:solidFill>
                <a:ea typeface="ＭＳ Ｐゴシック" pitchFamily="34" charset="-128"/>
              </a:rPr>
              <a:t>Example: linked movie dataset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do link prediction?</a:t>
            </a:r>
          </a:p>
        </p:txBody>
      </p:sp>
      <p:pic>
        <p:nvPicPr>
          <p:cNvPr id="43010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2681288" y="1543050"/>
            <a:ext cx="6986587" cy="3841750"/>
          </a:xfrm>
        </p:spPr>
      </p:pic>
      <p:pic>
        <p:nvPicPr>
          <p:cNvPr id="4301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5525" y="1417638"/>
            <a:ext cx="30861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457200" y="5334000"/>
            <a:ext cx="8229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How can you do recommendation based on this item?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Link Prediction using supervised learning methods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30723" name="Group 40"/>
          <p:cNvGrpSpPr>
            <a:grpSpLocks/>
          </p:cNvGrpSpPr>
          <p:nvPr/>
        </p:nvGrpSpPr>
        <p:grpSpPr bwMode="auto">
          <a:xfrm>
            <a:off x="1211263" y="1911350"/>
            <a:ext cx="2490787" cy="2616200"/>
            <a:chOff x="2971800" y="1371600"/>
            <a:chExt cx="3581400" cy="3733800"/>
          </a:xfrm>
        </p:grpSpPr>
        <p:sp>
          <p:nvSpPr>
            <p:cNvPr id="30733" name="Oval 3"/>
            <p:cNvSpPr>
              <a:spLocks noChangeArrowheads="1"/>
            </p:cNvSpPr>
            <p:nvPr/>
          </p:nvSpPr>
          <p:spPr bwMode="auto">
            <a:xfrm>
              <a:off x="5867400" y="2514600"/>
              <a:ext cx="685800" cy="6858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2400" b="1">
                  <a:latin typeface="Calibri" pitchFamily="34" charset="0"/>
                </a:rPr>
                <a:t>P</a:t>
              </a:r>
              <a:r>
                <a:rPr lang="en-US" altLang="zh-CN" sz="2400" b="1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30734" name="Oval 6"/>
            <p:cNvSpPr>
              <a:spLocks noChangeArrowheads="1"/>
            </p:cNvSpPr>
            <p:nvPr/>
          </p:nvSpPr>
          <p:spPr bwMode="auto">
            <a:xfrm>
              <a:off x="2971800" y="2133600"/>
              <a:ext cx="685800" cy="6858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2400" b="1">
                  <a:latin typeface="Calibri" pitchFamily="34" charset="0"/>
                </a:rPr>
                <a:t>P</a:t>
              </a:r>
              <a:r>
                <a:rPr lang="en-US" altLang="zh-CN" sz="2400" b="1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30735" name="Oval 7"/>
            <p:cNvSpPr>
              <a:spLocks noChangeArrowheads="1"/>
            </p:cNvSpPr>
            <p:nvPr/>
          </p:nvSpPr>
          <p:spPr bwMode="auto">
            <a:xfrm>
              <a:off x="4419600" y="1371600"/>
              <a:ext cx="685800" cy="6858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2400" b="1">
                  <a:latin typeface="Calibri" pitchFamily="34" charset="0"/>
                </a:rPr>
                <a:t>P</a:t>
              </a:r>
              <a:r>
                <a:rPr lang="en-US" altLang="zh-CN" sz="2400" b="1" baseline="-25000">
                  <a:latin typeface="Calibri" pitchFamily="34" charset="0"/>
                </a:rPr>
                <a:t>1</a:t>
              </a:r>
            </a:p>
          </p:txBody>
        </p:sp>
        <p:cxnSp>
          <p:nvCxnSpPr>
            <p:cNvPr id="30736" name="AutoShape 8"/>
            <p:cNvCxnSpPr>
              <a:cxnSpLocks noChangeShapeType="1"/>
            </p:cNvCxnSpPr>
            <p:nvPr/>
          </p:nvCxnSpPr>
          <p:spPr bwMode="auto">
            <a:xfrm flipV="1">
              <a:off x="3557588" y="1714500"/>
              <a:ext cx="852487" cy="509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737" name="AutoShape 26"/>
            <p:cNvCxnSpPr>
              <a:cxnSpLocks noChangeShapeType="1"/>
            </p:cNvCxnSpPr>
            <p:nvPr/>
          </p:nvCxnSpPr>
          <p:spPr bwMode="auto">
            <a:xfrm>
              <a:off x="5005388" y="1966913"/>
              <a:ext cx="962025" cy="638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0738" name="Group 74"/>
            <p:cNvGrpSpPr>
              <a:grpSpLocks/>
            </p:cNvGrpSpPr>
            <p:nvPr/>
          </p:nvGrpSpPr>
          <p:grpSpPr bwMode="auto">
            <a:xfrm>
              <a:off x="3557588" y="1714500"/>
              <a:ext cx="2409825" cy="2795588"/>
              <a:chOff x="2241" y="1080"/>
              <a:chExt cx="1518" cy="1761"/>
            </a:xfrm>
          </p:grpSpPr>
          <p:cxnSp>
            <p:nvCxnSpPr>
              <p:cNvPr id="30745" name="AutoShape 62"/>
              <p:cNvCxnSpPr>
                <a:cxnSpLocks noChangeShapeType="1"/>
              </p:cNvCxnSpPr>
              <p:nvPr/>
            </p:nvCxnSpPr>
            <p:spPr bwMode="auto">
              <a:xfrm>
                <a:off x="2241" y="1719"/>
                <a:ext cx="894" cy="1122"/>
              </a:xfrm>
              <a:prstGeom prst="straightConnector1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746" name="AutoShape 63"/>
              <p:cNvCxnSpPr>
                <a:cxnSpLocks noChangeShapeType="1"/>
              </p:cNvCxnSpPr>
              <p:nvPr/>
            </p:nvCxnSpPr>
            <p:spPr bwMode="auto">
              <a:xfrm flipH="1">
                <a:off x="3441" y="1959"/>
                <a:ext cx="318" cy="882"/>
              </a:xfrm>
              <a:prstGeom prst="straightConnector1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747" name="AutoShape 64"/>
              <p:cNvCxnSpPr>
                <a:cxnSpLocks noChangeShapeType="1"/>
              </p:cNvCxnSpPr>
              <p:nvPr/>
            </p:nvCxnSpPr>
            <p:spPr bwMode="auto">
              <a:xfrm flipV="1">
                <a:off x="2241" y="1080"/>
                <a:ext cx="537" cy="321"/>
              </a:xfrm>
              <a:prstGeom prst="straightConnector1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748" name="AutoShape 65"/>
              <p:cNvCxnSpPr>
                <a:cxnSpLocks noChangeShapeType="1"/>
              </p:cNvCxnSpPr>
              <p:nvPr/>
            </p:nvCxnSpPr>
            <p:spPr bwMode="auto">
              <a:xfrm>
                <a:off x="3153" y="1239"/>
                <a:ext cx="606" cy="402"/>
              </a:xfrm>
              <a:prstGeom prst="straightConnector1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30739" name="AutoShape 67"/>
            <p:cNvCxnSpPr>
              <a:cxnSpLocks noChangeShapeType="1"/>
            </p:cNvCxnSpPr>
            <p:nvPr/>
          </p:nvCxnSpPr>
          <p:spPr bwMode="auto">
            <a:xfrm flipH="1" flipV="1">
              <a:off x="4748212" y="2084135"/>
              <a:ext cx="457200" cy="2343151"/>
            </a:xfrm>
            <a:prstGeom prst="straightConnector1">
              <a:avLst/>
            </a:prstGeom>
            <a:noFill/>
            <a:ln w="76200">
              <a:solidFill>
                <a:srgbClr val="C0504D"/>
              </a:solidFill>
              <a:prstDash val="dash"/>
              <a:round/>
              <a:headEnd/>
              <a:tailEnd/>
            </a:ln>
          </p:spPr>
        </p:cxnSp>
        <p:grpSp>
          <p:nvGrpSpPr>
            <p:cNvPr id="30740" name="Group 87"/>
            <p:cNvGrpSpPr>
              <a:grpSpLocks/>
            </p:cNvGrpSpPr>
            <p:nvPr/>
          </p:nvGrpSpPr>
          <p:grpSpPr bwMode="auto">
            <a:xfrm>
              <a:off x="2971800" y="1371600"/>
              <a:ext cx="3581400" cy="3733800"/>
              <a:chOff x="1872" y="864"/>
              <a:chExt cx="2256" cy="2352"/>
            </a:xfrm>
          </p:grpSpPr>
          <p:sp>
            <p:nvSpPr>
              <p:cNvPr id="30741" name="Oval 83"/>
              <p:cNvSpPr>
                <a:spLocks noChangeArrowheads="1"/>
              </p:cNvSpPr>
              <p:nvPr/>
            </p:nvSpPr>
            <p:spPr bwMode="auto">
              <a:xfrm>
                <a:off x="3696" y="1584"/>
                <a:ext cx="432" cy="432"/>
              </a:xfrm>
              <a:prstGeom prst="ellipse">
                <a:avLst/>
              </a:prstGeom>
              <a:solidFill>
                <a:schemeClr val="hlink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 sz="2400" b="1" baseline="-25000">
                  <a:latin typeface="Calibri" pitchFamily="34" charset="0"/>
                </a:endParaRPr>
              </a:p>
            </p:txBody>
          </p:sp>
          <p:sp>
            <p:nvSpPr>
              <p:cNvPr id="30742" name="Oval 84"/>
              <p:cNvSpPr>
                <a:spLocks noChangeArrowheads="1"/>
              </p:cNvSpPr>
              <p:nvPr/>
            </p:nvSpPr>
            <p:spPr bwMode="auto">
              <a:xfrm>
                <a:off x="3072" y="2784"/>
                <a:ext cx="432" cy="432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 sz="2400" b="1" baseline="-25000">
                  <a:latin typeface="Calibri" pitchFamily="34" charset="0"/>
                </a:endParaRPr>
              </a:p>
            </p:txBody>
          </p:sp>
          <p:sp>
            <p:nvSpPr>
              <p:cNvPr id="30743" name="Oval 85"/>
              <p:cNvSpPr>
                <a:spLocks noChangeArrowheads="1"/>
              </p:cNvSpPr>
              <p:nvPr/>
            </p:nvSpPr>
            <p:spPr bwMode="auto">
              <a:xfrm>
                <a:off x="1872" y="1344"/>
                <a:ext cx="432" cy="432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 sz="2400" b="1" baseline="-25000">
                  <a:latin typeface="Calibri" pitchFamily="34" charset="0"/>
                </a:endParaRPr>
              </a:p>
            </p:txBody>
          </p:sp>
          <p:sp>
            <p:nvSpPr>
              <p:cNvPr id="30744" name="Oval 8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432" cy="432"/>
              </a:xfrm>
              <a:prstGeom prst="ellipse">
                <a:avLst/>
              </a:prstGeom>
              <a:solidFill>
                <a:srgbClr val="FFCC0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 sz="2400" b="1" baseline="-25000">
                  <a:latin typeface="Calibri" pitchFamily="34" charset="0"/>
                </a:endParaRPr>
              </a:p>
            </p:txBody>
          </p:sp>
        </p:grpSp>
      </p:grpSp>
      <p:sp>
        <p:nvSpPr>
          <p:cNvPr id="42" name="Right Arrow 41"/>
          <p:cNvSpPr/>
          <p:nvPr/>
        </p:nvSpPr>
        <p:spPr>
          <a:xfrm>
            <a:off x="4038600" y="2682875"/>
            <a:ext cx="977900" cy="4857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448300" y="2344738"/>
            <a:ext cx="1858963" cy="1035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Feature Extractor</a:t>
            </a:r>
          </a:p>
        </p:txBody>
      </p:sp>
      <p:cxnSp>
        <p:nvCxnSpPr>
          <p:cNvPr id="30726" name="AutoShape 67"/>
          <p:cNvCxnSpPr>
            <a:cxnSpLocks noChangeShapeType="1"/>
          </p:cNvCxnSpPr>
          <p:nvPr/>
        </p:nvCxnSpPr>
        <p:spPr bwMode="auto">
          <a:xfrm flipH="1" flipV="1">
            <a:off x="1689100" y="2682875"/>
            <a:ext cx="1425575" cy="242888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47" name="Down Arrow 46"/>
          <p:cNvSpPr/>
          <p:nvPr/>
        </p:nvSpPr>
        <p:spPr>
          <a:xfrm>
            <a:off x="6159500" y="3621088"/>
            <a:ext cx="484188" cy="977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8" name="TextBox 49"/>
          <p:cNvSpPr txBox="1">
            <a:spLocks noChangeArrowheads="1"/>
          </p:cNvSpPr>
          <p:nvPr/>
        </p:nvSpPr>
        <p:spPr bwMode="auto">
          <a:xfrm>
            <a:off x="5541963" y="4598988"/>
            <a:ext cx="1990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 [1, 2, 0, …, 1]      +1</a:t>
            </a:r>
          </a:p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 [0, 0, 1, …, 1]       -1</a:t>
            </a:r>
          </a:p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…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271838" y="3365500"/>
            <a:ext cx="2316162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95575" y="3365500"/>
            <a:ext cx="2846388" cy="1671638"/>
          </a:xfrm>
          <a:prstGeom prst="line">
            <a:avLst/>
          </a:prstGeom>
          <a:ln>
            <a:solidFill>
              <a:srgbClr val="C0504D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857500" y="5522913"/>
            <a:ext cx="1857375" cy="1036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Supervised Learning</a:t>
            </a:r>
          </a:p>
        </p:txBody>
      </p:sp>
      <p:sp>
        <p:nvSpPr>
          <p:cNvPr id="57" name="Bent Arrow 56"/>
          <p:cNvSpPr/>
          <p:nvPr/>
        </p:nvSpPr>
        <p:spPr>
          <a:xfrm rot="10800000">
            <a:off x="5148263" y="5484813"/>
            <a:ext cx="1344612" cy="869950"/>
          </a:xfrm>
          <a:prstGeom prst="bentArrow">
            <a:avLst>
              <a:gd name="adj1" fmla="val 25000"/>
              <a:gd name="adj2" fmla="val 25574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Supervised Learning Methods </a:t>
            </a:r>
            <a:r>
              <a:rPr lang="en-GB" sz="3600" dirty="0" smtClean="0"/>
              <a:t>[</a:t>
            </a:r>
            <a:r>
              <a:rPr lang="en-GB" sz="3600" dirty="0" err="1" smtClean="0"/>
              <a:t>Liben</a:t>
            </a:r>
            <a:r>
              <a:rPr lang="en-GB" sz="3600" dirty="0" err="1"/>
              <a:t>-Nowell</a:t>
            </a:r>
            <a:r>
              <a:rPr lang="en-GB" sz="3600" dirty="0"/>
              <a:t> and Kleinberg, </a:t>
            </a:r>
            <a:r>
              <a:rPr lang="en-GB" sz="3600" dirty="0" smtClean="0"/>
              <a:t>2003]</a:t>
            </a:r>
            <a:endParaRPr lang="en-US" sz="3600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 prediction as a means to gauge the usefulness of a model</a:t>
            </a:r>
          </a:p>
          <a:p>
            <a:pPr eaLnBrk="1" hangingPunct="1"/>
            <a:r>
              <a:rPr lang="en-US" smtClean="0"/>
              <a:t>Proximity Features: Common Neighbors, Katz, Jaccard, etc</a:t>
            </a:r>
          </a:p>
          <a:p>
            <a:pPr eaLnBrk="1" hangingPunct="1"/>
            <a:r>
              <a:rPr lang="en-US" smtClean="0"/>
              <a:t>No single predictor consistently outperforms the others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supervised learning </a:t>
            </a:r>
            <a:r>
              <a:rPr lang="en-GB" dirty="0" smtClean="0"/>
              <a:t>methods </a:t>
            </a:r>
            <a:r>
              <a:rPr lang="en-GB" sz="3600" dirty="0" smtClean="0"/>
              <a:t>[</a:t>
            </a:r>
            <a:r>
              <a:rPr lang="en-GB" sz="3600" dirty="0" err="1" smtClean="0"/>
              <a:t>Hasan</a:t>
            </a:r>
            <a:r>
              <a:rPr lang="en-GB" sz="3600" dirty="0" smtClean="0"/>
              <a:t> </a:t>
            </a:r>
            <a:r>
              <a:rPr lang="en-GB" sz="3600" dirty="0"/>
              <a:t>et al, </a:t>
            </a:r>
            <a:r>
              <a:rPr lang="en-GB" sz="3600" dirty="0" smtClean="0"/>
              <a:t>2006</a:t>
            </a:r>
            <a:r>
              <a:rPr lang="en-GB" sz="3600" dirty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Citation Network (BIOBASE, DBLP)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Use machine learning algorithms to predict future co-authorship (decision tree, k-NN, multilayer perceptron, SVM, RBF network)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Identify a group of features that are most helpful in prediction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Best Predictor Features: Keyword Match count, Sum of neighbors, Sum of Papers,  Shortest Distance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Link Prediction using Collaborative Filtering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the background model that can generate the link data</a:t>
            </a:r>
          </a:p>
        </p:txBody>
      </p:sp>
      <p:pic>
        <p:nvPicPr>
          <p:cNvPr id="33795" name="Picture 6" descr="bipartite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8" y="3235325"/>
            <a:ext cx="24368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sparseR"/>
          <p:cNvPicPr>
            <a:picLocks noChangeAspect="1" noChangeArrowheads="1"/>
          </p:cNvPicPr>
          <p:nvPr/>
        </p:nvPicPr>
        <p:blipFill>
          <a:blip r:embed="rId3"/>
          <a:srcRect b="14348"/>
          <a:stretch>
            <a:fillRect/>
          </a:stretch>
        </p:blipFill>
        <p:spPr bwMode="auto">
          <a:xfrm>
            <a:off x="4116388" y="3286125"/>
            <a:ext cx="16875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232150" y="3844925"/>
            <a:ext cx="884238" cy="911225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8" name="Picture 6" descr="sparseR_UV"/>
          <p:cNvPicPr>
            <a:picLocks noChangeAspect="1" noChangeArrowheads="1"/>
          </p:cNvPicPr>
          <p:nvPr/>
        </p:nvPicPr>
        <p:blipFill>
          <a:blip r:embed="rId4"/>
          <a:srcRect l="1332" r="10732" b="14348"/>
          <a:stretch>
            <a:fillRect/>
          </a:stretch>
        </p:blipFill>
        <p:spPr bwMode="auto">
          <a:xfrm>
            <a:off x="5908675" y="3148013"/>
            <a:ext cx="2732088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341313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Link Prediction using Collaborative Filtering</a:t>
            </a:r>
            <a:endParaRPr lang="en-US" sz="4000" smtClean="0"/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idx="4294967295"/>
          </p:nvPr>
        </p:nvGraphicFramePr>
        <p:xfrm>
          <a:off x="395288" y="1600200"/>
          <a:ext cx="8229600" cy="456723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4876" name="Picture 6" descr="PE017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60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7" name="Picture 8" descr="PE0365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971800"/>
            <a:ext cx="7191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8" name="Picture 5" descr="PE0173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581400"/>
            <a:ext cx="457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9" name="Picture 9" descr="PE0362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419600"/>
            <a:ext cx="56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0" name="Picture 7" descr="PE01993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953000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1" name="Picture 10" descr="PE0361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5562600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in Link Prediction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Data!!!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Cold Start Problem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Sparsity Problem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 Prediction using Collaborative Filtering</a:t>
            </a:r>
            <a:endParaRPr lang="en-US" dirty="0"/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Memory-based Approach</a:t>
            </a:r>
          </a:p>
          <a:p>
            <a:pPr lvl="1" eaLnBrk="1" hangingPunct="1"/>
            <a:r>
              <a:rPr lang="en-US" smtClean="0"/>
              <a:t>User-base approach [Twitter]</a:t>
            </a:r>
          </a:p>
          <a:p>
            <a:pPr lvl="1" eaLnBrk="1" hangingPunct="1"/>
            <a:r>
              <a:rPr lang="en-US" smtClean="0"/>
              <a:t>item-base approach [Amazon &amp; Youtube]</a:t>
            </a:r>
          </a:p>
          <a:p>
            <a:pPr eaLnBrk="1" hangingPunct="1"/>
            <a:r>
              <a:rPr lang="en-US" smtClean="0"/>
              <a:t>Model-based Approach</a:t>
            </a:r>
          </a:p>
          <a:p>
            <a:pPr lvl="1" eaLnBrk="1" hangingPunct="1"/>
            <a:r>
              <a:rPr lang="en-US" smtClean="0"/>
              <a:t>Latent Factor Model [Google News]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Hybrid Approach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 Prediction Problems</a:t>
            </a:r>
          </a:p>
          <a:p>
            <a:pPr lvl="1" eaLnBrk="1" hangingPunct="1"/>
            <a:r>
              <a:rPr lang="en-US" smtClean="0"/>
              <a:t>Social Network</a:t>
            </a:r>
          </a:p>
          <a:p>
            <a:pPr lvl="1" eaLnBrk="1" hangingPunct="1"/>
            <a:r>
              <a:rPr lang="en-US" smtClean="0"/>
              <a:t>Recommender system</a:t>
            </a:r>
          </a:p>
          <a:p>
            <a:pPr eaLnBrk="1" hangingPunct="1"/>
            <a:r>
              <a:rPr lang="en-US" smtClean="0"/>
              <a:t>Algorithms of Link Prediction</a:t>
            </a:r>
          </a:p>
          <a:p>
            <a:pPr lvl="1" eaLnBrk="1" hangingPunct="1"/>
            <a:r>
              <a:rPr lang="en-US" smtClean="0"/>
              <a:t>Supervised Methods</a:t>
            </a:r>
          </a:p>
          <a:p>
            <a:pPr lvl="1" eaLnBrk="1" hangingPunct="1"/>
            <a:r>
              <a:rPr lang="en-US" smtClean="0"/>
              <a:t>Collaborative Filtering</a:t>
            </a:r>
          </a:p>
          <a:p>
            <a:pPr eaLnBrk="1" hangingPunct="1"/>
            <a:r>
              <a:rPr lang="en-US" smtClean="0"/>
              <a:t>Recommender System and The Netflixprize</a:t>
            </a:r>
          </a:p>
          <a:p>
            <a:pPr eaLnBrk="1" hangingPunct="1"/>
            <a:r>
              <a:rPr lang="en-US" smtClean="0"/>
              <a:t>References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Memory-based Approach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6713"/>
            <a:ext cx="8229600" cy="448945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Few modeling assumptions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Few tuning parameters to learn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Easy to explain to users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Dear Amazon.com Customer, We've noticed that customers who have purchased or rated </a:t>
            </a:r>
            <a:r>
              <a:rPr lang="en-US" sz="2400" i="1" smtClean="0">
                <a:latin typeface="Arial" charset="0"/>
                <a:hlinkClick r:id="rId3"/>
              </a:rPr>
              <a:t>How Does the Show Go On: An Introduction to the Theater</a:t>
            </a:r>
            <a:r>
              <a:rPr lang="en-US" sz="2400" smtClean="0">
                <a:latin typeface="Arial" charset="0"/>
              </a:rPr>
              <a:t> by Thomas Schumacher have also purchased </a:t>
            </a:r>
            <a:r>
              <a:rPr lang="en-US" sz="2400" i="1" smtClean="0">
                <a:solidFill>
                  <a:srgbClr val="FF0000"/>
                </a:solidFill>
                <a:latin typeface="Arial" charset="0"/>
              </a:rPr>
              <a:t>Princess Protection Program #1: A Royal Makeover</a:t>
            </a:r>
            <a:r>
              <a:rPr lang="en-US" sz="2400" i="1" smtClean="0">
                <a:latin typeface="Arial" charset="0"/>
              </a:rPr>
              <a:t> (Disney Early Readers)</a:t>
            </a:r>
            <a:r>
              <a:rPr lang="en-US" sz="2400" smtClean="0">
                <a:latin typeface="Arial" charset="0"/>
              </a:rPr>
              <a:t>. </a:t>
            </a:r>
          </a:p>
          <a:p>
            <a:pPr eaLnBrk="1" hangingPunct="1"/>
            <a:endParaRPr lang="en-US" sz="2800" smtClean="0">
              <a:latin typeface="Arial" charset="0"/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D2F9-7E17-47EF-A641-4D1F07D8E619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Algorithms: User-Based Algorithms </a:t>
            </a:r>
            <a:r>
              <a:rPr lang="en-US" sz="2000" smtClean="0"/>
              <a:t>(Breese et al, UAI98)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i="1" smtClean="0"/>
              <a:t>v</a:t>
            </a:r>
            <a:r>
              <a:rPr lang="en-US" sz="2800" i="1" baseline="-25000" smtClean="0"/>
              <a:t>i,j</a:t>
            </a:r>
            <a:r>
              <a:rPr lang="en-US" sz="2800" smtClean="0"/>
              <a:t>= vote of user </a:t>
            </a:r>
            <a:r>
              <a:rPr lang="en-US" sz="2800" i="1" smtClean="0"/>
              <a:t>i</a:t>
            </a:r>
            <a:r>
              <a:rPr lang="en-US" sz="2800" smtClean="0"/>
              <a:t> on item </a:t>
            </a:r>
            <a:r>
              <a:rPr lang="en-US" sz="2800" i="1" smtClean="0"/>
              <a:t>j</a:t>
            </a:r>
          </a:p>
          <a:p>
            <a:pPr eaLnBrk="1" hangingPunct="1"/>
            <a:r>
              <a:rPr lang="en-US" sz="2800" i="1" smtClean="0"/>
              <a:t>I</a:t>
            </a:r>
            <a:r>
              <a:rPr lang="en-US" sz="2800" i="1" baseline="-25000" smtClean="0"/>
              <a:t>i</a:t>
            </a:r>
            <a:r>
              <a:rPr lang="en-US" sz="2800" i="1" smtClean="0"/>
              <a:t> = </a:t>
            </a:r>
            <a:r>
              <a:rPr lang="en-US" sz="2800" smtClean="0"/>
              <a:t>items for which user </a:t>
            </a:r>
            <a:r>
              <a:rPr lang="en-US" sz="2800" i="1" smtClean="0"/>
              <a:t>i</a:t>
            </a:r>
            <a:r>
              <a:rPr lang="en-US" sz="2800" smtClean="0"/>
              <a:t> has voted</a:t>
            </a:r>
          </a:p>
          <a:p>
            <a:pPr eaLnBrk="1" hangingPunct="1"/>
            <a:r>
              <a:rPr lang="en-US" sz="2800" smtClean="0"/>
              <a:t>Mean vote for </a:t>
            </a:r>
            <a:r>
              <a:rPr lang="en-US" sz="2800" i="1" smtClean="0"/>
              <a:t>i</a:t>
            </a:r>
            <a:r>
              <a:rPr lang="en-US" sz="2800" smtClean="0"/>
              <a:t> is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Predicted vote for </a:t>
            </a:r>
            <a:r>
              <a:rPr lang="ja-JP" altLang="en-US" sz="2800" smtClean="0">
                <a:latin typeface="Arial" charset="0"/>
              </a:rPr>
              <a:t>“</a:t>
            </a:r>
            <a:r>
              <a:rPr lang="en-US" sz="2800" smtClean="0"/>
              <a:t>active user</a:t>
            </a:r>
            <a:r>
              <a:rPr lang="ja-JP" altLang="en-US" sz="2800" smtClean="0">
                <a:latin typeface="Arial" charset="0"/>
              </a:rPr>
              <a:t>”</a:t>
            </a:r>
            <a:r>
              <a:rPr lang="en-US" sz="2800" smtClean="0"/>
              <a:t> </a:t>
            </a:r>
            <a:r>
              <a:rPr lang="en-US" sz="2800" i="1" smtClean="0"/>
              <a:t>a</a:t>
            </a:r>
            <a:r>
              <a:rPr lang="en-US" sz="2800" smtClean="0"/>
              <a:t> is weighted sum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 l="39063" t="51080" r="22656" b="34885"/>
          <a:stretch>
            <a:fillRect/>
          </a:stretch>
        </p:blipFill>
        <p:spPr bwMode="auto">
          <a:xfrm>
            <a:off x="1592263" y="31242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 l="26563" t="71255" r="19531" b="13631"/>
          <a:stretch>
            <a:fillRect/>
          </a:stretch>
        </p:blipFill>
        <p:spPr bwMode="auto">
          <a:xfrm>
            <a:off x="957263" y="4778375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9"/>
          <p:cNvSpPr>
            <a:spLocks/>
          </p:cNvSpPr>
          <p:nvPr/>
        </p:nvSpPr>
        <p:spPr bwMode="auto">
          <a:xfrm rot="-5400000">
            <a:off x="4233863" y="5387975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2740025" y="581025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weights of </a:t>
            </a:r>
            <a:r>
              <a:rPr lang="en-US" i="1">
                <a:latin typeface="Calibri" pitchFamily="34" charset="0"/>
              </a:rPr>
              <a:t>n </a:t>
            </a:r>
            <a:r>
              <a:rPr lang="en-US">
                <a:latin typeface="Calibri" pitchFamily="34" charset="0"/>
              </a:rPr>
              <a:t>similar users</a:t>
            </a:r>
          </a:p>
        </p:txBody>
      </p:sp>
      <p:sp>
        <p:nvSpPr>
          <p:cNvPr id="40967" name="Line 11"/>
          <p:cNvSpPr>
            <a:spLocks noChangeShapeType="1"/>
          </p:cNvSpPr>
          <p:nvPr/>
        </p:nvSpPr>
        <p:spPr bwMode="auto">
          <a:xfrm flipH="1">
            <a:off x="2024063" y="5616575"/>
            <a:ext cx="137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423863" y="5845175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normalizer</a:t>
            </a:r>
          </a:p>
        </p:txBody>
      </p:sp>
      <p:pic>
        <p:nvPicPr>
          <p:cNvPr id="40969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1417638"/>
            <a:ext cx="27130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Algorithms: User-Based Algorithms </a:t>
            </a:r>
            <a:r>
              <a:rPr lang="en-US" sz="2000" smtClean="0"/>
              <a:t>(Breese et al, UAI98)</a:t>
            </a:r>
          </a:p>
        </p:txBody>
      </p:sp>
      <p:sp>
        <p:nvSpPr>
          <p:cNvPr id="2993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K-nearest neighbor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Pearson correlation coefficient (Resnick </a:t>
            </a:r>
            <a:r>
              <a:rPr lang="ja-JP" altLang="en-US" sz="2800" smtClean="0">
                <a:latin typeface="Arial" charset="0"/>
              </a:rPr>
              <a:t>’</a:t>
            </a:r>
            <a:r>
              <a:rPr lang="en-US" sz="2800" smtClean="0"/>
              <a:t>94, Grouplens):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Cosine distance (from IR)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29935" name="Picture 10"/>
          <p:cNvPicPr>
            <a:picLocks noChangeAspect="1" noChangeArrowheads="1"/>
          </p:cNvPicPr>
          <p:nvPr/>
        </p:nvPicPr>
        <p:blipFill>
          <a:blip r:embed="rId3"/>
          <a:srcRect l="28125" t="21930" r="16406" b="64035"/>
          <a:stretch>
            <a:fillRect/>
          </a:stretch>
        </p:blipFill>
        <p:spPr bwMode="auto">
          <a:xfrm>
            <a:off x="1676400" y="38862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36" name="Picture 11"/>
          <p:cNvPicPr>
            <a:picLocks noChangeAspect="1" noChangeArrowheads="1"/>
          </p:cNvPicPr>
          <p:nvPr/>
        </p:nvPicPr>
        <p:blipFill>
          <a:blip r:embed="rId4"/>
          <a:srcRect l="9375" t="40622" r="38281" b="45343"/>
          <a:stretch>
            <a:fillRect/>
          </a:stretch>
        </p:blipFill>
        <p:spPr bwMode="auto">
          <a:xfrm>
            <a:off x="1981200" y="5638800"/>
            <a:ext cx="510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932" name="Object 236"/>
          <p:cNvGraphicFramePr>
            <a:graphicFrameLocks noChangeAspect="1"/>
          </p:cNvGraphicFramePr>
          <p:nvPr/>
        </p:nvGraphicFramePr>
        <p:xfrm>
          <a:off x="2209800" y="1981200"/>
          <a:ext cx="3886200" cy="890588"/>
        </p:xfrm>
        <a:graphic>
          <a:graphicData uri="http://schemas.openxmlformats.org/presentationml/2006/ole">
            <p:oleObj spid="_x0000_s29932" name="Equation" r:id="rId5" imgW="1993900" imgH="45720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Algorithm: Amazon’s Method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Item-based Approach</a:t>
            </a:r>
          </a:p>
          <a:p>
            <a:pPr lvl="1" eaLnBrk="1" hangingPunct="1"/>
            <a:r>
              <a:rPr lang="en-US" smtClean="0"/>
              <a:t>Similar with user-based approach but is on the item side</a:t>
            </a:r>
          </a:p>
        </p:txBody>
      </p:sp>
      <p:pic>
        <p:nvPicPr>
          <p:cNvPr id="44035" name="Content Placeholder 3"/>
          <p:cNvPicPr>
            <a:picLocks noChangeAspect="1"/>
          </p:cNvPicPr>
          <p:nvPr/>
        </p:nvPicPr>
        <p:blipFill>
          <a:blip r:embed="rId2"/>
          <a:srcRect l="4361" r="4361"/>
          <a:stretch>
            <a:fillRect/>
          </a:stretch>
        </p:blipFill>
        <p:spPr bwMode="auto">
          <a:xfrm>
            <a:off x="1668463" y="3306763"/>
            <a:ext cx="4837112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5138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/>
              <a:t>Item-based CF Example: infer (user 1, item 3)</a:t>
            </a:r>
            <a:endParaRPr lang="en-US" sz="4000" dirty="0"/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idx="4294967295"/>
          </p:nvPr>
        </p:nvGraphicFramePr>
        <p:xfrm>
          <a:off x="465138" y="1600200"/>
          <a:ext cx="8229600" cy="456723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97340" name="Picture 6" descr="PE017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60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1" name="Picture 8" descr="PE0365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971800"/>
            <a:ext cx="7191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2" name="Picture 5" descr="PE0173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581400"/>
            <a:ext cx="457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3" name="Picture 9" descr="PE0362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419600"/>
            <a:ext cx="56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4" name="Picture 7" descr="PE01993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953000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5" name="Picture 10" descr="PE0361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5562600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47" name="Rectangle 70"/>
          <p:cNvSpPr>
            <a:spLocks noChangeArrowheads="1"/>
          </p:cNvSpPr>
          <p:nvPr/>
        </p:nvSpPr>
        <p:spPr bwMode="auto">
          <a:xfrm>
            <a:off x="4495800" y="2362200"/>
            <a:ext cx="99060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5138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4000">
                <a:cs typeface="SimSun" charset="0"/>
              </a:rPr>
              <a:t>How to Calculate Similarity (Item 3 and Item 5)?</a:t>
            </a:r>
            <a:endParaRPr lang="en-US" sz="4000"/>
          </a:p>
        </p:txBody>
      </p:sp>
      <p:graphicFrame>
        <p:nvGraphicFramePr>
          <p:cNvPr id="10309" name="Group 69"/>
          <p:cNvGraphicFramePr>
            <a:graphicFrameLocks noGrp="1"/>
          </p:cNvGraphicFramePr>
          <p:nvPr>
            <p:ph idx="4294967295"/>
          </p:nvPr>
        </p:nvGraphicFramePr>
        <p:xfrm>
          <a:off x="465138" y="1600200"/>
          <a:ext cx="8229600" cy="456723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User 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7164" name="Picture 6" descr="PE017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60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5" name="Picture 8" descr="PE0365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971800"/>
            <a:ext cx="7191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6" name="Picture 5" descr="PE0173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581400"/>
            <a:ext cx="457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7" name="Picture 9" descr="PE0362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419600"/>
            <a:ext cx="56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8" name="Picture 7" descr="PE01993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953000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9" name="Picture 10" descr="PE0361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5562600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0"/>
          <p:cNvSpPr/>
          <p:nvPr/>
        </p:nvSpPr>
        <p:spPr>
          <a:xfrm>
            <a:off x="73152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Similarity between </a:t>
            </a:r>
            <a:r>
              <a:rPr lang="en-GB" altLang="zh-CN" smtClean="0"/>
              <a:t>I</a:t>
            </a:r>
            <a:r>
              <a:rPr lang="en-GB" smtClean="0"/>
              <a:t>tems</a:t>
            </a:r>
            <a:endParaRPr lang="en-US" smtClean="0"/>
          </a:p>
        </p:txBody>
      </p:sp>
      <p:graphicFrame>
        <p:nvGraphicFramePr>
          <p:cNvPr id="12328" name="Group 40"/>
          <p:cNvGraphicFramePr>
            <a:graphicFrameLocks noGrp="1"/>
          </p:cNvGraphicFramePr>
          <p:nvPr>
            <p:ph idx="4294967295"/>
          </p:nvPr>
        </p:nvGraphicFramePr>
        <p:xfrm>
          <a:off x="450850" y="1600200"/>
          <a:ext cx="4114800" cy="456723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89" name="TextBox 6"/>
          <p:cNvSpPr txBox="1">
            <a:spLocks noChangeArrowheads="1"/>
          </p:cNvSpPr>
          <p:nvPr/>
        </p:nvSpPr>
        <p:spPr bwMode="auto">
          <a:xfrm>
            <a:off x="4800600" y="1600200"/>
            <a:ext cx="358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800">
                <a:latin typeface="Calibri" pitchFamily="34" charset="0"/>
                <a:ea typeface="ＭＳ Ｐゴシック" pitchFamily="34" charset="-128"/>
              </a:rPr>
              <a:t> How similar are items</a:t>
            </a:r>
            <a:br>
              <a:rPr lang="en-GB" sz="2800">
                <a:latin typeface="Calibri" pitchFamily="34" charset="0"/>
                <a:ea typeface="ＭＳ Ｐゴシック" pitchFamily="34" charset="-128"/>
              </a:rPr>
            </a:br>
            <a:r>
              <a:rPr lang="en-GB" sz="2800">
                <a:latin typeface="Calibri" pitchFamily="34" charset="0"/>
                <a:ea typeface="ＭＳ Ｐゴシック" pitchFamily="34" charset="-128"/>
              </a:rPr>
              <a:t>   3 and 5?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800">
                <a:latin typeface="Calibri" pitchFamily="34" charset="0"/>
                <a:ea typeface="ＭＳ Ｐゴシック" pitchFamily="34" charset="-128"/>
              </a:rPr>
              <a:t>How to calculate</a:t>
            </a:r>
            <a:br>
              <a:rPr lang="en-GB" sz="2800">
                <a:latin typeface="Calibri" pitchFamily="34" charset="0"/>
                <a:ea typeface="ＭＳ Ｐゴシック" pitchFamily="34" charset="-128"/>
              </a:rPr>
            </a:br>
            <a:r>
              <a:rPr lang="en-GB" sz="2800">
                <a:latin typeface="Calibri" pitchFamily="34" charset="0"/>
                <a:ea typeface="ＭＳ Ｐゴシック" pitchFamily="34" charset="-128"/>
              </a:rPr>
              <a:t>their similarity? </a:t>
            </a:r>
            <a:endParaRPr lang="en-US" sz="28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32004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91" name="Line 41"/>
          <p:cNvSpPr>
            <a:spLocks noChangeShapeType="1"/>
          </p:cNvSpPr>
          <p:nvPr/>
        </p:nvSpPr>
        <p:spPr bwMode="auto">
          <a:xfrm>
            <a:off x="14288" y="3276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92" name="Line 42"/>
          <p:cNvSpPr>
            <a:spLocks noChangeShapeType="1"/>
          </p:cNvSpPr>
          <p:nvPr/>
        </p:nvSpPr>
        <p:spPr bwMode="auto">
          <a:xfrm>
            <a:off x="14288" y="3810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93" name="Line 43"/>
          <p:cNvSpPr>
            <a:spLocks noChangeShapeType="1"/>
          </p:cNvSpPr>
          <p:nvPr/>
        </p:nvSpPr>
        <p:spPr bwMode="auto">
          <a:xfrm>
            <a:off x="14288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94" name="Line 44"/>
          <p:cNvSpPr>
            <a:spLocks noChangeShapeType="1"/>
          </p:cNvSpPr>
          <p:nvPr/>
        </p:nvSpPr>
        <p:spPr bwMode="auto">
          <a:xfrm>
            <a:off x="14288" y="5715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Similarity between items</a:t>
            </a:r>
            <a:endParaRPr lang="en-US" sz="4000" smtClean="0"/>
          </a:p>
        </p:txBody>
      </p:sp>
      <p:graphicFrame>
        <p:nvGraphicFramePr>
          <p:cNvPr id="14368" name="Group 32"/>
          <p:cNvGraphicFramePr>
            <a:graphicFrameLocks noGrp="1"/>
          </p:cNvGraphicFramePr>
          <p:nvPr>
            <p:ph idx="4294967295"/>
          </p:nvPr>
        </p:nvGraphicFramePr>
        <p:xfrm>
          <a:off x="479425" y="1600200"/>
          <a:ext cx="2743200" cy="456723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 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29" name="TextBox 6"/>
          <p:cNvSpPr txBox="1">
            <a:spLocks noChangeArrowheads="1"/>
          </p:cNvSpPr>
          <p:nvPr/>
        </p:nvSpPr>
        <p:spPr bwMode="auto">
          <a:xfrm>
            <a:off x="3505200" y="1600200"/>
            <a:ext cx="5334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>
                <a:latin typeface="Calibri" pitchFamily="34" charset="0"/>
                <a:ea typeface="ＭＳ Ｐゴシック" pitchFamily="34" charset="-128"/>
              </a:rPr>
              <a:t> Only consider users who have</a:t>
            </a:r>
            <a:r>
              <a:rPr lang="en-GB" altLang="zh-CN" sz="2400">
                <a:latin typeface="Calibri" pitchFamily="34" charset="0"/>
              </a:rPr>
              <a:t> </a:t>
            </a:r>
            <a:r>
              <a:rPr lang="en-GB" sz="2400">
                <a:latin typeface="Calibri" pitchFamily="34" charset="0"/>
                <a:ea typeface="ＭＳ Ｐゴシック" pitchFamily="34" charset="-128"/>
              </a:rPr>
              <a:t>rated</a:t>
            </a:r>
            <a:endParaRPr lang="en-GB" altLang="zh-CN" sz="240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GB" altLang="zh-CN" sz="2400">
                <a:latin typeface="Calibri" pitchFamily="34" charset="0"/>
              </a:rPr>
              <a:t>   </a:t>
            </a:r>
            <a:r>
              <a:rPr lang="en-GB" sz="2400">
                <a:latin typeface="Calibri" pitchFamily="34" charset="0"/>
                <a:ea typeface="ＭＳ Ｐゴシック" pitchFamily="34" charset="-128"/>
              </a:rPr>
              <a:t>both items</a:t>
            </a:r>
          </a:p>
          <a:p>
            <a:pPr>
              <a:buFont typeface="Arial" charset="0"/>
              <a:buChar char="•"/>
            </a:pPr>
            <a:r>
              <a:rPr lang="en-GB" sz="2400">
                <a:latin typeface="Calibri" pitchFamily="34" charset="0"/>
                <a:ea typeface="ＭＳ Ｐゴシック" pitchFamily="34" charset="-128"/>
              </a:rPr>
              <a:t> For each user: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 </a:t>
            </a:r>
            <a:br>
              <a:rPr lang="en-US" sz="2400">
                <a:latin typeface="Calibri" pitchFamily="34" charset="0"/>
                <a:ea typeface="ＭＳ Ｐゴシック" pitchFamily="34" charset="-128"/>
              </a:rPr>
            </a:br>
            <a:r>
              <a:rPr lang="en-US" altLang="zh-CN" sz="2400"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  Calculate difference in ratings</a:t>
            </a:r>
            <a:r>
              <a:rPr lang="en-US" altLang="zh-CN" sz="2400"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for the</a:t>
            </a:r>
            <a:endParaRPr lang="en-US" altLang="zh-CN" sz="240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altLang="zh-CN" sz="2400">
                <a:latin typeface="Calibri" pitchFamily="34" charset="0"/>
              </a:rPr>
              <a:t>  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 two items</a:t>
            </a:r>
            <a:endParaRPr lang="en-GB" sz="240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Arial" charset="0"/>
              <a:buChar char="•"/>
            </a:pPr>
            <a:r>
              <a:rPr lang="en-GB" sz="2400">
                <a:latin typeface="Calibri" pitchFamily="34" charset="0"/>
                <a:ea typeface="ＭＳ Ｐゴシック" pitchFamily="34" charset="-128"/>
              </a:rPr>
              <a:t> Take the average of this difference over</a:t>
            </a:r>
            <a:endParaRPr lang="en-GB" altLang="zh-CN" sz="240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GB" altLang="zh-CN" sz="2400">
                <a:latin typeface="Calibri" pitchFamily="34" charset="0"/>
              </a:rPr>
              <a:t>  </a:t>
            </a:r>
            <a:r>
              <a:rPr lang="en-GB" sz="2400">
                <a:latin typeface="Calibri" pitchFamily="34" charset="0"/>
                <a:ea typeface="ＭＳ Ｐゴシック" pitchFamily="34" charset="-128"/>
              </a:rPr>
              <a:t> the users</a:t>
            </a:r>
            <a:endParaRPr lang="en-GB" altLang="zh-CN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 altLang="zh-CN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 altLang="zh-CN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 altLang="zh-CN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 altLang="zh-CN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altLang="zh-CN" sz="2400">
                <a:latin typeface="Calibri" pitchFamily="34" charset="0"/>
              </a:rPr>
              <a:t> Can also use </a:t>
            </a:r>
            <a:r>
              <a:rPr lang="en-GB" altLang="zh-CN" sz="2400">
                <a:solidFill>
                  <a:schemeClr val="hlink"/>
                </a:solidFill>
                <a:latin typeface="Calibri" pitchFamily="34" charset="0"/>
              </a:rPr>
              <a:t>Pearson Correlation</a:t>
            </a:r>
            <a:r>
              <a:rPr lang="en-GB" altLang="zh-CN" sz="2400">
                <a:latin typeface="Calibri" pitchFamily="34" charset="0"/>
              </a:rPr>
              <a:t> Coefficients as in user-based approaches</a:t>
            </a:r>
            <a:endParaRPr lang="en-US" sz="24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1828800" y="1600200"/>
            <a:ext cx="13716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31" name="Rectangle 34"/>
          <p:cNvSpPr>
            <a:spLocks noChangeArrowheads="1"/>
          </p:cNvSpPr>
          <p:nvPr/>
        </p:nvSpPr>
        <p:spPr bwMode="auto">
          <a:xfrm>
            <a:off x="228600" y="2895600"/>
            <a:ext cx="3200400" cy="38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2" name="Rectangle 35"/>
          <p:cNvSpPr>
            <a:spLocks noChangeArrowheads="1"/>
          </p:cNvSpPr>
          <p:nvPr/>
        </p:nvSpPr>
        <p:spPr bwMode="auto">
          <a:xfrm>
            <a:off x="228600" y="3581400"/>
            <a:ext cx="3200400" cy="38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3" name="Rectangle 36"/>
          <p:cNvSpPr>
            <a:spLocks noChangeArrowheads="1"/>
          </p:cNvSpPr>
          <p:nvPr/>
        </p:nvSpPr>
        <p:spPr bwMode="auto">
          <a:xfrm>
            <a:off x="228600" y="4191000"/>
            <a:ext cx="3200400" cy="38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4" name="Rectangle 37"/>
          <p:cNvSpPr>
            <a:spLocks noChangeArrowheads="1"/>
          </p:cNvSpPr>
          <p:nvPr/>
        </p:nvSpPr>
        <p:spPr bwMode="auto">
          <a:xfrm>
            <a:off x="228600" y="5486400"/>
            <a:ext cx="3200400" cy="38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5" name="Rectangle 39"/>
          <p:cNvSpPr>
            <a:spLocks noChangeArrowheads="1"/>
          </p:cNvSpPr>
          <p:nvPr/>
        </p:nvSpPr>
        <p:spPr bwMode="auto">
          <a:xfrm>
            <a:off x="3505200" y="4343400"/>
            <a:ext cx="548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>
                <a:latin typeface="Calibri" pitchFamily="34" charset="0"/>
              </a:rPr>
              <a:t> sim(item 3, item 5)  = cosine( (5, 7, 7), (5, 7, 8) )</a:t>
            </a:r>
          </a:p>
          <a:p>
            <a:endParaRPr lang="en-GB" altLang="zh-CN">
              <a:latin typeface="Calibri" pitchFamily="34" charset="0"/>
            </a:endParaRPr>
          </a:p>
          <a:p>
            <a:r>
              <a:rPr lang="en-GB" altLang="zh-CN">
                <a:latin typeface="Calibri" pitchFamily="34" charset="0"/>
              </a:rPr>
              <a:t>= (5*5 + 7*7 + 7*8)/(sqrt(5</a:t>
            </a:r>
            <a:r>
              <a:rPr lang="en-GB" altLang="zh-CN" baseline="30000">
                <a:latin typeface="Calibri" pitchFamily="34" charset="0"/>
              </a:rPr>
              <a:t>2</a:t>
            </a:r>
            <a:r>
              <a:rPr lang="en-GB" altLang="zh-CN">
                <a:latin typeface="Calibri" pitchFamily="34" charset="0"/>
              </a:rPr>
              <a:t>+7</a:t>
            </a:r>
            <a:r>
              <a:rPr lang="en-GB" altLang="zh-CN" baseline="30000">
                <a:latin typeface="Calibri" pitchFamily="34" charset="0"/>
              </a:rPr>
              <a:t>2</a:t>
            </a:r>
            <a:r>
              <a:rPr lang="en-GB" altLang="zh-CN">
                <a:latin typeface="Calibri" pitchFamily="34" charset="0"/>
              </a:rPr>
              <a:t>+7</a:t>
            </a:r>
            <a:r>
              <a:rPr lang="en-GB" altLang="zh-CN" baseline="30000">
                <a:latin typeface="Calibri" pitchFamily="34" charset="0"/>
              </a:rPr>
              <a:t>2</a:t>
            </a:r>
            <a:r>
              <a:rPr lang="en-GB" altLang="zh-CN">
                <a:latin typeface="Calibri" pitchFamily="34" charset="0"/>
              </a:rPr>
              <a:t>)* sqrt(5</a:t>
            </a:r>
            <a:r>
              <a:rPr lang="en-GB" altLang="zh-CN" baseline="30000">
                <a:latin typeface="Calibri" pitchFamily="34" charset="0"/>
              </a:rPr>
              <a:t>2</a:t>
            </a:r>
            <a:r>
              <a:rPr lang="en-GB" altLang="zh-CN">
                <a:latin typeface="Calibri" pitchFamily="34" charset="0"/>
              </a:rPr>
              <a:t>+7</a:t>
            </a:r>
            <a:r>
              <a:rPr lang="en-GB" altLang="zh-CN" baseline="30000">
                <a:latin typeface="Calibri" pitchFamily="34" charset="0"/>
              </a:rPr>
              <a:t>2</a:t>
            </a:r>
            <a:r>
              <a:rPr lang="en-GB" altLang="zh-CN">
                <a:latin typeface="Calibri" pitchFamily="34" charset="0"/>
              </a:rPr>
              <a:t>+8</a:t>
            </a:r>
            <a:r>
              <a:rPr lang="en-GB" altLang="zh-CN" baseline="30000">
                <a:latin typeface="Calibri" pitchFamily="34" charset="0"/>
              </a:rPr>
              <a:t>2</a:t>
            </a:r>
            <a:r>
              <a:rPr lang="en-GB" altLang="zh-CN">
                <a:latin typeface="Calibri" pitchFamily="34" charset="0"/>
              </a:rPr>
              <a:t>))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4000">
                <a:cs typeface="SimSun" charset="0"/>
              </a:rPr>
              <a:t>Prediction: Calculating ranking </a:t>
            </a:r>
            <a:r>
              <a:rPr lang="en-GB" altLang="zh-CN" sz="4800">
                <a:cs typeface="SimSun" charset="0"/>
              </a:rPr>
              <a:t>r(user1,item3)</a:t>
            </a:r>
            <a:endParaRPr lang="en-US" sz="4800"/>
          </a:p>
        </p:txBody>
      </p:sp>
      <p:sp>
        <p:nvSpPr>
          <p:cNvPr id="6" name="Oval 5"/>
          <p:cNvSpPr/>
          <p:nvPr/>
        </p:nvSpPr>
        <p:spPr>
          <a:xfrm>
            <a:off x="1981200" y="3276600"/>
            <a:ext cx="9144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Item 3</a:t>
            </a:r>
            <a:endParaRPr lang="en-US" dirty="0"/>
          </a:p>
        </p:txBody>
      </p:sp>
      <p:cxnSp>
        <p:nvCxnSpPr>
          <p:cNvPr id="13" name="Straight Connector 12"/>
          <p:cNvCxnSpPr>
            <a:stCxn id="6" idx="4"/>
          </p:cNvCxnSpPr>
          <p:nvPr/>
        </p:nvCxnSpPr>
        <p:spPr>
          <a:xfrm rot="5400000">
            <a:off x="2362200" y="42037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</p:cNvCxnSpPr>
          <p:nvPr/>
        </p:nvCxnSpPr>
        <p:spPr>
          <a:xfrm rot="5400000">
            <a:off x="1110456" y="4114007"/>
            <a:ext cx="1112837" cy="895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 rot="10800000">
            <a:off x="1054100" y="3373438"/>
            <a:ext cx="914400" cy="3222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47800" y="5486400"/>
            <a:ext cx="4572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3124200"/>
            <a:ext cx="4572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800" y="2895600"/>
            <a:ext cx="4572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5600" y="4572000"/>
            <a:ext cx="4572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6" idx="6"/>
            <a:endCxn id="59" idx="2"/>
          </p:cNvCxnSpPr>
          <p:nvPr/>
        </p:nvCxnSpPr>
        <p:spPr>
          <a:xfrm flipV="1">
            <a:off x="2895600" y="3581400"/>
            <a:ext cx="381000" cy="114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905000" y="4267200"/>
            <a:ext cx="914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Item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57200" y="4953000"/>
            <a:ext cx="914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Item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609600" y="2590800"/>
            <a:ext cx="914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Item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76600" y="3200400"/>
            <a:ext cx="914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Item 1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2045" name="Object 125"/>
          <p:cNvGraphicFramePr>
            <a:graphicFrameLocks noChangeAspect="1"/>
          </p:cNvGraphicFramePr>
          <p:nvPr/>
        </p:nvGraphicFramePr>
        <p:xfrm>
          <a:off x="3017838" y="2286000"/>
          <a:ext cx="5624512" cy="1652588"/>
        </p:xfrm>
        <a:graphic>
          <a:graphicData uri="http://schemas.openxmlformats.org/presentationml/2006/ole">
            <p:oleObj spid="_x0000_s82045" name="Equation" r:id="rId4" imgW="3111500" imgH="914400" progId="Equation.3">
              <p:embed/>
            </p:oleObj>
          </a:graphicData>
        </a:graphic>
      </p:graphicFrame>
      <p:sp>
        <p:nvSpPr>
          <p:cNvPr id="82060" name="Text Box 25"/>
          <p:cNvSpPr txBox="1">
            <a:spLocks noChangeArrowheads="1"/>
          </p:cNvSpPr>
          <p:nvPr/>
        </p:nvSpPr>
        <p:spPr bwMode="auto">
          <a:xfrm>
            <a:off x="4175125" y="4529138"/>
            <a:ext cx="4481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Where </a:t>
            </a:r>
            <a:r>
              <a:rPr lang="en-US" b="1">
                <a:latin typeface="Symbol" pitchFamily="18" charset="2"/>
              </a:rPr>
              <a:t>a</a:t>
            </a:r>
            <a:r>
              <a:rPr lang="en-US">
                <a:latin typeface="Calibri" pitchFamily="34" charset="0"/>
              </a:rPr>
              <a:t> is a normalization factor, which is</a:t>
            </a:r>
          </a:p>
          <a:p>
            <a:r>
              <a:rPr lang="en-US">
                <a:latin typeface="Calibri" pitchFamily="34" charset="0"/>
              </a:rPr>
              <a:t>1/[the sum of all sim(item</a:t>
            </a:r>
            <a:r>
              <a:rPr lang="en-US" baseline="-25000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,item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)].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Algorithm: Youtube’s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Youtube</a:t>
            </a:r>
            <a:r>
              <a:rPr lang="en-US" dirty="0" smtClean="0"/>
              <a:t> also adopt item-based approach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Adding more useful features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Num. of views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Num. of likes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83971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588" y="2227263"/>
            <a:ext cx="2057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 Prediction Problems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 Prediction is the task to predict the missing links in graphs.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Applications</a:t>
            </a:r>
          </a:p>
          <a:p>
            <a:pPr lvl="1" eaLnBrk="1" hangingPunct="1"/>
            <a:r>
              <a:rPr lang="en-US" smtClean="0"/>
              <a:t>Social Network</a:t>
            </a:r>
          </a:p>
          <a:p>
            <a:pPr lvl="1" eaLnBrk="1" hangingPunct="1"/>
            <a:r>
              <a:rPr lang="en-US" smtClean="0"/>
              <a:t>Recommender systems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4675" y="2397125"/>
            <a:ext cx="322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Algorithm: Models-based Approaches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Latent Factor Models:</a:t>
            </a:r>
          </a:p>
          <a:p>
            <a:pPr lvl="1" eaLnBrk="1" hangingPunct="1"/>
            <a:r>
              <a:rPr lang="en-US" smtClean="0"/>
              <a:t>PLSA</a:t>
            </a:r>
          </a:p>
          <a:p>
            <a:pPr lvl="1" eaLnBrk="1" hangingPunct="1"/>
            <a:r>
              <a:rPr lang="en-US" smtClean="0"/>
              <a:t>Matrix Factorization</a:t>
            </a:r>
          </a:p>
          <a:p>
            <a:pPr lvl="1" eaLnBrk="1" hangingPunct="1"/>
            <a:r>
              <a:rPr lang="en-US" smtClean="0"/>
              <a:t>Bayesian Probabilistic Models</a:t>
            </a:r>
          </a:p>
          <a:p>
            <a:pPr eaLnBrk="1" hangingPunct="1"/>
            <a:endParaRPr lang="en-US" smtClean="0"/>
          </a:p>
        </p:txBody>
      </p:sp>
      <p:pic>
        <p:nvPicPr>
          <p:cNvPr id="84995" name="Picture 7" descr="sparseR"/>
          <p:cNvPicPr>
            <a:picLocks noChangeAspect="1" noChangeArrowheads="1"/>
          </p:cNvPicPr>
          <p:nvPr/>
        </p:nvPicPr>
        <p:blipFill>
          <a:blip r:embed="rId2"/>
          <a:srcRect b="14348"/>
          <a:stretch>
            <a:fillRect/>
          </a:stretch>
        </p:blipFill>
        <p:spPr bwMode="auto">
          <a:xfrm>
            <a:off x="1739900" y="4079875"/>
            <a:ext cx="1741488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6" descr="sparseR_UV"/>
          <p:cNvPicPr>
            <a:picLocks noChangeAspect="1" noChangeArrowheads="1"/>
          </p:cNvPicPr>
          <p:nvPr/>
        </p:nvPicPr>
        <p:blipFill>
          <a:blip r:embed="rId3"/>
          <a:srcRect l="1332" r="10732" b="14348"/>
          <a:stretch>
            <a:fillRect/>
          </a:stretch>
        </p:blipFill>
        <p:spPr bwMode="auto">
          <a:xfrm>
            <a:off x="3875088" y="3879850"/>
            <a:ext cx="281781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Latent Factor Models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Models with latent classes of items and users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Individual items and users are assigned to either a single class or a mixture of classes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Neural networks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Restricted Boltzmann machines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Singular Value Decomposition (SVD)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matrix factorization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Items and users described by unobserved factors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Main method used by leaders of Netflixprize competition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998AFA-BBE6-4BC3-8DDA-7D72BC88C6D8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Algorithm: Google </a:t>
            </a:r>
            <a:r>
              <a:rPr lang="en-US" dirty="0" err="1" smtClean="0"/>
              <a:t>New’s</a:t>
            </a:r>
            <a:r>
              <a:rPr lang="en-US" dirty="0" smtClean="0"/>
              <a:t> Method (PLSA)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 method for collaborative filtering based on probability models generated from user data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Models users </a:t>
            </a:r>
            <a:r>
              <a:rPr lang="en-US" dirty="0" err="1"/>
              <a:t>iϵI</a:t>
            </a:r>
            <a:r>
              <a:rPr lang="en-US" dirty="0"/>
              <a:t> and items </a:t>
            </a:r>
            <a:r>
              <a:rPr lang="en-US" dirty="0" err="1"/>
              <a:t>jϵJ</a:t>
            </a:r>
            <a:r>
              <a:rPr lang="en-US" dirty="0"/>
              <a:t> as random variable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relationships are learned from the joint probability distributions of users and items as a mixture distribution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Hidden variables </a:t>
            </a:r>
            <a:r>
              <a:rPr lang="en-US" dirty="0" err="1"/>
              <a:t>tϵT</a:t>
            </a:r>
            <a:r>
              <a:rPr lang="en-US" dirty="0"/>
              <a:t> are introduced to capture the relationship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Corresponding t’s can be intuited as groups or clusters of users with similar </a:t>
            </a:r>
            <a:r>
              <a:rPr lang="en-US" dirty="0" smtClean="0"/>
              <a:t>interests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Formally the model can be written </a:t>
            </a:r>
            <a:r>
              <a:rPr lang="en-US" dirty="0" smtClean="0"/>
              <a:t>as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257425" y="5788025"/>
            <a:ext cx="4764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p(j|i; θ) = ∑ p(t | i; </a:t>
            </a:r>
            <a:r>
              <a:rPr lang="en-US" sz="2800"/>
              <a:t>θ</a:t>
            </a:r>
            <a:r>
              <a:rPr lang="en-US" sz="3200">
                <a:latin typeface="Calibri" pitchFamily="34" charset="0"/>
              </a:rPr>
              <a:t>) p(j | t)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Matrix Factorization (SVD)</a:t>
            </a:r>
          </a:p>
        </p:txBody>
      </p:sp>
      <p:sp>
        <p:nvSpPr>
          <p:cNvPr id="38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Dimension reduction technique for matrices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Each item summarized by a </a:t>
            </a:r>
            <a:br>
              <a:rPr lang="en-US" sz="2800" smtClean="0">
                <a:latin typeface="Arial" charset="0"/>
              </a:rPr>
            </a:br>
            <a:r>
              <a:rPr lang="en-US" sz="2800" i="1" smtClean="0">
                <a:latin typeface="Arial" charset="0"/>
              </a:rPr>
              <a:t>d</a:t>
            </a:r>
            <a:r>
              <a:rPr lang="en-US" sz="2800" smtClean="0">
                <a:latin typeface="Arial" charset="0"/>
              </a:rPr>
              <a:t>-dimensional vector </a:t>
            </a:r>
            <a:r>
              <a:rPr lang="en-US" sz="2800" i="1" smtClean="0">
                <a:latin typeface="Arial" charset="0"/>
                <a:cs typeface="Arial" charset="0"/>
              </a:rPr>
              <a:t>q</a:t>
            </a:r>
            <a:r>
              <a:rPr lang="en-US" sz="2800" i="1" baseline="-25000" smtClean="0">
                <a:latin typeface="Arial" charset="0"/>
                <a:cs typeface="Arial" charset="0"/>
              </a:rPr>
              <a:t>i</a:t>
            </a:r>
            <a:r>
              <a:rPr lang="en-US" sz="28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Similarly, each user summarized by </a:t>
            </a:r>
            <a:r>
              <a:rPr lang="en-US" sz="2800" i="1" smtClean="0">
                <a:latin typeface="Arial" charset="0"/>
                <a:cs typeface="Arial" charset="0"/>
              </a:rPr>
              <a:t>p</a:t>
            </a:r>
            <a:r>
              <a:rPr lang="en-US" sz="2800" i="1" baseline="-25000" smtClean="0">
                <a:latin typeface="Arial" charset="0"/>
                <a:cs typeface="Arial" charset="0"/>
              </a:rPr>
              <a:t>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Choose </a:t>
            </a:r>
            <a:r>
              <a:rPr lang="en-US" sz="2800" i="1" smtClean="0">
                <a:latin typeface="Arial" charset="0"/>
              </a:rPr>
              <a:t>d </a:t>
            </a:r>
            <a:r>
              <a:rPr lang="en-US" sz="2800" smtClean="0">
                <a:latin typeface="Arial" charset="0"/>
              </a:rPr>
              <a:t>much smaller than number of items or users</a:t>
            </a:r>
            <a:endParaRPr lang="en-US" sz="2800" i="1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>
                <a:latin typeface="Arial" charset="0"/>
              </a:rPr>
              <a:t>e.g., d</a:t>
            </a:r>
            <a:r>
              <a:rPr lang="en-US" sz="2400" smtClean="0">
                <a:latin typeface="Arial" charset="0"/>
              </a:rPr>
              <a:t> = 50 &lt;&lt; 18,000 or 480,000</a:t>
            </a:r>
            <a:r>
              <a:rPr lang="en-US" sz="2400" i="1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  <a:cs typeface="Arial" charset="0"/>
              </a:rPr>
              <a:t>Predicted rating for Item </a:t>
            </a:r>
            <a:r>
              <a:rPr lang="en-US" sz="2800" i="1" smtClean="0">
                <a:latin typeface="Arial" charset="0"/>
                <a:cs typeface="Arial" charset="0"/>
              </a:rPr>
              <a:t>i </a:t>
            </a:r>
            <a:r>
              <a:rPr lang="en-US" sz="2800" smtClean="0">
                <a:latin typeface="Arial" charset="0"/>
                <a:cs typeface="Arial" charset="0"/>
              </a:rPr>
              <a:t>by User </a:t>
            </a:r>
            <a:r>
              <a:rPr lang="en-US" sz="2800" i="1" smtClean="0">
                <a:latin typeface="Arial" charset="0"/>
                <a:cs typeface="Arial" charset="0"/>
              </a:rPr>
              <a:t>u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Inner product of </a:t>
            </a:r>
            <a:r>
              <a:rPr lang="en-US" sz="2400" i="1" smtClean="0">
                <a:latin typeface="Arial" charset="0"/>
                <a:cs typeface="Arial" charset="0"/>
              </a:rPr>
              <a:t>q</a:t>
            </a:r>
            <a:r>
              <a:rPr lang="en-US" sz="2400" i="1" baseline="-25000" smtClean="0">
                <a:latin typeface="Arial" charset="0"/>
                <a:cs typeface="Arial" charset="0"/>
              </a:rPr>
              <a:t>i</a:t>
            </a:r>
            <a:r>
              <a:rPr lang="en-US" sz="2400" smtClean="0">
                <a:latin typeface="Arial" charset="0"/>
                <a:cs typeface="Arial" charset="0"/>
              </a:rPr>
              <a:t> and </a:t>
            </a:r>
            <a:r>
              <a:rPr lang="en-US" sz="2400" i="1" smtClean="0">
                <a:latin typeface="Arial" charset="0"/>
                <a:cs typeface="Arial" charset="0"/>
              </a:rPr>
              <a:t>p</a:t>
            </a:r>
            <a:r>
              <a:rPr lang="en-US" sz="2400" i="1" baseline="-25000" smtClean="0">
                <a:latin typeface="Arial" charset="0"/>
                <a:cs typeface="Arial" charset="0"/>
              </a:rPr>
              <a:t>u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8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237EEC-A5D7-4137-ADF2-8D3091574C3D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102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103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8098" name="Object 210"/>
          <p:cNvGraphicFramePr>
            <a:graphicFrameLocks noChangeAspect="1"/>
          </p:cNvGraphicFramePr>
          <p:nvPr/>
        </p:nvGraphicFramePr>
        <p:xfrm>
          <a:off x="1343025" y="5538788"/>
          <a:ext cx="7181850" cy="704850"/>
        </p:xfrm>
        <a:graphic>
          <a:graphicData uri="http://schemas.openxmlformats.org/presentationml/2006/ole">
            <p:oleObj spid="_x0000_s38098" name="Equation" r:id="rId4" imgW="22987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B26119-2EF9-4B01-9711-F52E7E1D4595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162" name="Line 2"/>
          <p:cNvSpPr>
            <a:spLocks noChangeShapeType="1"/>
          </p:cNvSpPr>
          <p:nvPr/>
        </p:nvSpPr>
        <p:spPr bwMode="auto">
          <a:xfrm>
            <a:off x="4724400" y="838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969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females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74263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males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419600" y="53340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serious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419600" y="60198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escapist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Princess</a:t>
            </a:r>
          </a:p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Diaries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962400" y="44196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Lion King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5791200" y="914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Braveheart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5943600" y="25146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Lethal Weapon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4953000" y="5105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Independence Day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810000" y="12192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Amadeus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Color Purple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6781800" y="4572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Dumb and Dumber</a:t>
            </a:r>
          </a:p>
        </p:txBody>
      </p:sp>
      <p:sp>
        <p:nvSpPr>
          <p:cNvPr id="92177" name="Text Box 23"/>
          <p:cNvSpPr txBox="1">
            <a:spLocks noChangeArrowheads="1"/>
          </p:cNvSpPr>
          <p:nvPr/>
        </p:nvSpPr>
        <p:spPr bwMode="auto">
          <a:xfrm>
            <a:off x="4495800" y="29718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Ocean</a:t>
            </a:r>
            <a:r>
              <a:rPr lang="ja-JP" altLang="en-US" sz="1200">
                <a:solidFill>
                  <a:schemeClr val="accent2"/>
                </a:solidFill>
                <a:latin typeface="Lucida Bright" pitchFamily="18" charset="0"/>
              </a:rPr>
              <a:t>’</a:t>
            </a:r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 11</a:t>
            </a:r>
          </a:p>
        </p:txBody>
      </p:sp>
      <p:sp>
        <p:nvSpPr>
          <p:cNvPr id="92178" name="Text Box 24"/>
          <p:cNvSpPr txBox="1">
            <a:spLocks noChangeArrowheads="1"/>
          </p:cNvSpPr>
          <p:nvPr/>
        </p:nvSpPr>
        <p:spPr bwMode="auto">
          <a:xfrm>
            <a:off x="1981200" y="2819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Sense and Sensibility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AEB4E4-05B2-4FBE-A825-43296A1819DF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4210" name="Line 2"/>
          <p:cNvSpPr>
            <a:spLocks noChangeShapeType="1"/>
          </p:cNvSpPr>
          <p:nvPr/>
        </p:nvSpPr>
        <p:spPr bwMode="auto">
          <a:xfrm>
            <a:off x="4724400" y="838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7969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females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74263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males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419600" y="53340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serious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419600" y="60198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escapist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Princess</a:t>
            </a:r>
          </a:p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Diaries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962400" y="44196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Lion King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791200" y="914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Braveheart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5943600" y="25146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Lethal Weapon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953000" y="5105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Independence Day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3810000" y="12192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Amadeus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Color Purple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6781800" y="4572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Dumb and Dumber</a:t>
            </a:r>
          </a:p>
        </p:txBody>
      </p:sp>
      <p:pic>
        <p:nvPicPr>
          <p:cNvPr id="94225" name="Picture 17" descr="girl-3-128x1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524000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6" name="Picture 18" descr="boy_ic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4384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7" name="Picture 19" descr="boy-ic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629400" y="4800600"/>
            <a:ext cx="66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8" name="Picture 20" descr="drew%20fina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724400" y="3505200"/>
            <a:ext cx="5000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9" name="Picture 21" descr="istockphoto_1239124_girl_icon_desig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962400"/>
            <a:ext cx="576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0" name="Picture 22" descr="boy-1-128x1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553200" y="1295400"/>
            <a:ext cx="506413" cy="687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4495800" y="29718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Ocean</a:t>
            </a:r>
            <a:r>
              <a:rPr lang="ja-JP" altLang="en-US" sz="1200">
                <a:solidFill>
                  <a:schemeClr val="accent2"/>
                </a:solidFill>
                <a:latin typeface="Lucida Bright" pitchFamily="18" charset="0"/>
              </a:rPr>
              <a:t>’</a:t>
            </a:r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 11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1981200" y="2819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Sense and Sensibility</a:t>
            </a:r>
          </a:p>
        </p:txBody>
      </p:sp>
      <p:pic>
        <p:nvPicPr>
          <p:cNvPr id="94233" name="Picture 25" descr="istockphoto_1239124_girl_icon_desig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971800"/>
            <a:ext cx="576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6858000" y="5562600"/>
            <a:ext cx="381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>
                <a:ea typeface="ＭＳ Ｐゴシック" pitchFamily="34" charset="-128"/>
              </a:rPr>
              <a:t>Gus</a:t>
            </a:r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4800600" y="4114800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>
                <a:ea typeface="ＭＳ Ｐゴシック" pitchFamily="34" charset="-128"/>
              </a:rPr>
              <a:t>Dave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Regularization for MF</a:t>
            </a:r>
          </a:p>
        </p:txBody>
      </p:sp>
      <p:sp>
        <p:nvSpPr>
          <p:cNvPr id="452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Want to minimize sum of squared error (SSE) for Test data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One idea: Minimize SSE for Training data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Want large </a:t>
            </a:r>
            <a:r>
              <a:rPr lang="en-US" sz="2400" i="1" smtClean="0">
                <a:latin typeface="Arial" charset="0"/>
              </a:rPr>
              <a:t>d</a:t>
            </a:r>
            <a:r>
              <a:rPr lang="en-US" sz="2400" smtClean="0">
                <a:latin typeface="Arial" charset="0"/>
              </a:rPr>
              <a:t> to capture all the signals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But, Test RMSE begins to rise for </a:t>
            </a:r>
            <a:r>
              <a:rPr lang="en-US" sz="2400" i="1" smtClean="0">
                <a:latin typeface="Arial" charset="0"/>
              </a:rPr>
              <a:t>d</a:t>
            </a:r>
            <a:r>
              <a:rPr lang="en-US" sz="2400" smtClean="0">
                <a:latin typeface="Arial" charset="0"/>
              </a:rPr>
              <a:t> &gt; 2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Regularization is needed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Allow rich model where there are sufficient data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Shrink aggressively where data are scarce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Minimize</a:t>
            </a:r>
          </a:p>
          <a:p>
            <a:pPr eaLnBrk="1" hangingPunct="1"/>
            <a:endParaRPr lang="en-US" sz="2800" smtClean="0">
              <a:latin typeface="Arial" charset="0"/>
            </a:endParaRPr>
          </a:p>
        </p:txBody>
      </p:sp>
      <p:graphicFrame>
        <p:nvGraphicFramePr>
          <p:cNvPr id="45263" name="Object 20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74925" y="5197475"/>
          <a:ext cx="5162550" cy="973138"/>
        </p:xfrm>
        <a:graphic>
          <a:graphicData uri="http://schemas.openxmlformats.org/presentationml/2006/ole">
            <p:oleObj spid="_x0000_s45263" name="Equation" r:id="rId4" imgW="2425700" imgH="457200" progId="Equation.3">
              <p:embed/>
            </p:oleObj>
          </a:graphicData>
        </a:graphic>
      </p:graphicFrame>
      <p:sp>
        <p:nvSpPr>
          <p:cNvPr id="4526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C9FB4D-6C90-46FE-ABB4-7D25AD0E40C9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8D8448F-CD77-416A-A44E-94464AAE9329}" type="slidenum">
              <a:rPr lang="en-US" sz="1400">
                <a:ea typeface="ＭＳ Ｐゴシック" pitchFamily="34" charset="-128"/>
              </a:rPr>
              <a:pPr algn="r"/>
              <a:t>37</a:t>
            </a:fld>
            <a:endParaRPr lang="en-US" sz="1400">
              <a:ea typeface="ＭＳ Ｐゴシック" pitchFamily="34" charset="-128"/>
            </a:endParaRPr>
          </a:p>
        </p:txBody>
      </p:sp>
      <p:sp>
        <p:nvSpPr>
          <p:cNvPr id="99330" name="Line 2"/>
          <p:cNvSpPr>
            <a:spLocks noChangeShapeType="1"/>
          </p:cNvSpPr>
          <p:nvPr/>
        </p:nvSpPr>
        <p:spPr bwMode="auto">
          <a:xfrm>
            <a:off x="4724400" y="838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969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females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74263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males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419600" y="53340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serious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419600" y="60198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escapist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Princess</a:t>
            </a:r>
          </a:p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Diaries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3962400" y="44196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Lion King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5791200" y="914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Braveheart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5943600" y="25146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Lethal Weapon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4953000" y="5105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Independence Day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3810000" y="12192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Amadeus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Color Purple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6781800" y="4572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Dumb and Dumber</a:t>
            </a:r>
          </a:p>
        </p:txBody>
      </p:sp>
      <p:pic>
        <p:nvPicPr>
          <p:cNvPr id="99345" name="Picture 19" descr="boy-i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629400" y="4800600"/>
            <a:ext cx="66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6" name="Text Box 23"/>
          <p:cNvSpPr txBox="1">
            <a:spLocks noChangeArrowheads="1"/>
          </p:cNvSpPr>
          <p:nvPr/>
        </p:nvSpPr>
        <p:spPr bwMode="auto">
          <a:xfrm>
            <a:off x="4495800" y="29718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Ocean</a:t>
            </a:r>
            <a:r>
              <a:rPr lang="ja-JP" altLang="en-US" sz="1200">
                <a:solidFill>
                  <a:schemeClr val="accent2"/>
                </a:solidFill>
                <a:latin typeface="Lucida Bright" pitchFamily="18" charset="0"/>
              </a:rPr>
              <a:t>’</a:t>
            </a:r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 11</a:t>
            </a:r>
          </a:p>
        </p:txBody>
      </p:sp>
      <p:sp>
        <p:nvSpPr>
          <p:cNvPr id="99347" name="Text Box 24"/>
          <p:cNvSpPr txBox="1">
            <a:spLocks noChangeArrowheads="1"/>
          </p:cNvSpPr>
          <p:nvPr/>
        </p:nvSpPr>
        <p:spPr bwMode="auto">
          <a:xfrm>
            <a:off x="1981200" y="2819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Sense and Sensibility</a:t>
            </a:r>
          </a:p>
        </p:txBody>
      </p:sp>
      <p:sp>
        <p:nvSpPr>
          <p:cNvPr id="99348" name="Text Box 26"/>
          <p:cNvSpPr txBox="1">
            <a:spLocks noChangeArrowheads="1"/>
          </p:cNvSpPr>
          <p:nvPr/>
        </p:nvSpPr>
        <p:spPr bwMode="auto">
          <a:xfrm>
            <a:off x="6858000" y="5562600"/>
            <a:ext cx="381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>
                <a:ea typeface="ＭＳ Ｐゴシック" pitchFamily="34" charset="-128"/>
              </a:rPr>
              <a:t>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B4DD9B-6E2E-45F5-95A8-050124AFA884}" type="slidenum">
              <a:rPr lang="en-US" sz="1400">
                <a:ea typeface="ＭＳ Ｐゴシック" pitchFamily="34" charset="-128"/>
              </a:rPr>
              <a:pPr algn="r"/>
              <a:t>38</a:t>
            </a:fld>
            <a:endParaRPr lang="en-US" sz="1400">
              <a:ea typeface="ＭＳ Ｐゴシック" pitchFamily="34" charset="-128"/>
            </a:endParaRPr>
          </a:p>
        </p:txBody>
      </p:sp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4724400" y="838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969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females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74263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males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419600" y="53340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serious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419600" y="60198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escapist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Princess</a:t>
            </a:r>
          </a:p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Diaries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3962400" y="44196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Lion King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5791200" y="914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Braveheart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5943600" y="25146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Lethal Weapon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4953000" y="5105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Independence Day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3810000" y="12192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Amadeus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Color Purple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6781800" y="4572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Dumb and Dumber</a:t>
            </a:r>
          </a:p>
        </p:txBody>
      </p:sp>
      <p:pic>
        <p:nvPicPr>
          <p:cNvPr id="101393" name="Picture 17" descr="boy-i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629400" y="4800600"/>
            <a:ext cx="66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4495800" y="29718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Ocean</a:t>
            </a:r>
            <a:r>
              <a:rPr lang="ja-JP" altLang="en-US" sz="1200">
                <a:solidFill>
                  <a:schemeClr val="accent2"/>
                </a:solidFill>
                <a:latin typeface="Lucida Bright" pitchFamily="18" charset="0"/>
              </a:rPr>
              <a:t>’</a:t>
            </a:r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 11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1981200" y="2819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Sense and Sensibility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6858000" y="5562600"/>
            <a:ext cx="381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>
                <a:ea typeface="ＭＳ Ｐゴシック" pitchFamily="34" charset="-128"/>
              </a:rPr>
              <a:t>Gus</a:t>
            </a:r>
          </a:p>
        </p:txBody>
      </p:sp>
      <p:sp>
        <p:nvSpPr>
          <p:cNvPr id="101397" name="Line 22"/>
          <p:cNvSpPr>
            <a:spLocks noChangeShapeType="1"/>
          </p:cNvSpPr>
          <p:nvPr/>
        </p:nvSpPr>
        <p:spPr bwMode="auto">
          <a:xfrm flipH="1" flipV="1">
            <a:off x="4724400" y="3429000"/>
            <a:ext cx="20574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E81EAF9-6D3C-4FA0-9991-4F510B8B2149}" type="slidenum">
              <a:rPr lang="en-US" sz="1400">
                <a:ea typeface="ＭＳ Ｐゴシック" pitchFamily="34" charset="-128"/>
              </a:rPr>
              <a:pPr algn="r"/>
              <a:t>39</a:t>
            </a:fld>
            <a:endParaRPr lang="en-US" sz="1400">
              <a:ea typeface="ＭＳ Ｐゴシック" pitchFamily="34" charset="-128"/>
            </a:endParaRPr>
          </a:p>
        </p:txBody>
      </p:sp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4724400" y="838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7969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females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74263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males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4419600" y="53340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serious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419600" y="60198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escapist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Princess</a:t>
            </a:r>
          </a:p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Diaries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3962400" y="44196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Lion King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5791200" y="914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Braveheart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5943600" y="25146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Lethal Weapon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4953000" y="5105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Independence Day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3810000" y="12192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Amadeus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Color Purple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781800" y="4572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Dumb and Dumber</a:t>
            </a:r>
          </a:p>
        </p:txBody>
      </p:sp>
      <p:pic>
        <p:nvPicPr>
          <p:cNvPr id="103441" name="Picture 17" descr="boy-i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096000" y="4267200"/>
            <a:ext cx="66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4495800" y="29718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Ocean</a:t>
            </a:r>
            <a:r>
              <a:rPr lang="ja-JP" altLang="en-US" sz="1200">
                <a:solidFill>
                  <a:schemeClr val="accent2"/>
                </a:solidFill>
                <a:latin typeface="Lucida Bright" pitchFamily="18" charset="0"/>
              </a:rPr>
              <a:t>’</a:t>
            </a:r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 11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1981200" y="2819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Sense and Sensibility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6324600" y="5029200"/>
            <a:ext cx="381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>
                <a:ea typeface="ＭＳ Ｐゴシック" pitchFamily="34" charset="-128"/>
              </a:rPr>
              <a:t>Gus</a:t>
            </a:r>
          </a:p>
        </p:txBody>
      </p:sp>
      <p:sp>
        <p:nvSpPr>
          <p:cNvPr id="103445" name="Line 23"/>
          <p:cNvSpPr>
            <a:spLocks noChangeShapeType="1"/>
          </p:cNvSpPr>
          <p:nvPr/>
        </p:nvSpPr>
        <p:spPr bwMode="auto">
          <a:xfrm>
            <a:off x="4724400" y="34290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7772400" cy="7651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Links in Social Networks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4041775"/>
          </a:xfrm>
        </p:spPr>
        <p:txBody>
          <a:bodyPr/>
          <a:lstStyle/>
          <a:p>
            <a:pPr marL="339725" indent="-339725" eaLnBrk="1" hangingPunct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sz="2800" smtClean="0"/>
              <a:t>A </a:t>
            </a:r>
            <a:r>
              <a:rPr lang="en-GB" sz="2800" b="1" smtClean="0"/>
              <a:t>social network</a:t>
            </a:r>
            <a:r>
              <a:rPr lang="en-GB" sz="2800" smtClean="0"/>
              <a:t> is a social structure of people, linked(directly or indirectly) to each other through a common relation or interest</a:t>
            </a:r>
          </a:p>
          <a:p>
            <a:pPr marL="339725" indent="-339725" eaLnBrk="1" hangingPunct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sz="2800" b="1" smtClean="0"/>
              <a:t>Links in Social network</a:t>
            </a:r>
            <a:endParaRPr lang="en-GB" sz="2800" smtClean="0"/>
          </a:p>
          <a:p>
            <a:pPr marL="739775" lvl="1" indent="-339725" eaLnBrk="1" hangingPunct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sz="2400" smtClean="0"/>
              <a:t>Like, dislike</a:t>
            </a:r>
          </a:p>
          <a:p>
            <a:pPr marL="739775" lvl="1" indent="-339725" eaLnBrk="1" hangingPunct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sz="2400" smtClean="0"/>
              <a:t>Friends, classmates, etc.</a:t>
            </a:r>
            <a:endParaRPr lang="en-GB" sz="240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12/02/06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B7FA0-4BF6-41AE-9E4C-9C7ED5E37B66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050" y="31083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6888" y="4432300"/>
            <a:ext cx="2776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D5B8F-471A-4534-860D-27B75DA27452}" type="slidenum">
              <a:rPr lang="en-US" sz="1400">
                <a:ea typeface="ＭＳ Ｐゴシック" pitchFamily="34" charset="-128"/>
              </a:rPr>
              <a:pPr algn="r"/>
              <a:t>40</a:t>
            </a:fld>
            <a:endParaRPr lang="en-US" sz="1400">
              <a:ea typeface="ＭＳ Ｐゴシック" pitchFamily="34" charset="-128"/>
            </a:endParaRPr>
          </a:p>
        </p:txBody>
      </p:sp>
      <p:sp>
        <p:nvSpPr>
          <p:cNvPr id="105474" name="Line 2"/>
          <p:cNvSpPr>
            <a:spLocks noChangeShapeType="1"/>
          </p:cNvSpPr>
          <p:nvPr/>
        </p:nvSpPr>
        <p:spPr bwMode="auto">
          <a:xfrm>
            <a:off x="4724400" y="838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969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females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74263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males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419600" y="53340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serious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419600" y="60198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escapist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Princess</a:t>
            </a:r>
          </a:p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Diaries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962400" y="44196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Lion King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791200" y="914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Braveheart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5943600" y="25146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Lethal Weapon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4953000" y="5105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Independence Day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3810000" y="12192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Amadeus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Color Purple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781800" y="4572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Dumb and Dumber</a:t>
            </a:r>
          </a:p>
        </p:txBody>
      </p:sp>
      <p:pic>
        <p:nvPicPr>
          <p:cNvPr id="105489" name="Picture 17" descr="boy-i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5105400" y="3581400"/>
            <a:ext cx="66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4495800" y="29718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Ocean</a:t>
            </a:r>
            <a:r>
              <a:rPr lang="ja-JP" altLang="en-US" sz="1200">
                <a:solidFill>
                  <a:schemeClr val="accent2"/>
                </a:solidFill>
                <a:latin typeface="Lucida Bright" pitchFamily="18" charset="0"/>
              </a:rPr>
              <a:t>’</a:t>
            </a:r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 11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1981200" y="2819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Sense and Sensibility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5257800" y="4343400"/>
            <a:ext cx="381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>
                <a:ea typeface="ＭＳ Ｐゴシック" pitchFamily="34" charset="-128"/>
              </a:rPr>
              <a:t>Gus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4724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Temporal Effects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charset="0"/>
              </a:rPr>
              <a:t>User behavior may change over time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Arial" charset="0"/>
              </a:rPr>
              <a:t>Ratings go up or down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Arial" charset="0"/>
              </a:rPr>
              <a:t>Interests change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Arial" charset="0"/>
              </a:rPr>
              <a:t>For example, with addition of a new rater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Arial" charset="0"/>
              </a:rPr>
              <a:t>Allow </a:t>
            </a:r>
            <a:r>
              <a:rPr lang="en-US" dirty="0">
                <a:latin typeface="Arial" charset="0"/>
              </a:rPr>
              <a:t>user biases and/or factors to change over </a:t>
            </a:r>
            <a:r>
              <a:rPr lang="en-US" dirty="0" smtClean="0">
                <a:latin typeface="Arial" charset="0"/>
              </a:rPr>
              <a:t>time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7E3EE5-C118-4C0E-AC1A-2C9D5435E1C1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EE0533-5ABC-478E-9848-3E88DD4F04D8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957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77417F-15BD-41D9-9C0B-44B9AE4D8267}" type="slidenum">
              <a:rPr lang="en-US" sz="1400">
                <a:ea typeface="ＭＳ Ｐゴシック" pitchFamily="34" charset="-128"/>
              </a:rPr>
              <a:pPr algn="r"/>
              <a:t>42</a:t>
            </a:fld>
            <a:endParaRPr lang="en-US" sz="1400">
              <a:ea typeface="ＭＳ Ｐゴシック" pitchFamily="34" charset="-128"/>
            </a:endParaRPr>
          </a:p>
        </p:txBody>
      </p:sp>
      <p:sp>
        <p:nvSpPr>
          <p:cNvPr id="109571" name="Line 2"/>
          <p:cNvSpPr>
            <a:spLocks noChangeShapeType="1"/>
          </p:cNvSpPr>
          <p:nvPr/>
        </p:nvSpPr>
        <p:spPr bwMode="auto">
          <a:xfrm>
            <a:off x="4724400" y="838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Line 3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9574" name="Text Box 5"/>
          <p:cNvSpPr txBox="1">
            <a:spLocks noChangeArrowheads="1"/>
          </p:cNvSpPr>
          <p:nvPr/>
        </p:nvSpPr>
        <p:spPr bwMode="auto">
          <a:xfrm>
            <a:off x="7969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females</a:t>
            </a:r>
          </a:p>
        </p:txBody>
      </p:sp>
      <p:sp>
        <p:nvSpPr>
          <p:cNvPr id="109575" name="Text Box 6"/>
          <p:cNvSpPr txBox="1">
            <a:spLocks noChangeArrowheads="1"/>
          </p:cNvSpPr>
          <p:nvPr/>
        </p:nvSpPr>
        <p:spPr bwMode="auto">
          <a:xfrm>
            <a:off x="74263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males</a:t>
            </a:r>
          </a:p>
        </p:txBody>
      </p:sp>
      <p:sp>
        <p:nvSpPr>
          <p:cNvPr id="109576" name="Text Box 7"/>
          <p:cNvSpPr txBox="1">
            <a:spLocks noChangeArrowheads="1"/>
          </p:cNvSpPr>
          <p:nvPr/>
        </p:nvSpPr>
        <p:spPr bwMode="auto">
          <a:xfrm>
            <a:off x="4419600" y="53340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serious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9577" name="Text Box 8"/>
          <p:cNvSpPr txBox="1">
            <a:spLocks noChangeArrowheads="1"/>
          </p:cNvSpPr>
          <p:nvPr/>
        </p:nvSpPr>
        <p:spPr bwMode="auto">
          <a:xfrm>
            <a:off x="4419600" y="60198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escapist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09578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Princess</a:t>
            </a:r>
          </a:p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Diaries</a:t>
            </a:r>
          </a:p>
        </p:txBody>
      </p:sp>
      <p:sp>
        <p:nvSpPr>
          <p:cNvPr id="109579" name="Text Box 10"/>
          <p:cNvSpPr txBox="1">
            <a:spLocks noChangeArrowheads="1"/>
          </p:cNvSpPr>
          <p:nvPr/>
        </p:nvSpPr>
        <p:spPr bwMode="auto">
          <a:xfrm>
            <a:off x="3962400" y="44196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Lion King</a:t>
            </a:r>
          </a:p>
        </p:txBody>
      </p:sp>
      <p:sp>
        <p:nvSpPr>
          <p:cNvPr id="109580" name="Text Box 11"/>
          <p:cNvSpPr txBox="1">
            <a:spLocks noChangeArrowheads="1"/>
          </p:cNvSpPr>
          <p:nvPr/>
        </p:nvSpPr>
        <p:spPr bwMode="auto">
          <a:xfrm>
            <a:off x="5791200" y="914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Braveheart</a:t>
            </a:r>
          </a:p>
        </p:txBody>
      </p:sp>
      <p:sp>
        <p:nvSpPr>
          <p:cNvPr id="109581" name="Text Box 12"/>
          <p:cNvSpPr txBox="1">
            <a:spLocks noChangeArrowheads="1"/>
          </p:cNvSpPr>
          <p:nvPr/>
        </p:nvSpPr>
        <p:spPr bwMode="auto">
          <a:xfrm>
            <a:off x="5943600" y="25146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Lethal Weapon</a:t>
            </a:r>
          </a:p>
        </p:txBody>
      </p:sp>
      <p:sp>
        <p:nvSpPr>
          <p:cNvPr id="109582" name="Text Box 13"/>
          <p:cNvSpPr txBox="1">
            <a:spLocks noChangeArrowheads="1"/>
          </p:cNvSpPr>
          <p:nvPr/>
        </p:nvSpPr>
        <p:spPr bwMode="auto">
          <a:xfrm>
            <a:off x="4953000" y="5105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Independence Day</a:t>
            </a:r>
          </a:p>
        </p:txBody>
      </p:sp>
      <p:sp>
        <p:nvSpPr>
          <p:cNvPr id="109583" name="Text Box 14"/>
          <p:cNvSpPr txBox="1">
            <a:spLocks noChangeArrowheads="1"/>
          </p:cNvSpPr>
          <p:nvPr/>
        </p:nvSpPr>
        <p:spPr bwMode="auto">
          <a:xfrm>
            <a:off x="3810000" y="12192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Amadeus</a:t>
            </a:r>
          </a:p>
        </p:txBody>
      </p:sp>
      <p:sp>
        <p:nvSpPr>
          <p:cNvPr id="109584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Color Purple</a:t>
            </a:r>
          </a:p>
        </p:txBody>
      </p:sp>
      <p:sp>
        <p:nvSpPr>
          <p:cNvPr id="109585" name="Text Box 16"/>
          <p:cNvSpPr txBox="1">
            <a:spLocks noChangeArrowheads="1"/>
          </p:cNvSpPr>
          <p:nvPr/>
        </p:nvSpPr>
        <p:spPr bwMode="auto">
          <a:xfrm>
            <a:off x="6781800" y="4572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Dumb and Dumber</a:t>
            </a:r>
          </a:p>
        </p:txBody>
      </p:sp>
      <p:sp>
        <p:nvSpPr>
          <p:cNvPr id="109586" name="Text Box 23"/>
          <p:cNvSpPr txBox="1">
            <a:spLocks noChangeArrowheads="1"/>
          </p:cNvSpPr>
          <p:nvPr/>
        </p:nvSpPr>
        <p:spPr bwMode="auto">
          <a:xfrm>
            <a:off x="4495800" y="29718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Ocean</a:t>
            </a:r>
            <a:r>
              <a:rPr lang="ja-JP" altLang="en-US" sz="1200">
                <a:solidFill>
                  <a:schemeClr val="accent2"/>
                </a:solidFill>
                <a:latin typeface="Lucida Bright" pitchFamily="18" charset="0"/>
              </a:rPr>
              <a:t>’</a:t>
            </a:r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 11</a:t>
            </a:r>
          </a:p>
        </p:txBody>
      </p:sp>
      <p:sp>
        <p:nvSpPr>
          <p:cNvPr id="109587" name="Text Box 24"/>
          <p:cNvSpPr txBox="1">
            <a:spLocks noChangeArrowheads="1"/>
          </p:cNvSpPr>
          <p:nvPr/>
        </p:nvSpPr>
        <p:spPr bwMode="auto">
          <a:xfrm>
            <a:off x="1981200" y="2819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Sense and Sensibility</a:t>
            </a:r>
          </a:p>
        </p:txBody>
      </p:sp>
      <p:pic>
        <p:nvPicPr>
          <p:cNvPr id="109588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838" y="3505200"/>
            <a:ext cx="9747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5C9EC8-825A-482F-A0CA-855B64750944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16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EEC41C3-CDC5-4B1E-81C1-4631849E768F}" type="slidenum">
              <a:rPr lang="en-US" sz="1400">
                <a:ea typeface="ＭＳ Ｐゴシック" pitchFamily="34" charset="-128"/>
              </a:rPr>
              <a:pPr algn="r"/>
              <a:t>43</a:t>
            </a:fld>
            <a:endParaRPr lang="en-US" sz="1400">
              <a:ea typeface="ＭＳ Ｐゴシック" pitchFamily="34" charset="-128"/>
            </a:endParaRPr>
          </a:p>
        </p:txBody>
      </p:sp>
      <p:sp>
        <p:nvSpPr>
          <p:cNvPr id="111619" name="Line 2"/>
          <p:cNvSpPr>
            <a:spLocks noChangeShapeType="1"/>
          </p:cNvSpPr>
          <p:nvPr/>
        </p:nvSpPr>
        <p:spPr bwMode="auto">
          <a:xfrm>
            <a:off x="4724400" y="838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Line 3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11622" name="Text Box 5"/>
          <p:cNvSpPr txBox="1">
            <a:spLocks noChangeArrowheads="1"/>
          </p:cNvSpPr>
          <p:nvPr/>
        </p:nvSpPr>
        <p:spPr bwMode="auto">
          <a:xfrm>
            <a:off x="7969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females</a:t>
            </a:r>
          </a:p>
        </p:txBody>
      </p:sp>
      <p:sp>
        <p:nvSpPr>
          <p:cNvPr id="111623" name="Text Box 6"/>
          <p:cNvSpPr txBox="1">
            <a:spLocks noChangeArrowheads="1"/>
          </p:cNvSpPr>
          <p:nvPr/>
        </p:nvSpPr>
        <p:spPr bwMode="auto">
          <a:xfrm>
            <a:off x="74263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males</a:t>
            </a:r>
          </a:p>
        </p:txBody>
      </p:sp>
      <p:sp>
        <p:nvSpPr>
          <p:cNvPr id="111624" name="Text Box 7"/>
          <p:cNvSpPr txBox="1">
            <a:spLocks noChangeArrowheads="1"/>
          </p:cNvSpPr>
          <p:nvPr/>
        </p:nvSpPr>
        <p:spPr bwMode="auto">
          <a:xfrm>
            <a:off x="4419600" y="53340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serious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11625" name="Text Box 8"/>
          <p:cNvSpPr txBox="1">
            <a:spLocks noChangeArrowheads="1"/>
          </p:cNvSpPr>
          <p:nvPr/>
        </p:nvSpPr>
        <p:spPr bwMode="auto">
          <a:xfrm>
            <a:off x="4419600" y="60198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escapist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11626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Princess</a:t>
            </a:r>
          </a:p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Diaries</a:t>
            </a:r>
          </a:p>
        </p:txBody>
      </p:sp>
      <p:sp>
        <p:nvSpPr>
          <p:cNvPr id="111627" name="Text Box 10"/>
          <p:cNvSpPr txBox="1">
            <a:spLocks noChangeArrowheads="1"/>
          </p:cNvSpPr>
          <p:nvPr/>
        </p:nvSpPr>
        <p:spPr bwMode="auto">
          <a:xfrm>
            <a:off x="3962400" y="44196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Lion King</a:t>
            </a:r>
          </a:p>
        </p:txBody>
      </p:sp>
      <p:sp>
        <p:nvSpPr>
          <p:cNvPr id="111628" name="Text Box 11"/>
          <p:cNvSpPr txBox="1">
            <a:spLocks noChangeArrowheads="1"/>
          </p:cNvSpPr>
          <p:nvPr/>
        </p:nvSpPr>
        <p:spPr bwMode="auto">
          <a:xfrm>
            <a:off x="5791200" y="914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Braveheart</a:t>
            </a:r>
          </a:p>
        </p:txBody>
      </p:sp>
      <p:sp>
        <p:nvSpPr>
          <p:cNvPr id="111629" name="Text Box 12"/>
          <p:cNvSpPr txBox="1">
            <a:spLocks noChangeArrowheads="1"/>
          </p:cNvSpPr>
          <p:nvPr/>
        </p:nvSpPr>
        <p:spPr bwMode="auto">
          <a:xfrm>
            <a:off x="5943600" y="25146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Lethal Weapon</a:t>
            </a:r>
          </a:p>
        </p:txBody>
      </p:sp>
      <p:sp>
        <p:nvSpPr>
          <p:cNvPr id="111630" name="Text Box 13"/>
          <p:cNvSpPr txBox="1">
            <a:spLocks noChangeArrowheads="1"/>
          </p:cNvSpPr>
          <p:nvPr/>
        </p:nvSpPr>
        <p:spPr bwMode="auto">
          <a:xfrm>
            <a:off x="4953000" y="5105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Independence Day</a:t>
            </a: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Color Purple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6781800" y="4572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Dumb and Dumber</a:t>
            </a:r>
          </a:p>
        </p:txBody>
      </p:sp>
      <p:sp>
        <p:nvSpPr>
          <p:cNvPr id="111633" name="Text Box 23"/>
          <p:cNvSpPr txBox="1">
            <a:spLocks noChangeArrowheads="1"/>
          </p:cNvSpPr>
          <p:nvPr/>
        </p:nvSpPr>
        <p:spPr bwMode="auto">
          <a:xfrm>
            <a:off x="4495800" y="29718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Ocean</a:t>
            </a:r>
            <a:r>
              <a:rPr lang="ja-JP" altLang="en-US" sz="1200">
                <a:solidFill>
                  <a:schemeClr val="accent2"/>
                </a:solidFill>
                <a:latin typeface="Lucida Bright" pitchFamily="18" charset="0"/>
              </a:rPr>
              <a:t>’</a:t>
            </a:r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 11</a:t>
            </a:r>
          </a:p>
        </p:txBody>
      </p:sp>
      <p:sp>
        <p:nvSpPr>
          <p:cNvPr id="111634" name="Text Box 24"/>
          <p:cNvSpPr txBox="1">
            <a:spLocks noChangeArrowheads="1"/>
          </p:cNvSpPr>
          <p:nvPr/>
        </p:nvSpPr>
        <p:spPr bwMode="auto">
          <a:xfrm>
            <a:off x="1981200" y="2819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Sense and Sensibility</a:t>
            </a:r>
          </a:p>
        </p:txBody>
      </p:sp>
      <p:pic>
        <p:nvPicPr>
          <p:cNvPr id="111635" name="Picture 1"/>
          <p:cNvPicPr>
            <a:picLocks noChangeAspect="1"/>
          </p:cNvPicPr>
          <p:nvPr/>
        </p:nvPicPr>
        <p:blipFill>
          <a:blip r:embed="rId3"/>
          <a:srcRect l="26083" r="15298" b="21812"/>
          <a:stretch>
            <a:fillRect/>
          </a:stretch>
        </p:blipFill>
        <p:spPr bwMode="auto">
          <a:xfrm>
            <a:off x="3179763" y="2032000"/>
            <a:ext cx="14017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6" name="Text Box 14"/>
          <p:cNvSpPr txBox="1">
            <a:spLocks noChangeArrowheads="1"/>
          </p:cNvSpPr>
          <p:nvPr/>
        </p:nvSpPr>
        <p:spPr bwMode="auto">
          <a:xfrm>
            <a:off x="3810000" y="12192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Amadeus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EBC71F-8C8F-43A6-B0A5-68B4F5B95031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366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389C4F0-99DA-4947-A04F-763577E1022A}" type="slidenum">
              <a:rPr lang="en-US" sz="1400">
                <a:ea typeface="ＭＳ Ｐゴシック" pitchFamily="34" charset="-128"/>
              </a:rPr>
              <a:pPr algn="r"/>
              <a:t>44</a:t>
            </a:fld>
            <a:endParaRPr lang="en-US" sz="1400">
              <a:ea typeface="ＭＳ Ｐゴシック" pitchFamily="34" charset="-128"/>
            </a:endParaRPr>
          </a:p>
        </p:txBody>
      </p:sp>
      <p:sp>
        <p:nvSpPr>
          <p:cNvPr id="113667" name="Line 2"/>
          <p:cNvSpPr>
            <a:spLocks noChangeShapeType="1"/>
          </p:cNvSpPr>
          <p:nvPr/>
        </p:nvSpPr>
        <p:spPr bwMode="auto">
          <a:xfrm>
            <a:off x="4724400" y="838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Line 3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13670" name="Text Box 5"/>
          <p:cNvSpPr txBox="1">
            <a:spLocks noChangeArrowheads="1"/>
          </p:cNvSpPr>
          <p:nvPr/>
        </p:nvSpPr>
        <p:spPr bwMode="auto">
          <a:xfrm>
            <a:off x="7969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females</a:t>
            </a:r>
          </a:p>
        </p:txBody>
      </p:sp>
      <p:sp>
        <p:nvSpPr>
          <p:cNvPr id="113671" name="Text Box 6"/>
          <p:cNvSpPr txBox="1">
            <a:spLocks noChangeArrowheads="1"/>
          </p:cNvSpPr>
          <p:nvPr/>
        </p:nvSpPr>
        <p:spPr bwMode="auto">
          <a:xfrm>
            <a:off x="7426325" y="35052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Geared towards </a:t>
            </a:r>
          </a:p>
          <a:p>
            <a:pPr algn="ctr"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males</a:t>
            </a:r>
          </a:p>
        </p:txBody>
      </p:sp>
      <p:sp>
        <p:nvSpPr>
          <p:cNvPr id="113672" name="Text Box 7"/>
          <p:cNvSpPr txBox="1">
            <a:spLocks noChangeArrowheads="1"/>
          </p:cNvSpPr>
          <p:nvPr/>
        </p:nvSpPr>
        <p:spPr bwMode="auto">
          <a:xfrm>
            <a:off x="4419600" y="53340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serious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13673" name="Text Box 8"/>
          <p:cNvSpPr txBox="1">
            <a:spLocks noChangeArrowheads="1"/>
          </p:cNvSpPr>
          <p:nvPr/>
        </p:nvSpPr>
        <p:spPr bwMode="auto">
          <a:xfrm>
            <a:off x="4419600" y="60198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pitchFamily="18" charset="0"/>
                <a:ea typeface="ＭＳ Ｐゴシック" pitchFamily="34" charset="-128"/>
              </a:rPr>
              <a:t>escapist</a:t>
            </a:r>
            <a:endParaRPr lang="en-US" sz="120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13674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Princess</a:t>
            </a:r>
          </a:p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Diaries</a:t>
            </a:r>
          </a:p>
        </p:txBody>
      </p:sp>
      <p:sp>
        <p:nvSpPr>
          <p:cNvPr id="113675" name="Text Box 10"/>
          <p:cNvSpPr txBox="1">
            <a:spLocks noChangeArrowheads="1"/>
          </p:cNvSpPr>
          <p:nvPr/>
        </p:nvSpPr>
        <p:spPr bwMode="auto">
          <a:xfrm>
            <a:off x="3962400" y="44196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Lion King</a:t>
            </a:r>
          </a:p>
        </p:txBody>
      </p:sp>
      <p:sp>
        <p:nvSpPr>
          <p:cNvPr id="113676" name="Text Box 11"/>
          <p:cNvSpPr txBox="1">
            <a:spLocks noChangeArrowheads="1"/>
          </p:cNvSpPr>
          <p:nvPr/>
        </p:nvSpPr>
        <p:spPr bwMode="auto">
          <a:xfrm>
            <a:off x="5791200" y="914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Braveheart</a:t>
            </a:r>
          </a:p>
        </p:txBody>
      </p:sp>
      <p:sp>
        <p:nvSpPr>
          <p:cNvPr id="113677" name="Text Box 12"/>
          <p:cNvSpPr txBox="1">
            <a:spLocks noChangeArrowheads="1"/>
          </p:cNvSpPr>
          <p:nvPr/>
        </p:nvSpPr>
        <p:spPr bwMode="auto">
          <a:xfrm>
            <a:off x="5943600" y="25146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Lethal Weapon</a:t>
            </a:r>
          </a:p>
        </p:txBody>
      </p:sp>
      <p:sp>
        <p:nvSpPr>
          <p:cNvPr id="113678" name="Text Box 13"/>
          <p:cNvSpPr txBox="1">
            <a:spLocks noChangeArrowheads="1"/>
          </p:cNvSpPr>
          <p:nvPr/>
        </p:nvSpPr>
        <p:spPr bwMode="auto">
          <a:xfrm>
            <a:off x="4953000" y="5105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Independence Day</a:t>
            </a:r>
          </a:p>
        </p:txBody>
      </p:sp>
      <p:sp>
        <p:nvSpPr>
          <p:cNvPr id="113679" name="Text Box 14"/>
          <p:cNvSpPr txBox="1">
            <a:spLocks noChangeArrowheads="1"/>
          </p:cNvSpPr>
          <p:nvPr/>
        </p:nvSpPr>
        <p:spPr bwMode="auto">
          <a:xfrm>
            <a:off x="3810000" y="1219200"/>
            <a:ext cx="14620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Amadeus</a:t>
            </a:r>
          </a:p>
        </p:txBody>
      </p:sp>
      <p:sp>
        <p:nvSpPr>
          <p:cNvPr id="113680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The Color Purple</a:t>
            </a:r>
          </a:p>
        </p:txBody>
      </p:sp>
      <p:sp>
        <p:nvSpPr>
          <p:cNvPr id="113681" name="Text Box 16"/>
          <p:cNvSpPr txBox="1">
            <a:spLocks noChangeArrowheads="1"/>
          </p:cNvSpPr>
          <p:nvPr/>
        </p:nvSpPr>
        <p:spPr bwMode="auto">
          <a:xfrm>
            <a:off x="6781800" y="4572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Dumb and Dumber</a:t>
            </a:r>
          </a:p>
        </p:txBody>
      </p:sp>
      <p:sp>
        <p:nvSpPr>
          <p:cNvPr id="113682" name="Text Box 23"/>
          <p:cNvSpPr txBox="1">
            <a:spLocks noChangeArrowheads="1"/>
          </p:cNvSpPr>
          <p:nvPr/>
        </p:nvSpPr>
        <p:spPr bwMode="auto">
          <a:xfrm>
            <a:off x="4495800" y="2971800"/>
            <a:ext cx="1462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Ocean</a:t>
            </a:r>
            <a:r>
              <a:rPr lang="ja-JP" altLang="en-US" sz="1200">
                <a:solidFill>
                  <a:schemeClr val="accent2"/>
                </a:solidFill>
                <a:latin typeface="Lucida Bright" pitchFamily="18" charset="0"/>
              </a:rPr>
              <a:t>’</a:t>
            </a:r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 11</a:t>
            </a:r>
          </a:p>
        </p:txBody>
      </p:sp>
      <p:sp>
        <p:nvSpPr>
          <p:cNvPr id="113683" name="Text Box 24"/>
          <p:cNvSpPr txBox="1">
            <a:spLocks noChangeArrowheads="1"/>
          </p:cNvSpPr>
          <p:nvPr/>
        </p:nvSpPr>
        <p:spPr bwMode="auto">
          <a:xfrm>
            <a:off x="1981200" y="2819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accent2"/>
                </a:solidFill>
                <a:latin typeface="Lucida Bright" pitchFamily="18" charset="0"/>
                <a:ea typeface="ＭＳ Ｐゴシック" pitchFamily="34" charset="-128"/>
              </a:rPr>
              <a:t>Sense and Sensibility</a:t>
            </a:r>
          </a:p>
        </p:txBody>
      </p:sp>
      <p:sp>
        <p:nvSpPr>
          <p:cNvPr id="113684" name="Text Box 26"/>
          <p:cNvSpPr txBox="1">
            <a:spLocks noChangeArrowheads="1"/>
          </p:cNvSpPr>
          <p:nvPr/>
        </p:nvSpPr>
        <p:spPr bwMode="auto">
          <a:xfrm>
            <a:off x="6858000" y="5562600"/>
            <a:ext cx="381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>
                <a:ea typeface="ＭＳ Ｐゴシック" pitchFamily="34" charset="-128"/>
              </a:rPr>
              <a:t>Gus</a:t>
            </a:r>
          </a:p>
        </p:txBody>
      </p:sp>
      <p:pic>
        <p:nvPicPr>
          <p:cNvPr id="113685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8963" y="5072063"/>
            <a:ext cx="9747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Netflixprize</a:t>
            </a:r>
          </a:p>
        </p:txBody>
      </p:sp>
      <p:pic>
        <p:nvPicPr>
          <p:cNvPr id="11571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752" b="8752"/>
          <a:stretch>
            <a:fillRect/>
          </a:stretch>
        </p:blipFill>
        <p:spPr/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200" smtClean="0">
                <a:latin typeface="Arial" charset="0"/>
              </a:rPr>
              <a:t>“</a:t>
            </a:r>
            <a:r>
              <a:rPr lang="en-US" sz="3200" smtClean="0">
                <a:latin typeface="Arial" charset="0"/>
              </a:rPr>
              <a:t>We</a:t>
            </a:r>
            <a:r>
              <a:rPr lang="ja-JP" altLang="en-US" sz="3200" smtClean="0">
                <a:latin typeface="Arial" charset="0"/>
              </a:rPr>
              <a:t>’</a:t>
            </a:r>
            <a:r>
              <a:rPr lang="en-US" sz="3200" smtClean="0">
                <a:latin typeface="Arial" charset="0"/>
              </a:rPr>
              <a:t>re quite curious, really. To the tune of one million dollars.</a:t>
            </a:r>
            <a:r>
              <a:rPr lang="ja-JP" altLang="en-US" sz="3200" smtClean="0">
                <a:latin typeface="Arial" charset="0"/>
              </a:rPr>
              <a:t>”</a:t>
            </a:r>
            <a:r>
              <a:rPr lang="en-US" sz="3200" smtClean="0">
                <a:latin typeface="Arial" charset="0"/>
              </a:rPr>
              <a:t> – Netflix Prize rules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077200" cy="42211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Goal to improve on Netflix</a:t>
            </a:r>
            <a:r>
              <a:rPr lang="ja-JP" altLang="en-US" sz="2800" smtClean="0">
                <a:latin typeface="Arial" charset="0"/>
              </a:rPr>
              <a:t>’</a:t>
            </a:r>
            <a:r>
              <a:rPr lang="en-US" sz="2800" smtClean="0">
                <a:latin typeface="Arial" charset="0"/>
              </a:rPr>
              <a:t>s existing movie recommendation technology 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Contest began October 2, 2006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Prize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Based on reduction in root mean squared error (RMSE) on test data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$1,000,000 grand prize for 10% drop 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Or, $50,000 progress for best result each year</a:t>
            </a:r>
          </a:p>
        </p:txBody>
      </p:sp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F91586-65FF-419B-BBBB-7ABD6CC338EC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Data Details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Training data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100 million ratings (from 1 to 5 stars)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6 years (2000-2005)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480,000 users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17,770 </a:t>
            </a:r>
            <a:r>
              <a:rPr lang="ja-JP" altLang="en-US" smtClean="0">
                <a:latin typeface="Arial" charset="0"/>
              </a:rPr>
              <a:t>“</a:t>
            </a:r>
            <a:r>
              <a:rPr lang="en-US" smtClean="0">
                <a:latin typeface="Arial" charset="0"/>
              </a:rPr>
              <a:t>movies</a:t>
            </a:r>
            <a:r>
              <a:rPr lang="ja-JP" altLang="en-US" smtClean="0">
                <a:latin typeface="Arial" charset="0"/>
              </a:rPr>
              <a:t>”</a:t>
            </a:r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Test data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Last few ratings of each user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Split as shown on next slide</a:t>
            </a: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1BFB7A-A76E-4B27-9A12-DA372CA6730E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37513" cy="685800"/>
          </a:xfrm>
        </p:spPr>
        <p:txBody>
          <a:bodyPr lIns="0" tIns="0" rIns="0" bIns="0" anchor="t"/>
          <a:lstStyle/>
          <a:p>
            <a:pPr eaLnBrk="1" hangingPunct="1"/>
            <a:r>
              <a:rPr lang="en-US" smtClean="0">
                <a:latin typeface="Arial" charset="0"/>
              </a:rPr>
              <a:t>Data about the Movies</a:t>
            </a:r>
          </a:p>
        </p:txBody>
      </p:sp>
      <p:graphicFrame>
        <p:nvGraphicFramePr>
          <p:cNvPr id="107524" name="Group 4"/>
          <p:cNvGraphicFramePr>
            <a:graphicFrameLocks noGrp="1"/>
          </p:cNvGraphicFramePr>
          <p:nvPr/>
        </p:nvGraphicFramePr>
        <p:xfrm>
          <a:off x="657225" y="1143000"/>
          <a:ext cx="8037513" cy="2408238"/>
        </p:xfrm>
        <a:graphic>
          <a:graphicData uri="http://schemas.openxmlformats.org/drawingml/2006/table">
            <a:tbl>
              <a:tblPr rtl="1"/>
              <a:tblGrid>
                <a:gridCol w="1417638"/>
                <a:gridCol w="1441450"/>
                <a:gridCol w="5178425"/>
              </a:tblGrid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Count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Avg rating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Most Loved Movies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7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137812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4.593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The Shawshank Redemption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133597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4.545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Lord of the Rings</a:t>
                      </a:r>
                      <a:r>
                        <a:rPr kumimoji="0" lang="he-I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The Return of the 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180883</a:t>
                      </a:r>
                      <a:r>
                        <a:rPr kumimoji="0" lang="he-I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4.306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The Green Mile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150676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4.460</a:t>
                      </a:r>
                      <a:r>
                        <a:rPr kumimoji="0" lang="he-I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Lord of the Rings</a:t>
                      </a:r>
                      <a:r>
                        <a:rPr kumimoji="0" lang="he-I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The Two Towers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139050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4.415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Finding Nemo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117456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4.504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Raiders of the Lost Ark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549" name="Group 29"/>
          <p:cNvGraphicFramePr>
            <a:graphicFrameLocks noGrp="1"/>
          </p:cNvGraphicFramePr>
          <p:nvPr/>
        </p:nvGraphicFramePr>
        <p:xfrm>
          <a:off x="811213" y="3962400"/>
          <a:ext cx="3505200" cy="2468563"/>
        </p:xfrm>
        <a:graphic>
          <a:graphicData uri="http://schemas.openxmlformats.org/drawingml/2006/table">
            <a:tbl>
              <a:tblPr rtl="1"/>
              <a:tblGrid>
                <a:gridCol w="3505200"/>
              </a:tblGrid>
              <a:tr h="457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Rated Movies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7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 Congeniality 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Independence Day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Patriot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Day After Tomorrow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Pretty Woman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Pirates of the Caribbean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562" name="Group 42"/>
          <p:cNvGraphicFramePr>
            <a:graphicFrameLocks noGrp="1"/>
          </p:cNvGraphicFramePr>
          <p:nvPr/>
        </p:nvGraphicFramePr>
        <p:xfrm>
          <a:off x="5334000" y="3962400"/>
          <a:ext cx="3124200" cy="2468563"/>
        </p:xfrm>
        <a:graphic>
          <a:graphicData uri="http://schemas.openxmlformats.org/drawingml/2006/table">
            <a:tbl>
              <a:tblPr rtl="1"/>
              <a:tblGrid>
                <a:gridCol w="3124200"/>
              </a:tblGrid>
              <a:tr h="457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Highest Variance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7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Royal Tenenbaums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 In Translation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Pearl Harbor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 Congeniality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Napolean Dynamite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  <a:tr h="335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Fahrenheit 9/11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F934130-C43E-43E4-B76F-73F3D5231032}" type="slidenum">
              <a:rPr lang="en-US" sz="1400">
                <a:ea typeface="ＭＳ Ｐゴシック" pitchFamily="34" charset="-128"/>
              </a:rPr>
              <a:pPr algn="r"/>
              <a:t>49</a:t>
            </a:fld>
            <a:endParaRPr lang="en-US" sz="1400">
              <a:ea typeface="ＭＳ Ｐゴシック" pitchFamily="34" charset="-128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Major Challenges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smtClean="0">
                <a:latin typeface="Arial" charset="0"/>
              </a:rPr>
              <a:t>Size of data</a:t>
            </a:r>
          </a:p>
          <a:p>
            <a:pPr marL="990600" lvl="1" indent="-533400" eaLnBrk="1" hangingPunct="1"/>
            <a:r>
              <a:rPr lang="en-US" sz="2400" smtClean="0">
                <a:latin typeface="Arial" charset="0"/>
              </a:rPr>
              <a:t>Places premium on efficient algorithms</a:t>
            </a:r>
          </a:p>
          <a:p>
            <a:pPr marL="990600" lvl="1" indent="-533400" eaLnBrk="1" hangingPunct="1"/>
            <a:r>
              <a:rPr lang="en-US" sz="2400" smtClean="0">
                <a:latin typeface="Arial" charset="0"/>
              </a:rPr>
              <a:t>Stretched memory limits of standard PCs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800" smtClean="0">
                <a:latin typeface="Arial" charset="0"/>
              </a:rPr>
              <a:t>99% of data are missing</a:t>
            </a:r>
          </a:p>
          <a:p>
            <a:pPr marL="990600" lvl="1" indent="-533400" eaLnBrk="1" hangingPunct="1"/>
            <a:r>
              <a:rPr lang="en-US" sz="2400" smtClean="0">
                <a:latin typeface="Arial" charset="0"/>
              </a:rPr>
              <a:t>Eliminates many standard prediction methods</a:t>
            </a:r>
          </a:p>
          <a:p>
            <a:pPr marL="990600" lvl="1" indent="-533400" eaLnBrk="1" hangingPunct="1"/>
            <a:r>
              <a:rPr lang="en-US" sz="2400" smtClean="0">
                <a:latin typeface="Arial" charset="0"/>
              </a:rPr>
              <a:t>Certainly </a:t>
            </a:r>
            <a:r>
              <a:rPr lang="en-US" sz="2400" i="1" smtClean="0">
                <a:latin typeface="Arial" charset="0"/>
              </a:rPr>
              <a:t>not</a:t>
            </a:r>
            <a:r>
              <a:rPr lang="en-US" sz="2400" smtClean="0">
                <a:latin typeface="Arial" charset="0"/>
              </a:rPr>
              <a:t> missing at random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800" smtClean="0">
                <a:latin typeface="Arial" charset="0"/>
              </a:rPr>
              <a:t>Training and test data differ systematically</a:t>
            </a:r>
          </a:p>
          <a:p>
            <a:pPr marL="990600" lvl="1" indent="-533400" eaLnBrk="1" hangingPunct="1"/>
            <a:r>
              <a:rPr lang="en-US" sz="2400" smtClean="0">
                <a:latin typeface="Arial" charset="0"/>
              </a:rPr>
              <a:t>Test ratings are later</a:t>
            </a:r>
          </a:p>
          <a:p>
            <a:pPr marL="990600" lvl="1" indent="-533400" eaLnBrk="1" hangingPunct="1"/>
            <a:r>
              <a:rPr lang="en-US" sz="2400" smtClean="0">
                <a:latin typeface="Arial" charset="0"/>
              </a:rPr>
              <a:t>Test cases are spread uniformly across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 Prediction in Social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19288"/>
          </a:xfrm>
        </p:spPr>
        <p:txBody>
          <a:bodyPr rtlCol="0">
            <a:normAutofit fontScale="92500" lnSpcReduction="10000"/>
          </a:bodyPr>
          <a:lstStyle/>
          <a:p>
            <a:pPr marL="338138" indent="-280988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Arial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GB" sz="3000" dirty="0" smtClean="0"/>
              <a:t>Given </a:t>
            </a:r>
            <a:r>
              <a:rPr lang="en-GB" sz="3000" dirty="0"/>
              <a:t>a social network with an incomplete set of social links between a complete set of </a:t>
            </a:r>
            <a:r>
              <a:rPr lang="en-GB" sz="3000" dirty="0" smtClean="0"/>
              <a:t>users, </a:t>
            </a:r>
            <a:r>
              <a:rPr lang="en-GB" sz="3000" dirty="0"/>
              <a:t>predict the unobserved social links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3000" dirty="0" smtClean="0"/>
              <a:t>Given </a:t>
            </a:r>
            <a:r>
              <a:rPr lang="en-GB" sz="3000" dirty="0"/>
              <a:t>a social network at time t predict the social link between actors at time t+1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3562350"/>
            <a:ext cx="8158162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90800" y="6348413"/>
            <a:ext cx="533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  <a:latin typeface="Comic Sans MS" pitchFamily="66" charset="0"/>
              </a:rPr>
              <a:t>(Source: Freeman,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1B7415-D029-4C02-8B14-A04925A582AD}" type="slidenum">
              <a:rPr lang="en-US" sz="1400">
                <a:ea typeface="ＭＳ Ｐゴシック" pitchFamily="34" charset="-128"/>
              </a:rPr>
              <a:pPr algn="r"/>
              <a:t>50</a:t>
            </a:fld>
            <a:endParaRPr lang="en-US" sz="1400">
              <a:ea typeface="ＭＳ Ｐゴシック" pitchFamily="34" charset="-128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Major Challenges (cont.)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8307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800" smtClean="0">
                <a:latin typeface="Arial" charset="0"/>
              </a:rPr>
              <a:t>Countless factors may affect ratings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Genre, movie/TV series/other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Style of action, dialogue, plot, music et al.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Director, actors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Rater</a:t>
            </a:r>
            <a:r>
              <a:rPr lang="ja-JP" altLang="en-US" sz="2400" smtClean="0">
                <a:latin typeface="Arial" charset="0"/>
              </a:rPr>
              <a:t>’</a:t>
            </a:r>
            <a:r>
              <a:rPr lang="en-US" sz="2400" smtClean="0">
                <a:latin typeface="Arial" charset="0"/>
              </a:rPr>
              <a:t>s mood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5"/>
            </a:pPr>
            <a:r>
              <a:rPr lang="en-US" sz="2800" smtClean="0">
                <a:latin typeface="Arial" charset="0"/>
              </a:rPr>
              <a:t>Large imbalance in training data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Number of ratings per user or movie varies by several orders of magnitude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Information to estimate individual parameters varies widely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503238" y="225425"/>
            <a:ext cx="8229600" cy="530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latin typeface="Arial" charset="0"/>
              </a:rPr>
              <a:t>Ratings per Movie in Training Data</a:t>
            </a:r>
          </a:p>
        </p:txBody>
      </p:sp>
      <p:sp>
        <p:nvSpPr>
          <p:cNvPr id="126978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6032500"/>
            <a:ext cx="4741863" cy="673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</a:rPr>
              <a:t>Avg #ratings/movie: 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5627</a:t>
            </a:r>
          </a:p>
        </p:txBody>
      </p:sp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0CF58-1BA7-4C3C-A62A-1F72D5A6B20A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3"/>
          <a:srcRect l="9128" t="10625" r="3923" b="13254"/>
          <a:stretch>
            <a:fillRect/>
          </a:stretch>
        </p:blipFill>
        <p:spPr bwMode="auto">
          <a:xfrm>
            <a:off x="0" y="842963"/>
            <a:ext cx="91789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1" name="Line 5"/>
          <p:cNvSpPr>
            <a:spLocks noChangeShapeType="1"/>
          </p:cNvSpPr>
          <p:nvPr/>
        </p:nvSpPr>
        <p:spPr bwMode="auto">
          <a:xfrm flipV="1">
            <a:off x="6335713" y="5481638"/>
            <a:ext cx="73025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1969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503238" y="225425"/>
            <a:ext cx="8229600" cy="530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latin typeface="Arial" charset="0"/>
              </a:rPr>
              <a:t>Ratings per User in Training Data</a:t>
            </a:r>
          </a:p>
        </p:txBody>
      </p:sp>
      <p:sp>
        <p:nvSpPr>
          <p:cNvPr id="129026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6019800"/>
            <a:ext cx="4521200" cy="658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</a:rPr>
              <a:t>Avg #ratings/user: 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208</a:t>
            </a:r>
          </a:p>
        </p:txBody>
      </p:sp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43631-47B9-4C96-B231-0714B0501F9B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/>
          <a:srcRect l="8058" t="8018" r="3696" b="14445"/>
          <a:stretch>
            <a:fillRect/>
          </a:stretch>
        </p:blipFill>
        <p:spPr bwMode="auto">
          <a:xfrm>
            <a:off x="0" y="836613"/>
            <a:ext cx="9144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Line 5"/>
          <p:cNvSpPr>
            <a:spLocks noChangeShapeType="1"/>
          </p:cNvSpPr>
          <p:nvPr/>
        </p:nvSpPr>
        <p:spPr bwMode="auto">
          <a:xfrm flipV="1">
            <a:off x="4356100" y="5481638"/>
            <a:ext cx="73025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9204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The Fundamental Challenge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latin typeface="+mj-lt"/>
              </a:rPr>
              <a:t>How </a:t>
            </a:r>
            <a:r>
              <a:rPr lang="en-US" sz="3600" dirty="0">
                <a:latin typeface="+mj-lt"/>
              </a:rPr>
              <a:t>can we estimate as much signal as possible where there are sufficient data, without over fitting where data are scarce? </a:t>
            </a:r>
            <a:endParaRPr lang="en-US" sz="3600" dirty="0" smtClean="0">
              <a:latin typeface="+mj-lt"/>
            </a:endParaRPr>
          </a:p>
        </p:txBody>
      </p:sp>
      <p:sp>
        <p:nvSpPr>
          <p:cNvPr id="131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1719DB-9BCC-4427-8E07-D18059AE03F6}" type="slidenum"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335D107-1BCB-4A6C-807C-4EC9F41AB15E}" type="slidenum">
              <a:rPr lang="en-US" sz="1400">
                <a:ea typeface="ＭＳ Ｐゴシック" pitchFamily="34" charset="-128"/>
              </a:rPr>
              <a:pPr algn="r"/>
              <a:t>54</a:t>
            </a:fld>
            <a:endParaRPr lang="en-US" sz="1400">
              <a:ea typeface="ＭＳ Ｐゴシック" pitchFamily="34" charset="-128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Test Set Results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20542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Arial" charset="0"/>
              </a:rPr>
              <a:t>The Ensemble:                       </a:t>
            </a:r>
            <a:r>
              <a:rPr lang="en-US" dirty="0" smtClean="0">
                <a:latin typeface="Arial" charset="0"/>
              </a:rPr>
              <a:t> 0.856714</a:t>
            </a:r>
            <a:endParaRPr lang="en-US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>
                <a:latin typeface="Arial" charset="0"/>
              </a:rPr>
              <a:t>BellKor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s Pragmatic Theory:  </a:t>
            </a:r>
            <a:r>
              <a:rPr lang="en-US" dirty="0" smtClean="0">
                <a:latin typeface="Arial" charset="0"/>
              </a:rPr>
              <a:t> 0.856704</a:t>
            </a:r>
            <a:endParaRPr lang="en-US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Arial" charset="0"/>
              </a:rPr>
              <a:t>Both </a:t>
            </a:r>
            <a:r>
              <a:rPr lang="en-US" dirty="0">
                <a:latin typeface="Arial" charset="0"/>
              </a:rPr>
              <a:t>scores round to              </a:t>
            </a:r>
            <a:r>
              <a:rPr lang="en-US" dirty="0" smtClean="0">
                <a:latin typeface="Arial" charset="0"/>
              </a:rPr>
              <a:t> 0.8567</a:t>
            </a:r>
            <a:endParaRPr lang="en-US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Arial" charset="0"/>
              </a:rPr>
              <a:t>Tie </a:t>
            </a:r>
            <a:r>
              <a:rPr lang="en-US" dirty="0">
                <a:latin typeface="Arial" charset="0"/>
              </a:rPr>
              <a:t>breaker is submission date/time</a:t>
            </a:r>
          </a:p>
        </p:txBody>
      </p:sp>
      <p:pic>
        <p:nvPicPr>
          <p:cNvPr id="133124" name="Picture 2"/>
          <p:cNvPicPr>
            <a:picLocks noChangeAspect="1"/>
          </p:cNvPicPr>
          <p:nvPr/>
        </p:nvPicPr>
        <p:blipFill>
          <a:blip r:embed="rId3"/>
          <a:srcRect t="9305" b="46539"/>
          <a:stretch>
            <a:fillRect/>
          </a:stretch>
        </p:blipFill>
        <p:spPr bwMode="auto">
          <a:xfrm>
            <a:off x="1227138" y="3781425"/>
            <a:ext cx="63500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from Netflixprize</a:t>
            </a:r>
          </a:p>
        </p:txBody>
      </p:sp>
      <p:sp>
        <p:nvSpPr>
          <p:cNvPr id="135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Lesson #1:  Data &gt;&gt; Models</a:t>
            </a:r>
          </a:p>
          <a:p>
            <a:pPr eaLnBrk="1" hangingPunct="1"/>
            <a:r>
              <a:rPr lang="en-US" smtClean="0">
                <a:latin typeface="Arial" charset="0"/>
              </a:rPr>
              <a:t>Lesson #2:  The Power of Regularized SVD Fit by Gradient Descent</a:t>
            </a:r>
          </a:p>
          <a:p>
            <a:pPr eaLnBrk="1" hangingPunct="1"/>
            <a:r>
              <a:rPr lang="en-US" smtClean="0">
                <a:latin typeface="Arial" charset="0"/>
              </a:rPr>
              <a:t>Lesson #3: The Wisdom of Crowds (of Models)</a:t>
            </a:r>
            <a:endParaRPr 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/>
              <a:t>Koren</a:t>
            </a:r>
            <a:r>
              <a:rPr lang="en-US" dirty="0"/>
              <a:t>, Yehuda. “Factorization meets the neighborhood: a multifaceted collaborative filtering model.” In </a:t>
            </a:r>
            <a:r>
              <a:rPr lang="en-US" i="1" dirty="0"/>
              <a:t>Proceeding of the 14th ACM SIGKDD international conference on Knowledge discovery and data mining</a:t>
            </a:r>
            <a:r>
              <a:rPr lang="en-US" dirty="0"/>
              <a:t>, 426–434. ACM, 2008.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err="1">
                <a:hlinkClick r:id="rId2"/>
              </a:rPr>
              <a:t>portal.acm.org</a:t>
            </a:r>
            <a:r>
              <a:rPr lang="en-US" u="sng" dirty="0">
                <a:hlinkClick r:id="rId2"/>
              </a:rPr>
              <a:t>/</a:t>
            </a:r>
            <a:r>
              <a:rPr lang="en-US" u="sng" dirty="0" err="1">
                <a:hlinkClick r:id="rId2"/>
              </a:rPr>
              <a:t>citation.cfm?id</a:t>
            </a:r>
            <a:r>
              <a:rPr lang="en-US" u="sng" dirty="0">
                <a:hlinkClick r:id="rId2"/>
              </a:rPr>
              <a:t>=1401890.1401944</a:t>
            </a:r>
            <a:endParaRPr lang="en-US" u="sng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u="sng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u="sng" dirty="0" err="1"/>
              <a:t>Koren</a:t>
            </a:r>
            <a:r>
              <a:rPr lang="en-US" u="sng" dirty="0"/>
              <a:t>, Yehuda. “Collaborative filtering with temporal dynamics.” </a:t>
            </a:r>
            <a:r>
              <a:rPr lang="en-US" i="1" u="sng" dirty="0"/>
              <a:t>Proceedings of the 15th ACM SIGKDD international conference on Knowledge discovery and data mining - KDD ’09</a:t>
            </a:r>
            <a:r>
              <a:rPr lang="en-US" u="sng" dirty="0"/>
              <a:t> (2009): 447. http://</a:t>
            </a:r>
            <a:r>
              <a:rPr lang="en-US" u="sng" dirty="0" err="1"/>
              <a:t>portal.acm.org</a:t>
            </a:r>
            <a:r>
              <a:rPr lang="en-US" u="sng" dirty="0"/>
              <a:t>/</a:t>
            </a:r>
            <a:r>
              <a:rPr lang="en-US" u="sng" dirty="0" err="1"/>
              <a:t>citation.cfm?doid</a:t>
            </a:r>
            <a:r>
              <a:rPr lang="en-US" u="sng" dirty="0"/>
              <a:t>=1557019.1557072.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u="sng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u="sng" dirty="0"/>
              <a:t>Das, A.S., M. </a:t>
            </a:r>
            <a:r>
              <a:rPr lang="en-US" u="sng" dirty="0" err="1"/>
              <a:t>Datar</a:t>
            </a:r>
            <a:r>
              <a:rPr lang="en-US" u="sng" dirty="0"/>
              <a:t>, A. </a:t>
            </a:r>
            <a:r>
              <a:rPr lang="en-US" u="sng" dirty="0" err="1"/>
              <a:t>Garg</a:t>
            </a:r>
            <a:r>
              <a:rPr lang="en-US" u="sng" dirty="0"/>
              <a:t>, and S. </a:t>
            </a:r>
            <a:r>
              <a:rPr lang="en-US" u="sng" dirty="0" err="1"/>
              <a:t>Rajaram</a:t>
            </a:r>
            <a:r>
              <a:rPr lang="en-US" u="sng" dirty="0"/>
              <a:t>. “Google news personalization: scalable online collaborative filtering.” In </a:t>
            </a:r>
            <a:r>
              <a:rPr lang="en-US" i="1" u="sng" dirty="0"/>
              <a:t>Proceedings of the 16th international conference on World Wide Web</a:t>
            </a:r>
            <a:r>
              <a:rPr lang="en-US" u="sng" dirty="0"/>
              <a:t>, 271–280. ACM New York, NY, USA, 2007. http://</a:t>
            </a:r>
            <a:r>
              <a:rPr lang="en-US" u="sng" dirty="0" err="1"/>
              <a:t>portal.acm.org</a:t>
            </a:r>
            <a:r>
              <a:rPr lang="en-US" u="sng" dirty="0"/>
              <a:t>/</a:t>
            </a:r>
            <a:r>
              <a:rPr lang="en-US" u="sng" dirty="0" err="1"/>
              <a:t>citation.cfm?id</a:t>
            </a:r>
            <a:r>
              <a:rPr lang="en-US" u="sng" dirty="0"/>
              <a:t>=1242610.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u="sng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u="sng" dirty="0"/>
              <a:t>Linden, G., B. Smith, and J. York. “</a:t>
            </a:r>
            <a:r>
              <a:rPr lang="en-US" u="sng" dirty="0" err="1"/>
              <a:t>Amazon.com</a:t>
            </a:r>
            <a:r>
              <a:rPr lang="en-US" u="sng" dirty="0"/>
              <a:t> recommendations: item-to-item collaborative filtering.” </a:t>
            </a:r>
            <a:r>
              <a:rPr lang="en-US" i="1" u="sng" dirty="0"/>
              <a:t>IEEE Internet Computing</a:t>
            </a:r>
            <a:r>
              <a:rPr lang="en-US" u="sng" dirty="0"/>
              <a:t> 7, no. 1 (January 2003): 76-80. http://</a:t>
            </a:r>
            <a:r>
              <a:rPr lang="en-US" u="sng" dirty="0" err="1"/>
              <a:t>ieeexplore.ieee.org</a:t>
            </a:r>
            <a:r>
              <a:rPr lang="en-US" u="sng" dirty="0"/>
              <a:t>/</a:t>
            </a:r>
            <a:r>
              <a:rPr lang="en-US" u="sng" dirty="0" err="1"/>
              <a:t>lpdocs</a:t>
            </a:r>
            <a:r>
              <a:rPr lang="en-US" u="sng" dirty="0"/>
              <a:t>/epic03/</a:t>
            </a:r>
            <a:r>
              <a:rPr lang="en-US" u="sng" dirty="0" err="1"/>
              <a:t>wrapper.htm?arnumber</a:t>
            </a:r>
            <a:r>
              <a:rPr lang="en-US" u="sng" dirty="0"/>
              <a:t>=1167344.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u="sng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u="sng" dirty="0"/>
              <a:t>Davidson, James, Benjamin </a:t>
            </a:r>
            <a:r>
              <a:rPr lang="en-US" u="sng" dirty="0" err="1"/>
              <a:t>Liebald</a:t>
            </a:r>
            <a:r>
              <a:rPr lang="en-US" u="sng" dirty="0"/>
              <a:t>, and Taylor Van </a:t>
            </a:r>
            <a:r>
              <a:rPr lang="en-US" u="sng" dirty="0" err="1"/>
              <a:t>Vleet</a:t>
            </a:r>
            <a:r>
              <a:rPr lang="en-US" u="sng" dirty="0"/>
              <a:t>. “The YouTube Video Recommendation System.” </a:t>
            </a:r>
            <a:r>
              <a:rPr lang="en-US" i="1" u="sng" dirty="0"/>
              <a:t>Design</a:t>
            </a:r>
            <a:r>
              <a:rPr lang="en-US" u="sng" dirty="0"/>
              <a:t> (2010): 293-296.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 Prediction in Recommender Systems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Recommender Systems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/>
          <a:srcRect t="29536" b="28262"/>
          <a:stretch>
            <a:fillRect/>
          </a:stretch>
        </p:blipFill>
        <p:spPr bwMode="auto">
          <a:xfrm>
            <a:off x="627063" y="2370138"/>
            <a:ext cx="30861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2238375"/>
            <a:ext cx="28098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13" y="3460750"/>
            <a:ext cx="18176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5913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</a:t>
            </a:r>
            <a:r>
              <a:rPr lang="en-US" dirty="0"/>
              <a:t> </a:t>
            </a:r>
            <a:r>
              <a:rPr lang="en-US" dirty="0" smtClean="0"/>
              <a:t>Prediction in </a:t>
            </a:r>
            <a:r>
              <a:rPr lang="en-US" dirty="0"/>
              <a:t>Recommender Systems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Users and items form a bipartite-graph</a:t>
            </a:r>
          </a:p>
          <a:p>
            <a:pPr eaLnBrk="1" hangingPunct="1"/>
            <a:r>
              <a:rPr lang="en-US" smtClean="0"/>
              <a:t>Predict links between users and items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697E0-E497-4D22-BF0A-AA421EADC4BF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22532" name="Group 23"/>
          <p:cNvGrpSpPr>
            <a:grpSpLocks/>
          </p:cNvGrpSpPr>
          <p:nvPr/>
        </p:nvGrpSpPr>
        <p:grpSpPr bwMode="auto">
          <a:xfrm>
            <a:off x="1631950" y="3235325"/>
            <a:ext cx="6072188" cy="3552825"/>
            <a:chOff x="2209800" y="2895600"/>
            <a:chExt cx="6276975" cy="3752851"/>
          </a:xfrm>
        </p:grpSpPr>
        <p:pic>
          <p:nvPicPr>
            <p:cNvPr id="22533" name="Picture 2" descr="http://ucanr.org/blogs/wat/blogfiles/57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3352800"/>
              <a:ext cx="3305175" cy="3295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4" descr="hot product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2895600"/>
              <a:ext cx="2209800" cy="315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4190535" y="3734039"/>
              <a:ext cx="3277155" cy="121909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343151" y="4953129"/>
              <a:ext cx="3124538" cy="30519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667650" y="4495341"/>
              <a:ext cx="4800039" cy="4577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81709" y="4267285"/>
              <a:ext cx="3657877" cy="83843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0535" y="3734039"/>
              <a:ext cx="3049051" cy="53324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75558" y="3276252"/>
              <a:ext cx="3277156" cy="99103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353605" y="3772607"/>
              <a:ext cx="3885981" cy="34208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Predicting Link Existence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dirty="0">
                <a:cs typeface="宋体" charset="0"/>
              </a:rPr>
              <a:t>Predicting whether a link exists between two </a:t>
            </a:r>
            <a:r>
              <a:rPr lang="en-US" altLang="zh-CN" dirty="0" smtClean="0">
                <a:cs typeface="宋体" charset="0"/>
              </a:rPr>
              <a:t>items</a:t>
            </a:r>
            <a:endParaRPr lang="en-US" altLang="zh-CN" dirty="0">
              <a:cs typeface="宋体" charset="0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altLang="zh-CN" b="1" dirty="0" smtClean="0">
                <a:cs typeface="宋体" charset="0"/>
              </a:rPr>
              <a:t>web</a:t>
            </a:r>
            <a:r>
              <a:rPr lang="en-US" altLang="zh-CN" dirty="0">
                <a:cs typeface="宋体" charset="0"/>
              </a:rPr>
              <a:t>: predict whether there will be a link between two pages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altLang="zh-CN" b="1" dirty="0">
                <a:cs typeface="宋体" charset="0"/>
              </a:rPr>
              <a:t>cite</a:t>
            </a:r>
            <a:r>
              <a:rPr lang="en-US" altLang="zh-CN" dirty="0">
                <a:cs typeface="宋体" charset="0"/>
              </a:rPr>
              <a:t>: predicting whether a paper will cite another paper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altLang="zh-CN" b="1" dirty="0" err="1">
                <a:cs typeface="宋体" charset="0"/>
              </a:rPr>
              <a:t>epi</a:t>
            </a:r>
            <a:r>
              <a:rPr lang="en-US" altLang="zh-CN" dirty="0">
                <a:cs typeface="宋体" charset="0"/>
              </a:rPr>
              <a:t>: predicting who a patient’s contacts </a:t>
            </a:r>
            <a:r>
              <a:rPr lang="en-US" altLang="zh-CN" dirty="0" smtClean="0">
                <a:cs typeface="宋体" charset="0"/>
              </a:rPr>
              <a:t>are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zh-CN" dirty="0">
                <a:cs typeface="宋体" charset="0"/>
              </a:rPr>
              <a:t>Predicting whether a link exists between </a:t>
            </a:r>
            <a:r>
              <a:rPr lang="en-US" altLang="zh-CN" dirty="0" smtClean="0">
                <a:cs typeface="宋体" charset="0"/>
              </a:rPr>
              <a:t>items and users</a:t>
            </a:r>
            <a:endParaRPr lang="en-US" altLang="zh-CN" dirty="0">
              <a:cs typeface="宋体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zh-CN" dirty="0">
              <a:cs typeface="宋体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F5F923-E688-BA45-B61E-1EE346FE095E}" type="datetime1">
              <a:rPr lang="en-US"/>
              <a:pPr>
                <a:defRPr/>
              </a:pPr>
              <a:t>4/1/2012</a:t>
            </a:fld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00A0A-EDB6-4102-A59D-C621979AAF22}" type="slidenum">
              <a:rPr lang="en-US" altLang="zh-CN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Everyday Examples of Link Prediction/Collaborative Filtering...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Search engine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Shopping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Reading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Social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....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Common insight</a:t>
            </a:r>
            <a:r>
              <a:rPr lang="en-US" sz="2800" smtClean="0"/>
              <a:t>: personal tastes are </a:t>
            </a:r>
            <a:r>
              <a:rPr lang="en-US" sz="2800" i="1" smtClean="0"/>
              <a:t>correlated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Alice and Bob both like X and Alice likes Y then Bob is more likely to like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especially (perhaps) if Bob knows Alice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</TotalTime>
  <Words>2618</Words>
  <Application>Microsoft Macintosh PowerPoint</Application>
  <PresentationFormat>On-screen Show (4:3)</PresentationFormat>
  <Paragraphs>760</Paragraphs>
  <Slides>56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Arial</vt:lpstr>
      <vt:lpstr>Calibri</vt:lpstr>
      <vt:lpstr>Comic Sans MS</vt:lpstr>
      <vt:lpstr>宋体</vt:lpstr>
      <vt:lpstr>Times New Roman</vt:lpstr>
      <vt:lpstr>ＭＳ Ｐゴシック</vt:lpstr>
      <vt:lpstr>Symbol</vt:lpstr>
      <vt:lpstr>Times</vt:lpstr>
      <vt:lpstr>Lucida Bright</vt:lpstr>
      <vt:lpstr>Lucida Sans Unicode</vt:lpstr>
      <vt:lpstr>Office Theme</vt:lpstr>
      <vt:lpstr>Office Theme</vt:lpstr>
      <vt:lpstr>Equation</vt:lpstr>
      <vt:lpstr>Link Prediction and Collaborative Filtering</vt:lpstr>
      <vt:lpstr>Outline</vt:lpstr>
      <vt:lpstr>Link Prediction Problems</vt:lpstr>
      <vt:lpstr>Links in Social Networks</vt:lpstr>
      <vt:lpstr>Link Prediction in Social Networks</vt:lpstr>
      <vt:lpstr>Link Prediction in Recommender Systems</vt:lpstr>
      <vt:lpstr>Link Prediction in Recommender Systems</vt:lpstr>
      <vt:lpstr>Predicting Link Existence</vt:lpstr>
      <vt:lpstr>Everyday Examples of Link Prediction/Collaborative Filtering...</vt:lpstr>
      <vt:lpstr>Example: Linked Bibliographic Data</vt:lpstr>
      <vt:lpstr>Slide 11</vt:lpstr>
      <vt:lpstr>How to do link prediction?</vt:lpstr>
      <vt:lpstr>Link Prediction using supervised learning methods</vt:lpstr>
      <vt:lpstr>Supervised Learning Methods [Liben-Nowell and Kleinberg, 2003]</vt:lpstr>
      <vt:lpstr>supervised learning methods [Hasan et al, 2006]</vt:lpstr>
      <vt:lpstr>Link Prediction using Collaborative Filtering</vt:lpstr>
      <vt:lpstr>Link Prediction using Collaborative Filtering</vt:lpstr>
      <vt:lpstr>Challenges in Link Prediction</vt:lpstr>
      <vt:lpstr>Link Prediction using Collaborative Filtering</vt:lpstr>
      <vt:lpstr>Memory-based Approach</vt:lpstr>
      <vt:lpstr>Algorithms: User-Based Algorithms (Breese et al, UAI98)</vt:lpstr>
      <vt:lpstr>Algorithms: User-Based Algorithms (Breese et al, UAI98)</vt:lpstr>
      <vt:lpstr>Algorithm: Amazon’s Method</vt:lpstr>
      <vt:lpstr>Item-based CF Example: infer (user 1, item 3)</vt:lpstr>
      <vt:lpstr>How to Calculate Similarity (Item 3 and Item 5)?</vt:lpstr>
      <vt:lpstr>Similarity between Items</vt:lpstr>
      <vt:lpstr>Similarity between items</vt:lpstr>
      <vt:lpstr>Prediction: Calculating ranking r(user1,item3)</vt:lpstr>
      <vt:lpstr>Algorithm: Youtube’s Method</vt:lpstr>
      <vt:lpstr>Algorithm: Models-based Approaches</vt:lpstr>
      <vt:lpstr>Latent Factor Models</vt:lpstr>
      <vt:lpstr>Algorithm: Google New’s Method (PLSA)</vt:lpstr>
      <vt:lpstr>Matrix Factorization (SVD)</vt:lpstr>
      <vt:lpstr>Slide 34</vt:lpstr>
      <vt:lpstr>Slide 35</vt:lpstr>
      <vt:lpstr>Regularization for MF</vt:lpstr>
      <vt:lpstr>Slide 37</vt:lpstr>
      <vt:lpstr>Slide 38</vt:lpstr>
      <vt:lpstr>Slide 39</vt:lpstr>
      <vt:lpstr>Slide 40</vt:lpstr>
      <vt:lpstr>Temporal Effects</vt:lpstr>
      <vt:lpstr>Slide 42</vt:lpstr>
      <vt:lpstr>Slide 43</vt:lpstr>
      <vt:lpstr>Slide 44</vt:lpstr>
      <vt:lpstr>Netflixprize</vt:lpstr>
      <vt:lpstr>“We’re quite curious, really. To the tune of one million dollars.” – Netflix Prize rules</vt:lpstr>
      <vt:lpstr>Data Details</vt:lpstr>
      <vt:lpstr>Data about the Movies</vt:lpstr>
      <vt:lpstr>Major Challenges</vt:lpstr>
      <vt:lpstr>Major Challenges (cont.)</vt:lpstr>
      <vt:lpstr>Ratings per Movie in Training Data</vt:lpstr>
      <vt:lpstr>Ratings per User in Training Data</vt:lpstr>
      <vt:lpstr>The Fundamental Challenge</vt:lpstr>
      <vt:lpstr>Test Set Results</vt:lpstr>
      <vt:lpstr>Lessons from Netflixprize</vt:lpstr>
      <vt:lpstr>References</vt:lpstr>
    </vt:vector>
  </TitlesOfParts>
  <Company>HKUST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Prediction and Collaborative Filtering</dc:title>
  <dc:creator>Bin Cao</dc:creator>
  <cp:lastModifiedBy>qyang</cp:lastModifiedBy>
  <cp:revision>267</cp:revision>
  <dcterms:created xsi:type="dcterms:W3CDTF">2011-02-24T06:25:24Z</dcterms:created>
  <dcterms:modified xsi:type="dcterms:W3CDTF">2012-04-01T09:02:29Z</dcterms:modified>
</cp:coreProperties>
</file>