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tags/tag4.xml" ContentType="application/vnd.openxmlformats-officedocument.presentationml.tags+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charts/chart7.xml" ContentType="application/vnd.openxmlformats-officedocument.drawingml.chart+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charts/chart3.xml" ContentType="application/vnd.openxmlformats-officedocument.drawingml.chart+xml"/>
  <Override PartName="/ppt/slides/slide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Default Extension="bin" ContentType="application/vnd.openxmlformats-officedocument.oleObject"/>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tags/tag5.xml" ContentType="application/vnd.openxmlformats-officedocument.presentationml.tags+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tags/tag3.xml" ContentType="application/vnd.openxmlformats-officedocument.presentationml.tags+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charts/chart8.xml" ContentType="application/vnd.openxmlformats-officedocument.drawingml.chart+xml"/>
  <Override PartName="/ppt/notesSlides/notesSlide42.xml" ContentType="application/vnd.openxmlformats-officedocument.presentationml.notesSlide+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notesSlides/notesSlide8.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charts/chart6.xml" ContentType="application/vnd.openxmlformats-officedocument.drawingml.chart+xml"/>
  <Override PartName="/ppt/notesSlides/notesSlide40.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tags/tag2.xml" ContentType="application/vnd.openxmlformats-officedocument.presentationml.tags+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charts/chart9.xml" ContentType="application/vnd.openxmlformats-officedocument.drawingml.chart+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Override PartName="/ppt/charts/chart5.xml" ContentType="application/vnd.openxmlformats-officedocument.drawingml.chart+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5"/>
  </p:notesMasterIdLst>
  <p:sldIdLst>
    <p:sldId id="256" r:id="rId2"/>
    <p:sldId id="258" r:id="rId3"/>
    <p:sldId id="290" r:id="rId4"/>
    <p:sldId id="257" r:id="rId5"/>
    <p:sldId id="259" r:id="rId6"/>
    <p:sldId id="260" r:id="rId7"/>
    <p:sldId id="261" r:id="rId8"/>
    <p:sldId id="291" r:id="rId9"/>
    <p:sldId id="263" r:id="rId10"/>
    <p:sldId id="262" r:id="rId11"/>
    <p:sldId id="292" r:id="rId12"/>
    <p:sldId id="264" r:id="rId13"/>
    <p:sldId id="265" r:id="rId14"/>
    <p:sldId id="266" r:id="rId15"/>
    <p:sldId id="268" r:id="rId16"/>
    <p:sldId id="293" r:id="rId17"/>
    <p:sldId id="267" r:id="rId18"/>
    <p:sldId id="269" r:id="rId19"/>
    <p:sldId id="294" r:id="rId20"/>
    <p:sldId id="270" r:id="rId21"/>
    <p:sldId id="300" r:id="rId22"/>
    <p:sldId id="272" r:id="rId23"/>
    <p:sldId id="295" r:id="rId24"/>
    <p:sldId id="274" r:id="rId25"/>
    <p:sldId id="273" r:id="rId26"/>
    <p:sldId id="275" r:id="rId27"/>
    <p:sldId id="276" r:id="rId28"/>
    <p:sldId id="277" r:id="rId29"/>
    <p:sldId id="297" r:id="rId30"/>
    <p:sldId id="278" r:id="rId31"/>
    <p:sldId id="279" r:id="rId32"/>
    <p:sldId id="280" r:id="rId33"/>
    <p:sldId id="281" r:id="rId34"/>
    <p:sldId id="298" r:id="rId35"/>
    <p:sldId id="282" r:id="rId36"/>
    <p:sldId id="283" r:id="rId37"/>
    <p:sldId id="284" r:id="rId38"/>
    <p:sldId id="285" r:id="rId39"/>
    <p:sldId id="299" r:id="rId40"/>
    <p:sldId id="286" r:id="rId41"/>
    <p:sldId id="287" r:id="rId42"/>
    <p:sldId id="288" r:id="rId43"/>
    <p:sldId id="289" r:id="rId4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主题样式 1 - 强调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76119" autoAdjust="0"/>
  </p:normalViewPr>
  <p:slideViewPr>
    <p:cSldViewPr>
      <p:cViewPr varScale="1">
        <p:scale>
          <a:sx n="71" d="100"/>
          <a:sy n="71" d="100"/>
        </p:scale>
        <p:origin x="-88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304"/>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file:///D:\Document\ICML%20&#36212;&#20250;&#26448;&#26009;\PPT%20&amp;%20Poster\Book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Document\ICML%20&#36212;&#20250;&#26448;&#26009;\PPT%20&amp;%20Poster\Book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Document\ICML%20&#36212;&#20250;&#26448;&#26009;\PPT%20&amp;%20Poster\Book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D:\Document\ICML%20&#36212;&#20250;&#26448;&#26009;\PPT%20&amp;%20Poster\Book1.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D:\Document\ICML%20&#36212;&#20250;&#26448;&#26009;\PPT%20&amp;%20Poster\Book1.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D:\Document\ICML%20&#36212;&#20250;&#26448;&#26009;\PPT%20&amp;%20Poster\Book1.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D:\Document\ICML%20&#36212;&#20250;&#26448;&#26009;\PPT%20&amp;%20Poster\Book1.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D:\Document\ICML%20&#36212;&#20250;&#26448;&#26009;\PPT%20&amp;%20Poster\Book1.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D:\Document\ICML%20&#36212;&#20250;&#26448;&#26009;\PPT%20&amp;%20Poster\Book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zh-CN"/>
  <c:chart>
    <c:plotArea>
      <c:layout/>
      <c:barChart>
        <c:barDir val="col"/>
        <c:grouping val="clustered"/>
        <c:ser>
          <c:idx val="0"/>
          <c:order val="0"/>
          <c:tx>
            <c:strRef>
              <c:f>Sheet1!$C$33</c:f>
              <c:strCache>
                <c:ptCount val="1"/>
                <c:pt idx="0">
                  <c:v>Non-Transfer</c:v>
                </c:pt>
              </c:strCache>
            </c:strRef>
          </c:tx>
          <c:cat>
            <c:strRef>
              <c:f>Sheet1!$B$34:$B$45</c:f>
              <c:strCache>
                <c:ptCount val="12"/>
                <c:pt idx="0">
                  <c:v>cdl-sraa1</c:v>
                </c:pt>
                <c:pt idx="1">
                  <c:v>cdl-sraa2</c:v>
                </c:pt>
                <c:pt idx="2">
                  <c:v>cdl-20ng1</c:v>
                </c:pt>
                <c:pt idx="3">
                  <c:v>cdl-20ng2</c:v>
                </c:pt>
                <c:pt idx="4">
                  <c:v>cdl-20ng3</c:v>
                </c:pt>
                <c:pt idx="5">
                  <c:v>cdl-20ng4</c:v>
                </c:pt>
                <c:pt idx="6">
                  <c:v>cdl-20ng5</c:v>
                </c:pt>
                <c:pt idx="7">
                  <c:v>cdl-20ng6</c:v>
                </c:pt>
                <c:pt idx="8">
                  <c:v>cdl-reuters1</c:v>
                </c:pt>
                <c:pt idx="9">
                  <c:v>cdl-reuters2</c:v>
                </c:pt>
                <c:pt idx="10">
                  <c:v>cdl-reuters3</c:v>
                </c:pt>
                <c:pt idx="11">
                  <c:v>average</c:v>
                </c:pt>
              </c:strCache>
            </c:strRef>
          </c:cat>
          <c:val>
            <c:numRef>
              <c:f>Sheet1!$C$34:$C$45</c:f>
              <c:numCache>
                <c:formatCode>General</c:formatCode>
                <c:ptCount val="12"/>
                <c:pt idx="0">
                  <c:v>0.27148000000000072</c:v>
                </c:pt>
                <c:pt idx="1">
                  <c:v>0.250502</c:v>
                </c:pt>
                <c:pt idx="2">
                  <c:v>0.27303900000000003</c:v>
                </c:pt>
                <c:pt idx="3">
                  <c:v>0.15012800000000001</c:v>
                </c:pt>
                <c:pt idx="4">
                  <c:v>0.19946700000000056</c:v>
                </c:pt>
                <c:pt idx="5">
                  <c:v>0.26632400000000084</c:v>
                </c:pt>
                <c:pt idx="6">
                  <c:v>0.17979100000000045</c:v>
                </c:pt>
                <c:pt idx="7">
                  <c:v>0.16046400000000041</c:v>
                </c:pt>
                <c:pt idx="8">
                  <c:v>0.35689000000000032</c:v>
                </c:pt>
                <c:pt idx="9">
                  <c:v>0.34247600000000106</c:v>
                </c:pt>
                <c:pt idx="10">
                  <c:v>0.29898300000000072</c:v>
                </c:pt>
                <c:pt idx="11">
                  <c:v>0.24995854545454546</c:v>
                </c:pt>
              </c:numCache>
            </c:numRef>
          </c:val>
        </c:ser>
        <c:ser>
          <c:idx val="1"/>
          <c:order val="1"/>
          <c:tx>
            <c:strRef>
              <c:f>Sheet1!$D$33</c:f>
              <c:strCache>
                <c:ptCount val="1"/>
                <c:pt idx="0">
                  <c:v>Simple combine</c:v>
                </c:pt>
              </c:strCache>
            </c:strRef>
          </c:tx>
          <c:cat>
            <c:strRef>
              <c:f>Sheet1!$B$34:$B$45</c:f>
              <c:strCache>
                <c:ptCount val="12"/>
                <c:pt idx="0">
                  <c:v>cdl-sraa1</c:v>
                </c:pt>
                <c:pt idx="1">
                  <c:v>cdl-sraa2</c:v>
                </c:pt>
                <c:pt idx="2">
                  <c:v>cdl-20ng1</c:v>
                </c:pt>
                <c:pt idx="3">
                  <c:v>cdl-20ng2</c:v>
                </c:pt>
                <c:pt idx="4">
                  <c:v>cdl-20ng3</c:v>
                </c:pt>
                <c:pt idx="5">
                  <c:v>cdl-20ng4</c:v>
                </c:pt>
                <c:pt idx="6">
                  <c:v>cdl-20ng5</c:v>
                </c:pt>
                <c:pt idx="7">
                  <c:v>cdl-20ng6</c:v>
                </c:pt>
                <c:pt idx="8">
                  <c:v>cdl-reuters1</c:v>
                </c:pt>
                <c:pt idx="9">
                  <c:v>cdl-reuters2</c:v>
                </c:pt>
                <c:pt idx="10">
                  <c:v>cdl-reuters3</c:v>
                </c:pt>
                <c:pt idx="11">
                  <c:v>average</c:v>
                </c:pt>
              </c:strCache>
            </c:strRef>
          </c:cat>
          <c:val>
            <c:numRef>
              <c:f>Sheet1!$D$34:$D$45</c:f>
              <c:numCache>
                <c:formatCode>General</c:formatCode>
                <c:ptCount val="12"/>
                <c:pt idx="0">
                  <c:v>0.35252200000000072</c:v>
                </c:pt>
                <c:pt idx="1">
                  <c:v>0.24033900000000036</c:v>
                </c:pt>
                <c:pt idx="2">
                  <c:v>0.27262800000000031</c:v>
                </c:pt>
                <c:pt idx="3">
                  <c:v>0.23472100000000001</c:v>
                </c:pt>
                <c:pt idx="4">
                  <c:v>0.21550200000000039</c:v>
                </c:pt>
                <c:pt idx="5">
                  <c:v>0.22575000000000023</c:v>
                </c:pt>
                <c:pt idx="6">
                  <c:v>0.15598400000000051</c:v>
                </c:pt>
                <c:pt idx="7">
                  <c:v>5.4031000000000114E-2</c:v>
                </c:pt>
                <c:pt idx="8">
                  <c:v>0.29301200000000038</c:v>
                </c:pt>
                <c:pt idx="9">
                  <c:v>0.35609500000000011</c:v>
                </c:pt>
                <c:pt idx="10">
                  <c:v>0.22432199999999997</c:v>
                </c:pt>
                <c:pt idx="11">
                  <c:v>0.23862781818181816</c:v>
                </c:pt>
              </c:numCache>
            </c:numRef>
          </c:val>
        </c:ser>
        <c:ser>
          <c:idx val="2"/>
          <c:order val="2"/>
          <c:tx>
            <c:strRef>
              <c:f>Sheet1!$E$33</c:f>
              <c:strCache>
                <c:ptCount val="1"/>
                <c:pt idx="0">
                  <c:v>Eigen Transfer</c:v>
                </c:pt>
              </c:strCache>
            </c:strRef>
          </c:tx>
          <c:cat>
            <c:strRef>
              <c:f>Sheet1!$B$34:$B$45</c:f>
              <c:strCache>
                <c:ptCount val="12"/>
                <c:pt idx="0">
                  <c:v>cdl-sraa1</c:v>
                </c:pt>
                <c:pt idx="1">
                  <c:v>cdl-sraa2</c:v>
                </c:pt>
                <c:pt idx="2">
                  <c:v>cdl-20ng1</c:v>
                </c:pt>
                <c:pt idx="3">
                  <c:v>cdl-20ng2</c:v>
                </c:pt>
                <c:pt idx="4">
                  <c:v>cdl-20ng3</c:v>
                </c:pt>
                <c:pt idx="5">
                  <c:v>cdl-20ng4</c:v>
                </c:pt>
                <c:pt idx="6">
                  <c:v>cdl-20ng5</c:v>
                </c:pt>
                <c:pt idx="7">
                  <c:v>cdl-20ng6</c:v>
                </c:pt>
                <c:pt idx="8">
                  <c:v>cdl-reuters1</c:v>
                </c:pt>
                <c:pt idx="9">
                  <c:v>cdl-reuters2</c:v>
                </c:pt>
                <c:pt idx="10">
                  <c:v>cdl-reuters3</c:v>
                </c:pt>
                <c:pt idx="11">
                  <c:v>average</c:v>
                </c:pt>
              </c:strCache>
            </c:strRef>
          </c:cat>
          <c:val>
            <c:numRef>
              <c:f>Sheet1!$E$34:$E$45</c:f>
              <c:numCache>
                <c:formatCode>General</c:formatCode>
                <c:ptCount val="12"/>
                <c:pt idx="0">
                  <c:v>0.146173</c:v>
                </c:pt>
                <c:pt idx="1">
                  <c:v>0.16959800000000044</c:v>
                </c:pt>
                <c:pt idx="2">
                  <c:v>5.9938000000000123E-2</c:v>
                </c:pt>
                <c:pt idx="3">
                  <c:v>6.1200999999999998E-2</c:v>
                </c:pt>
                <c:pt idx="4">
                  <c:v>7.8831000000000109E-2</c:v>
                </c:pt>
                <c:pt idx="5">
                  <c:v>8.1569000000000225E-2</c:v>
                </c:pt>
                <c:pt idx="6">
                  <c:v>6.4787000000000233E-2</c:v>
                </c:pt>
                <c:pt idx="7">
                  <c:v>5.0083000000000114E-2</c:v>
                </c:pt>
                <c:pt idx="8">
                  <c:v>0.23189000000000001</c:v>
                </c:pt>
                <c:pt idx="9">
                  <c:v>0.27704800000000002</c:v>
                </c:pt>
                <c:pt idx="10">
                  <c:v>0.24889800000000045</c:v>
                </c:pt>
                <c:pt idx="11">
                  <c:v>0.13363781818181819</c:v>
                </c:pt>
              </c:numCache>
            </c:numRef>
          </c:val>
        </c:ser>
        <c:axId val="88181760"/>
        <c:axId val="88261376"/>
      </c:barChart>
      <c:catAx>
        <c:axId val="88181760"/>
        <c:scaling>
          <c:orientation val="minMax"/>
        </c:scaling>
        <c:axPos val="b"/>
        <c:tickLblPos val="nextTo"/>
        <c:crossAx val="88261376"/>
        <c:crosses val="autoZero"/>
        <c:auto val="1"/>
        <c:lblAlgn val="ctr"/>
        <c:lblOffset val="100"/>
      </c:catAx>
      <c:valAx>
        <c:axId val="88261376"/>
        <c:scaling>
          <c:orientation val="minMax"/>
        </c:scaling>
        <c:axPos val="l"/>
        <c:majorGridlines/>
        <c:numFmt formatCode="General" sourceLinked="1"/>
        <c:tickLblPos val="nextTo"/>
        <c:crossAx val="88181760"/>
        <c:crosses val="autoZero"/>
        <c:crossBetween val="between"/>
      </c:valAx>
    </c:plotArea>
    <c:legend>
      <c:legendPos val="r"/>
      <c:layout/>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zh-CN"/>
  <c:chart>
    <c:plotArea>
      <c:layout/>
      <c:barChart>
        <c:barDir val="col"/>
        <c:grouping val="clustered"/>
        <c:ser>
          <c:idx val="0"/>
          <c:order val="0"/>
          <c:tx>
            <c:strRef>
              <c:f>Sheet1!$C$48</c:f>
              <c:strCache>
                <c:ptCount val="1"/>
                <c:pt idx="0">
                  <c:v>Non-Transfer</c:v>
                </c:pt>
              </c:strCache>
            </c:strRef>
          </c:tx>
          <c:cat>
            <c:strRef>
              <c:f>Sheet1!$B$49:$B$60</c:f>
              <c:strCache>
                <c:ptCount val="12"/>
                <c:pt idx="0">
                  <c:v>cdl-sraa1</c:v>
                </c:pt>
                <c:pt idx="1">
                  <c:v>cdl-sraa2</c:v>
                </c:pt>
                <c:pt idx="2">
                  <c:v>cdl-20ng1</c:v>
                </c:pt>
                <c:pt idx="3">
                  <c:v>cdl-20ng2</c:v>
                </c:pt>
                <c:pt idx="4">
                  <c:v>cdl-20ng3</c:v>
                </c:pt>
                <c:pt idx="5">
                  <c:v>cdl-20ng4</c:v>
                </c:pt>
                <c:pt idx="6">
                  <c:v>cdl-20ng5</c:v>
                </c:pt>
                <c:pt idx="7">
                  <c:v>cdl-20ng6</c:v>
                </c:pt>
                <c:pt idx="8">
                  <c:v>cdl-reuters1</c:v>
                </c:pt>
                <c:pt idx="9">
                  <c:v>cdl-reuters2</c:v>
                </c:pt>
                <c:pt idx="10">
                  <c:v>cdl-reuters3</c:v>
                </c:pt>
                <c:pt idx="11">
                  <c:v>average</c:v>
                </c:pt>
              </c:strCache>
            </c:strRef>
          </c:cat>
          <c:val>
            <c:numRef>
              <c:f>Sheet1!$C$49:$C$60</c:f>
              <c:numCache>
                <c:formatCode>General</c:formatCode>
                <c:ptCount val="12"/>
                <c:pt idx="0">
                  <c:v>0.20496000000000039</c:v>
                </c:pt>
                <c:pt idx="1">
                  <c:v>0.21284000000000039</c:v>
                </c:pt>
                <c:pt idx="2">
                  <c:v>0.20851000000000039</c:v>
                </c:pt>
                <c:pt idx="3">
                  <c:v>0.14487</c:v>
                </c:pt>
                <c:pt idx="4">
                  <c:v>0.19381999999999999</c:v>
                </c:pt>
                <c:pt idx="5">
                  <c:v>0.20363999999999999</c:v>
                </c:pt>
                <c:pt idx="6">
                  <c:v>0.11866000000000018</c:v>
                </c:pt>
                <c:pt idx="7">
                  <c:v>8.6489999999999997E-2</c:v>
                </c:pt>
                <c:pt idx="8">
                  <c:v>0.23995000000000036</c:v>
                </c:pt>
                <c:pt idx="9">
                  <c:v>0.21762000000000001</c:v>
                </c:pt>
                <c:pt idx="10">
                  <c:v>0.25872000000000001</c:v>
                </c:pt>
                <c:pt idx="11">
                  <c:v>0.19000727272727291</c:v>
                </c:pt>
              </c:numCache>
            </c:numRef>
          </c:val>
        </c:ser>
        <c:ser>
          <c:idx val="1"/>
          <c:order val="1"/>
          <c:tx>
            <c:strRef>
              <c:f>Sheet1!$D$48</c:f>
              <c:strCache>
                <c:ptCount val="1"/>
                <c:pt idx="0">
                  <c:v>Simple combine</c:v>
                </c:pt>
              </c:strCache>
            </c:strRef>
          </c:tx>
          <c:cat>
            <c:strRef>
              <c:f>Sheet1!$B$49:$B$60</c:f>
              <c:strCache>
                <c:ptCount val="12"/>
                <c:pt idx="0">
                  <c:v>cdl-sraa1</c:v>
                </c:pt>
                <c:pt idx="1">
                  <c:v>cdl-sraa2</c:v>
                </c:pt>
                <c:pt idx="2">
                  <c:v>cdl-20ng1</c:v>
                </c:pt>
                <c:pt idx="3">
                  <c:v>cdl-20ng2</c:v>
                </c:pt>
                <c:pt idx="4">
                  <c:v>cdl-20ng3</c:v>
                </c:pt>
                <c:pt idx="5">
                  <c:v>cdl-20ng4</c:v>
                </c:pt>
                <c:pt idx="6">
                  <c:v>cdl-20ng5</c:v>
                </c:pt>
                <c:pt idx="7">
                  <c:v>cdl-20ng6</c:v>
                </c:pt>
                <c:pt idx="8">
                  <c:v>cdl-reuters1</c:v>
                </c:pt>
                <c:pt idx="9">
                  <c:v>cdl-reuters2</c:v>
                </c:pt>
                <c:pt idx="10">
                  <c:v>cdl-reuters3</c:v>
                </c:pt>
                <c:pt idx="11">
                  <c:v>average</c:v>
                </c:pt>
              </c:strCache>
            </c:strRef>
          </c:cat>
          <c:val>
            <c:numRef>
              <c:f>Sheet1!$D$49:$D$60</c:f>
              <c:numCache>
                <c:formatCode>General</c:formatCode>
                <c:ptCount val="12"/>
                <c:pt idx="0">
                  <c:v>0.23887</c:v>
                </c:pt>
                <c:pt idx="1">
                  <c:v>0.18991000000000069</c:v>
                </c:pt>
                <c:pt idx="2">
                  <c:v>0.28953000000000001</c:v>
                </c:pt>
                <c:pt idx="3">
                  <c:v>0.12318999999999998</c:v>
                </c:pt>
                <c:pt idx="4">
                  <c:v>0.16671000000000036</c:v>
                </c:pt>
                <c:pt idx="5">
                  <c:v>0.18487000000000001</c:v>
                </c:pt>
                <c:pt idx="6">
                  <c:v>0.12601999999999999</c:v>
                </c:pt>
                <c:pt idx="7">
                  <c:v>5.2710000000000166E-2</c:v>
                </c:pt>
                <c:pt idx="8">
                  <c:v>0.28857000000000038</c:v>
                </c:pt>
                <c:pt idx="9">
                  <c:v>0.42038000000000103</c:v>
                </c:pt>
                <c:pt idx="10">
                  <c:v>0.26379999999999998</c:v>
                </c:pt>
                <c:pt idx="11">
                  <c:v>0.21314181818181821</c:v>
                </c:pt>
              </c:numCache>
            </c:numRef>
          </c:val>
        </c:ser>
        <c:ser>
          <c:idx val="2"/>
          <c:order val="2"/>
          <c:tx>
            <c:strRef>
              <c:f>Sheet1!$E$48</c:f>
              <c:strCache>
                <c:ptCount val="1"/>
                <c:pt idx="0">
                  <c:v>Eigen Transfer</c:v>
                </c:pt>
              </c:strCache>
            </c:strRef>
          </c:tx>
          <c:cat>
            <c:strRef>
              <c:f>Sheet1!$B$49:$B$60</c:f>
              <c:strCache>
                <c:ptCount val="12"/>
                <c:pt idx="0">
                  <c:v>cdl-sraa1</c:v>
                </c:pt>
                <c:pt idx="1">
                  <c:v>cdl-sraa2</c:v>
                </c:pt>
                <c:pt idx="2">
                  <c:v>cdl-20ng1</c:v>
                </c:pt>
                <c:pt idx="3">
                  <c:v>cdl-20ng2</c:v>
                </c:pt>
                <c:pt idx="4">
                  <c:v>cdl-20ng3</c:v>
                </c:pt>
                <c:pt idx="5">
                  <c:v>cdl-20ng4</c:v>
                </c:pt>
                <c:pt idx="6">
                  <c:v>cdl-20ng5</c:v>
                </c:pt>
                <c:pt idx="7">
                  <c:v>cdl-20ng6</c:v>
                </c:pt>
                <c:pt idx="8">
                  <c:v>cdl-reuters1</c:v>
                </c:pt>
                <c:pt idx="9">
                  <c:v>cdl-reuters2</c:v>
                </c:pt>
                <c:pt idx="10">
                  <c:v>cdl-reuters3</c:v>
                </c:pt>
                <c:pt idx="11">
                  <c:v>average</c:v>
                </c:pt>
              </c:strCache>
            </c:strRef>
          </c:cat>
          <c:val>
            <c:numRef>
              <c:f>Sheet1!$E$49:$E$60</c:f>
              <c:numCache>
                <c:formatCode>General</c:formatCode>
                <c:ptCount val="12"/>
                <c:pt idx="0">
                  <c:v>9.7100000000000006E-2</c:v>
                </c:pt>
                <c:pt idx="1">
                  <c:v>5.9320000000000123E-2</c:v>
                </c:pt>
                <c:pt idx="2">
                  <c:v>2.7930000000000052E-2</c:v>
                </c:pt>
                <c:pt idx="3">
                  <c:v>2.6040000000000011E-2</c:v>
                </c:pt>
                <c:pt idx="4">
                  <c:v>2.9840000000000002E-2</c:v>
                </c:pt>
                <c:pt idx="5">
                  <c:v>7.351000000000002E-2</c:v>
                </c:pt>
                <c:pt idx="6">
                  <c:v>2.9250000000000002E-2</c:v>
                </c:pt>
                <c:pt idx="7">
                  <c:v>1.2500000000000001E-2</c:v>
                </c:pt>
                <c:pt idx="8">
                  <c:v>0.25206000000000001</c:v>
                </c:pt>
                <c:pt idx="9">
                  <c:v>0.21675000000000036</c:v>
                </c:pt>
                <c:pt idx="10">
                  <c:v>0.21872000000000036</c:v>
                </c:pt>
                <c:pt idx="11">
                  <c:v>9.4820000000000265E-2</c:v>
                </c:pt>
              </c:numCache>
            </c:numRef>
          </c:val>
        </c:ser>
        <c:axId val="88328064"/>
        <c:axId val="88329600"/>
      </c:barChart>
      <c:catAx>
        <c:axId val="88328064"/>
        <c:scaling>
          <c:orientation val="minMax"/>
        </c:scaling>
        <c:axPos val="b"/>
        <c:tickLblPos val="nextTo"/>
        <c:crossAx val="88329600"/>
        <c:crosses val="autoZero"/>
        <c:auto val="1"/>
        <c:lblAlgn val="ctr"/>
        <c:lblOffset val="100"/>
      </c:catAx>
      <c:valAx>
        <c:axId val="88329600"/>
        <c:scaling>
          <c:orientation val="minMax"/>
        </c:scaling>
        <c:axPos val="l"/>
        <c:majorGridlines/>
        <c:numFmt formatCode="General" sourceLinked="1"/>
        <c:tickLblPos val="nextTo"/>
        <c:crossAx val="88328064"/>
        <c:crosses val="autoZero"/>
        <c:crossBetween val="between"/>
      </c:valAx>
    </c:plotArea>
    <c:legend>
      <c:legendPos val="r"/>
      <c:layout/>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zh-CN"/>
  <c:chart>
    <c:plotArea>
      <c:layout/>
      <c:barChart>
        <c:barDir val="col"/>
        <c:grouping val="clustered"/>
        <c:ser>
          <c:idx val="0"/>
          <c:order val="0"/>
          <c:tx>
            <c:strRef>
              <c:f>Sheet1!$C$62</c:f>
              <c:strCache>
                <c:ptCount val="1"/>
                <c:pt idx="0">
                  <c:v>Non-Transfer</c:v>
                </c:pt>
              </c:strCache>
            </c:strRef>
          </c:tx>
          <c:cat>
            <c:strRef>
              <c:f>Sheet1!$B$63:$B$74</c:f>
              <c:strCache>
                <c:ptCount val="12"/>
                <c:pt idx="0">
                  <c:v>cdl-sraa1</c:v>
                </c:pt>
                <c:pt idx="1">
                  <c:v>cdl-sraa2</c:v>
                </c:pt>
                <c:pt idx="2">
                  <c:v>cdl-20ng1</c:v>
                </c:pt>
                <c:pt idx="3">
                  <c:v>cdl-20ng2</c:v>
                </c:pt>
                <c:pt idx="4">
                  <c:v>cdl-20ng3</c:v>
                </c:pt>
                <c:pt idx="5">
                  <c:v>cdl-20ng4</c:v>
                </c:pt>
                <c:pt idx="6">
                  <c:v>cdl-20ng5</c:v>
                </c:pt>
                <c:pt idx="7">
                  <c:v>cdl-20ng6</c:v>
                </c:pt>
                <c:pt idx="8">
                  <c:v>cdl-reuters1</c:v>
                </c:pt>
                <c:pt idx="9">
                  <c:v>cdl-reuters2</c:v>
                </c:pt>
                <c:pt idx="10">
                  <c:v>cdl-reuters3</c:v>
                </c:pt>
                <c:pt idx="11">
                  <c:v>average</c:v>
                </c:pt>
              </c:strCache>
            </c:strRef>
          </c:cat>
          <c:val>
            <c:numRef>
              <c:f>Sheet1!$C$63:$C$74</c:f>
              <c:numCache>
                <c:formatCode>General</c:formatCode>
                <c:ptCount val="12"/>
                <c:pt idx="0">
                  <c:v>0.16356999999999999</c:v>
                </c:pt>
                <c:pt idx="1">
                  <c:v>0.12851000000000001</c:v>
                </c:pt>
                <c:pt idx="2">
                  <c:v>0.20080999999999999</c:v>
                </c:pt>
                <c:pt idx="3">
                  <c:v>7.1239999999999998E-2</c:v>
                </c:pt>
                <c:pt idx="4">
                  <c:v>0.12941000000000036</c:v>
                </c:pt>
                <c:pt idx="5">
                  <c:v>0.11258</c:v>
                </c:pt>
                <c:pt idx="6">
                  <c:v>4.1199999999999987E-2</c:v>
                </c:pt>
                <c:pt idx="7">
                  <c:v>4.3290000000000002E-2</c:v>
                </c:pt>
                <c:pt idx="8">
                  <c:v>0.20147000000000001</c:v>
                </c:pt>
                <c:pt idx="9">
                  <c:v>0.21934000000000045</c:v>
                </c:pt>
                <c:pt idx="10">
                  <c:v>0.23144000000000045</c:v>
                </c:pt>
                <c:pt idx="11">
                  <c:v>0.14026000000000038</c:v>
                </c:pt>
              </c:numCache>
            </c:numRef>
          </c:val>
        </c:ser>
        <c:ser>
          <c:idx val="1"/>
          <c:order val="1"/>
          <c:tx>
            <c:strRef>
              <c:f>Sheet1!$D$62</c:f>
              <c:strCache>
                <c:ptCount val="1"/>
                <c:pt idx="0">
                  <c:v>Simple combine</c:v>
                </c:pt>
              </c:strCache>
            </c:strRef>
          </c:tx>
          <c:cat>
            <c:strRef>
              <c:f>Sheet1!$B$63:$B$74</c:f>
              <c:strCache>
                <c:ptCount val="12"/>
                <c:pt idx="0">
                  <c:v>cdl-sraa1</c:v>
                </c:pt>
                <c:pt idx="1">
                  <c:v>cdl-sraa2</c:v>
                </c:pt>
                <c:pt idx="2">
                  <c:v>cdl-20ng1</c:v>
                </c:pt>
                <c:pt idx="3">
                  <c:v>cdl-20ng2</c:v>
                </c:pt>
                <c:pt idx="4">
                  <c:v>cdl-20ng3</c:v>
                </c:pt>
                <c:pt idx="5">
                  <c:v>cdl-20ng4</c:v>
                </c:pt>
                <c:pt idx="6">
                  <c:v>cdl-20ng5</c:v>
                </c:pt>
                <c:pt idx="7">
                  <c:v>cdl-20ng6</c:v>
                </c:pt>
                <c:pt idx="8">
                  <c:v>cdl-reuters1</c:v>
                </c:pt>
                <c:pt idx="9">
                  <c:v>cdl-reuters2</c:v>
                </c:pt>
                <c:pt idx="10">
                  <c:v>cdl-reuters3</c:v>
                </c:pt>
                <c:pt idx="11">
                  <c:v>average</c:v>
                </c:pt>
              </c:strCache>
            </c:strRef>
          </c:cat>
          <c:val>
            <c:numRef>
              <c:f>Sheet1!$D$63:$D$74</c:f>
              <c:numCache>
                <c:formatCode>General</c:formatCode>
                <c:ptCount val="12"/>
                <c:pt idx="0">
                  <c:v>0.14011999999999999</c:v>
                </c:pt>
                <c:pt idx="1">
                  <c:v>0.11003</c:v>
                </c:pt>
                <c:pt idx="2">
                  <c:v>0.16123999999999999</c:v>
                </c:pt>
                <c:pt idx="3">
                  <c:v>3.9109999999999999E-2</c:v>
                </c:pt>
                <c:pt idx="4">
                  <c:v>5.6739999999999999E-2</c:v>
                </c:pt>
                <c:pt idx="5">
                  <c:v>9.5740000000000006E-2</c:v>
                </c:pt>
                <c:pt idx="6">
                  <c:v>8.9550000000000379E-2</c:v>
                </c:pt>
                <c:pt idx="7">
                  <c:v>7.6749999999999999E-2</c:v>
                </c:pt>
                <c:pt idx="8">
                  <c:v>0.23445000000000021</c:v>
                </c:pt>
                <c:pt idx="9">
                  <c:v>0.37894000000000072</c:v>
                </c:pt>
                <c:pt idx="10">
                  <c:v>0.21686000000000036</c:v>
                </c:pt>
                <c:pt idx="11">
                  <c:v>0.14541181818181856</c:v>
                </c:pt>
              </c:numCache>
            </c:numRef>
          </c:val>
        </c:ser>
        <c:ser>
          <c:idx val="2"/>
          <c:order val="2"/>
          <c:tx>
            <c:strRef>
              <c:f>Sheet1!$E$62</c:f>
              <c:strCache>
                <c:ptCount val="1"/>
                <c:pt idx="0">
                  <c:v>Eigen Transfer</c:v>
                </c:pt>
              </c:strCache>
            </c:strRef>
          </c:tx>
          <c:cat>
            <c:strRef>
              <c:f>Sheet1!$B$63:$B$74</c:f>
              <c:strCache>
                <c:ptCount val="12"/>
                <c:pt idx="0">
                  <c:v>cdl-sraa1</c:v>
                </c:pt>
                <c:pt idx="1">
                  <c:v>cdl-sraa2</c:v>
                </c:pt>
                <c:pt idx="2">
                  <c:v>cdl-20ng1</c:v>
                </c:pt>
                <c:pt idx="3">
                  <c:v>cdl-20ng2</c:v>
                </c:pt>
                <c:pt idx="4">
                  <c:v>cdl-20ng3</c:v>
                </c:pt>
                <c:pt idx="5">
                  <c:v>cdl-20ng4</c:v>
                </c:pt>
                <c:pt idx="6">
                  <c:v>cdl-20ng5</c:v>
                </c:pt>
                <c:pt idx="7">
                  <c:v>cdl-20ng6</c:v>
                </c:pt>
                <c:pt idx="8">
                  <c:v>cdl-reuters1</c:v>
                </c:pt>
                <c:pt idx="9">
                  <c:v>cdl-reuters2</c:v>
                </c:pt>
                <c:pt idx="10">
                  <c:v>cdl-reuters3</c:v>
                </c:pt>
                <c:pt idx="11">
                  <c:v>average</c:v>
                </c:pt>
              </c:strCache>
            </c:strRef>
          </c:cat>
          <c:val>
            <c:numRef>
              <c:f>Sheet1!$E$63:$E$74</c:f>
              <c:numCache>
                <c:formatCode>General</c:formatCode>
                <c:ptCount val="12"/>
                <c:pt idx="0">
                  <c:v>6.3170000000000004E-2</c:v>
                </c:pt>
                <c:pt idx="1">
                  <c:v>4.7140000000000001E-2</c:v>
                </c:pt>
                <c:pt idx="2">
                  <c:v>9.6850000000000047E-2</c:v>
                </c:pt>
                <c:pt idx="3">
                  <c:v>6.0890000000000034E-2</c:v>
                </c:pt>
                <c:pt idx="4">
                  <c:v>2.5180000000000001E-2</c:v>
                </c:pt>
                <c:pt idx="5">
                  <c:v>9.2339999999999992E-2</c:v>
                </c:pt>
                <c:pt idx="6">
                  <c:v>2.1759999999999998E-2</c:v>
                </c:pt>
                <c:pt idx="7">
                  <c:v>3.2980000000000002E-2</c:v>
                </c:pt>
                <c:pt idx="8">
                  <c:v>0.24785000000000001</c:v>
                </c:pt>
                <c:pt idx="9">
                  <c:v>0.2021</c:v>
                </c:pt>
                <c:pt idx="10">
                  <c:v>0.21543000000000051</c:v>
                </c:pt>
                <c:pt idx="11">
                  <c:v>0.10051727272727273</c:v>
                </c:pt>
              </c:numCache>
            </c:numRef>
          </c:val>
        </c:ser>
        <c:axId val="88376064"/>
        <c:axId val="88377600"/>
      </c:barChart>
      <c:catAx>
        <c:axId val="88376064"/>
        <c:scaling>
          <c:orientation val="minMax"/>
        </c:scaling>
        <c:axPos val="b"/>
        <c:tickLblPos val="nextTo"/>
        <c:crossAx val="88377600"/>
        <c:crosses val="autoZero"/>
        <c:auto val="1"/>
        <c:lblAlgn val="ctr"/>
        <c:lblOffset val="100"/>
      </c:catAx>
      <c:valAx>
        <c:axId val="88377600"/>
        <c:scaling>
          <c:orientation val="minMax"/>
        </c:scaling>
        <c:axPos val="l"/>
        <c:majorGridlines/>
        <c:numFmt formatCode="General" sourceLinked="1"/>
        <c:tickLblPos val="nextTo"/>
        <c:crossAx val="88376064"/>
        <c:crosses val="autoZero"/>
        <c:crossBetween val="between"/>
      </c:valAx>
    </c:plotArea>
    <c:legend>
      <c:legendPos val="r"/>
      <c:layout/>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zh-CN"/>
  <c:chart>
    <c:plotArea>
      <c:layout/>
      <c:barChart>
        <c:barDir val="col"/>
        <c:grouping val="clustered"/>
        <c:ser>
          <c:idx val="0"/>
          <c:order val="0"/>
          <c:tx>
            <c:strRef>
              <c:f>Sheet2!$C$14</c:f>
              <c:strCache>
                <c:ptCount val="1"/>
                <c:pt idx="0">
                  <c:v>Non-Transfer</c:v>
                </c:pt>
              </c:strCache>
            </c:strRef>
          </c:tx>
          <c:cat>
            <c:strRef>
              <c:f>Sheet2!$B$15:$B$25</c:f>
              <c:strCache>
                <c:ptCount val="11"/>
                <c:pt idx="0">
                  <c:v>ccl-20ng1</c:v>
                </c:pt>
                <c:pt idx="1">
                  <c:v>ccl-20ng2</c:v>
                </c:pt>
                <c:pt idx="2">
                  <c:v>ccl-20ng3</c:v>
                </c:pt>
                <c:pt idx="3">
                  <c:v>ccl-20ng4</c:v>
                </c:pt>
                <c:pt idx="4">
                  <c:v>ccl-20ng5</c:v>
                </c:pt>
                <c:pt idx="5">
                  <c:v>ccl-ohs1</c:v>
                </c:pt>
                <c:pt idx="6">
                  <c:v>ccl-ohs2</c:v>
                </c:pt>
                <c:pt idx="7">
                  <c:v>ccl-ohs3</c:v>
                </c:pt>
                <c:pt idx="8">
                  <c:v>ccl-ohs4</c:v>
                </c:pt>
                <c:pt idx="9">
                  <c:v>ccl-ohs5</c:v>
                </c:pt>
                <c:pt idx="10">
                  <c:v>average</c:v>
                </c:pt>
              </c:strCache>
            </c:strRef>
          </c:cat>
          <c:val>
            <c:numRef>
              <c:f>Sheet2!$C$15:$C$25</c:f>
              <c:numCache>
                <c:formatCode>General</c:formatCode>
                <c:ptCount val="11"/>
                <c:pt idx="0">
                  <c:v>0.15296900000000063</c:v>
                </c:pt>
                <c:pt idx="1">
                  <c:v>0.13031899999999999</c:v>
                </c:pt>
                <c:pt idx="2">
                  <c:v>0.18058900000000039</c:v>
                </c:pt>
                <c:pt idx="3">
                  <c:v>0.18804100000000051</c:v>
                </c:pt>
                <c:pt idx="4">
                  <c:v>0.25636900000000001</c:v>
                </c:pt>
                <c:pt idx="5">
                  <c:v>0.20360900000000001</c:v>
                </c:pt>
                <c:pt idx="6">
                  <c:v>8.7847000000000022E-2</c:v>
                </c:pt>
                <c:pt idx="7">
                  <c:v>0.15618499999999999</c:v>
                </c:pt>
                <c:pt idx="8">
                  <c:v>0.28568400000000038</c:v>
                </c:pt>
                <c:pt idx="9">
                  <c:v>0.21677199999999999</c:v>
                </c:pt>
                <c:pt idx="10">
                  <c:v>0.18583840000000051</c:v>
                </c:pt>
              </c:numCache>
            </c:numRef>
          </c:val>
        </c:ser>
        <c:ser>
          <c:idx val="1"/>
          <c:order val="1"/>
          <c:tx>
            <c:strRef>
              <c:f>Sheet2!$D$14</c:f>
              <c:strCache>
                <c:ptCount val="1"/>
                <c:pt idx="0">
                  <c:v>EigenTransfer</c:v>
                </c:pt>
              </c:strCache>
            </c:strRef>
          </c:tx>
          <c:cat>
            <c:strRef>
              <c:f>Sheet2!$B$15:$B$25</c:f>
              <c:strCache>
                <c:ptCount val="11"/>
                <c:pt idx="0">
                  <c:v>ccl-20ng1</c:v>
                </c:pt>
                <c:pt idx="1">
                  <c:v>ccl-20ng2</c:v>
                </c:pt>
                <c:pt idx="2">
                  <c:v>ccl-20ng3</c:v>
                </c:pt>
                <c:pt idx="3">
                  <c:v>ccl-20ng4</c:v>
                </c:pt>
                <c:pt idx="4">
                  <c:v>ccl-20ng5</c:v>
                </c:pt>
                <c:pt idx="5">
                  <c:v>ccl-ohs1</c:v>
                </c:pt>
                <c:pt idx="6">
                  <c:v>ccl-ohs2</c:v>
                </c:pt>
                <c:pt idx="7">
                  <c:v>ccl-ohs3</c:v>
                </c:pt>
                <c:pt idx="8">
                  <c:v>ccl-ohs4</c:v>
                </c:pt>
                <c:pt idx="9">
                  <c:v>ccl-ohs5</c:v>
                </c:pt>
                <c:pt idx="10">
                  <c:v>average</c:v>
                </c:pt>
              </c:strCache>
            </c:strRef>
          </c:cat>
          <c:val>
            <c:numRef>
              <c:f>Sheet2!$D$15:$D$25</c:f>
              <c:numCache>
                <c:formatCode>General</c:formatCode>
                <c:ptCount val="11"/>
                <c:pt idx="0">
                  <c:v>3.6809000000000092E-2</c:v>
                </c:pt>
                <c:pt idx="1">
                  <c:v>4.1110000000000001E-2</c:v>
                </c:pt>
                <c:pt idx="2">
                  <c:v>6.3546000000000005E-2</c:v>
                </c:pt>
                <c:pt idx="3">
                  <c:v>5.5695000000000001E-2</c:v>
                </c:pt>
                <c:pt idx="4">
                  <c:v>0.13233400000000001</c:v>
                </c:pt>
                <c:pt idx="5">
                  <c:v>5.7261000000000013E-2</c:v>
                </c:pt>
                <c:pt idx="6">
                  <c:v>5.1780000000000014E-2</c:v>
                </c:pt>
                <c:pt idx="7">
                  <c:v>0.12528600000000001</c:v>
                </c:pt>
                <c:pt idx="8">
                  <c:v>0.239672</c:v>
                </c:pt>
                <c:pt idx="9">
                  <c:v>0.18409200000000045</c:v>
                </c:pt>
                <c:pt idx="10">
                  <c:v>9.875850000000036E-2</c:v>
                </c:pt>
              </c:numCache>
            </c:numRef>
          </c:val>
        </c:ser>
        <c:axId val="88423424"/>
        <c:axId val="88433408"/>
      </c:barChart>
      <c:catAx>
        <c:axId val="88423424"/>
        <c:scaling>
          <c:orientation val="minMax"/>
        </c:scaling>
        <c:axPos val="b"/>
        <c:tickLblPos val="nextTo"/>
        <c:crossAx val="88433408"/>
        <c:crosses val="autoZero"/>
        <c:auto val="1"/>
        <c:lblAlgn val="ctr"/>
        <c:lblOffset val="100"/>
      </c:catAx>
      <c:valAx>
        <c:axId val="88433408"/>
        <c:scaling>
          <c:orientation val="minMax"/>
        </c:scaling>
        <c:axPos val="l"/>
        <c:majorGridlines/>
        <c:numFmt formatCode="General" sourceLinked="1"/>
        <c:tickLblPos val="nextTo"/>
        <c:crossAx val="88423424"/>
        <c:crosses val="autoZero"/>
        <c:crossBetween val="between"/>
      </c:valAx>
    </c:plotArea>
    <c:legend>
      <c:legendPos val="r"/>
      <c:layout/>
    </c:legend>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zh-CN"/>
  <c:chart>
    <c:plotArea>
      <c:layout/>
      <c:barChart>
        <c:barDir val="col"/>
        <c:grouping val="clustered"/>
        <c:ser>
          <c:idx val="0"/>
          <c:order val="0"/>
          <c:tx>
            <c:strRef>
              <c:f>Sheet2!$G$14</c:f>
              <c:strCache>
                <c:ptCount val="1"/>
                <c:pt idx="0">
                  <c:v>Non-Transfer</c:v>
                </c:pt>
              </c:strCache>
            </c:strRef>
          </c:tx>
          <c:cat>
            <c:strRef>
              <c:f>Sheet2!$F$15:$F$25</c:f>
              <c:strCache>
                <c:ptCount val="11"/>
                <c:pt idx="0">
                  <c:v>ccl-20ng1</c:v>
                </c:pt>
                <c:pt idx="1">
                  <c:v>ccl-20ng2</c:v>
                </c:pt>
                <c:pt idx="2">
                  <c:v>ccl-20ng3</c:v>
                </c:pt>
                <c:pt idx="3">
                  <c:v>ccl-20ng4</c:v>
                </c:pt>
                <c:pt idx="4">
                  <c:v>ccl-20ng5</c:v>
                </c:pt>
                <c:pt idx="5">
                  <c:v>ccl-ohs1</c:v>
                </c:pt>
                <c:pt idx="6">
                  <c:v>ccl-ohs2</c:v>
                </c:pt>
                <c:pt idx="7">
                  <c:v>ccl-ohs3</c:v>
                </c:pt>
                <c:pt idx="8">
                  <c:v>ccl-ohs4</c:v>
                </c:pt>
                <c:pt idx="9">
                  <c:v>ccl-ohs5</c:v>
                </c:pt>
                <c:pt idx="10">
                  <c:v>average</c:v>
                </c:pt>
              </c:strCache>
            </c:strRef>
          </c:cat>
          <c:val>
            <c:numRef>
              <c:f>Sheet2!$G$15:$G$25</c:f>
              <c:numCache>
                <c:formatCode>General</c:formatCode>
                <c:ptCount val="11"/>
                <c:pt idx="0">
                  <c:v>0.12044000000000002</c:v>
                </c:pt>
                <c:pt idx="1">
                  <c:v>0.12461000000000012</c:v>
                </c:pt>
                <c:pt idx="2">
                  <c:v>7.7289999999999998E-2</c:v>
                </c:pt>
                <c:pt idx="3">
                  <c:v>8.9930000000000065E-2</c:v>
                </c:pt>
                <c:pt idx="4">
                  <c:v>0.17399000000000042</c:v>
                </c:pt>
                <c:pt idx="5">
                  <c:v>8.2980000000000012E-2</c:v>
                </c:pt>
                <c:pt idx="6">
                  <c:v>9.3750000000000291E-2</c:v>
                </c:pt>
                <c:pt idx="7">
                  <c:v>0.13020000000000001</c:v>
                </c:pt>
                <c:pt idx="8">
                  <c:v>0.23497000000000001</c:v>
                </c:pt>
                <c:pt idx="9">
                  <c:v>0.18576000000000042</c:v>
                </c:pt>
                <c:pt idx="10">
                  <c:v>0.13139200000000001</c:v>
                </c:pt>
              </c:numCache>
            </c:numRef>
          </c:val>
        </c:ser>
        <c:ser>
          <c:idx val="1"/>
          <c:order val="1"/>
          <c:tx>
            <c:strRef>
              <c:f>Sheet2!$H$14</c:f>
              <c:strCache>
                <c:ptCount val="1"/>
                <c:pt idx="0">
                  <c:v>EigenTransfer</c:v>
                </c:pt>
              </c:strCache>
            </c:strRef>
          </c:tx>
          <c:cat>
            <c:strRef>
              <c:f>Sheet2!$F$15:$F$25</c:f>
              <c:strCache>
                <c:ptCount val="11"/>
                <c:pt idx="0">
                  <c:v>ccl-20ng1</c:v>
                </c:pt>
                <c:pt idx="1">
                  <c:v>ccl-20ng2</c:v>
                </c:pt>
                <c:pt idx="2">
                  <c:v>ccl-20ng3</c:v>
                </c:pt>
                <c:pt idx="3">
                  <c:v>ccl-20ng4</c:v>
                </c:pt>
                <c:pt idx="4">
                  <c:v>ccl-20ng5</c:v>
                </c:pt>
                <c:pt idx="5">
                  <c:v>ccl-ohs1</c:v>
                </c:pt>
                <c:pt idx="6">
                  <c:v>ccl-ohs2</c:v>
                </c:pt>
                <c:pt idx="7">
                  <c:v>ccl-ohs3</c:v>
                </c:pt>
                <c:pt idx="8">
                  <c:v>ccl-ohs4</c:v>
                </c:pt>
                <c:pt idx="9">
                  <c:v>ccl-ohs5</c:v>
                </c:pt>
                <c:pt idx="10">
                  <c:v>average</c:v>
                </c:pt>
              </c:strCache>
            </c:strRef>
          </c:cat>
          <c:val>
            <c:numRef>
              <c:f>Sheet2!$H$15:$H$25</c:f>
              <c:numCache>
                <c:formatCode>General</c:formatCode>
                <c:ptCount val="11"/>
                <c:pt idx="0">
                  <c:v>2.1010000000000001E-2</c:v>
                </c:pt>
                <c:pt idx="1">
                  <c:v>2.0000000000000011E-2</c:v>
                </c:pt>
                <c:pt idx="2">
                  <c:v>1.6520000000000042E-2</c:v>
                </c:pt>
                <c:pt idx="3">
                  <c:v>3.0700000000000002E-2</c:v>
                </c:pt>
                <c:pt idx="4">
                  <c:v>8.4100000000000022E-2</c:v>
                </c:pt>
                <c:pt idx="5">
                  <c:v>4.2259999999999999E-2</c:v>
                </c:pt>
                <c:pt idx="6">
                  <c:v>3.9969999999999999E-2</c:v>
                </c:pt>
                <c:pt idx="7">
                  <c:v>8.0110000000000001E-2</c:v>
                </c:pt>
                <c:pt idx="8">
                  <c:v>0.17638000000000001</c:v>
                </c:pt>
                <c:pt idx="9">
                  <c:v>0.14363000000000001</c:v>
                </c:pt>
                <c:pt idx="10">
                  <c:v>6.5468000000000012E-2</c:v>
                </c:pt>
              </c:numCache>
            </c:numRef>
          </c:val>
        </c:ser>
        <c:axId val="88470656"/>
        <c:axId val="88472192"/>
      </c:barChart>
      <c:catAx>
        <c:axId val="88470656"/>
        <c:scaling>
          <c:orientation val="minMax"/>
        </c:scaling>
        <c:axPos val="b"/>
        <c:tickLblPos val="nextTo"/>
        <c:crossAx val="88472192"/>
        <c:crosses val="autoZero"/>
        <c:auto val="1"/>
        <c:lblAlgn val="ctr"/>
        <c:lblOffset val="100"/>
      </c:catAx>
      <c:valAx>
        <c:axId val="88472192"/>
        <c:scaling>
          <c:orientation val="minMax"/>
        </c:scaling>
        <c:axPos val="l"/>
        <c:majorGridlines/>
        <c:numFmt formatCode="General" sourceLinked="1"/>
        <c:tickLblPos val="nextTo"/>
        <c:crossAx val="88470656"/>
        <c:crosses val="autoZero"/>
        <c:crossBetween val="between"/>
      </c:valAx>
    </c:plotArea>
    <c:legend>
      <c:legendPos val="r"/>
      <c:layout/>
    </c:legend>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zh-CN"/>
  <c:chart>
    <c:plotArea>
      <c:layout/>
      <c:barChart>
        <c:barDir val="col"/>
        <c:grouping val="clustered"/>
        <c:ser>
          <c:idx val="0"/>
          <c:order val="0"/>
          <c:tx>
            <c:strRef>
              <c:f>Sheet2!$K$14</c:f>
              <c:strCache>
                <c:ptCount val="1"/>
                <c:pt idx="0">
                  <c:v>Non-Transfer</c:v>
                </c:pt>
              </c:strCache>
            </c:strRef>
          </c:tx>
          <c:cat>
            <c:strRef>
              <c:f>Sheet2!$J$15:$J$25</c:f>
              <c:strCache>
                <c:ptCount val="11"/>
                <c:pt idx="0">
                  <c:v>ccl-20ng1</c:v>
                </c:pt>
                <c:pt idx="1">
                  <c:v>ccl-20ng2</c:v>
                </c:pt>
                <c:pt idx="2">
                  <c:v>ccl-20ng3</c:v>
                </c:pt>
                <c:pt idx="3">
                  <c:v>ccl-20ng4</c:v>
                </c:pt>
                <c:pt idx="4">
                  <c:v>ccl-20ng5</c:v>
                </c:pt>
                <c:pt idx="5">
                  <c:v>ccl-ohs1</c:v>
                </c:pt>
                <c:pt idx="6">
                  <c:v>ccl-ohs2</c:v>
                </c:pt>
                <c:pt idx="7">
                  <c:v>ccl-ohs3</c:v>
                </c:pt>
                <c:pt idx="8">
                  <c:v>ccl-ohs4</c:v>
                </c:pt>
                <c:pt idx="9">
                  <c:v>ccl-ohs5</c:v>
                </c:pt>
                <c:pt idx="10">
                  <c:v>average</c:v>
                </c:pt>
              </c:strCache>
            </c:strRef>
          </c:cat>
          <c:val>
            <c:numRef>
              <c:f>Sheet2!$K$15:$K$25</c:f>
              <c:numCache>
                <c:formatCode>General</c:formatCode>
                <c:ptCount val="11"/>
                <c:pt idx="0">
                  <c:v>4.5379999999999997E-2</c:v>
                </c:pt>
                <c:pt idx="1">
                  <c:v>3.218E-2</c:v>
                </c:pt>
                <c:pt idx="2">
                  <c:v>3.6680000000000011E-2</c:v>
                </c:pt>
                <c:pt idx="3">
                  <c:v>6.0370000000000014E-2</c:v>
                </c:pt>
                <c:pt idx="4">
                  <c:v>0.12058000000000002</c:v>
                </c:pt>
                <c:pt idx="5">
                  <c:v>0.20233999999999999</c:v>
                </c:pt>
                <c:pt idx="6">
                  <c:v>6.5509999999999999E-2</c:v>
                </c:pt>
                <c:pt idx="7">
                  <c:v>8.0830000000000041E-2</c:v>
                </c:pt>
                <c:pt idx="8">
                  <c:v>0.21737999999999999</c:v>
                </c:pt>
                <c:pt idx="9">
                  <c:v>0.17920000000000033</c:v>
                </c:pt>
                <c:pt idx="10">
                  <c:v>0.10404499999999998</c:v>
                </c:pt>
              </c:numCache>
            </c:numRef>
          </c:val>
        </c:ser>
        <c:ser>
          <c:idx val="1"/>
          <c:order val="1"/>
          <c:tx>
            <c:strRef>
              <c:f>Sheet2!$L$14</c:f>
              <c:strCache>
                <c:ptCount val="1"/>
                <c:pt idx="0">
                  <c:v>EigenTransfer</c:v>
                </c:pt>
              </c:strCache>
            </c:strRef>
          </c:tx>
          <c:cat>
            <c:strRef>
              <c:f>Sheet2!$J$15:$J$25</c:f>
              <c:strCache>
                <c:ptCount val="11"/>
                <c:pt idx="0">
                  <c:v>ccl-20ng1</c:v>
                </c:pt>
                <c:pt idx="1">
                  <c:v>ccl-20ng2</c:v>
                </c:pt>
                <c:pt idx="2">
                  <c:v>ccl-20ng3</c:v>
                </c:pt>
                <c:pt idx="3">
                  <c:v>ccl-20ng4</c:v>
                </c:pt>
                <c:pt idx="4">
                  <c:v>ccl-20ng5</c:v>
                </c:pt>
                <c:pt idx="5">
                  <c:v>ccl-ohs1</c:v>
                </c:pt>
                <c:pt idx="6">
                  <c:v>ccl-ohs2</c:v>
                </c:pt>
                <c:pt idx="7">
                  <c:v>ccl-ohs3</c:v>
                </c:pt>
                <c:pt idx="8">
                  <c:v>ccl-ohs4</c:v>
                </c:pt>
                <c:pt idx="9">
                  <c:v>ccl-ohs5</c:v>
                </c:pt>
                <c:pt idx="10">
                  <c:v>average</c:v>
                </c:pt>
              </c:strCache>
            </c:strRef>
          </c:cat>
          <c:val>
            <c:numRef>
              <c:f>Sheet2!$L$15:$L$25</c:f>
              <c:numCache>
                <c:formatCode>General</c:formatCode>
                <c:ptCount val="11"/>
                <c:pt idx="0">
                  <c:v>1.6209999999999999E-2</c:v>
                </c:pt>
                <c:pt idx="1">
                  <c:v>1.2319999999999998E-2</c:v>
                </c:pt>
                <c:pt idx="2">
                  <c:v>2.93E-2</c:v>
                </c:pt>
                <c:pt idx="3">
                  <c:v>4.8169999999999998E-2</c:v>
                </c:pt>
                <c:pt idx="4">
                  <c:v>8.0450000000000008E-2</c:v>
                </c:pt>
                <c:pt idx="5">
                  <c:v>0.19947000000000001</c:v>
                </c:pt>
                <c:pt idx="6">
                  <c:v>5.7620000000000011E-2</c:v>
                </c:pt>
                <c:pt idx="7">
                  <c:v>8.2400000000000015E-2</c:v>
                </c:pt>
                <c:pt idx="8">
                  <c:v>0.20094000000000042</c:v>
                </c:pt>
                <c:pt idx="9">
                  <c:v>0.18680000000000024</c:v>
                </c:pt>
                <c:pt idx="10">
                  <c:v>9.1368000000000005E-2</c:v>
                </c:pt>
              </c:numCache>
            </c:numRef>
          </c:val>
        </c:ser>
        <c:axId val="89021440"/>
        <c:axId val="89056000"/>
      </c:barChart>
      <c:catAx>
        <c:axId val="89021440"/>
        <c:scaling>
          <c:orientation val="minMax"/>
        </c:scaling>
        <c:axPos val="b"/>
        <c:tickLblPos val="nextTo"/>
        <c:crossAx val="89056000"/>
        <c:crosses val="autoZero"/>
        <c:auto val="1"/>
        <c:lblAlgn val="ctr"/>
        <c:lblOffset val="100"/>
      </c:catAx>
      <c:valAx>
        <c:axId val="89056000"/>
        <c:scaling>
          <c:orientation val="minMax"/>
        </c:scaling>
        <c:axPos val="l"/>
        <c:majorGridlines/>
        <c:numFmt formatCode="General" sourceLinked="1"/>
        <c:tickLblPos val="nextTo"/>
        <c:crossAx val="89021440"/>
        <c:crosses val="autoZero"/>
        <c:crossBetween val="between"/>
      </c:valAx>
    </c:plotArea>
    <c:legend>
      <c:legendPos val="r"/>
      <c:layout/>
    </c:legend>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zh-CN"/>
  <c:chart>
    <c:plotArea>
      <c:layout/>
      <c:barChart>
        <c:barDir val="col"/>
        <c:grouping val="clustered"/>
        <c:ser>
          <c:idx val="0"/>
          <c:order val="0"/>
          <c:tx>
            <c:strRef>
              <c:f>Sheet3!$B$14</c:f>
              <c:strCache>
                <c:ptCount val="1"/>
                <c:pt idx="0">
                  <c:v>Non-Transfer</c:v>
                </c:pt>
              </c:strCache>
            </c:strRef>
          </c:tx>
          <c:cat>
            <c:strRef>
              <c:f>Sheet3!$A$15:$A$25</c:f>
              <c:strCache>
                <c:ptCount val="11"/>
                <c:pt idx="0">
                  <c:v>stl-20ng1</c:v>
                </c:pt>
                <c:pt idx="1">
                  <c:v>stl-20ng2</c:v>
                </c:pt>
                <c:pt idx="2">
                  <c:v>stl-20ng3</c:v>
                </c:pt>
                <c:pt idx="3">
                  <c:v>stl-20ng4</c:v>
                </c:pt>
                <c:pt idx="4">
                  <c:v>stl-20ng5</c:v>
                </c:pt>
                <c:pt idx="5">
                  <c:v>stl-ohs1</c:v>
                </c:pt>
                <c:pt idx="6">
                  <c:v>stl-ohs2</c:v>
                </c:pt>
                <c:pt idx="7">
                  <c:v>stl-ohs3</c:v>
                </c:pt>
                <c:pt idx="8">
                  <c:v>stl-ohs4</c:v>
                </c:pt>
                <c:pt idx="9">
                  <c:v>stl-ohs5</c:v>
                </c:pt>
                <c:pt idx="10">
                  <c:v>average</c:v>
                </c:pt>
              </c:strCache>
            </c:strRef>
          </c:cat>
          <c:val>
            <c:numRef>
              <c:f>Sheet3!$B$15:$B$25</c:f>
              <c:numCache>
                <c:formatCode>General</c:formatCode>
                <c:ptCount val="11"/>
                <c:pt idx="0">
                  <c:v>0.13820299999999999</c:v>
                </c:pt>
                <c:pt idx="1">
                  <c:v>0.10498499999999998</c:v>
                </c:pt>
                <c:pt idx="2">
                  <c:v>0.19295100000000001</c:v>
                </c:pt>
                <c:pt idx="3">
                  <c:v>0.22306400000000001</c:v>
                </c:pt>
                <c:pt idx="4">
                  <c:v>0.29233400000000032</c:v>
                </c:pt>
                <c:pt idx="5">
                  <c:v>0.18030499999999999</c:v>
                </c:pt>
                <c:pt idx="6">
                  <c:v>8.4028000000000228E-2</c:v>
                </c:pt>
                <c:pt idx="7">
                  <c:v>0.15253400000000036</c:v>
                </c:pt>
                <c:pt idx="8">
                  <c:v>0.29825700000000011</c:v>
                </c:pt>
                <c:pt idx="9">
                  <c:v>0.21965399999999999</c:v>
                </c:pt>
                <c:pt idx="10">
                  <c:v>0.18863150000000001</c:v>
                </c:pt>
              </c:numCache>
            </c:numRef>
          </c:val>
        </c:ser>
        <c:ser>
          <c:idx val="1"/>
          <c:order val="1"/>
          <c:tx>
            <c:strRef>
              <c:f>Sheet3!$C$14</c:f>
              <c:strCache>
                <c:ptCount val="1"/>
                <c:pt idx="0">
                  <c:v>EigenTransfer</c:v>
                </c:pt>
              </c:strCache>
            </c:strRef>
          </c:tx>
          <c:cat>
            <c:strRef>
              <c:f>Sheet3!$A$15:$A$25</c:f>
              <c:strCache>
                <c:ptCount val="11"/>
                <c:pt idx="0">
                  <c:v>stl-20ng1</c:v>
                </c:pt>
                <c:pt idx="1">
                  <c:v>stl-20ng2</c:v>
                </c:pt>
                <c:pt idx="2">
                  <c:v>stl-20ng3</c:v>
                </c:pt>
                <c:pt idx="3">
                  <c:v>stl-20ng4</c:v>
                </c:pt>
                <c:pt idx="4">
                  <c:v>stl-20ng5</c:v>
                </c:pt>
                <c:pt idx="5">
                  <c:v>stl-ohs1</c:v>
                </c:pt>
                <c:pt idx="6">
                  <c:v>stl-ohs2</c:v>
                </c:pt>
                <c:pt idx="7">
                  <c:v>stl-ohs3</c:v>
                </c:pt>
                <c:pt idx="8">
                  <c:v>stl-ohs4</c:v>
                </c:pt>
                <c:pt idx="9">
                  <c:v>stl-ohs5</c:v>
                </c:pt>
                <c:pt idx="10">
                  <c:v>average</c:v>
                </c:pt>
              </c:strCache>
            </c:strRef>
          </c:cat>
          <c:val>
            <c:numRef>
              <c:f>Sheet3!$C$15:$C$25</c:f>
              <c:numCache>
                <c:formatCode>General</c:formatCode>
                <c:ptCount val="11"/>
                <c:pt idx="0">
                  <c:v>3.8977999999999999E-2</c:v>
                </c:pt>
                <c:pt idx="1">
                  <c:v>4.8149999999999957E-2</c:v>
                </c:pt>
                <c:pt idx="2">
                  <c:v>0.11625500000000002</c:v>
                </c:pt>
                <c:pt idx="3">
                  <c:v>5.1538E-2</c:v>
                </c:pt>
                <c:pt idx="4">
                  <c:v>0.12628200000000001</c:v>
                </c:pt>
                <c:pt idx="5">
                  <c:v>8.2783000000000009E-2</c:v>
                </c:pt>
                <c:pt idx="6">
                  <c:v>6.2804000000000013E-2</c:v>
                </c:pt>
                <c:pt idx="7">
                  <c:v>0.12283400000000012</c:v>
                </c:pt>
                <c:pt idx="8">
                  <c:v>0.24801900000000052</c:v>
                </c:pt>
                <c:pt idx="9">
                  <c:v>0.17031700000000033</c:v>
                </c:pt>
                <c:pt idx="10">
                  <c:v>0.10679600000000031</c:v>
                </c:pt>
              </c:numCache>
            </c:numRef>
          </c:val>
        </c:ser>
        <c:axId val="89080960"/>
        <c:axId val="89082496"/>
      </c:barChart>
      <c:catAx>
        <c:axId val="89080960"/>
        <c:scaling>
          <c:orientation val="minMax"/>
        </c:scaling>
        <c:axPos val="b"/>
        <c:tickLblPos val="nextTo"/>
        <c:crossAx val="89082496"/>
        <c:crosses val="autoZero"/>
        <c:auto val="1"/>
        <c:lblAlgn val="ctr"/>
        <c:lblOffset val="100"/>
      </c:catAx>
      <c:valAx>
        <c:axId val="89082496"/>
        <c:scaling>
          <c:orientation val="minMax"/>
        </c:scaling>
        <c:axPos val="l"/>
        <c:majorGridlines/>
        <c:numFmt formatCode="General" sourceLinked="1"/>
        <c:tickLblPos val="nextTo"/>
        <c:crossAx val="89080960"/>
        <c:crosses val="autoZero"/>
        <c:crossBetween val="between"/>
      </c:valAx>
    </c:plotArea>
    <c:legend>
      <c:legendPos val="r"/>
      <c:layout/>
    </c:legend>
    <c:plotVisOnly val="1"/>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zh-CN"/>
  <c:chart>
    <c:plotArea>
      <c:layout/>
      <c:barChart>
        <c:barDir val="col"/>
        <c:grouping val="clustered"/>
        <c:ser>
          <c:idx val="0"/>
          <c:order val="0"/>
          <c:tx>
            <c:strRef>
              <c:f>Sheet3!$G$14</c:f>
              <c:strCache>
                <c:ptCount val="1"/>
                <c:pt idx="0">
                  <c:v>Non-Transfer</c:v>
                </c:pt>
              </c:strCache>
            </c:strRef>
          </c:tx>
          <c:cat>
            <c:strRef>
              <c:f>Sheet3!$F$15:$F$25</c:f>
              <c:strCache>
                <c:ptCount val="11"/>
                <c:pt idx="0">
                  <c:v>stl-20ng1</c:v>
                </c:pt>
                <c:pt idx="1">
                  <c:v>stl-20ng2</c:v>
                </c:pt>
                <c:pt idx="2">
                  <c:v>stl-20ng3</c:v>
                </c:pt>
                <c:pt idx="3">
                  <c:v>stl-20ng4</c:v>
                </c:pt>
                <c:pt idx="4">
                  <c:v>stl-20ng5</c:v>
                </c:pt>
                <c:pt idx="5">
                  <c:v>stl-ohs1</c:v>
                </c:pt>
                <c:pt idx="6">
                  <c:v>stl-ohs2</c:v>
                </c:pt>
                <c:pt idx="7">
                  <c:v>stl-ohs3</c:v>
                </c:pt>
                <c:pt idx="8">
                  <c:v>stl-ohs4</c:v>
                </c:pt>
                <c:pt idx="9">
                  <c:v>stl-ohs5</c:v>
                </c:pt>
                <c:pt idx="10">
                  <c:v>average</c:v>
                </c:pt>
              </c:strCache>
            </c:strRef>
          </c:cat>
          <c:val>
            <c:numRef>
              <c:f>Sheet3!$G$15:$G$25</c:f>
              <c:numCache>
                <c:formatCode>General</c:formatCode>
                <c:ptCount val="11"/>
                <c:pt idx="0">
                  <c:v>0.11199000000000002</c:v>
                </c:pt>
                <c:pt idx="1">
                  <c:v>0.10400000000000002</c:v>
                </c:pt>
                <c:pt idx="2">
                  <c:v>7.8890000000000113E-2</c:v>
                </c:pt>
                <c:pt idx="3">
                  <c:v>0.11094</c:v>
                </c:pt>
                <c:pt idx="4">
                  <c:v>0.17832000000000001</c:v>
                </c:pt>
                <c:pt idx="5">
                  <c:v>6.5570000000000003E-2</c:v>
                </c:pt>
                <c:pt idx="6">
                  <c:v>8.211000000000003E-2</c:v>
                </c:pt>
                <c:pt idx="7">
                  <c:v>0.13231999999999999</c:v>
                </c:pt>
                <c:pt idx="8">
                  <c:v>0.20855000000000001</c:v>
                </c:pt>
                <c:pt idx="9">
                  <c:v>0.18900000000000036</c:v>
                </c:pt>
                <c:pt idx="10">
                  <c:v>0.12616900000000003</c:v>
                </c:pt>
              </c:numCache>
            </c:numRef>
          </c:val>
        </c:ser>
        <c:ser>
          <c:idx val="1"/>
          <c:order val="1"/>
          <c:tx>
            <c:strRef>
              <c:f>Sheet3!$H$14</c:f>
              <c:strCache>
                <c:ptCount val="1"/>
                <c:pt idx="0">
                  <c:v>EigenTransfer</c:v>
                </c:pt>
              </c:strCache>
            </c:strRef>
          </c:tx>
          <c:cat>
            <c:strRef>
              <c:f>Sheet3!$F$15:$F$25</c:f>
              <c:strCache>
                <c:ptCount val="11"/>
                <c:pt idx="0">
                  <c:v>stl-20ng1</c:v>
                </c:pt>
                <c:pt idx="1">
                  <c:v>stl-20ng2</c:v>
                </c:pt>
                <c:pt idx="2">
                  <c:v>stl-20ng3</c:v>
                </c:pt>
                <c:pt idx="3">
                  <c:v>stl-20ng4</c:v>
                </c:pt>
                <c:pt idx="4">
                  <c:v>stl-20ng5</c:v>
                </c:pt>
                <c:pt idx="5">
                  <c:v>stl-ohs1</c:v>
                </c:pt>
                <c:pt idx="6">
                  <c:v>stl-ohs2</c:v>
                </c:pt>
                <c:pt idx="7">
                  <c:v>stl-ohs3</c:v>
                </c:pt>
                <c:pt idx="8">
                  <c:v>stl-ohs4</c:v>
                </c:pt>
                <c:pt idx="9">
                  <c:v>stl-ohs5</c:v>
                </c:pt>
                <c:pt idx="10">
                  <c:v>average</c:v>
                </c:pt>
              </c:strCache>
            </c:strRef>
          </c:cat>
          <c:val>
            <c:numRef>
              <c:f>Sheet3!$H$15:$H$25</c:f>
              <c:numCache>
                <c:formatCode>General</c:formatCode>
                <c:ptCount val="11"/>
                <c:pt idx="0">
                  <c:v>2.5200000000000011E-2</c:v>
                </c:pt>
                <c:pt idx="1">
                  <c:v>1.7819999999999999E-2</c:v>
                </c:pt>
                <c:pt idx="2">
                  <c:v>4.1349999999999977E-2</c:v>
                </c:pt>
                <c:pt idx="3">
                  <c:v>2.5749999999999999E-2</c:v>
                </c:pt>
                <c:pt idx="4">
                  <c:v>9.2110000000000011E-2</c:v>
                </c:pt>
                <c:pt idx="5">
                  <c:v>6.0690000000000022E-2</c:v>
                </c:pt>
                <c:pt idx="6">
                  <c:v>3.525000000000001E-2</c:v>
                </c:pt>
                <c:pt idx="7">
                  <c:v>8.1840000000000024E-2</c:v>
                </c:pt>
                <c:pt idx="8">
                  <c:v>0.18932000000000004</c:v>
                </c:pt>
                <c:pt idx="9">
                  <c:v>0.13320000000000001</c:v>
                </c:pt>
                <c:pt idx="10">
                  <c:v>7.0252999999999982E-2</c:v>
                </c:pt>
              </c:numCache>
            </c:numRef>
          </c:val>
        </c:ser>
        <c:axId val="89119744"/>
        <c:axId val="89203456"/>
      </c:barChart>
      <c:catAx>
        <c:axId val="89119744"/>
        <c:scaling>
          <c:orientation val="minMax"/>
        </c:scaling>
        <c:axPos val="b"/>
        <c:tickLblPos val="nextTo"/>
        <c:crossAx val="89203456"/>
        <c:crosses val="autoZero"/>
        <c:auto val="1"/>
        <c:lblAlgn val="ctr"/>
        <c:lblOffset val="100"/>
      </c:catAx>
      <c:valAx>
        <c:axId val="89203456"/>
        <c:scaling>
          <c:orientation val="minMax"/>
        </c:scaling>
        <c:axPos val="l"/>
        <c:majorGridlines/>
        <c:numFmt formatCode="General" sourceLinked="1"/>
        <c:tickLblPos val="nextTo"/>
        <c:crossAx val="89119744"/>
        <c:crosses val="autoZero"/>
        <c:crossBetween val="between"/>
      </c:valAx>
    </c:plotArea>
    <c:legend>
      <c:legendPos val="r"/>
      <c:layout/>
    </c:legend>
    <c:plotVisOnly val="1"/>
  </c:chart>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zh-CN"/>
  <c:chart>
    <c:plotArea>
      <c:layout/>
      <c:barChart>
        <c:barDir val="col"/>
        <c:grouping val="clustered"/>
        <c:ser>
          <c:idx val="0"/>
          <c:order val="0"/>
          <c:tx>
            <c:strRef>
              <c:f>Sheet3!$L$14</c:f>
              <c:strCache>
                <c:ptCount val="1"/>
                <c:pt idx="0">
                  <c:v>Non-Transfer</c:v>
                </c:pt>
              </c:strCache>
            </c:strRef>
          </c:tx>
          <c:cat>
            <c:strRef>
              <c:f>Sheet3!$K$15:$K$25</c:f>
              <c:strCache>
                <c:ptCount val="11"/>
                <c:pt idx="0">
                  <c:v>stl-20ng1</c:v>
                </c:pt>
                <c:pt idx="1">
                  <c:v>stl-20ng2</c:v>
                </c:pt>
                <c:pt idx="2">
                  <c:v>stl-20ng3</c:v>
                </c:pt>
                <c:pt idx="3">
                  <c:v>stl-20ng4</c:v>
                </c:pt>
                <c:pt idx="4">
                  <c:v>stl-20ng5</c:v>
                </c:pt>
                <c:pt idx="5">
                  <c:v>stl-ohs1</c:v>
                </c:pt>
                <c:pt idx="6">
                  <c:v>stl-ohs2</c:v>
                </c:pt>
                <c:pt idx="7">
                  <c:v>stl-ohs3</c:v>
                </c:pt>
                <c:pt idx="8">
                  <c:v>stl-ohs4</c:v>
                </c:pt>
                <c:pt idx="9">
                  <c:v>stl-ohs5</c:v>
                </c:pt>
                <c:pt idx="10">
                  <c:v>average</c:v>
                </c:pt>
              </c:strCache>
            </c:strRef>
          </c:cat>
          <c:val>
            <c:numRef>
              <c:f>Sheet3!$L$15:$L$25</c:f>
              <c:numCache>
                <c:formatCode>General</c:formatCode>
                <c:ptCount val="11"/>
                <c:pt idx="0">
                  <c:v>4.0629999999999986E-2</c:v>
                </c:pt>
                <c:pt idx="1">
                  <c:v>3.1800000000000002E-2</c:v>
                </c:pt>
                <c:pt idx="2">
                  <c:v>3.9260000000000003E-2</c:v>
                </c:pt>
                <c:pt idx="3">
                  <c:v>6.1089999999999998E-2</c:v>
                </c:pt>
                <c:pt idx="4">
                  <c:v>0.13342000000000001</c:v>
                </c:pt>
                <c:pt idx="5">
                  <c:v>0.20265</c:v>
                </c:pt>
                <c:pt idx="6">
                  <c:v>6.5310000000000104E-2</c:v>
                </c:pt>
                <c:pt idx="7">
                  <c:v>8.0280000000000018E-2</c:v>
                </c:pt>
                <c:pt idx="8">
                  <c:v>0.22989000000000001</c:v>
                </c:pt>
                <c:pt idx="9">
                  <c:v>0.18035000000000001</c:v>
                </c:pt>
                <c:pt idx="10">
                  <c:v>0.10646800000000002</c:v>
                </c:pt>
              </c:numCache>
            </c:numRef>
          </c:val>
        </c:ser>
        <c:ser>
          <c:idx val="1"/>
          <c:order val="1"/>
          <c:tx>
            <c:strRef>
              <c:f>Sheet3!$M$14</c:f>
              <c:strCache>
                <c:ptCount val="1"/>
                <c:pt idx="0">
                  <c:v>EigenTransfer</c:v>
                </c:pt>
              </c:strCache>
            </c:strRef>
          </c:tx>
          <c:cat>
            <c:strRef>
              <c:f>Sheet3!$K$15:$K$25</c:f>
              <c:strCache>
                <c:ptCount val="11"/>
                <c:pt idx="0">
                  <c:v>stl-20ng1</c:v>
                </c:pt>
                <c:pt idx="1">
                  <c:v>stl-20ng2</c:v>
                </c:pt>
                <c:pt idx="2">
                  <c:v>stl-20ng3</c:v>
                </c:pt>
                <c:pt idx="3">
                  <c:v>stl-20ng4</c:v>
                </c:pt>
                <c:pt idx="4">
                  <c:v>stl-20ng5</c:v>
                </c:pt>
                <c:pt idx="5">
                  <c:v>stl-ohs1</c:v>
                </c:pt>
                <c:pt idx="6">
                  <c:v>stl-ohs2</c:v>
                </c:pt>
                <c:pt idx="7">
                  <c:v>stl-ohs3</c:v>
                </c:pt>
                <c:pt idx="8">
                  <c:v>stl-ohs4</c:v>
                </c:pt>
                <c:pt idx="9">
                  <c:v>stl-ohs5</c:v>
                </c:pt>
                <c:pt idx="10">
                  <c:v>average</c:v>
                </c:pt>
              </c:strCache>
            </c:strRef>
          </c:cat>
          <c:val>
            <c:numRef>
              <c:f>Sheet3!$M$15:$M$25</c:f>
              <c:numCache>
                <c:formatCode>General</c:formatCode>
                <c:ptCount val="11"/>
                <c:pt idx="0">
                  <c:v>1.3840000000000035E-2</c:v>
                </c:pt>
                <c:pt idx="1">
                  <c:v>1.4740000000000001E-2</c:v>
                </c:pt>
                <c:pt idx="2">
                  <c:v>6.9540000000000018E-2</c:v>
                </c:pt>
                <c:pt idx="3">
                  <c:v>4.4590000000000116E-2</c:v>
                </c:pt>
                <c:pt idx="4">
                  <c:v>0.1125599999999998</c:v>
                </c:pt>
                <c:pt idx="5">
                  <c:v>0.19999000000000036</c:v>
                </c:pt>
                <c:pt idx="6">
                  <c:v>5.6070000000000002E-2</c:v>
                </c:pt>
                <c:pt idx="7">
                  <c:v>8.4570000000000048E-2</c:v>
                </c:pt>
                <c:pt idx="8">
                  <c:v>0.20845000000000033</c:v>
                </c:pt>
                <c:pt idx="9">
                  <c:v>0.17918999999999999</c:v>
                </c:pt>
                <c:pt idx="10">
                  <c:v>9.8354000000000344E-2</c:v>
                </c:pt>
              </c:numCache>
            </c:numRef>
          </c:val>
        </c:ser>
        <c:axId val="89248896"/>
        <c:axId val="89250432"/>
      </c:barChart>
      <c:catAx>
        <c:axId val="89248896"/>
        <c:scaling>
          <c:orientation val="minMax"/>
        </c:scaling>
        <c:axPos val="b"/>
        <c:numFmt formatCode="General" sourceLinked="1"/>
        <c:tickLblPos val="nextTo"/>
        <c:crossAx val="89250432"/>
        <c:crosses val="autoZero"/>
        <c:auto val="1"/>
        <c:lblAlgn val="ctr"/>
        <c:lblOffset val="100"/>
      </c:catAx>
      <c:valAx>
        <c:axId val="89250432"/>
        <c:scaling>
          <c:orientation val="minMax"/>
        </c:scaling>
        <c:axPos val="l"/>
        <c:majorGridlines/>
        <c:numFmt formatCode="General" sourceLinked="1"/>
        <c:tickLblPos val="nextTo"/>
        <c:crossAx val="89248896"/>
        <c:crosses val="autoZero"/>
        <c:crossBetween val="between"/>
      </c:valAx>
    </c:plotArea>
    <c:legend>
      <c:legendPos val="r"/>
      <c:layout/>
    </c:legend>
    <c:plotVisOnly val="1"/>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15A239-5A9F-41C5-8B01-6BE7C650BB2C}" type="doc">
      <dgm:prSet loTypeId="urn:microsoft.com/office/officeart/2005/8/layout/hProcess9" loCatId="process" qsTypeId="urn:microsoft.com/office/officeart/2005/8/quickstyle/simple1" qsCatId="simple" csTypeId="urn:microsoft.com/office/officeart/2005/8/colors/accent1_2" csCatId="accent1" phldr="1"/>
      <dgm:spPr/>
    </dgm:pt>
    <dgm:pt modelId="{ECFA373F-DBD5-4F32-97C2-CF226932523C}">
      <dgm:prSet phldrT="[文本]"/>
      <dgm:spPr/>
      <dgm:t>
        <a:bodyPr/>
        <a:lstStyle/>
        <a:p>
          <a:r>
            <a:rPr lang="en-US" altLang="zh-CN" dirty="0" smtClean="0"/>
            <a:t>Lifelong Learning (</a:t>
          </a:r>
          <a:r>
            <a:rPr lang="en-US" altLang="zh-CN" dirty="0" err="1" smtClean="0"/>
            <a:t>Thrun</a:t>
          </a:r>
          <a:r>
            <a:rPr lang="en-US" altLang="zh-CN" dirty="0" smtClean="0"/>
            <a:t>, 1996)</a:t>
          </a:r>
          <a:endParaRPr lang="zh-CN" altLang="en-US" dirty="0"/>
        </a:p>
      </dgm:t>
    </dgm:pt>
    <dgm:pt modelId="{E948D51B-719C-4B5F-8DEA-3A785F541825}" type="parTrans" cxnId="{78AC2A23-FB72-4416-9C3A-153DB9582D5A}">
      <dgm:prSet/>
      <dgm:spPr/>
      <dgm:t>
        <a:bodyPr/>
        <a:lstStyle/>
        <a:p>
          <a:endParaRPr lang="zh-CN" altLang="en-US"/>
        </a:p>
      </dgm:t>
    </dgm:pt>
    <dgm:pt modelId="{DD417E75-052A-43B9-A0FA-F67BC1172545}" type="sibTrans" cxnId="{78AC2A23-FB72-4416-9C3A-153DB9582D5A}">
      <dgm:prSet/>
      <dgm:spPr/>
      <dgm:t>
        <a:bodyPr/>
        <a:lstStyle/>
        <a:p>
          <a:endParaRPr lang="zh-CN" altLang="en-US"/>
        </a:p>
      </dgm:t>
    </dgm:pt>
    <dgm:pt modelId="{A383C24A-BC47-4EBD-AE89-9E2C80A3DF33}">
      <dgm:prSet phldrT="[文本]"/>
      <dgm:spPr/>
      <dgm:t>
        <a:bodyPr/>
        <a:lstStyle/>
        <a:p>
          <a:r>
            <a:rPr lang="en-US" altLang="zh-CN" dirty="0" smtClean="0"/>
            <a:t>Cross-domain Learning (Wu et al., 2004)</a:t>
          </a:r>
          <a:endParaRPr lang="zh-CN" altLang="en-US" dirty="0"/>
        </a:p>
      </dgm:t>
    </dgm:pt>
    <dgm:pt modelId="{1850A0B1-5076-4FAF-B4A3-B11F668B861A}" type="parTrans" cxnId="{06CDD7C4-B427-4FE3-979D-AB1EE821D6AA}">
      <dgm:prSet/>
      <dgm:spPr/>
      <dgm:t>
        <a:bodyPr/>
        <a:lstStyle/>
        <a:p>
          <a:endParaRPr lang="zh-CN" altLang="en-US"/>
        </a:p>
      </dgm:t>
    </dgm:pt>
    <dgm:pt modelId="{AADA6A64-BD7B-4A5E-BCB8-24A750BDCA33}" type="sibTrans" cxnId="{06CDD7C4-B427-4FE3-979D-AB1EE821D6AA}">
      <dgm:prSet/>
      <dgm:spPr/>
      <dgm:t>
        <a:bodyPr/>
        <a:lstStyle/>
        <a:p>
          <a:endParaRPr lang="zh-CN" altLang="en-US"/>
        </a:p>
      </dgm:t>
    </dgm:pt>
    <dgm:pt modelId="{42B19F10-3ECB-4F57-A273-6A2F37E39C28}">
      <dgm:prSet phldrT="[文本]"/>
      <dgm:spPr/>
      <dgm:t>
        <a:bodyPr/>
        <a:lstStyle/>
        <a:p>
          <a:r>
            <a:rPr lang="en-US" altLang="zh-CN" dirty="0" smtClean="0"/>
            <a:t>Multi-task Learning (</a:t>
          </a:r>
          <a:r>
            <a:rPr lang="en-US" altLang="zh-CN" dirty="0" err="1" smtClean="0"/>
            <a:t>Caruana</a:t>
          </a:r>
          <a:r>
            <a:rPr lang="en-US" altLang="zh-CN" dirty="0" smtClean="0"/>
            <a:t>, 1997)</a:t>
          </a:r>
          <a:endParaRPr lang="zh-CN" altLang="en-US" dirty="0"/>
        </a:p>
      </dgm:t>
    </dgm:pt>
    <dgm:pt modelId="{567984F7-B79E-4EE7-B8E2-4DA4D5E4C0AE}" type="parTrans" cxnId="{EFDC7DF2-596E-4B48-92AD-9F79608E0F6C}">
      <dgm:prSet/>
      <dgm:spPr/>
      <dgm:t>
        <a:bodyPr/>
        <a:lstStyle/>
        <a:p>
          <a:endParaRPr lang="zh-CN" altLang="en-US"/>
        </a:p>
      </dgm:t>
    </dgm:pt>
    <dgm:pt modelId="{953B84F2-B5CF-4E5D-9847-EACEA68DCB2A}" type="sibTrans" cxnId="{EFDC7DF2-596E-4B48-92AD-9F79608E0F6C}">
      <dgm:prSet/>
      <dgm:spPr/>
      <dgm:t>
        <a:bodyPr/>
        <a:lstStyle/>
        <a:p>
          <a:endParaRPr lang="zh-CN" altLang="en-US"/>
        </a:p>
      </dgm:t>
    </dgm:pt>
    <dgm:pt modelId="{0894D6F1-7C0B-49FD-814F-B80E4996F32D}">
      <dgm:prSet phldrT="[文本]"/>
      <dgm:spPr/>
      <dgm:t>
        <a:bodyPr/>
        <a:lstStyle/>
        <a:p>
          <a:r>
            <a:rPr lang="en-US" altLang="zh-CN" dirty="0" smtClean="0"/>
            <a:t>Cross-category Learning (</a:t>
          </a:r>
          <a:r>
            <a:rPr lang="en-US" altLang="zh-CN" dirty="0" err="1" smtClean="0"/>
            <a:t>Raina</a:t>
          </a:r>
          <a:r>
            <a:rPr lang="en-US" altLang="zh-CN" dirty="0" smtClean="0"/>
            <a:t> et al., 2006)</a:t>
          </a:r>
          <a:endParaRPr lang="zh-CN" altLang="en-US" dirty="0"/>
        </a:p>
      </dgm:t>
    </dgm:pt>
    <dgm:pt modelId="{CCD8A7CA-6DD2-4F65-8087-089F931B7A1C}" type="parTrans" cxnId="{41816C43-CBA6-4590-AB20-FBCC15C9C990}">
      <dgm:prSet/>
      <dgm:spPr/>
      <dgm:t>
        <a:bodyPr/>
        <a:lstStyle/>
        <a:p>
          <a:endParaRPr lang="zh-CN" altLang="en-US"/>
        </a:p>
      </dgm:t>
    </dgm:pt>
    <dgm:pt modelId="{CE5E3414-20DE-41D0-B277-D34CC8AB2912}" type="sibTrans" cxnId="{41816C43-CBA6-4590-AB20-FBCC15C9C990}">
      <dgm:prSet/>
      <dgm:spPr/>
      <dgm:t>
        <a:bodyPr/>
        <a:lstStyle/>
        <a:p>
          <a:endParaRPr lang="zh-CN" altLang="en-US"/>
        </a:p>
      </dgm:t>
    </dgm:pt>
    <dgm:pt modelId="{3BAD4959-8FCE-4227-B994-CB9F90D803F6}">
      <dgm:prSet phldrT="[文本]"/>
      <dgm:spPr/>
      <dgm:t>
        <a:bodyPr/>
        <a:lstStyle/>
        <a:p>
          <a:r>
            <a:rPr lang="en-US" altLang="zh-CN" dirty="0" smtClean="0"/>
            <a:t>Self-taught Learning (</a:t>
          </a:r>
          <a:r>
            <a:rPr lang="en-US" altLang="zh-CN" dirty="0" err="1" smtClean="0"/>
            <a:t>Raina</a:t>
          </a:r>
          <a:r>
            <a:rPr lang="en-US" altLang="zh-CN" dirty="0" smtClean="0"/>
            <a:t> et al., 2007)</a:t>
          </a:r>
          <a:endParaRPr lang="zh-CN" altLang="en-US" dirty="0"/>
        </a:p>
      </dgm:t>
    </dgm:pt>
    <dgm:pt modelId="{855EDE06-270A-430F-84DB-257C133A13C2}" type="parTrans" cxnId="{297C1429-A6E3-4D19-B8C8-CCDA064257DD}">
      <dgm:prSet/>
      <dgm:spPr/>
      <dgm:t>
        <a:bodyPr/>
        <a:lstStyle/>
        <a:p>
          <a:endParaRPr lang="zh-CN" altLang="en-US"/>
        </a:p>
      </dgm:t>
    </dgm:pt>
    <dgm:pt modelId="{2341F36B-F7D6-432E-AC33-94618EFDA37D}" type="sibTrans" cxnId="{297C1429-A6E3-4D19-B8C8-CCDA064257DD}">
      <dgm:prSet/>
      <dgm:spPr/>
      <dgm:t>
        <a:bodyPr/>
        <a:lstStyle/>
        <a:p>
          <a:endParaRPr lang="zh-CN" altLang="en-US"/>
        </a:p>
      </dgm:t>
    </dgm:pt>
    <dgm:pt modelId="{83E72436-FD31-4483-BD42-3970DEC56CF9}" type="pres">
      <dgm:prSet presAssocID="{1115A239-5A9F-41C5-8B01-6BE7C650BB2C}" presName="CompostProcess" presStyleCnt="0">
        <dgm:presLayoutVars>
          <dgm:dir/>
          <dgm:resizeHandles val="exact"/>
        </dgm:presLayoutVars>
      </dgm:prSet>
      <dgm:spPr/>
    </dgm:pt>
    <dgm:pt modelId="{2673A67D-32A3-4D13-AF13-2F257FC69445}" type="pres">
      <dgm:prSet presAssocID="{1115A239-5A9F-41C5-8B01-6BE7C650BB2C}" presName="arrow" presStyleLbl="bgShp" presStyleIdx="0" presStyleCnt="1"/>
      <dgm:spPr/>
    </dgm:pt>
    <dgm:pt modelId="{FEEF77F8-2824-4902-9EFB-A45D52214112}" type="pres">
      <dgm:prSet presAssocID="{1115A239-5A9F-41C5-8B01-6BE7C650BB2C}" presName="linearProcess" presStyleCnt="0"/>
      <dgm:spPr/>
    </dgm:pt>
    <dgm:pt modelId="{835C06FA-6EB6-4094-846E-D2ACF5EE8F9F}" type="pres">
      <dgm:prSet presAssocID="{ECFA373F-DBD5-4F32-97C2-CF226932523C}" presName="textNode" presStyleLbl="node1" presStyleIdx="0" presStyleCnt="5">
        <dgm:presLayoutVars>
          <dgm:bulletEnabled val="1"/>
        </dgm:presLayoutVars>
      </dgm:prSet>
      <dgm:spPr/>
      <dgm:t>
        <a:bodyPr/>
        <a:lstStyle/>
        <a:p>
          <a:endParaRPr lang="zh-CN" altLang="en-US"/>
        </a:p>
      </dgm:t>
    </dgm:pt>
    <dgm:pt modelId="{B990620A-F1CB-49E7-B194-4B583D47F157}" type="pres">
      <dgm:prSet presAssocID="{DD417E75-052A-43B9-A0FA-F67BC1172545}" presName="sibTrans" presStyleCnt="0"/>
      <dgm:spPr/>
    </dgm:pt>
    <dgm:pt modelId="{3C70BB2B-72D7-4A62-862B-7495A10D0C2E}" type="pres">
      <dgm:prSet presAssocID="{42B19F10-3ECB-4F57-A273-6A2F37E39C28}" presName="textNode" presStyleLbl="node1" presStyleIdx="1" presStyleCnt="5">
        <dgm:presLayoutVars>
          <dgm:bulletEnabled val="1"/>
        </dgm:presLayoutVars>
      </dgm:prSet>
      <dgm:spPr/>
      <dgm:t>
        <a:bodyPr/>
        <a:lstStyle/>
        <a:p>
          <a:endParaRPr lang="zh-CN" altLang="en-US"/>
        </a:p>
      </dgm:t>
    </dgm:pt>
    <dgm:pt modelId="{BCF40D83-4C47-4EA5-AA09-663D56D69375}" type="pres">
      <dgm:prSet presAssocID="{953B84F2-B5CF-4E5D-9847-EACEA68DCB2A}" presName="sibTrans" presStyleCnt="0"/>
      <dgm:spPr/>
    </dgm:pt>
    <dgm:pt modelId="{35F449A0-1449-42E1-BCB9-B73DA7C3FCBE}" type="pres">
      <dgm:prSet presAssocID="{A383C24A-BC47-4EBD-AE89-9E2C80A3DF33}" presName="textNode" presStyleLbl="node1" presStyleIdx="2" presStyleCnt="5">
        <dgm:presLayoutVars>
          <dgm:bulletEnabled val="1"/>
        </dgm:presLayoutVars>
      </dgm:prSet>
      <dgm:spPr/>
      <dgm:t>
        <a:bodyPr/>
        <a:lstStyle/>
        <a:p>
          <a:endParaRPr lang="zh-CN" altLang="en-US"/>
        </a:p>
      </dgm:t>
    </dgm:pt>
    <dgm:pt modelId="{347DB620-7B6B-444C-B617-EB7725B0FEDC}" type="pres">
      <dgm:prSet presAssocID="{AADA6A64-BD7B-4A5E-BCB8-24A750BDCA33}" presName="sibTrans" presStyleCnt="0"/>
      <dgm:spPr/>
    </dgm:pt>
    <dgm:pt modelId="{6101C2C8-3725-434E-8B0E-CD662FEFB830}" type="pres">
      <dgm:prSet presAssocID="{0894D6F1-7C0B-49FD-814F-B80E4996F32D}" presName="textNode" presStyleLbl="node1" presStyleIdx="3" presStyleCnt="5">
        <dgm:presLayoutVars>
          <dgm:bulletEnabled val="1"/>
        </dgm:presLayoutVars>
      </dgm:prSet>
      <dgm:spPr/>
      <dgm:t>
        <a:bodyPr/>
        <a:lstStyle/>
        <a:p>
          <a:endParaRPr lang="zh-CN" altLang="en-US"/>
        </a:p>
      </dgm:t>
    </dgm:pt>
    <dgm:pt modelId="{F1E5199B-ABA9-4F66-B6C8-DEF1A1E3757C}" type="pres">
      <dgm:prSet presAssocID="{CE5E3414-20DE-41D0-B277-D34CC8AB2912}" presName="sibTrans" presStyleCnt="0"/>
      <dgm:spPr/>
    </dgm:pt>
    <dgm:pt modelId="{70034455-469B-4A42-94D1-AEC57C5F9626}" type="pres">
      <dgm:prSet presAssocID="{3BAD4959-8FCE-4227-B994-CB9F90D803F6}" presName="textNode" presStyleLbl="node1" presStyleIdx="4" presStyleCnt="5">
        <dgm:presLayoutVars>
          <dgm:bulletEnabled val="1"/>
        </dgm:presLayoutVars>
      </dgm:prSet>
      <dgm:spPr/>
      <dgm:t>
        <a:bodyPr/>
        <a:lstStyle/>
        <a:p>
          <a:endParaRPr lang="zh-CN" altLang="en-US"/>
        </a:p>
      </dgm:t>
    </dgm:pt>
  </dgm:ptLst>
  <dgm:cxnLst>
    <dgm:cxn modelId="{297C1429-A6E3-4D19-B8C8-CCDA064257DD}" srcId="{1115A239-5A9F-41C5-8B01-6BE7C650BB2C}" destId="{3BAD4959-8FCE-4227-B994-CB9F90D803F6}" srcOrd="4" destOrd="0" parTransId="{855EDE06-270A-430F-84DB-257C133A13C2}" sibTransId="{2341F36B-F7D6-432E-AC33-94618EFDA37D}"/>
    <dgm:cxn modelId="{78AC2A23-FB72-4416-9C3A-153DB9582D5A}" srcId="{1115A239-5A9F-41C5-8B01-6BE7C650BB2C}" destId="{ECFA373F-DBD5-4F32-97C2-CF226932523C}" srcOrd="0" destOrd="0" parTransId="{E948D51B-719C-4B5F-8DEA-3A785F541825}" sibTransId="{DD417E75-052A-43B9-A0FA-F67BC1172545}"/>
    <dgm:cxn modelId="{DE3279A6-FF27-493F-BB49-4CDD9A9E49CD}" type="presOf" srcId="{3BAD4959-8FCE-4227-B994-CB9F90D803F6}" destId="{70034455-469B-4A42-94D1-AEC57C5F9626}" srcOrd="0" destOrd="0" presId="urn:microsoft.com/office/officeart/2005/8/layout/hProcess9"/>
    <dgm:cxn modelId="{7966772A-C3BF-4496-82EC-665B42E8C4FC}" type="presOf" srcId="{0894D6F1-7C0B-49FD-814F-B80E4996F32D}" destId="{6101C2C8-3725-434E-8B0E-CD662FEFB830}" srcOrd="0" destOrd="0" presId="urn:microsoft.com/office/officeart/2005/8/layout/hProcess9"/>
    <dgm:cxn modelId="{EFDC7DF2-596E-4B48-92AD-9F79608E0F6C}" srcId="{1115A239-5A9F-41C5-8B01-6BE7C650BB2C}" destId="{42B19F10-3ECB-4F57-A273-6A2F37E39C28}" srcOrd="1" destOrd="0" parTransId="{567984F7-B79E-4EE7-B8E2-4DA4D5E4C0AE}" sibTransId="{953B84F2-B5CF-4E5D-9847-EACEA68DCB2A}"/>
    <dgm:cxn modelId="{178EF48C-5DF5-47DF-8C91-7824B6EA8928}" type="presOf" srcId="{1115A239-5A9F-41C5-8B01-6BE7C650BB2C}" destId="{83E72436-FD31-4483-BD42-3970DEC56CF9}" srcOrd="0" destOrd="0" presId="urn:microsoft.com/office/officeart/2005/8/layout/hProcess9"/>
    <dgm:cxn modelId="{29486F9B-918C-4FC7-A75D-286170FA6DED}" type="presOf" srcId="{A383C24A-BC47-4EBD-AE89-9E2C80A3DF33}" destId="{35F449A0-1449-42E1-BCB9-B73DA7C3FCBE}" srcOrd="0" destOrd="0" presId="urn:microsoft.com/office/officeart/2005/8/layout/hProcess9"/>
    <dgm:cxn modelId="{FA2E0E0B-534B-40E9-822B-CB521F74E45E}" type="presOf" srcId="{42B19F10-3ECB-4F57-A273-6A2F37E39C28}" destId="{3C70BB2B-72D7-4A62-862B-7495A10D0C2E}" srcOrd="0" destOrd="0" presId="urn:microsoft.com/office/officeart/2005/8/layout/hProcess9"/>
    <dgm:cxn modelId="{41816C43-CBA6-4590-AB20-FBCC15C9C990}" srcId="{1115A239-5A9F-41C5-8B01-6BE7C650BB2C}" destId="{0894D6F1-7C0B-49FD-814F-B80E4996F32D}" srcOrd="3" destOrd="0" parTransId="{CCD8A7CA-6DD2-4F65-8087-089F931B7A1C}" sibTransId="{CE5E3414-20DE-41D0-B277-D34CC8AB2912}"/>
    <dgm:cxn modelId="{06CDD7C4-B427-4FE3-979D-AB1EE821D6AA}" srcId="{1115A239-5A9F-41C5-8B01-6BE7C650BB2C}" destId="{A383C24A-BC47-4EBD-AE89-9E2C80A3DF33}" srcOrd="2" destOrd="0" parTransId="{1850A0B1-5076-4FAF-B4A3-B11F668B861A}" sibTransId="{AADA6A64-BD7B-4A5E-BCB8-24A750BDCA33}"/>
    <dgm:cxn modelId="{CA73A8E3-DB12-4FAD-97BB-91F14F99FC44}" type="presOf" srcId="{ECFA373F-DBD5-4F32-97C2-CF226932523C}" destId="{835C06FA-6EB6-4094-846E-D2ACF5EE8F9F}" srcOrd="0" destOrd="0" presId="urn:microsoft.com/office/officeart/2005/8/layout/hProcess9"/>
    <dgm:cxn modelId="{27EC78B8-146A-49D3-9204-1424448D5007}" type="presParOf" srcId="{83E72436-FD31-4483-BD42-3970DEC56CF9}" destId="{2673A67D-32A3-4D13-AF13-2F257FC69445}" srcOrd="0" destOrd="0" presId="urn:microsoft.com/office/officeart/2005/8/layout/hProcess9"/>
    <dgm:cxn modelId="{B159D8C4-BAB9-4943-AFE2-7D8F1A5170F4}" type="presParOf" srcId="{83E72436-FD31-4483-BD42-3970DEC56CF9}" destId="{FEEF77F8-2824-4902-9EFB-A45D52214112}" srcOrd="1" destOrd="0" presId="urn:microsoft.com/office/officeart/2005/8/layout/hProcess9"/>
    <dgm:cxn modelId="{36A61F7A-A079-4E91-AC10-065AA8388824}" type="presParOf" srcId="{FEEF77F8-2824-4902-9EFB-A45D52214112}" destId="{835C06FA-6EB6-4094-846E-D2ACF5EE8F9F}" srcOrd="0" destOrd="0" presId="urn:microsoft.com/office/officeart/2005/8/layout/hProcess9"/>
    <dgm:cxn modelId="{14E985DE-4BD5-40E4-9067-F8AC5656BE30}" type="presParOf" srcId="{FEEF77F8-2824-4902-9EFB-A45D52214112}" destId="{B990620A-F1CB-49E7-B194-4B583D47F157}" srcOrd="1" destOrd="0" presId="urn:microsoft.com/office/officeart/2005/8/layout/hProcess9"/>
    <dgm:cxn modelId="{D960B471-4D0B-4674-AC51-481FF4D5133C}" type="presParOf" srcId="{FEEF77F8-2824-4902-9EFB-A45D52214112}" destId="{3C70BB2B-72D7-4A62-862B-7495A10D0C2E}" srcOrd="2" destOrd="0" presId="urn:microsoft.com/office/officeart/2005/8/layout/hProcess9"/>
    <dgm:cxn modelId="{98FBD8EE-29C5-4C6E-91CC-CEA21CC4E65D}" type="presParOf" srcId="{FEEF77F8-2824-4902-9EFB-A45D52214112}" destId="{BCF40D83-4C47-4EA5-AA09-663D56D69375}" srcOrd="3" destOrd="0" presId="urn:microsoft.com/office/officeart/2005/8/layout/hProcess9"/>
    <dgm:cxn modelId="{61F347D5-188A-4DB9-A21D-BC6FAA99D23C}" type="presParOf" srcId="{FEEF77F8-2824-4902-9EFB-A45D52214112}" destId="{35F449A0-1449-42E1-BCB9-B73DA7C3FCBE}" srcOrd="4" destOrd="0" presId="urn:microsoft.com/office/officeart/2005/8/layout/hProcess9"/>
    <dgm:cxn modelId="{3DFCF6D7-F95D-4F1D-B115-DBC00686C292}" type="presParOf" srcId="{FEEF77F8-2824-4902-9EFB-A45D52214112}" destId="{347DB620-7B6B-444C-B617-EB7725B0FEDC}" srcOrd="5" destOrd="0" presId="urn:microsoft.com/office/officeart/2005/8/layout/hProcess9"/>
    <dgm:cxn modelId="{C899794F-3946-44DD-8029-B1A902101C78}" type="presParOf" srcId="{FEEF77F8-2824-4902-9EFB-A45D52214112}" destId="{6101C2C8-3725-434E-8B0E-CD662FEFB830}" srcOrd="6" destOrd="0" presId="urn:microsoft.com/office/officeart/2005/8/layout/hProcess9"/>
    <dgm:cxn modelId="{A6885963-F449-4AA4-946A-DF908AB24E54}" type="presParOf" srcId="{FEEF77F8-2824-4902-9EFB-A45D52214112}" destId="{F1E5199B-ABA9-4F66-B6C8-DEF1A1E3757C}" srcOrd="7" destOrd="0" presId="urn:microsoft.com/office/officeart/2005/8/layout/hProcess9"/>
    <dgm:cxn modelId="{EE44E1FF-CB74-4D26-B243-80A5AF69F292}" type="presParOf" srcId="{FEEF77F8-2824-4902-9EFB-A45D52214112}" destId="{70034455-469B-4A42-94D1-AEC57C5F9626}" srcOrd="8"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409AD4-446C-4ECC-9F21-52C77D8C2638}" type="doc">
      <dgm:prSet loTypeId="urn:microsoft.com/office/officeart/2005/8/layout/equation1" loCatId="process" qsTypeId="urn:microsoft.com/office/officeart/2005/8/quickstyle/simple5" qsCatId="simple" csTypeId="urn:microsoft.com/office/officeart/2005/8/colors/accent1_2" csCatId="accent1" phldr="1"/>
      <dgm:spPr/>
    </dgm:pt>
    <dgm:pt modelId="{2A401ED0-9381-40AA-B817-F38B5F55FB87}">
      <dgm:prSet phldrT="[文本]"/>
      <dgm:spPr/>
      <dgm:t>
        <a:bodyPr/>
        <a:lstStyle/>
        <a:p>
          <a:r>
            <a:rPr lang="en-US" altLang="zh-CN" dirty="0" smtClean="0"/>
            <a:t>Auxiliary Data</a:t>
          </a:r>
          <a:endParaRPr lang="zh-CN" altLang="en-US" dirty="0"/>
        </a:p>
      </dgm:t>
    </dgm:pt>
    <dgm:pt modelId="{56EE3BD7-F59C-420D-B31C-1943FECA3274}" type="parTrans" cxnId="{906B239B-9C21-45D9-B24F-B478F148B562}">
      <dgm:prSet/>
      <dgm:spPr/>
      <dgm:t>
        <a:bodyPr/>
        <a:lstStyle/>
        <a:p>
          <a:endParaRPr lang="zh-CN" altLang="en-US"/>
        </a:p>
      </dgm:t>
    </dgm:pt>
    <dgm:pt modelId="{EBD252FE-1677-4288-B98A-CD6478BA4619}" type="sibTrans" cxnId="{906B239B-9C21-45D9-B24F-B478F148B562}">
      <dgm:prSet/>
      <dgm:spPr/>
      <dgm:t>
        <a:bodyPr/>
        <a:lstStyle/>
        <a:p>
          <a:endParaRPr lang="zh-CN" altLang="en-US"/>
        </a:p>
      </dgm:t>
    </dgm:pt>
    <dgm:pt modelId="{5AB99A3E-F653-443E-B3EF-C61DE3ACB85D}">
      <dgm:prSet phldrT="[文本]"/>
      <dgm:spPr/>
      <dgm:t>
        <a:bodyPr/>
        <a:lstStyle/>
        <a:p>
          <a:r>
            <a:rPr lang="en-US" altLang="zh-CN" dirty="0" smtClean="0"/>
            <a:t>Target Data (Training)</a:t>
          </a:r>
          <a:endParaRPr lang="zh-CN" altLang="en-US" dirty="0"/>
        </a:p>
      </dgm:t>
    </dgm:pt>
    <dgm:pt modelId="{97C1BB70-218C-44E0-A4B2-8311A6BEE959}" type="parTrans" cxnId="{987744A7-D6B5-413C-B774-A9A93EBA9107}">
      <dgm:prSet/>
      <dgm:spPr/>
      <dgm:t>
        <a:bodyPr/>
        <a:lstStyle/>
        <a:p>
          <a:endParaRPr lang="zh-CN" altLang="en-US"/>
        </a:p>
      </dgm:t>
    </dgm:pt>
    <dgm:pt modelId="{6A9BA2F0-CC7B-4AC5-BBAF-3D1C5F278303}" type="sibTrans" cxnId="{987744A7-D6B5-413C-B774-A9A93EBA9107}">
      <dgm:prSet/>
      <dgm:spPr/>
      <dgm:t>
        <a:bodyPr/>
        <a:lstStyle/>
        <a:p>
          <a:endParaRPr lang="zh-CN" altLang="en-US"/>
        </a:p>
      </dgm:t>
    </dgm:pt>
    <dgm:pt modelId="{99A0DBB8-3956-41B2-AEAC-20B51CACE67D}">
      <dgm:prSet phldrT="[文本]"/>
      <dgm:spPr/>
      <dgm:t>
        <a:bodyPr/>
        <a:lstStyle/>
        <a:p>
          <a:r>
            <a:rPr lang="en-US" altLang="zh-CN" dirty="0" smtClean="0"/>
            <a:t>Target Data (Test)</a:t>
          </a:r>
          <a:endParaRPr lang="zh-CN" altLang="en-US" dirty="0"/>
        </a:p>
      </dgm:t>
    </dgm:pt>
    <dgm:pt modelId="{A178E595-DB15-4745-AB34-5F4950115FB9}" type="parTrans" cxnId="{67B47271-31F6-4099-8CAB-A043E469A1EB}">
      <dgm:prSet/>
      <dgm:spPr/>
      <dgm:t>
        <a:bodyPr/>
        <a:lstStyle/>
        <a:p>
          <a:endParaRPr lang="zh-CN" altLang="en-US"/>
        </a:p>
      </dgm:t>
    </dgm:pt>
    <dgm:pt modelId="{A8C91C8C-67CC-4443-BE05-210BAB933AF1}" type="sibTrans" cxnId="{67B47271-31F6-4099-8CAB-A043E469A1EB}">
      <dgm:prSet/>
      <dgm:spPr/>
      <dgm:t>
        <a:bodyPr/>
        <a:lstStyle/>
        <a:p>
          <a:endParaRPr lang="zh-CN" altLang="en-US"/>
        </a:p>
      </dgm:t>
    </dgm:pt>
    <dgm:pt modelId="{4B6C4BCD-D8E6-449D-8737-E86FAC2373BA}" type="pres">
      <dgm:prSet presAssocID="{3F409AD4-446C-4ECC-9F21-52C77D8C2638}" presName="linearFlow" presStyleCnt="0">
        <dgm:presLayoutVars>
          <dgm:dir/>
          <dgm:resizeHandles val="exact"/>
        </dgm:presLayoutVars>
      </dgm:prSet>
      <dgm:spPr/>
    </dgm:pt>
    <dgm:pt modelId="{979A7F68-89EC-4A32-A648-849265A1EDFE}" type="pres">
      <dgm:prSet presAssocID="{2A401ED0-9381-40AA-B817-F38B5F55FB87}" presName="node" presStyleLbl="node1" presStyleIdx="0" presStyleCnt="3">
        <dgm:presLayoutVars>
          <dgm:bulletEnabled val="1"/>
        </dgm:presLayoutVars>
      </dgm:prSet>
      <dgm:spPr/>
      <dgm:t>
        <a:bodyPr/>
        <a:lstStyle/>
        <a:p>
          <a:endParaRPr lang="zh-CN" altLang="en-US"/>
        </a:p>
      </dgm:t>
    </dgm:pt>
    <dgm:pt modelId="{DE112F6F-BB9E-4153-9A9E-B6CEE0835B4D}" type="pres">
      <dgm:prSet presAssocID="{EBD252FE-1677-4288-B98A-CD6478BA4619}" presName="spacerL" presStyleCnt="0"/>
      <dgm:spPr/>
    </dgm:pt>
    <dgm:pt modelId="{82028960-41F4-42D5-B46E-613186EBE0F6}" type="pres">
      <dgm:prSet presAssocID="{EBD252FE-1677-4288-B98A-CD6478BA4619}" presName="sibTrans" presStyleLbl="sibTrans2D1" presStyleIdx="0" presStyleCnt="2"/>
      <dgm:spPr/>
      <dgm:t>
        <a:bodyPr/>
        <a:lstStyle/>
        <a:p>
          <a:endParaRPr lang="zh-CN" altLang="en-US"/>
        </a:p>
      </dgm:t>
    </dgm:pt>
    <dgm:pt modelId="{343B1DE3-8CA9-4333-9E5B-39338A731DA6}" type="pres">
      <dgm:prSet presAssocID="{EBD252FE-1677-4288-B98A-CD6478BA4619}" presName="spacerR" presStyleCnt="0"/>
      <dgm:spPr/>
    </dgm:pt>
    <dgm:pt modelId="{983A14AA-ED08-4794-B744-5877C913F9D2}" type="pres">
      <dgm:prSet presAssocID="{5AB99A3E-F653-443E-B3EF-C61DE3ACB85D}" presName="node" presStyleLbl="node1" presStyleIdx="1" presStyleCnt="3">
        <dgm:presLayoutVars>
          <dgm:bulletEnabled val="1"/>
        </dgm:presLayoutVars>
      </dgm:prSet>
      <dgm:spPr/>
      <dgm:t>
        <a:bodyPr/>
        <a:lstStyle/>
        <a:p>
          <a:endParaRPr lang="zh-CN" altLang="en-US"/>
        </a:p>
      </dgm:t>
    </dgm:pt>
    <dgm:pt modelId="{7AEC11B7-9032-482B-AD39-ED66F5240764}" type="pres">
      <dgm:prSet presAssocID="{6A9BA2F0-CC7B-4AC5-BBAF-3D1C5F278303}" presName="spacerL" presStyleCnt="0"/>
      <dgm:spPr/>
    </dgm:pt>
    <dgm:pt modelId="{FF170A57-DDDD-402F-9CF5-39FD740F14EE}" type="pres">
      <dgm:prSet presAssocID="{6A9BA2F0-CC7B-4AC5-BBAF-3D1C5F278303}" presName="sibTrans" presStyleLbl="sibTrans2D1" presStyleIdx="1" presStyleCnt="2"/>
      <dgm:spPr/>
      <dgm:t>
        <a:bodyPr/>
        <a:lstStyle/>
        <a:p>
          <a:endParaRPr lang="zh-CN" altLang="en-US"/>
        </a:p>
      </dgm:t>
    </dgm:pt>
    <dgm:pt modelId="{70ADE1C5-1875-44A4-B7BD-77AF7D337760}" type="pres">
      <dgm:prSet presAssocID="{6A9BA2F0-CC7B-4AC5-BBAF-3D1C5F278303}" presName="spacerR" presStyleCnt="0"/>
      <dgm:spPr/>
    </dgm:pt>
    <dgm:pt modelId="{AB7D58BC-9445-4D98-BAFB-1D1F73A4832F}" type="pres">
      <dgm:prSet presAssocID="{99A0DBB8-3956-41B2-AEAC-20B51CACE67D}" presName="node" presStyleLbl="node1" presStyleIdx="2" presStyleCnt="3">
        <dgm:presLayoutVars>
          <dgm:bulletEnabled val="1"/>
        </dgm:presLayoutVars>
      </dgm:prSet>
      <dgm:spPr/>
      <dgm:t>
        <a:bodyPr/>
        <a:lstStyle/>
        <a:p>
          <a:endParaRPr lang="zh-CN" altLang="en-US"/>
        </a:p>
      </dgm:t>
    </dgm:pt>
  </dgm:ptLst>
  <dgm:cxnLst>
    <dgm:cxn modelId="{987744A7-D6B5-413C-B774-A9A93EBA9107}" srcId="{3F409AD4-446C-4ECC-9F21-52C77D8C2638}" destId="{5AB99A3E-F653-443E-B3EF-C61DE3ACB85D}" srcOrd="1" destOrd="0" parTransId="{97C1BB70-218C-44E0-A4B2-8311A6BEE959}" sibTransId="{6A9BA2F0-CC7B-4AC5-BBAF-3D1C5F278303}"/>
    <dgm:cxn modelId="{67B47271-31F6-4099-8CAB-A043E469A1EB}" srcId="{3F409AD4-446C-4ECC-9F21-52C77D8C2638}" destId="{99A0DBB8-3956-41B2-AEAC-20B51CACE67D}" srcOrd="2" destOrd="0" parTransId="{A178E595-DB15-4745-AB34-5F4950115FB9}" sibTransId="{A8C91C8C-67CC-4443-BE05-210BAB933AF1}"/>
    <dgm:cxn modelId="{4F90B8A4-F6AD-47B5-A944-5D93E67A97B0}" type="presOf" srcId="{EBD252FE-1677-4288-B98A-CD6478BA4619}" destId="{82028960-41F4-42D5-B46E-613186EBE0F6}" srcOrd="0" destOrd="0" presId="urn:microsoft.com/office/officeart/2005/8/layout/equation1"/>
    <dgm:cxn modelId="{B0E0F58A-4FFA-4697-BBA6-140F0A327C32}" type="presOf" srcId="{5AB99A3E-F653-443E-B3EF-C61DE3ACB85D}" destId="{983A14AA-ED08-4794-B744-5877C913F9D2}" srcOrd="0" destOrd="0" presId="urn:microsoft.com/office/officeart/2005/8/layout/equation1"/>
    <dgm:cxn modelId="{906B239B-9C21-45D9-B24F-B478F148B562}" srcId="{3F409AD4-446C-4ECC-9F21-52C77D8C2638}" destId="{2A401ED0-9381-40AA-B817-F38B5F55FB87}" srcOrd="0" destOrd="0" parTransId="{56EE3BD7-F59C-420D-B31C-1943FECA3274}" sibTransId="{EBD252FE-1677-4288-B98A-CD6478BA4619}"/>
    <dgm:cxn modelId="{DD226DF4-538F-43EF-A85E-B9E0981FDB61}" type="presOf" srcId="{2A401ED0-9381-40AA-B817-F38B5F55FB87}" destId="{979A7F68-89EC-4A32-A648-849265A1EDFE}" srcOrd="0" destOrd="0" presId="urn:microsoft.com/office/officeart/2005/8/layout/equation1"/>
    <dgm:cxn modelId="{A00CE72F-4E09-48E4-9611-AC2616CA8DA8}" type="presOf" srcId="{99A0DBB8-3956-41B2-AEAC-20B51CACE67D}" destId="{AB7D58BC-9445-4D98-BAFB-1D1F73A4832F}" srcOrd="0" destOrd="0" presId="urn:microsoft.com/office/officeart/2005/8/layout/equation1"/>
    <dgm:cxn modelId="{240E52EE-C819-433F-803E-E51DB5BEEB60}" type="presOf" srcId="{3F409AD4-446C-4ECC-9F21-52C77D8C2638}" destId="{4B6C4BCD-D8E6-449D-8737-E86FAC2373BA}" srcOrd="0" destOrd="0" presId="urn:microsoft.com/office/officeart/2005/8/layout/equation1"/>
    <dgm:cxn modelId="{D946FD3E-B5A7-4663-9CEA-58958DF53CCA}" type="presOf" srcId="{6A9BA2F0-CC7B-4AC5-BBAF-3D1C5F278303}" destId="{FF170A57-DDDD-402F-9CF5-39FD740F14EE}" srcOrd="0" destOrd="0" presId="urn:microsoft.com/office/officeart/2005/8/layout/equation1"/>
    <dgm:cxn modelId="{BDF85499-F4B9-4229-B093-4D13AF6D751E}" type="presParOf" srcId="{4B6C4BCD-D8E6-449D-8737-E86FAC2373BA}" destId="{979A7F68-89EC-4A32-A648-849265A1EDFE}" srcOrd="0" destOrd="0" presId="urn:microsoft.com/office/officeart/2005/8/layout/equation1"/>
    <dgm:cxn modelId="{4EDC6471-4C50-4160-B188-369F7944F64E}" type="presParOf" srcId="{4B6C4BCD-D8E6-449D-8737-E86FAC2373BA}" destId="{DE112F6F-BB9E-4153-9A9E-B6CEE0835B4D}" srcOrd="1" destOrd="0" presId="urn:microsoft.com/office/officeart/2005/8/layout/equation1"/>
    <dgm:cxn modelId="{2822EC1E-72B3-4FFC-B164-A585DEDBE95B}" type="presParOf" srcId="{4B6C4BCD-D8E6-449D-8737-E86FAC2373BA}" destId="{82028960-41F4-42D5-B46E-613186EBE0F6}" srcOrd="2" destOrd="0" presId="urn:microsoft.com/office/officeart/2005/8/layout/equation1"/>
    <dgm:cxn modelId="{11FAF2E3-B23E-4BBA-BE3E-A034A8A2AE71}" type="presParOf" srcId="{4B6C4BCD-D8E6-449D-8737-E86FAC2373BA}" destId="{343B1DE3-8CA9-4333-9E5B-39338A731DA6}" srcOrd="3" destOrd="0" presId="urn:microsoft.com/office/officeart/2005/8/layout/equation1"/>
    <dgm:cxn modelId="{272BE364-3D58-464E-A693-65D946E1FA34}" type="presParOf" srcId="{4B6C4BCD-D8E6-449D-8737-E86FAC2373BA}" destId="{983A14AA-ED08-4794-B744-5877C913F9D2}" srcOrd="4" destOrd="0" presId="urn:microsoft.com/office/officeart/2005/8/layout/equation1"/>
    <dgm:cxn modelId="{684C9489-3E1C-4AFD-80A6-65B4A23E2E49}" type="presParOf" srcId="{4B6C4BCD-D8E6-449D-8737-E86FAC2373BA}" destId="{7AEC11B7-9032-482B-AD39-ED66F5240764}" srcOrd="5" destOrd="0" presId="urn:microsoft.com/office/officeart/2005/8/layout/equation1"/>
    <dgm:cxn modelId="{94430E31-2383-4812-AB76-AFD57DB815DD}" type="presParOf" srcId="{4B6C4BCD-D8E6-449D-8737-E86FAC2373BA}" destId="{FF170A57-DDDD-402F-9CF5-39FD740F14EE}" srcOrd="6" destOrd="0" presId="urn:microsoft.com/office/officeart/2005/8/layout/equation1"/>
    <dgm:cxn modelId="{79F6FB03-56D5-4460-AD90-9C1223F0004C}" type="presParOf" srcId="{4B6C4BCD-D8E6-449D-8737-E86FAC2373BA}" destId="{70ADE1C5-1875-44A4-B7BD-77AF7D337760}" srcOrd="7" destOrd="0" presId="urn:microsoft.com/office/officeart/2005/8/layout/equation1"/>
    <dgm:cxn modelId="{590442F0-0C7E-4017-87AD-108BDCD7D8F6}" type="presParOf" srcId="{4B6C4BCD-D8E6-449D-8737-E86FAC2373BA}" destId="{AB7D58BC-9445-4D98-BAFB-1D1F73A4832F}" srcOrd="8" destOrd="0" presId="urn:microsoft.com/office/officeart/2005/8/layout/equation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673A67D-32A3-4D13-AF13-2F257FC69445}">
      <dsp:nvSpPr>
        <dsp:cNvPr id="0" name=""/>
        <dsp:cNvSpPr/>
      </dsp:nvSpPr>
      <dsp:spPr>
        <a:xfrm>
          <a:off x="544713" y="0"/>
          <a:ext cx="6173415" cy="3000396"/>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5C06FA-6EB6-4094-846E-D2ACF5EE8F9F}">
      <dsp:nvSpPr>
        <dsp:cNvPr id="0" name=""/>
        <dsp:cNvSpPr/>
      </dsp:nvSpPr>
      <dsp:spPr>
        <a:xfrm>
          <a:off x="3191" y="900118"/>
          <a:ext cx="1395472" cy="1200158"/>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altLang="zh-CN" sz="1200" kern="1200" dirty="0" smtClean="0"/>
            <a:t>Lifelong Learning (</a:t>
          </a:r>
          <a:r>
            <a:rPr lang="en-US" altLang="zh-CN" sz="1200" kern="1200" dirty="0" err="1" smtClean="0"/>
            <a:t>Thrun</a:t>
          </a:r>
          <a:r>
            <a:rPr lang="en-US" altLang="zh-CN" sz="1200" kern="1200" dirty="0" smtClean="0"/>
            <a:t>, 1996)</a:t>
          </a:r>
          <a:endParaRPr lang="zh-CN" altLang="en-US" sz="1200" kern="1200" dirty="0"/>
        </a:p>
      </dsp:txBody>
      <dsp:txXfrm>
        <a:off x="3191" y="900118"/>
        <a:ext cx="1395472" cy="1200158"/>
      </dsp:txXfrm>
    </dsp:sp>
    <dsp:sp modelId="{3C70BB2B-72D7-4A62-862B-7495A10D0C2E}">
      <dsp:nvSpPr>
        <dsp:cNvPr id="0" name=""/>
        <dsp:cNvSpPr/>
      </dsp:nvSpPr>
      <dsp:spPr>
        <a:xfrm>
          <a:off x="1468438" y="900118"/>
          <a:ext cx="1395472" cy="1200158"/>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altLang="zh-CN" sz="1200" kern="1200" dirty="0" smtClean="0"/>
            <a:t>Multi-task Learning (</a:t>
          </a:r>
          <a:r>
            <a:rPr lang="en-US" altLang="zh-CN" sz="1200" kern="1200" dirty="0" err="1" smtClean="0"/>
            <a:t>Caruana</a:t>
          </a:r>
          <a:r>
            <a:rPr lang="en-US" altLang="zh-CN" sz="1200" kern="1200" dirty="0" smtClean="0"/>
            <a:t>, 1997)</a:t>
          </a:r>
          <a:endParaRPr lang="zh-CN" altLang="en-US" sz="1200" kern="1200" dirty="0"/>
        </a:p>
      </dsp:txBody>
      <dsp:txXfrm>
        <a:off x="1468438" y="900118"/>
        <a:ext cx="1395472" cy="1200158"/>
      </dsp:txXfrm>
    </dsp:sp>
    <dsp:sp modelId="{35F449A0-1449-42E1-BCB9-B73DA7C3FCBE}">
      <dsp:nvSpPr>
        <dsp:cNvPr id="0" name=""/>
        <dsp:cNvSpPr/>
      </dsp:nvSpPr>
      <dsp:spPr>
        <a:xfrm>
          <a:off x="2933684" y="900118"/>
          <a:ext cx="1395472" cy="1200158"/>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altLang="zh-CN" sz="1200" kern="1200" dirty="0" smtClean="0"/>
            <a:t>Cross-domain Learning (Wu et al., 2004)</a:t>
          </a:r>
          <a:endParaRPr lang="zh-CN" altLang="en-US" sz="1200" kern="1200" dirty="0"/>
        </a:p>
      </dsp:txBody>
      <dsp:txXfrm>
        <a:off x="2933684" y="900118"/>
        <a:ext cx="1395472" cy="1200158"/>
      </dsp:txXfrm>
    </dsp:sp>
    <dsp:sp modelId="{6101C2C8-3725-434E-8B0E-CD662FEFB830}">
      <dsp:nvSpPr>
        <dsp:cNvPr id="0" name=""/>
        <dsp:cNvSpPr/>
      </dsp:nvSpPr>
      <dsp:spPr>
        <a:xfrm>
          <a:off x="4398931" y="900118"/>
          <a:ext cx="1395472" cy="1200158"/>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altLang="zh-CN" sz="1200" kern="1200" dirty="0" smtClean="0"/>
            <a:t>Cross-category Learning (</a:t>
          </a:r>
          <a:r>
            <a:rPr lang="en-US" altLang="zh-CN" sz="1200" kern="1200" dirty="0" err="1" smtClean="0"/>
            <a:t>Raina</a:t>
          </a:r>
          <a:r>
            <a:rPr lang="en-US" altLang="zh-CN" sz="1200" kern="1200" dirty="0" smtClean="0"/>
            <a:t> et al., 2006)</a:t>
          </a:r>
          <a:endParaRPr lang="zh-CN" altLang="en-US" sz="1200" kern="1200" dirty="0"/>
        </a:p>
      </dsp:txBody>
      <dsp:txXfrm>
        <a:off x="4398931" y="900118"/>
        <a:ext cx="1395472" cy="1200158"/>
      </dsp:txXfrm>
    </dsp:sp>
    <dsp:sp modelId="{70034455-469B-4A42-94D1-AEC57C5F9626}">
      <dsp:nvSpPr>
        <dsp:cNvPr id="0" name=""/>
        <dsp:cNvSpPr/>
      </dsp:nvSpPr>
      <dsp:spPr>
        <a:xfrm>
          <a:off x="5864177" y="900118"/>
          <a:ext cx="1395472" cy="1200158"/>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altLang="zh-CN" sz="1200" kern="1200" dirty="0" smtClean="0"/>
            <a:t>Self-taught Learning (</a:t>
          </a:r>
          <a:r>
            <a:rPr lang="en-US" altLang="zh-CN" sz="1200" kern="1200" dirty="0" err="1" smtClean="0"/>
            <a:t>Raina</a:t>
          </a:r>
          <a:r>
            <a:rPr lang="en-US" altLang="zh-CN" sz="1200" kern="1200" dirty="0" smtClean="0"/>
            <a:t> et al., 2007)</a:t>
          </a:r>
          <a:endParaRPr lang="zh-CN" altLang="en-US" sz="1200" kern="1200" dirty="0"/>
        </a:p>
      </dsp:txBody>
      <dsp:txXfrm>
        <a:off x="5864177" y="900118"/>
        <a:ext cx="1395472" cy="120015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79A7F68-89EC-4A32-A648-849265A1EDFE}">
      <dsp:nvSpPr>
        <dsp:cNvPr id="0" name=""/>
        <dsp:cNvSpPr/>
      </dsp:nvSpPr>
      <dsp:spPr>
        <a:xfrm>
          <a:off x="1025" y="1352599"/>
          <a:ext cx="1358800" cy="1358800"/>
        </a:xfrm>
        <a:prstGeom prst="ellips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dirty="0" smtClean="0"/>
            <a:t>Auxiliary Data</a:t>
          </a:r>
          <a:endParaRPr lang="zh-CN" altLang="en-US" sz="1600" kern="1200" dirty="0"/>
        </a:p>
      </dsp:txBody>
      <dsp:txXfrm>
        <a:off x="1025" y="1352599"/>
        <a:ext cx="1358800" cy="1358800"/>
      </dsp:txXfrm>
    </dsp:sp>
    <dsp:sp modelId="{82028960-41F4-42D5-B46E-613186EBE0F6}">
      <dsp:nvSpPr>
        <dsp:cNvPr id="0" name=""/>
        <dsp:cNvSpPr/>
      </dsp:nvSpPr>
      <dsp:spPr>
        <a:xfrm>
          <a:off x="1470160" y="1637947"/>
          <a:ext cx="788104" cy="788104"/>
        </a:xfrm>
        <a:prstGeom prst="mathPlus">
          <a:avLst/>
        </a:prstGeom>
        <a:gradFill rotWithShape="0">
          <a:gsLst>
            <a:gs pos="0">
              <a:schemeClr val="accent1">
                <a:tint val="60000"/>
                <a:hueOff val="0"/>
                <a:satOff val="0"/>
                <a:lumOff val="0"/>
                <a:alphaOff val="0"/>
                <a:shade val="15000"/>
                <a:satMod val="180000"/>
              </a:schemeClr>
            </a:gs>
            <a:gs pos="50000">
              <a:schemeClr val="accent1">
                <a:tint val="60000"/>
                <a:hueOff val="0"/>
                <a:satOff val="0"/>
                <a:lumOff val="0"/>
                <a:alphaOff val="0"/>
                <a:shade val="45000"/>
                <a:satMod val="170000"/>
              </a:schemeClr>
            </a:gs>
            <a:gs pos="70000">
              <a:schemeClr val="accent1">
                <a:tint val="60000"/>
                <a:hueOff val="0"/>
                <a:satOff val="0"/>
                <a:lumOff val="0"/>
                <a:alphaOff val="0"/>
                <a:tint val="99000"/>
                <a:shade val="65000"/>
                <a:satMod val="155000"/>
              </a:schemeClr>
            </a:gs>
            <a:gs pos="100000">
              <a:schemeClr val="accent1">
                <a:tint val="60000"/>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tint val="60000"/>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zh-CN" altLang="en-US" sz="1000" kern="1200"/>
        </a:p>
      </dsp:txBody>
      <dsp:txXfrm>
        <a:off x="1470160" y="1637947"/>
        <a:ext cx="788104" cy="788104"/>
      </dsp:txXfrm>
    </dsp:sp>
    <dsp:sp modelId="{983A14AA-ED08-4794-B744-5877C913F9D2}">
      <dsp:nvSpPr>
        <dsp:cNvPr id="0" name=""/>
        <dsp:cNvSpPr/>
      </dsp:nvSpPr>
      <dsp:spPr>
        <a:xfrm>
          <a:off x="2368599" y="1352599"/>
          <a:ext cx="1358800" cy="1358800"/>
        </a:xfrm>
        <a:prstGeom prst="ellips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dirty="0" smtClean="0"/>
            <a:t>Target Data (Training)</a:t>
          </a:r>
          <a:endParaRPr lang="zh-CN" altLang="en-US" sz="1600" kern="1200" dirty="0"/>
        </a:p>
      </dsp:txBody>
      <dsp:txXfrm>
        <a:off x="2368599" y="1352599"/>
        <a:ext cx="1358800" cy="1358800"/>
      </dsp:txXfrm>
    </dsp:sp>
    <dsp:sp modelId="{FF170A57-DDDD-402F-9CF5-39FD740F14EE}">
      <dsp:nvSpPr>
        <dsp:cNvPr id="0" name=""/>
        <dsp:cNvSpPr/>
      </dsp:nvSpPr>
      <dsp:spPr>
        <a:xfrm>
          <a:off x="3837735" y="1637947"/>
          <a:ext cx="788104" cy="788104"/>
        </a:xfrm>
        <a:prstGeom prst="mathEqual">
          <a:avLst/>
        </a:prstGeom>
        <a:gradFill rotWithShape="0">
          <a:gsLst>
            <a:gs pos="0">
              <a:schemeClr val="accent1">
                <a:tint val="60000"/>
                <a:hueOff val="0"/>
                <a:satOff val="0"/>
                <a:lumOff val="0"/>
                <a:alphaOff val="0"/>
                <a:shade val="15000"/>
                <a:satMod val="180000"/>
              </a:schemeClr>
            </a:gs>
            <a:gs pos="50000">
              <a:schemeClr val="accent1">
                <a:tint val="60000"/>
                <a:hueOff val="0"/>
                <a:satOff val="0"/>
                <a:lumOff val="0"/>
                <a:alphaOff val="0"/>
                <a:shade val="45000"/>
                <a:satMod val="170000"/>
              </a:schemeClr>
            </a:gs>
            <a:gs pos="70000">
              <a:schemeClr val="accent1">
                <a:tint val="60000"/>
                <a:hueOff val="0"/>
                <a:satOff val="0"/>
                <a:lumOff val="0"/>
                <a:alphaOff val="0"/>
                <a:tint val="99000"/>
                <a:shade val="65000"/>
                <a:satMod val="155000"/>
              </a:schemeClr>
            </a:gs>
            <a:gs pos="100000">
              <a:schemeClr val="accent1">
                <a:tint val="60000"/>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tint val="60000"/>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zh-CN" altLang="en-US" sz="1300" kern="1200"/>
        </a:p>
      </dsp:txBody>
      <dsp:txXfrm>
        <a:off x="3837735" y="1637947"/>
        <a:ext cx="788104" cy="788104"/>
      </dsp:txXfrm>
    </dsp:sp>
    <dsp:sp modelId="{AB7D58BC-9445-4D98-BAFB-1D1F73A4832F}">
      <dsp:nvSpPr>
        <dsp:cNvPr id="0" name=""/>
        <dsp:cNvSpPr/>
      </dsp:nvSpPr>
      <dsp:spPr>
        <a:xfrm>
          <a:off x="4736174" y="1352599"/>
          <a:ext cx="1358800" cy="1358800"/>
        </a:xfrm>
        <a:prstGeom prst="ellips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dirty="0" smtClean="0"/>
            <a:t>Target Data (Test)</a:t>
          </a:r>
          <a:endParaRPr lang="zh-CN" altLang="en-US" sz="1600" kern="1200" dirty="0"/>
        </a:p>
      </dsp:txBody>
      <dsp:txXfrm>
        <a:off x="4736174" y="1352599"/>
        <a:ext cx="1358800" cy="135880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 Id="rId9"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6.wmf"/><Relationship Id="rId9" Type="http://schemas.openxmlformats.org/officeDocument/2006/relationships/image" Target="../media/image20.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5" Type="http://schemas.openxmlformats.org/officeDocument/2006/relationships/image" Target="../media/image27.wmf"/><Relationship Id="rId4"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image" Target="../media/image3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E0E053-3F66-4798-B8B5-6FF11F3CA3FD}" type="datetimeFigureOut">
              <a:rPr lang="zh-CN" altLang="en-US" smtClean="0"/>
              <a:pPr/>
              <a:t>2009-6-11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C4AD07-6885-46C2-8CB5-885C0D66C0F5}"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Hello,</a:t>
            </a:r>
            <a:r>
              <a:rPr lang="en-US" altLang="zh-CN" baseline="0" dirty="0" smtClean="0"/>
              <a:t> everyone. </a:t>
            </a:r>
          </a:p>
          <a:p>
            <a:r>
              <a:rPr lang="en-US" altLang="zh-CN" dirty="0" smtClean="0"/>
              <a:t>I’ll introduce our work : </a:t>
            </a:r>
            <a:r>
              <a:rPr lang="en-US" altLang="zh-CN" dirty="0" err="1" smtClean="0"/>
              <a:t>EigenTransfer</a:t>
            </a:r>
            <a:r>
              <a:rPr lang="en-US" altLang="zh-CN" baseline="0" dirty="0" smtClean="0"/>
              <a:t>. </a:t>
            </a:r>
          </a:p>
          <a:p>
            <a:r>
              <a:rPr lang="en-US" altLang="zh-CN" baseline="0" dirty="0" smtClean="0"/>
              <a:t>We proposed a framework to handle several transfer </a:t>
            </a:r>
            <a:r>
              <a:rPr lang="en-US" altLang="zh-CN" baseline="0" smtClean="0"/>
              <a:t>learning tasks based </a:t>
            </a:r>
            <a:r>
              <a:rPr lang="en-US" altLang="zh-CN" baseline="0" dirty="0" smtClean="0"/>
              <a:t>on Graph Spectra.</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This</a:t>
            </a:r>
            <a:r>
              <a:rPr lang="en-US" altLang="zh-CN" baseline="0" dirty="0" smtClean="0"/>
              <a:t> picture may be more clearly. On this three tasks, we have training data, test data and auxiliary data. For all these three tasks, all the data are in the same feature space. </a:t>
            </a:r>
          </a:p>
          <a:p>
            <a:r>
              <a:rPr lang="en-US" altLang="zh-CN" baseline="0" dirty="0" smtClean="0"/>
              <a:t>The difference is that, </a:t>
            </a:r>
          </a:p>
          <a:p>
            <a:r>
              <a:rPr lang="en-US" altLang="zh-CN" baseline="0" dirty="0" smtClean="0"/>
              <a:t>For the cross-domain learning, target data and auxiliary data share the same labels since they are from the same categories. </a:t>
            </a:r>
          </a:p>
          <a:p>
            <a:r>
              <a:rPr lang="en-US" altLang="zh-CN" baseline="0" dirty="0" smtClean="0"/>
              <a:t>And for the cross-category learning, since target data and auxiliary data are in different categories, they have different labels.</a:t>
            </a:r>
          </a:p>
          <a:p>
            <a:r>
              <a:rPr lang="en-US" altLang="zh-CN" baseline="0" dirty="0" smtClean="0"/>
              <a:t>While, the third one, self-taught learning, its auxiliary data has no labels.</a:t>
            </a:r>
          </a:p>
          <a:p>
            <a:endParaRPr lang="en-US" altLang="zh-CN" baseline="0" dirty="0" smtClean="0"/>
          </a:p>
          <a:p>
            <a:r>
              <a:rPr lang="en-US" altLang="zh-CN" baseline="0" dirty="0" smtClean="0"/>
              <a:t>The main problem is clearly, learning from the training data, with the help of auxiliary data, to classify the test data.</a:t>
            </a:r>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We have defined</a:t>
            </a:r>
            <a:r>
              <a:rPr lang="en-US" altLang="zh-CN" baseline="0" dirty="0" smtClean="0"/>
              <a:t> the data, the tasks and the relations.  We can construct the graph to express all these information. </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The left side is</a:t>
            </a:r>
            <a:r>
              <a:rPr lang="en-US" altLang="zh-CN" baseline="0" dirty="0" smtClean="0"/>
              <a:t> the links in symbols and the right side is the graph.</a:t>
            </a:r>
          </a:p>
          <a:p>
            <a:r>
              <a:rPr lang="en-US" altLang="zh-CN" baseline="0" dirty="0" smtClean="0"/>
              <a:t>For cross-domain learning, we have to link from training, test, auxiliary data to the features. The weight of the edges are just same to the weight of the feature vectors. Specifically, we are dealing text classification problem here. The edges are just the TF values of the tokens.</a:t>
            </a:r>
          </a:p>
          <a:p>
            <a:r>
              <a:rPr lang="en-US" altLang="zh-CN" baseline="0" dirty="0" smtClean="0"/>
              <a:t>There are also edges between training data, auxiliary data and the labels.</a:t>
            </a:r>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For the</a:t>
            </a:r>
            <a:r>
              <a:rPr lang="en-US" altLang="zh-CN" baseline="0" dirty="0" smtClean="0"/>
              <a:t> cross-category learning, auxiliary data are in the different categories. So they should link to different labels here.</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While,</a:t>
            </a:r>
            <a:r>
              <a:rPr lang="en-US" altLang="zh-CN" baseline="0" dirty="0" smtClean="0"/>
              <a:t> this is the graph for self-taught learning. The difference is that it has no links between auxiliary data and the labels.</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The graph</a:t>
            </a:r>
            <a:r>
              <a:rPr lang="en-US" altLang="zh-CN" baseline="0" dirty="0" smtClean="0"/>
              <a:t> is expressed as a matrix. Maybe intuitively, you may think it is a token-document matrix, since everyone did the work on this. But it is wrong. We need a adjacency matrix of the graph. It looks like this one. We have many zeros here. The links between docs and the links between features is not used in our work. But there may have some information of these in some tasks.</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Then we should</a:t>
            </a:r>
            <a:r>
              <a:rPr lang="en-US" altLang="zh-CN" baseline="0" dirty="0" smtClean="0"/>
              <a:t> do the spectral analysis on the matrix we have got. Here we make a brief review on it.</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Here</a:t>
            </a:r>
            <a:r>
              <a:rPr lang="en-US" altLang="zh-CN" baseline="0" dirty="0" smtClean="0"/>
              <a:t> we first have a graph G. It is a undirected weighted graph. Its weight matrix is W, where the W is symmetric and non-positive. </a:t>
            </a:r>
          </a:p>
          <a:p>
            <a:r>
              <a:rPr lang="en-US" altLang="zh-CN" baseline="0" dirty="0" smtClean="0"/>
              <a:t>D is the degree matrix. </a:t>
            </a:r>
            <a:r>
              <a:rPr lang="en-US" altLang="zh-CN" baseline="0" dirty="0" err="1" smtClean="0"/>
              <a:t>Dii</a:t>
            </a:r>
            <a:r>
              <a:rPr lang="en-US" altLang="zh-CN" baseline="0" dirty="0" smtClean="0"/>
              <a:t> is just means the degree of node I of G.</a:t>
            </a:r>
          </a:p>
          <a:p>
            <a:endParaRPr lang="en-US" altLang="zh-CN" baseline="0" dirty="0" smtClean="0"/>
          </a:p>
          <a:p>
            <a:r>
              <a:rPr lang="en-US" altLang="zh-CN" baseline="0" dirty="0" smtClean="0"/>
              <a:t>The </a:t>
            </a:r>
            <a:r>
              <a:rPr lang="en-US" altLang="zh-CN" baseline="0" dirty="0" err="1" smtClean="0"/>
              <a:t>unnormalized</a:t>
            </a:r>
            <a:r>
              <a:rPr lang="en-US" altLang="zh-CN" baseline="0" dirty="0" smtClean="0"/>
              <a:t> graph laplacian matrix is defined as D minus W.</a:t>
            </a:r>
          </a:p>
          <a:p>
            <a:endParaRPr lang="en-US" altLang="zh-CN" baseline="0" dirty="0" smtClean="0"/>
          </a:p>
          <a:p>
            <a:r>
              <a:rPr lang="en-US" altLang="zh-CN" baseline="0" dirty="0" smtClean="0"/>
              <a:t>The values derive from this matrix is much influenced by its scale. So we’d better do normalization on it. While these two are two candidate of normalization way.</a:t>
            </a:r>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Then the process is to calculate</a:t>
            </a:r>
            <a:r>
              <a:rPr lang="en-US" altLang="zh-CN" baseline="0" dirty="0" smtClean="0"/>
              <a:t> the first k eigenvectors which have the smallest eigen values. And the new representation of the nodes are get from this way. Such as for the node 2, these vector is just the new feature vector for it.</a:t>
            </a:r>
          </a:p>
          <a:p>
            <a:endParaRPr lang="en-US" altLang="zh-CN" baseline="0" dirty="0" smtClean="0"/>
          </a:p>
          <a:p>
            <a:r>
              <a:rPr lang="en-US" altLang="zh-CN" baseline="0" dirty="0" smtClean="0"/>
              <a:t>Some one explains it as a expression of the N-cut of the graph. And if we deal with the </a:t>
            </a:r>
            <a:r>
              <a:rPr lang="en-US" altLang="zh-CN" baseline="0" dirty="0" err="1" smtClean="0"/>
              <a:t>unnormalized</a:t>
            </a:r>
            <a:r>
              <a:rPr lang="en-US" altLang="zh-CN" baseline="0" dirty="0" smtClean="0"/>
              <a:t>  form, it just a expression cut of the graph. For the details you may find them on some materials of Spectral analysis.</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What</a:t>
            </a:r>
            <a:r>
              <a:rPr lang="en-US" altLang="zh-CN" baseline="0" dirty="0" smtClean="0"/>
              <a:t> we do is just similar to this.</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Here is the outline.</a:t>
            </a:r>
            <a:endParaRPr lang="en-US" altLang="zh-CN" baseline="0" dirty="0" smtClean="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We have the</a:t>
            </a:r>
            <a:r>
              <a:rPr lang="en-US" altLang="zh-CN" baseline="0" dirty="0" smtClean="0"/>
              <a:t> graph G, the weight matrix W.</a:t>
            </a:r>
          </a:p>
          <a:p>
            <a:r>
              <a:rPr lang="en-US" altLang="zh-CN" baseline="0" dirty="0" smtClean="0"/>
              <a:t>Then we get the graph laplacian.</a:t>
            </a:r>
          </a:p>
          <a:p>
            <a:r>
              <a:rPr lang="en-US" altLang="zh-CN" baseline="0" dirty="0" smtClean="0"/>
              <a:t>To get the normalized version </a:t>
            </a:r>
            <a:r>
              <a:rPr lang="en-US" altLang="zh-CN" baseline="0" dirty="0" err="1" smtClean="0"/>
              <a:t>Lrw</a:t>
            </a:r>
            <a:r>
              <a:rPr lang="en-US" altLang="zh-CN" baseline="0" dirty="0" smtClean="0"/>
              <a:t>, we just need to solve this </a:t>
            </a:r>
            <a:r>
              <a:rPr lang="en-US" altLang="zh-CN" baseline="0" dirty="0" err="1" smtClean="0"/>
              <a:t>generlized</a:t>
            </a:r>
            <a:r>
              <a:rPr lang="en-US" altLang="zh-CN" baseline="0" dirty="0" smtClean="0"/>
              <a:t> </a:t>
            </a:r>
            <a:r>
              <a:rPr lang="en-US" altLang="zh-CN" baseline="0" dirty="0" err="1" smtClean="0"/>
              <a:t>eigenproblem</a:t>
            </a:r>
            <a:r>
              <a:rPr lang="en-US" altLang="zh-CN" baseline="0" dirty="0" smtClean="0"/>
              <a:t>.</a:t>
            </a:r>
          </a:p>
          <a:p>
            <a:r>
              <a:rPr lang="en-US" altLang="zh-CN" baseline="0" dirty="0" smtClean="0"/>
              <a:t>We take the first k eigenvectors and extract the new representation just map to training data and test data.</a:t>
            </a:r>
          </a:p>
          <a:p>
            <a:r>
              <a:rPr lang="en-US" altLang="zh-CN" baseline="0" dirty="0" smtClean="0"/>
              <a:t>It is just some feature vectors. And we still can use the traditional learners. It also reduced the dimension of the learning problem.</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Here is picture</a:t>
            </a:r>
            <a:r>
              <a:rPr lang="en-US" altLang="zh-CN" baseline="0" dirty="0" smtClean="0"/>
              <a:t> show of the process. We have W, then calculate L, calculate eigenvectors, and list them as column. Extract the row which training and test data corresponding to. Then train the classify by the training data, and test the test data.</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21</a:t>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Now the only problem</a:t>
            </a:r>
            <a:r>
              <a:rPr lang="en-US" altLang="zh-CN" baseline="0" dirty="0" smtClean="0"/>
              <a:t> remain is the computation time since the matrix is so big. We may have many documents, many features. The number of dimension maybe so huge. </a:t>
            </a:r>
          </a:p>
          <a:p>
            <a:endParaRPr lang="en-US" altLang="zh-CN" baseline="0" dirty="0" smtClean="0"/>
          </a:p>
          <a:p>
            <a:r>
              <a:rPr lang="en-US" altLang="zh-CN" baseline="0" dirty="0" smtClean="0"/>
              <a:t>But it is lucky that the matrix L is sparse, and there are fast algorithms for solving eigen-problem on sparse matrix. </a:t>
            </a:r>
          </a:p>
          <a:p>
            <a:r>
              <a:rPr lang="en-US" altLang="zh-CN" baseline="0" dirty="0" smtClean="0"/>
              <a:t>The final computational cost is linear to the number of non-zero elements of L multiply k, where k is the number of eigen-vectors we need.</a:t>
            </a:r>
          </a:p>
          <a:p>
            <a:endParaRPr lang="en-US" altLang="zh-CN" baseline="0" dirty="0" smtClean="0"/>
          </a:p>
          <a:p>
            <a:r>
              <a:rPr lang="en-US" altLang="zh-CN" dirty="0" smtClean="0"/>
              <a:t>In practice</a:t>
            </a:r>
            <a:r>
              <a:rPr lang="en-US" altLang="zh-CN" baseline="0" dirty="0" smtClean="0"/>
              <a:t>, k is determined by cross-validation on training data. And the best value of k is just 60 or 70. It is not so big.</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22</a:t>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The theory has been exclaimed.  Let’s show the</a:t>
            </a:r>
            <a:r>
              <a:rPr lang="en-US" altLang="zh-CN" baseline="0" dirty="0" smtClean="0"/>
              <a:t> results of the experiments.</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23</a:t>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The basic</a:t>
            </a:r>
            <a:r>
              <a:rPr lang="en-US" altLang="zh-CN" baseline="0" dirty="0" smtClean="0"/>
              <a:t> process of our experiments is shown this picture.</a:t>
            </a:r>
          </a:p>
          <a:p>
            <a:endParaRPr lang="en-US" altLang="zh-CN" baseline="0" dirty="0" smtClean="0"/>
          </a:p>
          <a:p>
            <a:r>
              <a:rPr lang="en-US" altLang="zh-CN" baseline="0" dirty="0" smtClean="0"/>
              <a:t>First, we randomly select the category as training data and test data. Then sample 15 positive one and 15 negative one for training. After generating graph, solve the eigen-problem, we can get the new representation of training data and test data.</a:t>
            </a:r>
          </a:p>
          <a:p>
            <a:endParaRPr lang="en-US" altLang="zh-CN" baseline="0" dirty="0" smtClean="0"/>
          </a:p>
          <a:p>
            <a:r>
              <a:rPr lang="en-US" altLang="zh-CN" baseline="0" dirty="0" smtClean="0"/>
              <a:t>Then we train a classifier with the original training data and test on test data as the baseline. We also make a additional baseline for cross domain learning, which train the classifier with training data and all the auxiliary data together.</a:t>
            </a:r>
          </a:p>
          <a:p>
            <a:endParaRPr lang="en-US" altLang="zh-CN" baseline="0" dirty="0" smtClean="0"/>
          </a:p>
          <a:p>
            <a:r>
              <a:rPr lang="en-US" altLang="zh-CN" baseline="0" dirty="0" smtClean="0"/>
              <a:t>After these, we make a cross validation on the training data to determine the number of eigen-vectors we will use. Since the training data is so small, this process is fast enough. Then we can train the new classifier by the new training data which still have 15 positive instances and 15 negative instances. Then classify the new test data. We tried on Naïve </a:t>
            </a:r>
            <a:r>
              <a:rPr lang="en-US" altLang="zh-CN" baseline="0" dirty="0" err="1" smtClean="0"/>
              <a:t>Bayes</a:t>
            </a:r>
            <a:r>
              <a:rPr lang="en-US" altLang="zh-CN" baseline="0" dirty="0" smtClean="0"/>
              <a:t>, SVM and TSVM.</a:t>
            </a:r>
          </a:p>
          <a:p>
            <a:endParaRPr lang="en-US" altLang="zh-CN" baseline="0" dirty="0" smtClean="0"/>
          </a:p>
          <a:p>
            <a:r>
              <a:rPr lang="en-US" altLang="zh-CN" baseline="0" dirty="0" smtClean="0"/>
              <a:t>We make this process on same category for 10 times and calculate the average and the variance. That is the final result.</a:t>
            </a:r>
          </a:p>
          <a:p>
            <a:endParaRPr lang="en-US" altLang="zh-CN" baseline="0" dirty="0" smtClean="0"/>
          </a:p>
          <a:p>
            <a:endParaRPr lang="en-US" altLang="zh-CN" baseline="0" dirty="0" smtClean="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24</a:t>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The data we</a:t>
            </a:r>
            <a:r>
              <a:rPr lang="en-US" altLang="zh-CN" baseline="0" dirty="0" smtClean="0"/>
              <a:t> used for cross-domain learning is shown here. </a:t>
            </a:r>
          </a:p>
          <a:p>
            <a:endParaRPr lang="en-US" altLang="zh-CN" baseline="0" dirty="0" smtClean="0"/>
          </a:p>
          <a:p>
            <a:r>
              <a:rPr lang="en-US" altLang="zh-CN" baseline="0" dirty="0" smtClean="0"/>
              <a:t>They all have a hierarchical. We take target data and auxiliary data from the same categories, but they belong to different domains.</a:t>
            </a:r>
          </a:p>
          <a:p>
            <a:endParaRPr lang="en-US" altLang="zh-CN" dirty="0" smtClean="0"/>
          </a:p>
          <a:p>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25</a:t>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This is the result</a:t>
            </a:r>
            <a:r>
              <a:rPr lang="en-US" altLang="zh-CN" baseline="0" dirty="0" smtClean="0"/>
              <a:t> with NB. The y axis is the error rate. And the x axis is the different categories we test. The last one is the average.</a:t>
            </a:r>
          </a:p>
          <a:p>
            <a:endParaRPr lang="en-US" altLang="zh-CN" baseline="0" dirty="0" smtClean="0"/>
          </a:p>
          <a:p>
            <a:r>
              <a:rPr lang="en-US" altLang="zh-CN" baseline="0" dirty="0" smtClean="0"/>
              <a:t>The blue one is Non-transfer baseline, the red one is trained by target training data and the auxiliary data. While the orange one is our method.</a:t>
            </a:r>
          </a:p>
          <a:p>
            <a:endParaRPr lang="en-US" altLang="zh-CN" baseline="0" dirty="0" smtClean="0"/>
          </a:p>
          <a:p>
            <a:r>
              <a:rPr lang="en-US" altLang="zh-CN" baseline="0" dirty="0" smtClean="0"/>
              <a:t>We can see that it improves much. </a:t>
            </a:r>
          </a:p>
          <a:p>
            <a:endParaRPr lang="en-US" altLang="zh-CN" baseline="0" dirty="0" smtClean="0"/>
          </a:p>
          <a:p>
            <a:r>
              <a:rPr lang="en-US" altLang="zh-CN" baseline="0" dirty="0" smtClean="0"/>
              <a:t>But there is just one that didn’t.</a:t>
            </a:r>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26</a:t>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This</a:t>
            </a:r>
            <a:r>
              <a:rPr lang="en-US" altLang="zh-CN" baseline="0" dirty="0" smtClean="0"/>
              <a:t> is the result on SVM. It improves much too.</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27</a:t>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And this is the result on TSVM.</a:t>
            </a:r>
          </a:p>
          <a:p>
            <a:endParaRPr lang="en-US" altLang="zh-CN" dirty="0" smtClean="0"/>
          </a:p>
          <a:p>
            <a:r>
              <a:rPr lang="en-US" altLang="zh-CN" dirty="0" smtClean="0"/>
              <a:t>On</a:t>
            </a:r>
            <a:r>
              <a:rPr lang="en-US" altLang="zh-CN" baseline="0" dirty="0" smtClean="0"/>
              <a:t> some of these, Eigen Transfer  improves a littler, or none, since the TSVM also used the information on the target test data.</a:t>
            </a:r>
            <a:endParaRPr lang="en-US" altLang="zh-CN" dirty="0" smtClean="0"/>
          </a:p>
          <a:p>
            <a:endParaRPr lang="en-US" altLang="zh-CN" dirty="0" smtClean="0"/>
          </a:p>
          <a:p>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28</a:t>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But it is interesting that, we can see the</a:t>
            </a:r>
            <a:r>
              <a:rPr lang="en-US" altLang="zh-CN" baseline="0" dirty="0" smtClean="0"/>
              <a:t> average result in detail here. The Eigen transfer result on SVM is better than with TSVM. Since there is no need to do semi-supervised learning on new representation. It has already handle the information. </a:t>
            </a:r>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29</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Firstly, the motivation. </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For cross</a:t>
            </a:r>
            <a:r>
              <a:rPr lang="en-US" altLang="zh-CN" baseline="0" dirty="0" smtClean="0"/>
              <a:t>-category learning, the data we used are these two.</a:t>
            </a:r>
          </a:p>
          <a:p>
            <a:r>
              <a:rPr lang="en-US" altLang="zh-CN" baseline="0" dirty="0" smtClean="0"/>
              <a:t>We select two categories as target data, and all the others as auxiliary labeled data.</a:t>
            </a:r>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30</a:t>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This is</a:t>
            </a:r>
            <a:r>
              <a:rPr lang="en-US" altLang="zh-CN" baseline="0" dirty="0" smtClean="0"/>
              <a:t> the result on NB. Since the auxiliary data are with different labels. So there is only one baseline here.</a:t>
            </a:r>
          </a:p>
          <a:p>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31</a:t>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The result with SVM</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32</a:t>
            </a:fld>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The result with</a:t>
            </a:r>
            <a:r>
              <a:rPr lang="en-US" altLang="zh-CN" baseline="0" dirty="0" smtClean="0"/>
              <a:t> TSVM</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33</a:t>
            </a:fld>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It</a:t>
            </a:r>
            <a:r>
              <a:rPr lang="en-US" altLang="zh-CN" baseline="0" dirty="0" smtClean="0"/>
              <a:t> is similar that on TSVM improves litter than on SVM and NB. But we can see the same situation here, the </a:t>
            </a:r>
            <a:r>
              <a:rPr lang="en-US" altLang="zh-CN" baseline="0" dirty="0" err="1" smtClean="0"/>
              <a:t>eigentransfer</a:t>
            </a:r>
            <a:r>
              <a:rPr lang="en-US" altLang="zh-CN" baseline="0" dirty="0" smtClean="0"/>
              <a:t> result on SVM is better than TSVM.</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34</a:t>
            </a:fld>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For</a:t>
            </a:r>
            <a:r>
              <a:rPr lang="en-US" altLang="zh-CN" baseline="0" dirty="0" smtClean="0"/>
              <a:t> self-taught learning. We use the same data as cross category learning. Here we just drop the labels. </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35</a:t>
            </a:fld>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baseline="0" dirty="0" smtClean="0"/>
              <a:t>Same to the previous one. The result on NB </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36</a:t>
            </a:fld>
            <a:endParaRPr lang="zh-CN"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The result on SVM</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37</a:t>
            </a:fld>
            <a:endParaRPr lang="zh-CN"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And</a:t>
            </a:r>
            <a:r>
              <a:rPr lang="en-US" altLang="zh-CN" baseline="0" dirty="0" smtClean="0"/>
              <a:t> the result on TSVM</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38</a:t>
            </a:fld>
            <a:endParaRPr lang="zh-CN"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It is also the same that this</a:t>
            </a:r>
            <a:r>
              <a:rPr lang="en-US" altLang="zh-CN" baseline="0" dirty="0" smtClean="0"/>
              <a:t> one is better.</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39</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In recent years, many work</a:t>
            </a:r>
            <a:r>
              <a:rPr lang="en-US" altLang="zh-CN" baseline="0" dirty="0" smtClean="0"/>
              <a:t>s on transfer learning have been proposed. There are variety of transfer learning task has been investigated. </a:t>
            </a:r>
          </a:p>
          <a:p>
            <a:endParaRPr lang="en-US" altLang="zh-CN" baseline="0" dirty="0" smtClean="0"/>
          </a:p>
          <a:p>
            <a:r>
              <a:rPr lang="en-US" altLang="zh-CN" baseline="0" dirty="0" smtClean="0"/>
              <a:t>Such as these works and task.</a:t>
            </a:r>
          </a:p>
          <a:p>
            <a:r>
              <a:rPr lang="en-US" altLang="zh-CN" baseline="0" dirty="0" smtClean="0"/>
              <a:t>The lifelong learning, the multi-task learning, cross-domain learning, cross-category learning, and self-taught learning.</a:t>
            </a:r>
          </a:p>
          <a:p>
            <a:endParaRPr lang="en-US" altLang="zh-CN" baseline="0" dirty="0" smtClean="0"/>
          </a:p>
          <a:p>
            <a:r>
              <a:rPr lang="en-US" altLang="zh-CN" baseline="0" dirty="0" smtClean="0"/>
              <a:t>But there is a lack of general frameworks to handle some or many of these tasks. And here, our work wants to proposed a framework handle some of them.</a:t>
            </a:r>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We also did some experiments to show</a:t>
            </a:r>
            <a:r>
              <a:rPr lang="en-US" altLang="zh-CN" baseline="0" dirty="0" smtClean="0"/>
              <a:t> the effect of the number of eigenvectors. </a:t>
            </a:r>
          </a:p>
          <a:p>
            <a:endParaRPr lang="en-US" altLang="zh-CN" baseline="0" dirty="0" smtClean="0"/>
          </a:p>
          <a:p>
            <a:r>
              <a:rPr lang="en-US" altLang="zh-CN" baseline="0" dirty="0" smtClean="0"/>
              <a:t>The x-axis is number of eigenvectors and the y axis is the error rate. 40 or 50 eigen vectors is enough here. </a:t>
            </a:r>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40</a:t>
            </a:fld>
            <a:endParaRPr lang="zh-CN"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This</a:t>
            </a:r>
            <a:r>
              <a:rPr lang="en-US" altLang="zh-CN" baseline="0" dirty="0" smtClean="0"/>
              <a:t> three graph show the result on three different data. While effect of number of labeled target data.</a:t>
            </a:r>
          </a:p>
          <a:p>
            <a:endParaRPr lang="en-US" altLang="zh-CN" baseline="0" dirty="0" smtClean="0"/>
          </a:p>
          <a:p>
            <a:r>
              <a:rPr lang="en-US" altLang="zh-CN" baseline="0" dirty="0" smtClean="0"/>
              <a:t>The x-axis is the number of labeled data per category, while the y-axis is the error rate.</a:t>
            </a:r>
          </a:p>
          <a:p>
            <a:r>
              <a:rPr lang="en-US" altLang="zh-CN" baseline="0" dirty="0" smtClean="0"/>
              <a:t>The previous result is based on 30 labeled data. And we can see that little labeled data is enough for our method. And it is still better than traditional method even if the labeled data increases.</a:t>
            </a:r>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41</a:t>
            </a:fld>
            <a:endParaRPr lang="zh-CN"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Finally, the conclusion.</a:t>
            </a:r>
          </a:p>
          <a:p>
            <a:r>
              <a:rPr lang="en-US" altLang="zh-CN" dirty="0" smtClean="0"/>
              <a:t>We</a:t>
            </a:r>
            <a:r>
              <a:rPr lang="en-US" altLang="zh-CN" baseline="0" dirty="0" smtClean="0"/>
              <a:t>  proposed a general transfer learning framework which handled cross-domain learning, cross-category learning and self-taught learning. It may also handle the learning problem, which can expressed the relation between target data and auxiliary data as graph.</a:t>
            </a:r>
          </a:p>
          <a:p>
            <a:endParaRPr lang="en-US" altLang="zh-CN" baseline="0" dirty="0" smtClean="0"/>
          </a:p>
          <a:p>
            <a:r>
              <a:rPr lang="en-US" altLang="zh-CN" baseline="0" dirty="0" smtClean="0"/>
              <a:t>Our experimental results show that it can greatly outperform non-transfer learner in many experiments.</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42</a:t>
            </a:fld>
            <a:endParaRPr lang="zh-CN"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That’s all.</a:t>
            </a:r>
            <a:r>
              <a:rPr lang="en-US" altLang="zh-CN" baseline="0" dirty="0" smtClean="0"/>
              <a:t> Thank you for your attention. </a:t>
            </a:r>
          </a:p>
          <a:p>
            <a:endParaRPr lang="en-US" altLang="zh-CN" baseline="0" dirty="0" smtClean="0"/>
          </a:p>
          <a:p>
            <a:r>
              <a:rPr lang="en-US" altLang="zh-CN" baseline="0" dirty="0" smtClean="0"/>
              <a:t>Do you have </a:t>
            </a:r>
            <a:r>
              <a:rPr lang="en-US" altLang="zh-CN" baseline="0" smtClean="0"/>
              <a:t>any questions?</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43</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Every</a:t>
            </a:r>
            <a:r>
              <a:rPr lang="en-US" altLang="zh-CN" baseline="0" dirty="0" smtClean="0"/>
              <a:t>one knows that they are different. They are different tasks. They used different approaches. And they used different algorithms. In a word, they are different.</a:t>
            </a:r>
          </a:p>
          <a:p>
            <a:endParaRPr lang="en-US" altLang="zh-CN" baseline="0" dirty="0" smtClean="0"/>
          </a:p>
          <a:p>
            <a:r>
              <a:rPr lang="en-US" altLang="zh-CN" baseline="0" dirty="0" smtClean="0"/>
              <a:t>But, certainly there are some common things between them since they are all transfer learning. As we know, transfer learning always use a auxiliary data to help learning from target training data and classify the target test data.</a:t>
            </a:r>
          </a:p>
          <a:p>
            <a:endParaRPr lang="en-US" altLang="zh-CN" baseline="0" dirty="0" smtClean="0"/>
          </a:p>
          <a:p>
            <a:r>
              <a:rPr lang="en-US" altLang="zh-CN" baseline="0" dirty="0" smtClean="0"/>
              <a:t>Why it works? There must be some common parts or relation between auxiliary data and the target data. So here, we want to utilize this relation.</a:t>
            </a:r>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It is intuitively</a:t>
            </a:r>
            <a:r>
              <a:rPr lang="en-US" altLang="zh-CN" baseline="0" dirty="0" smtClean="0"/>
              <a:t> obvious that we can express the relation by a graph. So we can have a graph such as this one. We have links between features and auxiliary, training data and test data. There are also the links between training data and the labels. Perhaps also have the links between auxiliary data and the labels if it has.</a:t>
            </a:r>
          </a:p>
          <a:p>
            <a:endParaRPr lang="en-US" altLang="zh-CN" baseline="0" dirty="0" smtClean="0"/>
          </a:p>
          <a:p>
            <a:r>
              <a:rPr lang="en-US" altLang="zh-CN" baseline="0" dirty="0" smtClean="0"/>
              <a:t>And then, a graph is not enough. Make classification on a graph is hard. Here we have another weapon which can extract the new representation of the target data from this graph. </a:t>
            </a:r>
          </a:p>
          <a:p>
            <a:endParaRPr lang="en-US" altLang="zh-CN" baseline="0" dirty="0" smtClean="0"/>
          </a:p>
          <a:p>
            <a:r>
              <a:rPr lang="en-US" altLang="zh-CN" baseline="0" dirty="0" smtClean="0"/>
              <a:t>By the new representation we can back to the traditional classification problem.</a:t>
            </a:r>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From the title of our paper,</a:t>
            </a:r>
            <a:r>
              <a:rPr lang="en-US" altLang="zh-CN" baseline="0" dirty="0" smtClean="0"/>
              <a:t> you may already know that we used the spectral analysis to get the new representation from the graph. It is a proper way, which is just similar to what it did in spectral clustering.</a:t>
            </a:r>
          </a:p>
          <a:p>
            <a:endParaRPr lang="en-US" altLang="zh-CN" baseline="0" dirty="0" smtClean="0"/>
          </a:p>
          <a:p>
            <a:endParaRPr lang="en-US" altLang="zh-CN" baseline="0" dirty="0" smtClean="0"/>
          </a:p>
          <a:p>
            <a:r>
              <a:rPr lang="en-US" altLang="zh-CN" baseline="0" dirty="0" smtClean="0"/>
              <a:t>After we have the new representation, we can use no-transfer learner again. Everything we learned from supervised learning can still be used.</a:t>
            </a:r>
          </a:p>
          <a:p>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The motivation and the basic idea is</a:t>
            </a:r>
            <a:r>
              <a:rPr lang="en-US" altLang="zh-CN" baseline="0" dirty="0" smtClean="0"/>
              <a:t> clearly now. And we make it more formal from here. </a:t>
            </a:r>
            <a:endParaRPr lang="zh-CN" altLang="en-US" dirty="0"/>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Here just give some mathematic symbols.</a:t>
            </a:r>
            <a:r>
              <a:rPr lang="en-US" altLang="zh-CN" baseline="0" dirty="0" smtClean="0"/>
              <a:t> </a:t>
            </a:r>
          </a:p>
          <a:p>
            <a:r>
              <a:rPr lang="en-US" altLang="zh-CN" baseline="0" dirty="0" smtClean="0"/>
              <a:t>We have the target training data with labels and the target test data without labels. Certainly, there are some auxiliary data help us. In some tasks, it has labels. While in some tasks, it doesn’t have labels.</a:t>
            </a:r>
          </a:p>
          <a:p>
            <a:endParaRPr lang="en-US" altLang="zh-CN" baseline="0" dirty="0" smtClean="0"/>
          </a:p>
          <a:p>
            <a:r>
              <a:rPr lang="en-US" altLang="zh-CN" baseline="0" dirty="0" smtClean="0"/>
              <a:t>The tasks, we discuss here, are these three one. The cross-domain learning, the cross-category learning and the self-taught learning. Although we only discuss three one here, the framework may use on other situations. Once we can express what we know as a graph, we can use it easily.</a:t>
            </a:r>
          </a:p>
        </p:txBody>
      </p:sp>
      <p:sp>
        <p:nvSpPr>
          <p:cNvPr id="4" name="灯片编号占位符 3"/>
          <p:cNvSpPr>
            <a:spLocks noGrp="1"/>
          </p:cNvSpPr>
          <p:nvPr>
            <p:ph type="sldNum" sz="quarter" idx="10"/>
          </p:nvPr>
        </p:nvSpPr>
        <p:spPr/>
        <p:txBody>
          <a:bodyPr/>
          <a:lstStyle/>
          <a:p>
            <a:fld id="{55C4AD07-6885-46C2-8CB5-885C0D66C0F5}" type="slidenum">
              <a:rPr lang="zh-CN" altLang="en-US" smtClean="0"/>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标题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zh-CN" altLang="en-US" smtClean="0"/>
              <a:t>单击此处编辑母版标题样式</a:t>
            </a:r>
            <a:endParaRPr kumimoji="0" lang="en-US"/>
          </a:p>
        </p:txBody>
      </p:sp>
      <p:sp>
        <p:nvSpPr>
          <p:cNvPr id="17" name="副标题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CN" altLang="en-US" smtClean="0"/>
              <a:t>单击此处编辑母版副标题样式</a:t>
            </a:r>
            <a:endParaRPr kumimoji="0" lang="en-US"/>
          </a:p>
        </p:txBody>
      </p:sp>
      <p:sp>
        <p:nvSpPr>
          <p:cNvPr id="30" name="日期占位符 29"/>
          <p:cNvSpPr>
            <a:spLocks noGrp="1"/>
          </p:cNvSpPr>
          <p:nvPr>
            <p:ph type="dt" sz="half" idx="10"/>
          </p:nvPr>
        </p:nvSpPr>
        <p:spPr/>
        <p:txBody>
          <a:bodyPr/>
          <a:lstStyle>
            <a:lvl1pPr>
              <a:defRPr>
                <a:solidFill>
                  <a:srgbClr val="FFFFFF"/>
                </a:solidFill>
              </a:defRPr>
            </a:lvl1pPr>
            <a:extLst/>
          </a:lstStyle>
          <a:p>
            <a:fld id="{E6C82C59-DB16-42FB-90DA-654950022406}" type="datetimeFigureOut">
              <a:rPr lang="zh-CN" altLang="en-US" smtClean="0"/>
              <a:pPr/>
              <a:t>2009-6-11</a:t>
            </a:fld>
            <a:endParaRPr lang="zh-CN" altLang="en-US"/>
          </a:p>
        </p:txBody>
      </p:sp>
      <p:sp>
        <p:nvSpPr>
          <p:cNvPr id="19" name="页脚占位符 18"/>
          <p:cNvSpPr>
            <a:spLocks noGrp="1"/>
          </p:cNvSpPr>
          <p:nvPr>
            <p:ph type="ftr" sz="quarter" idx="11"/>
          </p:nvPr>
        </p:nvSpPr>
        <p:spPr/>
        <p:txBody>
          <a:bodyPr/>
          <a:lstStyle>
            <a:lvl1pPr>
              <a:defRPr>
                <a:solidFill>
                  <a:schemeClr val="accent1">
                    <a:tint val="20000"/>
                  </a:schemeClr>
                </a:solidFill>
              </a:defRPr>
            </a:lvl1pPr>
            <a:extLst/>
          </a:lstStyle>
          <a:p>
            <a:endParaRPr lang="zh-CN" altLang="en-US"/>
          </a:p>
        </p:txBody>
      </p:sp>
      <p:sp>
        <p:nvSpPr>
          <p:cNvPr id="27" name="灯片编号占位符 26"/>
          <p:cNvSpPr>
            <a:spLocks noGrp="1"/>
          </p:cNvSpPr>
          <p:nvPr>
            <p:ph type="sldNum" sz="quarter" idx="12"/>
          </p:nvPr>
        </p:nvSpPr>
        <p:spPr/>
        <p:txBody>
          <a:bodyPr/>
          <a:lstStyle>
            <a:lvl1pPr>
              <a:defRPr>
                <a:solidFill>
                  <a:srgbClr val="FFFFFF"/>
                </a:solidFill>
              </a:defRPr>
            </a:lvl1pPr>
            <a:extLst/>
          </a:lstStyle>
          <a:p>
            <a:fld id="{8DC11421-8589-477E-BB81-300C1C8D7040}" type="slidenum">
              <a:rPr lang="zh-CN" altLang="en-US" smtClean="0"/>
              <a:pPr/>
              <a:t>‹#›</a:t>
            </a:fld>
            <a:endParaRPr lang="zh-CN" altLang="en-US"/>
          </a:p>
        </p:txBody>
      </p:sp>
      <p:pic>
        <p:nvPicPr>
          <p:cNvPr id="13" name="Picture 9" descr="banner"/>
          <p:cNvPicPr>
            <a:picLocks noChangeAspect="1" noChangeArrowheads="1"/>
          </p:cNvPicPr>
          <p:nvPr userDrawn="1"/>
        </p:nvPicPr>
        <p:blipFill>
          <a:blip r:embed="rId2" cstate="print"/>
          <a:srcRect/>
          <a:stretch>
            <a:fillRect/>
          </a:stretch>
        </p:blipFill>
        <p:spPr bwMode="auto">
          <a:xfrm>
            <a:off x="0" y="0"/>
            <a:ext cx="9144000" cy="10160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1481329"/>
            <a:ext cx="8229600" cy="4386071"/>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E6C82C59-DB16-42FB-90DA-654950022406}" type="datetimeFigureOut">
              <a:rPr lang="zh-CN" altLang="en-US" smtClean="0"/>
              <a:pPr/>
              <a:t>2009-6-11</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8DC11421-8589-477E-BB81-300C1C8D7040}"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44013" y="274640"/>
            <a:ext cx="1777470" cy="5592761"/>
          </a:xfrm>
        </p:spPr>
        <p:txBody>
          <a:bodyPr vert="eaVert"/>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41"/>
            <a:ext cx="6324600" cy="5592760"/>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E6C82C59-DB16-42FB-90DA-654950022406}" type="datetimeFigureOut">
              <a:rPr lang="zh-CN" altLang="en-US" smtClean="0"/>
              <a:pPr/>
              <a:t>2009-6-11</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8DC11421-8589-477E-BB81-300C1C8D7040}"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E6C82C59-DB16-42FB-90DA-654950022406}" type="datetimeFigureOut">
              <a:rPr lang="zh-CN" altLang="en-US" smtClean="0"/>
              <a:pPr/>
              <a:t>2009-6-11</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8DC11421-8589-477E-BB81-300C1C8D7040}" type="slidenum">
              <a:rPr lang="zh-CN" altLang="en-US" smtClean="0"/>
              <a:pPr/>
              <a:t>‹#›</a:t>
            </a:fld>
            <a:endParaRPr lang="zh-CN" altLang="en-US"/>
          </a:p>
        </p:txBody>
      </p:sp>
      <p:sp>
        <p:nvSpPr>
          <p:cNvPr id="7" name="标题 6"/>
          <p:cNvSpPr>
            <a:spLocks noGrp="1"/>
          </p:cNvSpPr>
          <p:nvPr>
            <p:ph type="title"/>
          </p:nvPr>
        </p:nvSpPr>
        <p:spPr/>
        <p:txBody>
          <a:bodyPr rtlCol="0"/>
          <a:lstStyle>
            <a:extLst/>
          </a:lstStyle>
          <a:p>
            <a:r>
              <a:rPr kumimoji="0" lang="zh-CN" altLang="en-US" smtClean="0"/>
              <a:t>单击此处编辑母版标题样式</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2">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extLst/>
          </a:lstStyle>
          <a:p>
            <a:fld id="{E6C82C59-DB16-42FB-90DA-654950022406}" type="datetimeFigureOut">
              <a:rPr lang="zh-CN" altLang="en-US" smtClean="0"/>
              <a:pPr/>
              <a:t>2009-6-11</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8DC11421-8589-477E-BB81-300C1C8D7040}" type="slidenum">
              <a:rPr lang="zh-CN" altLang="en-US" smtClean="0"/>
              <a:pPr/>
              <a:t>‹#›</a:t>
            </a:fld>
            <a:endParaRPr lang="zh-CN" altLang="en-US"/>
          </a:p>
        </p:txBody>
      </p:sp>
      <p:sp>
        <p:nvSpPr>
          <p:cNvPr id="7" name="燕尾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燕尾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Ref idx="1002">
        <a:schemeClr val="bg1"/>
      </p:bgRef>
    </p:bg>
    <p:spTree>
      <p:nvGrpSpPr>
        <p:cNvPr id="1" name=""/>
        <p:cNvGrpSpPr/>
        <p:nvPr/>
      </p:nvGrpSpPr>
      <p:grpSpPr>
        <a:xfrm>
          <a:off x="0" y="0"/>
          <a:ext cx="0" cy="0"/>
          <a:chOff x="0" y="0"/>
          <a:chExt cx="0" cy="0"/>
        </a:xfrm>
      </p:grpSpPr>
      <p:sp>
        <p:nvSpPr>
          <p:cNvPr id="3" name="内容占位符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extLst/>
          </a:lstStyle>
          <a:p>
            <a:fld id="{E6C82C59-DB16-42FB-90DA-654950022406}" type="datetimeFigureOut">
              <a:rPr lang="zh-CN" altLang="en-US" smtClean="0"/>
              <a:pPr/>
              <a:t>2009-6-11</a:t>
            </a:fld>
            <a:endParaRPr lang="zh-CN" altLang="en-US"/>
          </a:p>
        </p:txBody>
      </p:sp>
      <p:sp>
        <p:nvSpPr>
          <p:cNvPr id="6" name="页脚占位符 5"/>
          <p:cNvSpPr>
            <a:spLocks noGrp="1"/>
          </p:cNvSpPr>
          <p:nvPr>
            <p:ph type="ftr" sz="quarter" idx="11"/>
          </p:nvPr>
        </p:nvSpPr>
        <p:spPr/>
        <p:txBody>
          <a:bodyPr/>
          <a:lstStyle>
            <a:extLst/>
          </a:lstStyle>
          <a:p>
            <a:endParaRPr lang="zh-CN" altLang="en-US"/>
          </a:p>
        </p:txBody>
      </p:sp>
      <p:sp>
        <p:nvSpPr>
          <p:cNvPr id="7" name="灯片编号占位符 6"/>
          <p:cNvSpPr>
            <a:spLocks noGrp="1"/>
          </p:cNvSpPr>
          <p:nvPr>
            <p:ph type="sldNum" sz="quarter" idx="12"/>
          </p:nvPr>
        </p:nvSpPr>
        <p:spPr/>
        <p:txBody>
          <a:bodyPr/>
          <a:lstStyle>
            <a:extLst/>
          </a:lstStyle>
          <a:p>
            <a:fld id="{8DC11421-8589-477E-BB81-300C1C8D7040}" type="slidenum">
              <a:rPr lang="zh-CN" altLang="en-US" smtClean="0"/>
              <a:pPr/>
              <a:t>‹#›</a:t>
            </a:fld>
            <a:endParaRPr lang="zh-CN" altLang="en-US"/>
          </a:p>
        </p:txBody>
      </p:sp>
      <p:sp>
        <p:nvSpPr>
          <p:cNvPr id="8" name="标题 7"/>
          <p:cNvSpPr>
            <a:spLocks noGrp="1"/>
          </p:cNvSpPr>
          <p:nvPr>
            <p:ph type="title"/>
          </p:nvPr>
        </p:nvSpPr>
        <p:spPr/>
        <p:txBody>
          <a:bodyPr rtlCol="0"/>
          <a:lstStyle>
            <a:extLst/>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bg>
      <p:bgRef idx="1003">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8229600" cy="1143000"/>
          </a:xfrm>
        </p:spPr>
        <p:txBody>
          <a:bodyPr anchor="ctr"/>
          <a:lstStyle>
            <a:lvl1pPr>
              <a:defRPr/>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extLst/>
          </a:lstStyle>
          <a:p>
            <a:fld id="{E6C82C59-DB16-42FB-90DA-654950022406}" type="datetimeFigureOut">
              <a:rPr lang="zh-CN" altLang="en-US" smtClean="0"/>
              <a:pPr/>
              <a:t>2009-6-11</a:t>
            </a:fld>
            <a:endParaRPr lang="zh-CN" altLang="en-US"/>
          </a:p>
        </p:txBody>
      </p:sp>
      <p:sp>
        <p:nvSpPr>
          <p:cNvPr id="8" name="页脚占位符 7"/>
          <p:cNvSpPr>
            <a:spLocks noGrp="1"/>
          </p:cNvSpPr>
          <p:nvPr>
            <p:ph type="ftr" sz="quarter" idx="11"/>
          </p:nvPr>
        </p:nvSpPr>
        <p:spPr/>
        <p:txBody>
          <a:bodyPr/>
          <a:lstStyle>
            <a:extLst/>
          </a:lstStyle>
          <a:p>
            <a:endParaRPr lang="zh-CN" altLang="en-US"/>
          </a:p>
        </p:txBody>
      </p:sp>
      <p:sp>
        <p:nvSpPr>
          <p:cNvPr id="9" name="灯片编号占位符 8"/>
          <p:cNvSpPr>
            <a:spLocks noGrp="1"/>
          </p:cNvSpPr>
          <p:nvPr>
            <p:ph type="sldNum" sz="quarter" idx="12"/>
          </p:nvPr>
        </p:nvSpPr>
        <p:spPr/>
        <p:txBody>
          <a:bodyPr/>
          <a:lstStyle>
            <a:extLst/>
          </a:lstStyle>
          <a:p>
            <a:fld id="{8DC11421-8589-477E-BB81-300C1C8D7040}"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Ref idx="1002">
        <a:schemeClr val="bg1"/>
      </p:bgRef>
    </p:bg>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extLst/>
          </a:lstStyle>
          <a:p>
            <a:fld id="{E6C82C59-DB16-42FB-90DA-654950022406}" type="datetimeFigureOut">
              <a:rPr lang="zh-CN" altLang="en-US" smtClean="0"/>
              <a:pPr/>
              <a:t>2009-6-11</a:t>
            </a:fld>
            <a:endParaRPr lang="zh-CN" altLang="en-US"/>
          </a:p>
        </p:txBody>
      </p:sp>
      <p:sp>
        <p:nvSpPr>
          <p:cNvPr id="4" name="页脚占位符 3"/>
          <p:cNvSpPr>
            <a:spLocks noGrp="1"/>
          </p:cNvSpPr>
          <p:nvPr>
            <p:ph type="ftr" sz="quarter" idx="11"/>
          </p:nvPr>
        </p:nvSpPr>
        <p:spPr/>
        <p:txBody>
          <a:bodyPr/>
          <a:lstStyle>
            <a:extLst/>
          </a:lstStyle>
          <a:p>
            <a:endParaRPr lang="zh-CN" altLang="en-US"/>
          </a:p>
        </p:txBody>
      </p:sp>
      <p:sp>
        <p:nvSpPr>
          <p:cNvPr id="5" name="灯片编号占位符 4"/>
          <p:cNvSpPr>
            <a:spLocks noGrp="1"/>
          </p:cNvSpPr>
          <p:nvPr>
            <p:ph type="sldNum" sz="quarter" idx="12"/>
          </p:nvPr>
        </p:nvSpPr>
        <p:spPr/>
        <p:txBody>
          <a:bodyPr/>
          <a:lstStyle>
            <a:extLst/>
          </a:lstStyle>
          <a:p>
            <a:fld id="{8DC11421-8589-477E-BB81-300C1C8D7040}" type="slidenum">
              <a:rPr lang="zh-CN" altLang="en-US" smtClean="0"/>
              <a:pPr/>
              <a:t>‹#›</a:t>
            </a:fld>
            <a:endParaRPr lang="zh-CN" altLang="en-US"/>
          </a:p>
        </p:txBody>
      </p:sp>
      <p:sp>
        <p:nvSpPr>
          <p:cNvPr id="6" name="标题 5"/>
          <p:cNvSpPr>
            <a:spLocks noGrp="1"/>
          </p:cNvSpPr>
          <p:nvPr>
            <p:ph type="title"/>
          </p:nvPr>
        </p:nvSpPr>
        <p:spPr/>
        <p:txBody>
          <a:bodyPr rtlCol="0"/>
          <a:lstStyle>
            <a:extLst/>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extLst/>
          </a:lstStyle>
          <a:p>
            <a:fld id="{E6C82C59-DB16-42FB-90DA-654950022406}" type="datetimeFigureOut">
              <a:rPr lang="zh-CN" altLang="en-US" smtClean="0"/>
              <a:pPr/>
              <a:t>2009-6-11</a:t>
            </a:fld>
            <a:endParaRPr lang="zh-CN" altLang="en-US"/>
          </a:p>
        </p:txBody>
      </p:sp>
      <p:sp>
        <p:nvSpPr>
          <p:cNvPr id="3" name="页脚占位符 2"/>
          <p:cNvSpPr>
            <a:spLocks noGrp="1"/>
          </p:cNvSpPr>
          <p:nvPr>
            <p:ph type="ftr" sz="quarter" idx="11"/>
          </p:nvPr>
        </p:nvSpPr>
        <p:spPr/>
        <p:txBody>
          <a:bodyPr/>
          <a:lstStyle>
            <a:extLst/>
          </a:lstStyle>
          <a:p>
            <a:endParaRPr lang="zh-CN" altLang="en-US"/>
          </a:p>
        </p:txBody>
      </p:sp>
      <p:sp>
        <p:nvSpPr>
          <p:cNvPr id="4" name="灯片编号占位符 3"/>
          <p:cNvSpPr>
            <a:spLocks noGrp="1"/>
          </p:cNvSpPr>
          <p:nvPr>
            <p:ph type="sldNum" sz="quarter" idx="12"/>
          </p:nvPr>
        </p:nvSpPr>
        <p:spPr/>
        <p:txBody>
          <a:bodyPr/>
          <a:lstStyle>
            <a:extLst/>
          </a:lstStyle>
          <a:p>
            <a:fld id="{8DC11421-8589-477E-BB81-300C1C8D7040}"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bg>
      <p:bgRef idx="1003">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a:xfrm>
            <a:off x="6727032" y="6407944"/>
            <a:ext cx="1920240" cy="365760"/>
          </a:xfrm>
        </p:spPr>
        <p:txBody>
          <a:bodyPr/>
          <a:lstStyle>
            <a:extLst/>
          </a:lstStyle>
          <a:p>
            <a:fld id="{E6C82C59-DB16-42FB-90DA-654950022406}" type="datetimeFigureOut">
              <a:rPr lang="zh-CN" altLang="en-US" smtClean="0"/>
              <a:pPr/>
              <a:t>2009-6-11</a:t>
            </a:fld>
            <a:endParaRPr lang="zh-CN" altLang="en-US"/>
          </a:p>
        </p:txBody>
      </p:sp>
      <p:sp>
        <p:nvSpPr>
          <p:cNvPr id="6" name="页脚占位符 5"/>
          <p:cNvSpPr>
            <a:spLocks noGrp="1"/>
          </p:cNvSpPr>
          <p:nvPr>
            <p:ph type="ftr" sz="quarter" idx="11"/>
          </p:nvPr>
        </p:nvSpPr>
        <p:spPr/>
        <p:txBody>
          <a:bodyPr/>
          <a:lstStyle>
            <a:extLst/>
          </a:lstStyle>
          <a:p>
            <a:endParaRPr lang="zh-CN" altLang="en-US"/>
          </a:p>
        </p:txBody>
      </p:sp>
      <p:sp>
        <p:nvSpPr>
          <p:cNvPr id="7" name="灯片编号占位符 6"/>
          <p:cNvSpPr>
            <a:spLocks noGrp="1"/>
          </p:cNvSpPr>
          <p:nvPr>
            <p:ph type="sldNum" sz="quarter" idx="12"/>
          </p:nvPr>
        </p:nvSpPr>
        <p:spPr/>
        <p:txBody>
          <a:bodyPr/>
          <a:lstStyle>
            <a:extLst/>
          </a:lstStyle>
          <a:p>
            <a:fld id="{8DC11421-8589-477E-BB81-300C1C8D7040}"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bg>
      <p:bgRef idx="1002">
        <a:schemeClr val="bg1"/>
      </p:bgRef>
    </p:bg>
    <p:spTree>
      <p:nvGrpSpPr>
        <p:cNvPr id="1" name=""/>
        <p:cNvGrpSpPr/>
        <p:nvPr/>
      </p:nvGrpSpPr>
      <p:grpSpPr>
        <a:xfrm>
          <a:off x="0" y="0"/>
          <a:ext cx="0" cy="0"/>
          <a:chOff x="0" y="0"/>
          <a:chExt cx="0" cy="0"/>
        </a:xfrm>
      </p:grpSpPr>
      <p:sp>
        <p:nvSpPr>
          <p:cNvPr id="4" name="文本占位符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zh-CN" altLang="en-US" smtClean="0"/>
              <a:t>单击此处编辑母版文本样式</a:t>
            </a:r>
          </a:p>
        </p:txBody>
      </p:sp>
      <p:sp>
        <p:nvSpPr>
          <p:cNvPr id="3" name="图片占位符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zh-CN" altLang="en-US" smtClean="0"/>
              <a:t>单击图标添加图片</a:t>
            </a:r>
            <a:endParaRPr kumimoji="0" lang="en-US" dirty="0"/>
          </a:p>
        </p:txBody>
      </p:sp>
      <p:sp>
        <p:nvSpPr>
          <p:cNvPr id="5" name="日期占位符 4"/>
          <p:cNvSpPr>
            <a:spLocks noGrp="1"/>
          </p:cNvSpPr>
          <p:nvPr>
            <p:ph type="dt" sz="half" idx="10"/>
          </p:nvPr>
        </p:nvSpPr>
        <p:spPr/>
        <p:txBody>
          <a:bodyPr/>
          <a:lstStyle>
            <a:lvl1pPr>
              <a:defRPr>
                <a:solidFill>
                  <a:schemeClr val="tx1"/>
                </a:solidFill>
              </a:defRPr>
            </a:lvl1pPr>
            <a:extLst/>
          </a:lstStyle>
          <a:p>
            <a:fld id="{E6C82C59-DB16-42FB-90DA-654950022406}" type="datetimeFigureOut">
              <a:rPr lang="zh-CN" altLang="en-US" smtClean="0"/>
              <a:pPr/>
              <a:t>2009-6-11</a:t>
            </a:fld>
            <a:endParaRPr lang="zh-CN" altLang="en-US"/>
          </a:p>
        </p:txBody>
      </p:sp>
      <p:sp>
        <p:nvSpPr>
          <p:cNvPr id="6" name="页脚占位符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zh-CN" altLang="en-US"/>
          </a:p>
        </p:txBody>
      </p:sp>
      <p:sp>
        <p:nvSpPr>
          <p:cNvPr id="7" name="灯片编号占位符 6"/>
          <p:cNvSpPr>
            <a:spLocks noGrp="1"/>
          </p:cNvSpPr>
          <p:nvPr>
            <p:ph type="sldNum" sz="quarter" idx="12"/>
          </p:nvPr>
        </p:nvSpPr>
        <p:spPr/>
        <p:txBody>
          <a:bodyPr/>
          <a:lstStyle>
            <a:lvl1pPr>
              <a:defRPr>
                <a:solidFill>
                  <a:schemeClr val="tx1"/>
                </a:solidFill>
              </a:defRPr>
            </a:lvl1pPr>
            <a:extLst/>
          </a:lstStyle>
          <a:p>
            <a:fld id="{8DC11421-8589-477E-BB81-300C1C8D7040}" type="slidenum">
              <a:rPr lang="zh-CN" altLang="en-US" smtClean="0"/>
              <a:pPr/>
              <a:t>‹#›</a:t>
            </a:fld>
            <a:endParaRPr lang="zh-CN" altLang="en-US"/>
          </a:p>
        </p:txBody>
      </p:sp>
      <p:sp>
        <p:nvSpPr>
          <p:cNvPr id="2" name="标题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zh-CN" altLang="en-US" smtClean="0"/>
              <a:t>单击此处编辑母版标题样式</a:t>
            </a:r>
            <a:endParaRPr kumimoji="0" lang="en-US"/>
          </a:p>
        </p:txBody>
      </p:sp>
      <p:sp>
        <p:nvSpPr>
          <p:cNvPr id="8" name="任意多边形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任意多边形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直接连接符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燕尾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燕尾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任意多边形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任意多边形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直接连接符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标题占位符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zh-CN" altLang="en-US" smtClean="0"/>
              <a:t>单击此处编辑母版标题样式</a:t>
            </a:r>
            <a:endParaRPr kumimoji="0" lang="en-US"/>
          </a:p>
        </p:txBody>
      </p:sp>
      <p:sp>
        <p:nvSpPr>
          <p:cNvPr id="30" name="文本占位符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0" name="日期占位符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6C82C59-DB16-42FB-90DA-654950022406}" type="datetimeFigureOut">
              <a:rPr lang="zh-CN" altLang="en-US" smtClean="0"/>
              <a:pPr/>
              <a:t>2009-6-11</a:t>
            </a:fld>
            <a:endParaRPr lang="zh-CN" altLang="en-US"/>
          </a:p>
        </p:txBody>
      </p:sp>
      <p:sp>
        <p:nvSpPr>
          <p:cNvPr id="22" name="页脚占位符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zh-CN" altLang="en-US"/>
          </a:p>
        </p:txBody>
      </p:sp>
      <p:sp>
        <p:nvSpPr>
          <p:cNvPr id="18" name="灯片编号占位符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DC11421-8589-477E-BB81-300C1C8D7040}"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gif"/></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8.bin"/><Relationship Id="rId13" Type="http://schemas.openxmlformats.org/officeDocument/2006/relationships/oleObject" Target="../embeddings/oleObject13.bin"/><Relationship Id="rId3" Type="http://schemas.openxmlformats.org/officeDocument/2006/relationships/notesSlide" Target="../notesSlides/notesSlide12.xml"/><Relationship Id="rId7" Type="http://schemas.openxmlformats.org/officeDocument/2006/relationships/oleObject" Target="../embeddings/oleObject7.bin"/><Relationship Id="rId12" Type="http://schemas.openxmlformats.org/officeDocument/2006/relationships/oleObject" Target="../embeddings/oleObject12.bin"/><Relationship Id="rId17" Type="http://schemas.openxmlformats.org/officeDocument/2006/relationships/image" Target="../media/image18.png"/><Relationship Id="rId2" Type="http://schemas.openxmlformats.org/officeDocument/2006/relationships/slideLayout" Target="../slideLayouts/slideLayout5.xml"/><Relationship Id="rId16" Type="http://schemas.openxmlformats.org/officeDocument/2006/relationships/oleObject" Target="../embeddings/oleObject16.bin"/><Relationship Id="rId1" Type="http://schemas.openxmlformats.org/officeDocument/2006/relationships/vmlDrawing" Target="../drawings/vmlDrawing2.vml"/><Relationship Id="rId6" Type="http://schemas.openxmlformats.org/officeDocument/2006/relationships/oleObject" Target="../embeddings/oleObject6.bin"/><Relationship Id="rId11" Type="http://schemas.openxmlformats.org/officeDocument/2006/relationships/oleObject" Target="../embeddings/oleObject11.bin"/><Relationship Id="rId5" Type="http://schemas.openxmlformats.org/officeDocument/2006/relationships/oleObject" Target="../embeddings/oleObject5.bin"/><Relationship Id="rId15" Type="http://schemas.openxmlformats.org/officeDocument/2006/relationships/oleObject" Target="../embeddings/oleObject15.bin"/><Relationship Id="rId10" Type="http://schemas.openxmlformats.org/officeDocument/2006/relationships/oleObject" Target="../embeddings/oleObject10.bin"/><Relationship Id="rId4" Type="http://schemas.openxmlformats.org/officeDocument/2006/relationships/oleObject" Target="../embeddings/oleObject4.bin"/><Relationship Id="rId9" Type="http://schemas.openxmlformats.org/officeDocument/2006/relationships/oleObject" Target="../embeddings/oleObject9.bin"/><Relationship Id="rId14" Type="http://schemas.openxmlformats.org/officeDocument/2006/relationships/oleObject" Target="../embeddings/oleObject14.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oleObject" Target="../embeddings/oleObject26.bin"/><Relationship Id="rId3" Type="http://schemas.openxmlformats.org/officeDocument/2006/relationships/notesSlide" Target="../notesSlides/notesSlide13.xml"/><Relationship Id="rId7" Type="http://schemas.openxmlformats.org/officeDocument/2006/relationships/oleObject" Target="../embeddings/oleObject20.bin"/><Relationship Id="rId12" Type="http://schemas.openxmlformats.org/officeDocument/2006/relationships/oleObject" Target="../embeddings/oleObject25.bin"/><Relationship Id="rId17" Type="http://schemas.openxmlformats.org/officeDocument/2006/relationships/image" Target="../media/image21.png"/><Relationship Id="rId2" Type="http://schemas.openxmlformats.org/officeDocument/2006/relationships/slideLayout" Target="../slideLayouts/slideLayout5.xml"/><Relationship Id="rId16" Type="http://schemas.openxmlformats.org/officeDocument/2006/relationships/oleObject" Target="../embeddings/oleObject29.bin"/><Relationship Id="rId1" Type="http://schemas.openxmlformats.org/officeDocument/2006/relationships/vmlDrawing" Target="../drawings/vmlDrawing3.vml"/><Relationship Id="rId6" Type="http://schemas.openxmlformats.org/officeDocument/2006/relationships/oleObject" Target="../embeddings/oleObject19.bin"/><Relationship Id="rId11" Type="http://schemas.openxmlformats.org/officeDocument/2006/relationships/oleObject" Target="../embeddings/oleObject24.bin"/><Relationship Id="rId5" Type="http://schemas.openxmlformats.org/officeDocument/2006/relationships/oleObject" Target="../embeddings/oleObject18.bin"/><Relationship Id="rId15" Type="http://schemas.openxmlformats.org/officeDocument/2006/relationships/oleObject" Target="../embeddings/oleObject28.bin"/><Relationship Id="rId10" Type="http://schemas.openxmlformats.org/officeDocument/2006/relationships/oleObject" Target="../embeddings/oleObject23.bin"/><Relationship Id="rId4" Type="http://schemas.openxmlformats.org/officeDocument/2006/relationships/oleObject" Target="../embeddings/oleObject17.bin"/><Relationship Id="rId9" Type="http://schemas.openxmlformats.org/officeDocument/2006/relationships/oleObject" Target="../embeddings/oleObject22.bin"/><Relationship Id="rId14" Type="http://schemas.openxmlformats.org/officeDocument/2006/relationships/oleObject" Target="../embeddings/oleObject27.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4.bin"/><Relationship Id="rId13" Type="http://schemas.openxmlformats.org/officeDocument/2006/relationships/oleObject" Target="../embeddings/oleObject39.bin"/><Relationship Id="rId3" Type="http://schemas.openxmlformats.org/officeDocument/2006/relationships/notesSlide" Target="../notesSlides/notesSlide14.xml"/><Relationship Id="rId7" Type="http://schemas.openxmlformats.org/officeDocument/2006/relationships/oleObject" Target="../embeddings/oleObject33.bin"/><Relationship Id="rId12" Type="http://schemas.openxmlformats.org/officeDocument/2006/relationships/oleObject" Target="../embeddings/oleObject38.bin"/><Relationship Id="rId2" Type="http://schemas.openxmlformats.org/officeDocument/2006/relationships/slideLayout" Target="../slideLayouts/slideLayout5.xml"/><Relationship Id="rId1" Type="http://schemas.openxmlformats.org/officeDocument/2006/relationships/vmlDrawing" Target="../drawings/vmlDrawing4.vml"/><Relationship Id="rId6" Type="http://schemas.openxmlformats.org/officeDocument/2006/relationships/oleObject" Target="../embeddings/oleObject32.bin"/><Relationship Id="rId11" Type="http://schemas.openxmlformats.org/officeDocument/2006/relationships/oleObject" Target="../embeddings/oleObject37.bin"/><Relationship Id="rId5" Type="http://schemas.openxmlformats.org/officeDocument/2006/relationships/oleObject" Target="../embeddings/oleObject31.bin"/><Relationship Id="rId15" Type="http://schemas.openxmlformats.org/officeDocument/2006/relationships/image" Target="../media/image22.png"/><Relationship Id="rId10" Type="http://schemas.openxmlformats.org/officeDocument/2006/relationships/oleObject" Target="../embeddings/oleObject36.bin"/><Relationship Id="rId4" Type="http://schemas.openxmlformats.org/officeDocument/2006/relationships/oleObject" Target="../embeddings/oleObject30.bin"/><Relationship Id="rId9" Type="http://schemas.openxmlformats.org/officeDocument/2006/relationships/oleObject" Target="../embeddings/oleObject35.bin"/><Relationship Id="rId14" Type="http://schemas.openxmlformats.org/officeDocument/2006/relationships/oleObject" Target="../embeddings/oleObject40.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5.xml"/><Relationship Id="rId1" Type="http://schemas.openxmlformats.org/officeDocument/2006/relationships/tags" Target="../tags/tag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45.bin"/><Relationship Id="rId3" Type="http://schemas.openxmlformats.org/officeDocument/2006/relationships/notesSlide" Target="../notesSlides/notesSlide17.xml"/><Relationship Id="rId7"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43.bin"/><Relationship Id="rId5" Type="http://schemas.openxmlformats.org/officeDocument/2006/relationships/oleObject" Target="../embeddings/oleObject42.bin"/><Relationship Id="rId4" Type="http://schemas.openxmlformats.org/officeDocument/2006/relationships/oleObject" Target="../embeddings/oleObject41.bin"/></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vmlDrawing" Target="../drawings/vmlDrawing6.vml"/><Relationship Id="rId5" Type="http://schemas.openxmlformats.org/officeDocument/2006/relationships/oleObject" Target="../embeddings/oleObject46.bin"/><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49.bin"/><Relationship Id="rId5" Type="http://schemas.openxmlformats.org/officeDocument/2006/relationships/oleObject" Target="../embeddings/oleObject48.bin"/><Relationship Id="rId4" Type="http://schemas.openxmlformats.org/officeDocument/2006/relationships/oleObject" Target="../embeddings/oleObject47.bin"/></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vmlDrawing" Target="../drawings/vmlDrawing8.vml"/><Relationship Id="rId6" Type="http://schemas.openxmlformats.org/officeDocument/2006/relationships/oleObject" Target="../embeddings/oleObject51.bin"/><Relationship Id="rId5" Type="http://schemas.openxmlformats.org/officeDocument/2006/relationships/oleObject" Target="../embeddings/oleObject50.bin"/><Relationship Id="rId4"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oleObject" Target="../embeddings/oleObject52.bin"/></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38.xm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40.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41.xml"/><Relationship Id="rId1" Type="http://schemas.openxmlformats.org/officeDocument/2006/relationships/slideLayout" Target="../slideLayouts/slideLayout8.xml"/><Relationship Id="rId5" Type="http://schemas.openxmlformats.org/officeDocument/2006/relationships/image" Target="../media/image38.png"/><Relationship Id="rId4" Type="http://schemas.openxmlformats.org/officeDocument/2006/relationships/image" Target="../media/image37.png"/></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5.xml"/><Relationship Id="rId7" Type="http://schemas.openxmlformats.org/officeDocument/2006/relationships/diagramColors" Target="../diagrams/colors2.xml"/><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en-US" altLang="zh-CN" dirty="0" err="1" smtClean="0"/>
              <a:t>EigenTransfer</a:t>
            </a:r>
            <a:r>
              <a:rPr lang="en-US" altLang="zh-CN" dirty="0" smtClean="0"/>
              <a:t>: A Unified Framework for Transfer Learning</a:t>
            </a:r>
            <a:endParaRPr lang="zh-CN" altLang="en-US" dirty="0"/>
          </a:p>
        </p:txBody>
      </p:sp>
      <p:sp>
        <p:nvSpPr>
          <p:cNvPr id="3" name="副标题 2"/>
          <p:cNvSpPr>
            <a:spLocks noGrp="1"/>
          </p:cNvSpPr>
          <p:nvPr>
            <p:ph type="subTitle" idx="1"/>
          </p:nvPr>
        </p:nvSpPr>
        <p:spPr/>
        <p:txBody>
          <a:bodyPr/>
          <a:lstStyle/>
          <a:p>
            <a:r>
              <a:rPr lang="en-US" altLang="zh-CN" dirty="0" err="1" smtClean="0"/>
              <a:t>Wenyuan</a:t>
            </a:r>
            <a:r>
              <a:rPr lang="en-US" altLang="zh-CN" dirty="0" smtClean="0"/>
              <a:t> Dai, </a:t>
            </a:r>
            <a:r>
              <a:rPr lang="en-US" altLang="zh-CN" dirty="0" err="1" smtClean="0"/>
              <a:t>Ou</a:t>
            </a:r>
            <a:r>
              <a:rPr lang="en-US" altLang="zh-CN" dirty="0" smtClean="0"/>
              <a:t> Jin, </a:t>
            </a:r>
            <a:r>
              <a:rPr lang="en-US" altLang="zh-CN" dirty="0" err="1" smtClean="0"/>
              <a:t>Gui-Rong</a:t>
            </a:r>
            <a:r>
              <a:rPr lang="en-US" altLang="zh-CN" dirty="0" smtClean="0"/>
              <a:t> </a:t>
            </a:r>
            <a:r>
              <a:rPr lang="en-US" altLang="zh-CN" dirty="0" err="1" smtClean="0"/>
              <a:t>Xue</a:t>
            </a:r>
            <a:r>
              <a:rPr lang="en-US" altLang="zh-CN" dirty="0" smtClean="0"/>
              <a:t>, </a:t>
            </a:r>
            <a:r>
              <a:rPr lang="en-US" altLang="zh-CN" dirty="0" err="1" smtClean="0"/>
              <a:t>Qiang</a:t>
            </a:r>
            <a:r>
              <a:rPr lang="en-US" altLang="zh-CN" dirty="0" smtClean="0"/>
              <a:t> Yang and Yong Yu</a:t>
            </a:r>
          </a:p>
        </p:txBody>
      </p:sp>
      <p:sp>
        <p:nvSpPr>
          <p:cNvPr id="5" name="TextBox 4"/>
          <p:cNvSpPr txBox="1"/>
          <p:nvPr/>
        </p:nvSpPr>
        <p:spPr>
          <a:xfrm>
            <a:off x="285720" y="5786454"/>
            <a:ext cx="5233227" cy="646331"/>
          </a:xfrm>
          <a:prstGeom prst="rect">
            <a:avLst/>
          </a:prstGeom>
          <a:noFill/>
        </p:spPr>
        <p:txBody>
          <a:bodyPr wrap="none" rtlCol="0">
            <a:spAutoFit/>
          </a:bodyPr>
          <a:lstStyle/>
          <a:p>
            <a:r>
              <a:rPr lang="en-US" altLang="zh-CN" dirty="0" smtClean="0">
                <a:latin typeface="Arial" charset="0"/>
                <a:ea typeface="宋体" charset="-122"/>
              </a:rPr>
              <a:t>Shanghai Jiao Tong University &amp; </a:t>
            </a:r>
          </a:p>
          <a:p>
            <a:r>
              <a:rPr lang="en-US" altLang="zh-CN" dirty="0" smtClean="0">
                <a:latin typeface="Arial" charset="0"/>
                <a:ea typeface="宋体" charset="-122"/>
              </a:rPr>
              <a:t>Hong Kong University of Science and Technology</a:t>
            </a:r>
            <a:endParaRPr lang="zh-CN" altLang="en-US" dirty="0"/>
          </a:p>
        </p:txBody>
      </p:sp>
      <p:pic>
        <p:nvPicPr>
          <p:cNvPr id="6" name="Picture 515" descr="F:\Unzip\sjtuvis\校徽系列\标准式\蓝色系校徽标准版.png"/>
          <p:cNvPicPr>
            <a:picLocks noChangeAspect="1" noChangeArrowheads="1"/>
          </p:cNvPicPr>
          <p:nvPr/>
        </p:nvPicPr>
        <p:blipFill>
          <a:blip r:embed="rId3" cstate="print"/>
          <a:srcRect/>
          <a:stretch>
            <a:fillRect/>
          </a:stretch>
        </p:blipFill>
        <p:spPr bwMode="auto">
          <a:xfrm>
            <a:off x="5786446" y="5000636"/>
            <a:ext cx="1571636" cy="1571636"/>
          </a:xfrm>
          <a:prstGeom prst="rect">
            <a:avLst/>
          </a:prstGeom>
          <a:noFill/>
        </p:spPr>
      </p:pic>
      <p:pic>
        <p:nvPicPr>
          <p:cNvPr id="8" name="Picture 516" descr="D:\Document\ICML 赴会材料\PPT &amp; Poster\Image\hkust_logo.gif"/>
          <p:cNvPicPr>
            <a:picLocks noChangeAspect="1" noChangeArrowheads="1"/>
          </p:cNvPicPr>
          <p:nvPr/>
        </p:nvPicPr>
        <p:blipFill>
          <a:blip r:embed="rId4" cstate="print"/>
          <a:srcRect/>
          <a:stretch>
            <a:fillRect/>
          </a:stretch>
        </p:blipFill>
        <p:spPr bwMode="auto">
          <a:xfrm>
            <a:off x="7643834" y="4929198"/>
            <a:ext cx="1181011" cy="1571636"/>
          </a:xfrm>
          <a:prstGeom prst="rect">
            <a:avLst/>
          </a:prstGeom>
          <a:noFill/>
        </p:spPr>
      </p:pic>
    </p:spTree>
  </p:cSld>
  <p:clrMapOvr>
    <a:masterClrMapping/>
  </p:clrMapOvr>
  <p:transition advTm="14719"/>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内容占位符 4" descr="2009-6-3 21-40-15.png"/>
          <p:cNvPicPr>
            <a:picLocks noGrp="1" noChangeAspect="1"/>
          </p:cNvPicPr>
          <p:nvPr>
            <p:ph idx="1"/>
          </p:nvPr>
        </p:nvPicPr>
        <p:blipFill>
          <a:blip r:embed="rId3" cstate="print"/>
          <a:stretch>
            <a:fillRect/>
          </a:stretch>
        </p:blipFill>
        <p:spPr>
          <a:xfrm>
            <a:off x="457200" y="1831830"/>
            <a:ext cx="8229600" cy="3824577"/>
          </a:xfrm>
          <a:prstGeom prst="rect">
            <a:avLst/>
          </a:prstGeom>
          <a:ln>
            <a:noFill/>
          </a:ln>
          <a:effectLst>
            <a:outerShdw blurRad="190500" algn="tl" rotWithShape="0">
              <a:srgbClr val="000000">
                <a:alpha val="70000"/>
              </a:srgbClr>
            </a:outerShdw>
          </a:effectLst>
        </p:spPr>
      </p:pic>
      <p:sp>
        <p:nvSpPr>
          <p:cNvPr id="3" name="标题 2"/>
          <p:cNvSpPr>
            <a:spLocks noGrp="1"/>
          </p:cNvSpPr>
          <p:nvPr>
            <p:ph type="title"/>
          </p:nvPr>
        </p:nvSpPr>
        <p:spPr/>
        <p:txBody>
          <a:bodyPr/>
          <a:lstStyle/>
          <a:p>
            <a:r>
              <a:rPr lang="en-US" altLang="zh-CN" dirty="0" smtClean="0"/>
              <a:t>Problem Formulation</a:t>
            </a:r>
            <a:endParaRPr lang="zh-CN" altLang="en-US" dirty="0"/>
          </a:p>
        </p:txBody>
      </p:sp>
    </p:spTree>
  </p:cSld>
  <p:clrMapOvr>
    <a:masterClrMapping/>
  </p:clrMapOvr>
  <p:transition advTm="37985"/>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en-US" altLang="zh-CN" dirty="0" smtClean="0"/>
              <a:t>Graph Construction</a:t>
            </a:r>
            <a:endParaRPr lang="zh-CN" altLang="en-US" dirty="0"/>
          </a:p>
        </p:txBody>
      </p:sp>
      <p:sp>
        <p:nvSpPr>
          <p:cNvPr id="5" name="文本占位符 4"/>
          <p:cNvSpPr>
            <a:spLocks noGrp="1"/>
          </p:cNvSpPr>
          <p:nvPr>
            <p:ph type="body" idx="1"/>
          </p:nvPr>
        </p:nvSpPr>
        <p:spPr/>
        <p:txBody>
          <a:bodyPr/>
          <a:lstStyle/>
          <a:p>
            <a:endParaRPr lang="zh-CN" altLang="en-US"/>
          </a:p>
        </p:txBody>
      </p:sp>
    </p:spTree>
  </p:cSld>
  <p:clrMapOvr>
    <a:masterClrMapping/>
  </p:clrMapOvr>
  <p:transition advTm="11735">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en-US" altLang="zh-CN" dirty="0" smtClean="0"/>
              <a:t>Graph Construction</a:t>
            </a:r>
            <a:endParaRPr lang="zh-CN" altLang="en-US" dirty="0"/>
          </a:p>
        </p:txBody>
      </p:sp>
      <p:sp>
        <p:nvSpPr>
          <p:cNvPr id="5" name="文本占位符 4"/>
          <p:cNvSpPr>
            <a:spLocks noGrp="1"/>
          </p:cNvSpPr>
          <p:nvPr>
            <p:ph type="body" idx="1"/>
          </p:nvPr>
        </p:nvSpPr>
        <p:spPr/>
        <p:txBody>
          <a:bodyPr/>
          <a:lstStyle/>
          <a:p>
            <a:r>
              <a:rPr lang="en-US" altLang="zh-CN" dirty="0" smtClean="0"/>
              <a:t>Cross-domain Learning</a:t>
            </a:r>
          </a:p>
        </p:txBody>
      </p:sp>
      <p:sp>
        <p:nvSpPr>
          <p:cNvPr id="6" name="文本占位符 5"/>
          <p:cNvSpPr>
            <a:spLocks noGrp="1"/>
          </p:cNvSpPr>
          <p:nvPr>
            <p:ph type="body" sz="half" idx="3"/>
          </p:nvPr>
        </p:nvSpPr>
        <p:spPr/>
        <p:txBody>
          <a:bodyPr/>
          <a:lstStyle/>
          <a:p>
            <a:endParaRPr lang="zh-CN" altLang="en-US" dirty="0"/>
          </a:p>
        </p:txBody>
      </p:sp>
      <p:sp>
        <p:nvSpPr>
          <p:cNvPr id="2" name="内容占位符 1"/>
          <p:cNvSpPr>
            <a:spLocks noGrp="1"/>
          </p:cNvSpPr>
          <p:nvPr>
            <p:ph sz="quarter" idx="2"/>
          </p:nvPr>
        </p:nvSpPr>
        <p:spPr/>
        <p:txBody>
          <a:bodyPr/>
          <a:lstStyle/>
          <a:p>
            <a:r>
              <a:rPr lang="en-US" altLang="zh-CN" dirty="0" smtClean="0"/>
              <a:t>    -(     )-</a:t>
            </a:r>
          </a:p>
          <a:p>
            <a:r>
              <a:rPr lang="en-US" altLang="zh-CN" dirty="0" smtClean="0"/>
              <a:t>    -(     )-</a:t>
            </a:r>
          </a:p>
          <a:p>
            <a:r>
              <a:rPr lang="en-US" altLang="zh-CN" dirty="0" smtClean="0"/>
              <a:t>    -(     )-</a:t>
            </a:r>
          </a:p>
          <a:p>
            <a:r>
              <a:rPr lang="en-US" altLang="zh-CN" dirty="0" smtClean="0"/>
              <a:t>   </a:t>
            </a:r>
          </a:p>
          <a:p>
            <a:r>
              <a:rPr lang="en-US" altLang="zh-CN" dirty="0" smtClean="0"/>
              <a:t>    -(  1 )-</a:t>
            </a:r>
          </a:p>
          <a:p>
            <a:r>
              <a:rPr lang="en-US" altLang="zh-CN" dirty="0" smtClean="0"/>
              <a:t>    -(  1 )-</a:t>
            </a:r>
          </a:p>
          <a:p>
            <a:endParaRPr lang="en-US" altLang="zh-CN" dirty="0" smtClean="0"/>
          </a:p>
          <a:p>
            <a:endParaRPr lang="zh-CN" altLang="en-US" dirty="0"/>
          </a:p>
        </p:txBody>
      </p:sp>
      <p:graphicFrame>
        <p:nvGraphicFramePr>
          <p:cNvPr id="3074" name="Object 2"/>
          <p:cNvGraphicFramePr>
            <a:graphicFrameLocks noChangeAspect="1"/>
          </p:cNvGraphicFramePr>
          <p:nvPr/>
        </p:nvGraphicFramePr>
        <p:xfrm>
          <a:off x="908026" y="1443027"/>
          <a:ext cx="306388" cy="485775"/>
        </p:xfrm>
        <a:graphic>
          <a:graphicData uri="http://schemas.openxmlformats.org/presentationml/2006/ole">
            <p:oleObj spid="_x0000_s3074" name="Equation" r:id="rId4" imgW="152280" imgH="241200" progId="Equation.DSMT4">
              <p:embed/>
            </p:oleObj>
          </a:graphicData>
        </a:graphic>
      </p:graphicFrame>
      <p:graphicFrame>
        <p:nvGraphicFramePr>
          <p:cNvPr id="3075" name="Object 3"/>
          <p:cNvGraphicFramePr>
            <a:graphicFrameLocks noChangeAspect="1"/>
          </p:cNvGraphicFramePr>
          <p:nvPr/>
        </p:nvGraphicFramePr>
        <p:xfrm>
          <a:off x="2379650" y="1400164"/>
          <a:ext cx="406400" cy="457200"/>
        </p:xfrm>
        <a:graphic>
          <a:graphicData uri="http://schemas.openxmlformats.org/presentationml/2006/ole">
            <p:oleObj spid="_x0000_s3075" name="Equation" r:id="rId5" imgW="203040" imgH="228600" progId="Equation.DSMT4">
              <p:embed/>
            </p:oleObj>
          </a:graphicData>
        </a:graphic>
      </p:graphicFrame>
      <p:graphicFrame>
        <p:nvGraphicFramePr>
          <p:cNvPr id="3076" name="Object 4"/>
          <p:cNvGraphicFramePr>
            <a:graphicFrameLocks noChangeAspect="1"/>
          </p:cNvGraphicFramePr>
          <p:nvPr/>
        </p:nvGraphicFramePr>
        <p:xfrm>
          <a:off x="1639870" y="1428736"/>
          <a:ext cx="431800" cy="482600"/>
        </p:xfrm>
        <a:graphic>
          <a:graphicData uri="http://schemas.openxmlformats.org/presentationml/2006/ole">
            <p:oleObj spid="_x0000_s3076" name="Equation" r:id="rId6" imgW="215640" imgH="241200" progId="Equation.DSMT4">
              <p:embed/>
            </p:oleObj>
          </a:graphicData>
        </a:graphic>
      </p:graphicFrame>
      <p:graphicFrame>
        <p:nvGraphicFramePr>
          <p:cNvPr id="3077" name="Object 5"/>
          <p:cNvGraphicFramePr>
            <a:graphicFrameLocks noChangeAspect="1"/>
          </p:cNvGraphicFramePr>
          <p:nvPr/>
        </p:nvGraphicFramePr>
        <p:xfrm>
          <a:off x="928662" y="1873242"/>
          <a:ext cx="331788" cy="484188"/>
        </p:xfrm>
        <a:graphic>
          <a:graphicData uri="http://schemas.openxmlformats.org/presentationml/2006/ole">
            <p:oleObj spid="_x0000_s3077" name="Equation" r:id="rId7" imgW="164880" imgH="241200" progId="Equation.DSMT4">
              <p:embed/>
            </p:oleObj>
          </a:graphicData>
        </a:graphic>
      </p:graphicFrame>
      <p:graphicFrame>
        <p:nvGraphicFramePr>
          <p:cNvPr id="3078" name="Object 6"/>
          <p:cNvGraphicFramePr>
            <a:graphicFrameLocks noChangeAspect="1"/>
          </p:cNvGraphicFramePr>
          <p:nvPr/>
        </p:nvGraphicFramePr>
        <p:xfrm>
          <a:off x="2357422" y="1828792"/>
          <a:ext cx="406400" cy="457200"/>
        </p:xfrm>
        <a:graphic>
          <a:graphicData uri="http://schemas.openxmlformats.org/presentationml/2006/ole">
            <p:oleObj spid="_x0000_s3078" name="Equation" r:id="rId8" imgW="203040" imgH="228600" progId="Equation.DSMT4">
              <p:embed/>
            </p:oleObj>
          </a:graphicData>
        </a:graphic>
      </p:graphicFrame>
      <p:graphicFrame>
        <p:nvGraphicFramePr>
          <p:cNvPr id="3079" name="Object 7"/>
          <p:cNvGraphicFramePr>
            <a:graphicFrameLocks noChangeAspect="1"/>
          </p:cNvGraphicFramePr>
          <p:nvPr/>
        </p:nvGraphicFramePr>
        <p:xfrm>
          <a:off x="1643042" y="1857364"/>
          <a:ext cx="431800" cy="482600"/>
        </p:xfrm>
        <a:graphic>
          <a:graphicData uri="http://schemas.openxmlformats.org/presentationml/2006/ole">
            <p:oleObj spid="_x0000_s3079" name="Equation" r:id="rId9" imgW="215640" imgH="241200" progId="Equation.DSMT4">
              <p:embed/>
            </p:oleObj>
          </a:graphicData>
        </a:graphic>
      </p:graphicFrame>
      <p:graphicFrame>
        <p:nvGraphicFramePr>
          <p:cNvPr id="3081" name="Object 9"/>
          <p:cNvGraphicFramePr>
            <a:graphicFrameLocks noChangeAspect="1"/>
          </p:cNvGraphicFramePr>
          <p:nvPr/>
        </p:nvGraphicFramePr>
        <p:xfrm>
          <a:off x="915988" y="2286000"/>
          <a:ext cx="331787" cy="485775"/>
        </p:xfrm>
        <a:graphic>
          <a:graphicData uri="http://schemas.openxmlformats.org/presentationml/2006/ole">
            <p:oleObj spid="_x0000_s3081" name="Equation" r:id="rId10" imgW="164880" imgH="241200" progId="Equation.DSMT4">
              <p:embed/>
            </p:oleObj>
          </a:graphicData>
        </a:graphic>
      </p:graphicFrame>
      <p:graphicFrame>
        <p:nvGraphicFramePr>
          <p:cNvPr id="3082" name="Object 10"/>
          <p:cNvGraphicFramePr>
            <a:graphicFrameLocks noChangeAspect="1"/>
          </p:cNvGraphicFramePr>
          <p:nvPr/>
        </p:nvGraphicFramePr>
        <p:xfrm>
          <a:off x="2357422" y="2214554"/>
          <a:ext cx="406400" cy="457200"/>
        </p:xfrm>
        <a:graphic>
          <a:graphicData uri="http://schemas.openxmlformats.org/presentationml/2006/ole">
            <p:oleObj spid="_x0000_s3082" name="Equation" r:id="rId11" imgW="203040" imgH="228600" progId="Equation.DSMT4">
              <p:embed/>
            </p:oleObj>
          </a:graphicData>
        </a:graphic>
      </p:graphicFrame>
      <p:graphicFrame>
        <p:nvGraphicFramePr>
          <p:cNvPr id="3083" name="Object 11"/>
          <p:cNvGraphicFramePr>
            <a:graphicFrameLocks noChangeAspect="1"/>
          </p:cNvGraphicFramePr>
          <p:nvPr/>
        </p:nvGraphicFramePr>
        <p:xfrm>
          <a:off x="1639870" y="2232020"/>
          <a:ext cx="431800" cy="482600"/>
        </p:xfrm>
        <a:graphic>
          <a:graphicData uri="http://schemas.openxmlformats.org/presentationml/2006/ole">
            <p:oleObj spid="_x0000_s3083" name="Equation" r:id="rId12" imgW="215640" imgH="241200" progId="Equation.DSMT4">
              <p:embed/>
            </p:oleObj>
          </a:graphicData>
        </a:graphic>
      </p:graphicFrame>
      <p:graphicFrame>
        <p:nvGraphicFramePr>
          <p:cNvPr id="3084" name="Object 12"/>
          <p:cNvGraphicFramePr>
            <a:graphicFrameLocks noChangeAspect="1"/>
          </p:cNvGraphicFramePr>
          <p:nvPr/>
        </p:nvGraphicFramePr>
        <p:xfrm>
          <a:off x="928662" y="3071810"/>
          <a:ext cx="306388" cy="485775"/>
        </p:xfrm>
        <a:graphic>
          <a:graphicData uri="http://schemas.openxmlformats.org/presentationml/2006/ole">
            <p:oleObj spid="_x0000_s3084" name="Equation" r:id="rId13" imgW="152280" imgH="241200" progId="Equation.DSMT4">
              <p:embed/>
            </p:oleObj>
          </a:graphicData>
        </a:graphic>
      </p:graphicFrame>
      <p:graphicFrame>
        <p:nvGraphicFramePr>
          <p:cNvPr id="3085" name="Object 13"/>
          <p:cNvGraphicFramePr>
            <a:graphicFrameLocks noChangeAspect="1"/>
          </p:cNvGraphicFramePr>
          <p:nvPr/>
        </p:nvGraphicFramePr>
        <p:xfrm>
          <a:off x="928662" y="3500438"/>
          <a:ext cx="331787" cy="484188"/>
        </p:xfrm>
        <a:graphic>
          <a:graphicData uri="http://schemas.openxmlformats.org/presentationml/2006/ole">
            <p:oleObj spid="_x0000_s3085" name="Equation" r:id="rId14" imgW="164880" imgH="241200" progId="Equation.DSMT4">
              <p:embed/>
            </p:oleObj>
          </a:graphicData>
        </a:graphic>
      </p:graphicFrame>
      <p:graphicFrame>
        <p:nvGraphicFramePr>
          <p:cNvPr id="3086" name="Object 14"/>
          <p:cNvGraphicFramePr>
            <a:graphicFrameLocks noChangeAspect="1"/>
          </p:cNvGraphicFramePr>
          <p:nvPr/>
        </p:nvGraphicFramePr>
        <p:xfrm>
          <a:off x="2357422" y="3071810"/>
          <a:ext cx="406400" cy="406400"/>
        </p:xfrm>
        <a:graphic>
          <a:graphicData uri="http://schemas.openxmlformats.org/presentationml/2006/ole">
            <p:oleObj spid="_x0000_s3086" name="Equation" r:id="rId15" imgW="203040" imgH="203040" progId="Equation.DSMT4">
              <p:embed/>
            </p:oleObj>
          </a:graphicData>
        </a:graphic>
      </p:graphicFrame>
      <p:graphicFrame>
        <p:nvGraphicFramePr>
          <p:cNvPr id="3088" name="Object 16"/>
          <p:cNvGraphicFramePr>
            <a:graphicFrameLocks noChangeAspect="1"/>
          </p:cNvGraphicFramePr>
          <p:nvPr/>
        </p:nvGraphicFramePr>
        <p:xfrm>
          <a:off x="2357422" y="3500438"/>
          <a:ext cx="406400" cy="406400"/>
        </p:xfrm>
        <a:graphic>
          <a:graphicData uri="http://schemas.openxmlformats.org/presentationml/2006/ole">
            <p:oleObj spid="_x0000_s3088" name="Equation" r:id="rId16" imgW="203040" imgH="203040" progId="Equation.DSMT4">
              <p:embed/>
            </p:oleObj>
          </a:graphicData>
        </a:graphic>
      </p:graphicFrame>
      <p:pic>
        <p:nvPicPr>
          <p:cNvPr id="3090" name="Picture 18"/>
          <p:cNvPicPr>
            <a:picLocks noGrp="1" noChangeAspect="1" noChangeArrowheads="1"/>
          </p:cNvPicPr>
          <p:nvPr>
            <p:ph sz="quarter" idx="4"/>
          </p:nvPr>
        </p:nvPicPr>
        <p:blipFill>
          <a:blip r:embed="rId17" cstate="print"/>
          <a:srcRect/>
          <a:stretch>
            <a:fillRect/>
          </a:stretch>
        </p:blipFill>
        <p:spPr bwMode="auto">
          <a:xfrm>
            <a:off x="5929322" y="357166"/>
            <a:ext cx="2431639" cy="4845848"/>
          </a:xfrm>
          <a:prstGeom prst="rect">
            <a:avLst/>
          </a:prstGeom>
          <a:ln>
            <a:noFill/>
          </a:ln>
          <a:effectLst>
            <a:outerShdw blurRad="190500" algn="tl" rotWithShape="0">
              <a:srgbClr val="000000">
                <a:alpha val="70000"/>
              </a:srgbClr>
            </a:outerShdw>
          </a:effectLst>
        </p:spPr>
      </p:pic>
    </p:spTree>
  </p:cSld>
  <p:clrMapOvr>
    <a:masterClrMapping/>
  </p:clrMapOvr>
  <p:transition advTm="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en-US" altLang="zh-CN" dirty="0" smtClean="0"/>
              <a:t>Graph Construction</a:t>
            </a:r>
            <a:endParaRPr lang="zh-CN" altLang="en-US" dirty="0"/>
          </a:p>
        </p:txBody>
      </p:sp>
      <p:sp>
        <p:nvSpPr>
          <p:cNvPr id="5" name="文本占位符 4"/>
          <p:cNvSpPr>
            <a:spLocks noGrp="1"/>
          </p:cNvSpPr>
          <p:nvPr>
            <p:ph type="body" idx="1"/>
          </p:nvPr>
        </p:nvSpPr>
        <p:spPr/>
        <p:txBody>
          <a:bodyPr/>
          <a:lstStyle/>
          <a:p>
            <a:r>
              <a:rPr lang="en-US" altLang="zh-CN" dirty="0" smtClean="0"/>
              <a:t>Cross-category Learning</a:t>
            </a:r>
          </a:p>
        </p:txBody>
      </p:sp>
      <p:sp>
        <p:nvSpPr>
          <p:cNvPr id="6" name="文本占位符 5"/>
          <p:cNvSpPr>
            <a:spLocks noGrp="1"/>
          </p:cNvSpPr>
          <p:nvPr>
            <p:ph type="body" sz="half" idx="3"/>
          </p:nvPr>
        </p:nvSpPr>
        <p:spPr/>
        <p:txBody>
          <a:bodyPr/>
          <a:lstStyle/>
          <a:p>
            <a:endParaRPr lang="zh-CN" altLang="en-US" dirty="0"/>
          </a:p>
        </p:txBody>
      </p:sp>
      <p:sp>
        <p:nvSpPr>
          <p:cNvPr id="2" name="内容占位符 1"/>
          <p:cNvSpPr>
            <a:spLocks noGrp="1"/>
          </p:cNvSpPr>
          <p:nvPr>
            <p:ph sz="quarter" idx="2"/>
          </p:nvPr>
        </p:nvSpPr>
        <p:spPr/>
        <p:txBody>
          <a:bodyPr/>
          <a:lstStyle/>
          <a:p>
            <a:r>
              <a:rPr lang="en-US" altLang="zh-CN" dirty="0" smtClean="0"/>
              <a:t>    -(     )-</a:t>
            </a:r>
          </a:p>
          <a:p>
            <a:r>
              <a:rPr lang="en-US" altLang="zh-CN" dirty="0" smtClean="0"/>
              <a:t>    -(     )-</a:t>
            </a:r>
          </a:p>
          <a:p>
            <a:r>
              <a:rPr lang="en-US" altLang="zh-CN" dirty="0" smtClean="0"/>
              <a:t>    -(     )-</a:t>
            </a:r>
          </a:p>
          <a:p>
            <a:r>
              <a:rPr lang="en-US" altLang="zh-CN" dirty="0" smtClean="0"/>
              <a:t>   </a:t>
            </a:r>
          </a:p>
          <a:p>
            <a:r>
              <a:rPr lang="en-US" altLang="zh-CN" dirty="0" smtClean="0"/>
              <a:t>    -(  1 )-</a:t>
            </a:r>
          </a:p>
          <a:p>
            <a:r>
              <a:rPr lang="en-US" altLang="zh-CN" dirty="0" smtClean="0"/>
              <a:t>    -(  1 )-</a:t>
            </a:r>
          </a:p>
          <a:p>
            <a:endParaRPr lang="en-US" altLang="zh-CN" dirty="0" smtClean="0"/>
          </a:p>
          <a:p>
            <a:endParaRPr lang="zh-CN" altLang="en-US" dirty="0"/>
          </a:p>
        </p:txBody>
      </p:sp>
      <p:graphicFrame>
        <p:nvGraphicFramePr>
          <p:cNvPr id="3074" name="Object 2"/>
          <p:cNvGraphicFramePr>
            <a:graphicFrameLocks noChangeAspect="1"/>
          </p:cNvGraphicFramePr>
          <p:nvPr/>
        </p:nvGraphicFramePr>
        <p:xfrm>
          <a:off x="908026" y="1443027"/>
          <a:ext cx="306388" cy="485775"/>
        </p:xfrm>
        <a:graphic>
          <a:graphicData uri="http://schemas.openxmlformats.org/presentationml/2006/ole">
            <p:oleObj spid="_x0000_s4098" name="Equation" r:id="rId4" imgW="152280" imgH="241200" progId="Equation.DSMT4">
              <p:embed/>
            </p:oleObj>
          </a:graphicData>
        </a:graphic>
      </p:graphicFrame>
      <p:graphicFrame>
        <p:nvGraphicFramePr>
          <p:cNvPr id="3075" name="Object 3"/>
          <p:cNvGraphicFramePr>
            <a:graphicFrameLocks noChangeAspect="1"/>
          </p:cNvGraphicFramePr>
          <p:nvPr/>
        </p:nvGraphicFramePr>
        <p:xfrm>
          <a:off x="2379650" y="1400164"/>
          <a:ext cx="406400" cy="457200"/>
        </p:xfrm>
        <a:graphic>
          <a:graphicData uri="http://schemas.openxmlformats.org/presentationml/2006/ole">
            <p:oleObj spid="_x0000_s4099" name="Equation" r:id="rId5" imgW="203040" imgH="228600" progId="Equation.DSMT4">
              <p:embed/>
            </p:oleObj>
          </a:graphicData>
        </a:graphic>
      </p:graphicFrame>
      <p:graphicFrame>
        <p:nvGraphicFramePr>
          <p:cNvPr id="3076" name="Object 4"/>
          <p:cNvGraphicFramePr>
            <a:graphicFrameLocks noChangeAspect="1"/>
          </p:cNvGraphicFramePr>
          <p:nvPr/>
        </p:nvGraphicFramePr>
        <p:xfrm>
          <a:off x="1639870" y="1428736"/>
          <a:ext cx="431800" cy="482600"/>
        </p:xfrm>
        <a:graphic>
          <a:graphicData uri="http://schemas.openxmlformats.org/presentationml/2006/ole">
            <p:oleObj spid="_x0000_s4100" name="Equation" r:id="rId6" imgW="215640" imgH="241200" progId="Equation.DSMT4">
              <p:embed/>
            </p:oleObj>
          </a:graphicData>
        </a:graphic>
      </p:graphicFrame>
      <p:graphicFrame>
        <p:nvGraphicFramePr>
          <p:cNvPr id="3077" name="Object 5"/>
          <p:cNvGraphicFramePr>
            <a:graphicFrameLocks noChangeAspect="1"/>
          </p:cNvGraphicFramePr>
          <p:nvPr/>
        </p:nvGraphicFramePr>
        <p:xfrm>
          <a:off x="928662" y="1873242"/>
          <a:ext cx="331788" cy="484188"/>
        </p:xfrm>
        <a:graphic>
          <a:graphicData uri="http://schemas.openxmlformats.org/presentationml/2006/ole">
            <p:oleObj spid="_x0000_s4101" name="Equation" r:id="rId7" imgW="164880" imgH="241200" progId="Equation.DSMT4">
              <p:embed/>
            </p:oleObj>
          </a:graphicData>
        </a:graphic>
      </p:graphicFrame>
      <p:graphicFrame>
        <p:nvGraphicFramePr>
          <p:cNvPr id="3078" name="Object 6"/>
          <p:cNvGraphicFramePr>
            <a:graphicFrameLocks noChangeAspect="1"/>
          </p:cNvGraphicFramePr>
          <p:nvPr/>
        </p:nvGraphicFramePr>
        <p:xfrm>
          <a:off x="2357422" y="1828792"/>
          <a:ext cx="406400" cy="457200"/>
        </p:xfrm>
        <a:graphic>
          <a:graphicData uri="http://schemas.openxmlformats.org/presentationml/2006/ole">
            <p:oleObj spid="_x0000_s4102" name="Equation" r:id="rId8" imgW="203040" imgH="228600" progId="Equation.DSMT4">
              <p:embed/>
            </p:oleObj>
          </a:graphicData>
        </a:graphic>
      </p:graphicFrame>
      <p:graphicFrame>
        <p:nvGraphicFramePr>
          <p:cNvPr id="3079" name="Object 7"/>
          <p:cNvGraphicFramePr>
            <a:graphicFrameLocks noChangeAspect="1"/>
          </p:cNvGraphicFramePr>
          <p:nvPr/>
        </p:nvGraphicFramePr>
        <p:xfrm>
          <a:off x="1643042" y="1857364"/>
          <a:ext cx="431800" cy="482600"/>
        </p:xfrm>
        <a:graphic>
          <a:graphicData uri="http://schemas.openxmlformats.org/presentationml/2006/ole">
            <p:oleObj spid="_x0000_s4103" name="Equation" r:id="rId9" imgW="215640" imgH="241200" progId="Equation.DSMT4">
              <p:embed/>
            </p:oleObj>
          </a:graphicData>
        </a:graphic>
      </p:graphicFrame>
      <p:graphicFrame>
        <p:nvGraphicFramePr>
          <p:cNvPr id="3081" name="Object 9"/>
          <p:cNvGraphicFramePr>
            <a:graphicFrameLocks noChangeAspect="1"/>
          </p:cNvGraphicFramePr>
          <p:nvPr/>
        </p:nvGraphicFramePr>
        <p:xfrm>
          <a:off x="915988" y="2286000"/>
          <a:ext cx="331787" cy="485775"/>
        </p:xfrm>
        <a:graphic>
          <a:graphicData uri="http://schemas.openxmlformats.org/presentationml/2006/ole">
            <p:oleObj spid="_x0000_s4104" name="Equation" r:id="rId10" imgW="164880" imgH="241200" progId="Equation.DSMT4">
              <p:embed/>
            </p:oleObj>
          </a:graphicData>
        </a:graphic>
      </p:graphicFrame>
      <p:graphicFrame>
        <p:nvGraphicFramePr>
          <p:cNvPr id="3082" name="Object 10"/>
          <p:cNvGraphicFramePr>
            <a:graphicFrameLocks noChangeAspect="1"/>
          </p:cNvGraphicFramePr>
          <p:nvPr/>
        </p:nvGraphicFramePr>
        <p:xfrm>
          <a:off x="2357422" y="2214554"/>
          <a:ext cx="406400" cy="457200"/>
        </p:xfrm>
        <a:graphic>
          <a:graphicData uri="http://schemas.openxmlformats.org/presentationml/2006/ole">
            <p:oleObj spid="_x0000_s4105" name="Equation" r:id="rId11" imgW="203040" imgH="228600" progId="Equation.DSMT4">
              <p:embed/>
            </p:oleObj>
          </a:graphicData>
        </a:graphic>
      </p:graphicFrame>
      <p:graphicFrame>
        <p:nvGraphicFramePr>
          <p:cNvPr id="3083" name="Object 11"/>
          <p:cNvGraphicFramePr>
            <a:graphicFrameLocks noChangeAspect="1"/>
          </p:cNvGraphicFramePr>
          <p:nvPr/>
        </p:nvGraphicFramePr>
        <p:xfrm>
          <a:off x="1639870" y="2232020"/>
          <a:ext cx="431800" cy="482600"/>
        </p:xfrm>
        <a:graphic>
          <a:graphicData uri="http://schemas.openxmlformats.org/presentationml/2006/ole">
            <p:oleObj spid="_x0000_s4106" name="Equation" r:id="rId12" imgW="215640" imgH="241200" progId="Equation.DSMT4">
              <p:embed/>
            </p:oleObj>
          </a:graphicData>
        </a:graphic>
      </p:graphicFrame>
      <p:graphicFrame>
        <p:nvGraphicFramePr>
          <p:cNvPr id="3084" name="Object 12"/>
          <p:cNvGraphicFramePr>
            <a:graphicFrameLocks noChangeAspect="1"/>
          </p:cNvGraphicFramePr>
          <p:nvPr/>
        </p:nvGraphicFramePr>
        <p:xfrm>
          <a:off x="928662" y="3071810"/>
          <a:ext cx="306388" cy="485775"/>
        </p:xfrm>
        <a:graphic>
          <a:graphicData uri="http://schemas.openxmlformats.org/presentationml/2006/ole">
            <p:oleObj spid="_x0000_s4107" name="Equation" r:id="rId13" imgW="152280" imgH="241200" progId="Equation.DSMT4">
              <p:embed/>
            </p:oleObj>
          </a:graphicData>
        </a:graphic>
      </p:graphicFrame>
      <p:graphicFrame>
        <p:nvGraphicFramePr>
          <p:cNvPr id="3085" name="Object 13"/>
          <p:cNvGraphicFramePr>
            <a:graphicFrameLocks noChangeAspect="1"/>
          </p:cNvGraphicFramePr>
          <p:nvPr/>
        </p:nvGraphicFramePr>
        <p:xfrm>
          <a:off x="928662" y="3500438"/>
          <a:ext cx="331787" cy="484188"/>
        </p:xfrm>
        <a:graphic>
          <a:graphicData uri="http://schemas.openxmlformats.org/presentationml/2006/ole">
            <p:oleObj spid="_x0000_s4108" name="Equation" r:id="rId14" imgW="164880" imgH="241200" progId="Equation.DSMT4">
              <p:embed/>
            </p:oleObj>
          </a:graphicData>
        </a:graphic>
      </p:graphicFrame>
      <p:graphicFrame>
        <p:nvGraphicFramePr>
          <p:cNvPr id="3086" name="Object 14"/>
          <p:cNvGraphicFramePr>
            <a:graphicFrameLocks noChangeAspect="1"/>
          </p:cNvGraphicFramePr>
          <p:nvPr/>
        </p:nvGraphicFramePr>
        <p:xfrm>
          <a:off x="2357438" y="3033713"/>
          <a:ext cx="406400" cy="482600"/>
        </p:xfrm>
        <a:graphic>
          <a:graphicData uri="http://schemas.openxmlformats.org/presentationml/2006/ole">
            <p:oleObj spid="_x0000_s4109" name="Equation" r:id="rId15" imgW="203040" imgH="241200" progId="Equation.DSMT4">
              <p:embed/>
            </p:oleObj>
          </a:graphicData>
        </a:graphic>
      </p:graphicFrame>
      <p:graphicFrame>
        <p:nvGraphicFramePr>
          <p:cNvPr id="3088" name="Object 16"/>
          <p:cNvGraphicFramePr>
            <a:graphicFrameLocks noChangeAspect="1"/>
          </p:cNvGraphicFramePr>
          <p:nvPr/>
        </p:nvGraphicFramePr>
        <p:xfrm>
          <a:off x="2357438" y="3462338"/>
          <a:ext cx="406400" cy="482600"/>
        </p:xfrm>
        <a:graphic>
          <a:graphicData uri="http://schemas.openxmlformats.org/presentationml/2006/ole">
            <p:oleObj spid="_x0000_s4110" name="Equation" r:id="rId16" imgW="203040" imgH="241200" progId="Equation.DSMT4">
              <p:embed/>
            </p:oleObj>
          </a:graphicData>
        </a:graphic>
      </p:graphicFrame>
      <p:pic>
        <p:nvPicPr>
          <p:cNvPr id="4111" name="Picture 15"/>
          <p:cNvPicPr>
            <a:picLocks noGrp="1" noChangeAspect="1" noChangeArrowheads="1"/>
          </p:cNvPicPr>
          <p:nvPr>
            <p:ph sz="quarter" idx="4"/>
          </p:nvPr>
        </p:nvPicPr>
        <p:blipFill>
          <a:blip r:embed="rId17" cstate="print"/>
          <a:srcRect/>
          <a:stretch>
            <a:fillRect/>
          </a:stretch>
        </p:blipFill>
        <p:spPr bwMode="auto">
          <a:xfrm>
            <a:off x="5929322" y="357166"/>
            <a:ext cx="2428892" cy="4902269"/>
          </a:xfrm>
          <a:prstGeom prst="rect">
            <a:avLst/>
          </a:prstGeom>
          <a:ln>
            <a:noFill/>
          </a:ln>
          <a:effectLst>
            <a:outerShdw blurRad="190500" algn="tl" rotWithShape="0">
              <a:srgbClr val="000000">
                <a:alpha val="70000"/>
              </a:srgbClr>
            </a:outerShdw>
          </a:effectLst>
        </p:spPr>
      </p:pic>
    </p:spTree>
  </p:cSld>
  <p:clrMapOvr>
    <a:masterClrMapping/>
  </p:clrMapOvr>
  <p:transition advTm="13531"/>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en-US" altLang="zh-CN" dirty="0" smtClean="0"/>
              <a:t>Graph Construction</a:t>
            </a:r>
            <a:endParaRPr lang="zh-CN" altLang="en-US" dirty="0"/>
          </a:p>
        </p:txBody>
      </p:sp>
      <p:sp>
        <p:nvSpPr>
          <p:cNvPr id="5" name="文本占位符 4"/>
          <p:cNvSpPr>
            <a:spLocks noGrp="1"/>
          </p:cNvSpPr>
          <p:nvPr>
            <p:ph type="body" idx="1"/>
          </p:nvPr>
        </p:nvSpPr>
        <p:spPr/>
        <p:txBody>
          <a:bodyPr/>
          <a:lstStyle/>
          <a:p>
            <a:r>
              <a:rPr lang="en-US" altLang="zh-CN" dirty="0" smtClean="0"/>
              <a:t>Self-taught Learning</a:t>
            </a:r>
          </a:p>
        </p:txBody>
      </p:sp>
      <p:sp>
        <p:nvSpPr>
          <p:cNvPr id="6" name="文本占位符 5"/>
          <p:cNvSpPr>
            <a:spLocks noGrp="1"/>
          </p:cNvSpPr>
          <p:nvPr>
            <p:ph type="body" sz="half" idx="3"/>
          </p:nvPr>
        </p:nvSpPr>
        <p:spPr/>
        <p:txBody>
          <a:bodyPr/>
          <a:lstStyle/>
          <a:p>
            <a:endParaRPr lang="zh-CN" altLang="en-US" dirty="0"/>
          </a:p>
        </p:txBody>
      </p:sp>
      <p:sp>
        <p:nvSpPr>
          <p:cNvPr id="2" name="内容占位符 1"/>
          <p:cNvSpPr>
            <a:spLocks noGrp="1"/>
          </p:cNvSpPr>
          <p:nvPr>
            <p:ph sz="quarter" idx="2"/>
          </p:nvPr>
        </p:nvSpPr>
        <p:spPr/>
        <p:txBody>
          <a:bodyPr/>
          <a:lstStyle/>
          <a:p>
            <a:r>
              <a:rPr lang="en-US" altLang="zh-CN" dirty="0" smtClean="0"/>
              <a:t>    -(     )-</a:t>
            </a:r>
          </a:p>
          <a:p>
            <a:r>
              <a:rPr lang="en-US" altLang="zh-CN" dirty="0" smtClean="0"/>
              <a:t>    -(     )-</a:t>
            </a:r>
          </a:p>
          <a:p>
            <a:r>
              <a:rPr lang="en-US" altLang="zh-CN" dirty="0" smtClean="0"/>
              <a:t>    -(     )-</a:t>
            </a:r>
          </a:p>
          <a:p>
            <a:r>
              <a:rPr lang="en-US" altLang="zh-CN" dirty="0" smtClean="0"/>
              <a:t>   </a:t>
            </a:r>
          </a:p>
          <a:p>
            <a:r>
              <a:rPr lang="en-US" altLang="zh-CN" dirty="0" smtClean="0"/>
              <a:t>    -(  1 )-</a:t>
            </a:r>
          </a:p>
          <a:p>
            <a:endParaRPr lang="zh-CN" altLang="en-US" dirty="0"/>
          </a:p>
        </p:txBody>
      </p:sp>
      <p:graphicFrame>
        <p:nvGraphicFramePr>
          <p:cNvPr id="3074" name="Object 2"/>
          <p:cNvGraphicFramePr>
            <a:graphicFrameLocks noChangeAspect="1"/>
          </p:cNvGraphicFramePr>
          <p:nvPr/>
        </p:nvGraphicFramePr>
        <p:xfrm>
          <a:off x="908026" y="1443027"/>
          <a:ext cx="306388" cy="485775"/>
        </p:xfrm>
        <a:graphic>
          <a:graphicData uri="http://schemas.openxmlformats.org/presentationml/2006/ole">
            <p:oleObj spid="_x0000_s5122" name="Equation" r:id="rId4" imgW="152280" imgH="241200" progId="Equation.DSMT4">
              <p:embed/>
            </p:oleObj>
          </a:graphicData>
        </a:graphic>
      </p:graphicFrame>
      <p:graphicFrame>
        <p:nvGraphicFramePr>
          <p:cNvPr id="3075" name="Object 3"/>
          <p:cNvGraphicFramePr>
            <a:graphicFrameLocks noChangeAspect="1"/>
          </p:cNvGraphicFramePr>
          <p:nvPr/>
        </p:nvGraphicFramePr>
        <p:xfrm>
          <a:off x="2379650" y="1400164"/>
          <a:ext cx="406400" cy="457200"/>
        </p:xfrm>
        <a:graphic>
          <a:graphicData uri="http://schemas.openxmlformats.org/presentationml/2006/ole">
            <p:oleObj spid="_x0000_s5123" name="Equation" r:id="rId5" imgW="203040" imgH="228600" progId="Equation.DSMT4">
              <p:embed/>
            </p:oleObj>
          </a:graphicData>
        </a:graphic>
      </p:graphicFrame>
      <p:graphicFrame>
        <p:nvGraphicFramePr>
          <p:cNvPr id="3076" name="Object 4"/>
          <p:cNvGraphicFramePr>
            <a:graphicFrameLocks noChangeAspect="1"/>
          </p:cNvGraphicFramePr>
          <p:nvPr/>
        </p:nvGraphicFramePr>
        <p:xfrm>
          <a:off x="1639870" y="1428736"/>
          <a:ext cx="431800" cy="482600"/>
        </p:xfrm>
        <a:graphic>
          <a:graphicData uri="http://schemas.openxmlformats.org/presentationml/2006/ole">
            <p:oleObj spid="_x0000_s5124" name="Equation" r:id="rId6" imgW="215640" imgH="241200" progId="Equation.DSMT4">
              <p:embed/>
            </p:oleObj>
          </a:graphicData>
        </a:graphic>
      </p:graphicFrame>
      <p:graphicFrame>
        <p:nvGraphicFramePr>
          <p:cNvPr id="3077" name="Object 5"/>
          <p:cNvGraphicFramePr>
            <a:graphicFrameLocks noChangeAspect="1"/>
          </p:cNvGraphicFramePr>
          <p:nvPr/>
        </p:nvGraphicFramePr>
        <p:xfrm>
          <a:off x="928662" y="1873242"/>
          <a:ext cx="331788" cy="484188"/>
        </p:xfrm>
        <a:graphic>
          <a:graphicData uri="http://schemas.openxmlformats.org/presentationml/2006/ole">
            <p:oleObj spid="_x0000_s5125" name="Equation" r:id="rId7" imgW="164880" imgH="241200" progId="Equation.DSMT4">
              <p:embed/>
            </p:oleObj>
          </a:graphicData>
        </a:graphic>
      </p:graphicFrame>
      <p:graphicFrame>
        <p:nvGraphicFramePr>
          <p:cNvPr id="3078" name="Object 6"/>
          <p:cNvGraphicFramePr>
            <a:graphicFrameLocks noChangeAspect="1"/>
          </p:cNvGraphicFramePr>
          <p:nvPr/>
        </p:nvGraphicFramePr>
        <p:xfrm>
          <a:off x="2357422" y="1828792"/>
          <a:ext cx="406400" cy="457200"/>
        </p:xfrm>
        <a:graphic>
          <a:graphicData uri="http://schemas.openxmlformats.org/presentationml/2006/ole">
            <p:oleObj spid="_x0000_s5126" name="Equation" r:id="rId8" imgW="203040" imgH="228600" progId="Equation.DSMT4">
              <p:embed/>
            </p:oleObj>
          </a:graphicData>
        </a:graphic>
      </p:graphicFrame>
      <p:graphicFrame>
        <p:nvGraphicFramePr>
          <p:cNvPr id="3079" name="Object 7"/>
          <p:cNvGraphicFramePr>
            <a:graphicFrameLocks noChangeAspect="1"/>
          </p:cNvGraphicFramePr>
          <p:nvPr/>
        </p:nvGraphicFramePr>
        <p:xfrm>
          <a:off x="1643042" y="1857364"/>
          <a:ext cx="431800" cy="482600"/>
        </p:xfrm>
        <a:graphic>
          <a:graphicData uri="http://schemas.openxmlformats.org/presentationml/2006/ole">
            <p:oleObj spid="_x0000_s5127" name="Equation" r:id="rId9" imgW="215640" imgH="241200" progId="Equation.DSMT4">
              <p:embed/>
            </p:oleObj>
          </a:graphicData>
        </a:graphic>
      </p:graphicFrame>
      <p:graphicFrame>
        <p:nvGraphicFramePr>
          <p:cNvPr id="3081" name="Object 9"/>
          <p:cNvGraphicFramePr>
            <a:graphicFrameLocks noChangeAspect="1"/>
          </p:cNvGraphicFramePr>
          <p:nvPr/>
        </p:nvGraphicFramePr>
        <p:xfrm>
          <a:off x="915988" y="2286000"/>
          <a:ext cx="331787" cy="485775"/>
        </p:xfrm>
        <a:graphic>
          <a:graphicData uri="http://schemas.openxmlformats.org/presentationml/2006/ole">
            <p:oleObj spid="_x0000_s5128" name="Equation" r:id="rId10" imgW="164880" imgH="241200" progId="Equation.DSMT4">
              <p:embed/>
            </p:oleObj>
          </a:graphicData>
        </a:graphic>
      </p:graphicFrame>
      <p:graphicFrame>
        <p:nvGraphicFramePr>
          <p:cNvPr id="3082" name="Object 10"/>
          <p:cNvGraphicFramePr>
            <a:graphicFrameLocks noChangeAspect="1"/>
          </p:cNvGraphicFramePr>
          <p:nvPr/>
        </p:nvGraphicFramePr>
        <p:xfrm>
          <a:off x="2357422" y="2214554"/>
          <a:ext cx="406400" cy="457200"/>
        </p:xfrm>
        <a:graphic>
          <a:graphicData uri="http://schemas.openxmlformats.org/presentationml/2006/ole">
            <p:oleObj spid="_x0000_s5129" name="Equation" r:id="rId11" imgW="203040" imgH="228600" progId="Equation.DSMT4">
              <p:embed/>
            </p:oleObj>
          </a:graphicData>
        </a:graphic>
      </p:graphicFrame>
      <p:graphicFrame>
        <p:nvGraphicFramePr>
          <p:cNvPr id="3083" name="Object 11"/>
          <p:cNvGraphicFramePr>
            <a:graphicFrameLocks noChangeAspect="1"/>
          </p:cNvGraphicFramePr>
          <p:nvPr/>
        </p:nvGraphicFramePr>
        <p:xfrm>
          <a:off x="1639870" y="2232020"/>
          <a:ext cx="431800" cy="482600"/>
        </p:xfrm>
        <a:graphic>
          <a:graphicData uri="http://schemas.openxmlformats.org/presentationml/2006/ole">
            <p:oleObj spid="_x0000_s5130" name="Equation" r:id="rId12" imgW="215640" imgH="241200" progId="Equation.DSMT4">
              <p:embed/>
            </p:oleObj>
          </a:graphicData>
        </a:graphic>
      </p:graphicFrame>
      <p:graphicFrame>
        <p:nvGraphicFramePr>
          <p:cNvPr id="3084" name="Object 12"/>
          <p:cNvGraphicFramePr>
            <a:graphicFrameLocks noChangeAspect="1"/>
          </p:cNvGraphicFramePr>
          <p:nvPr/>
        </p:nvGraphicFramePr>
        <p:xfrm>
          <a:off x="928662" y="3071810"/>
          <a:ext cx="306388" cy="485775"/>
        </p:xfrm>
        <a:graphic>
          <a:graphicData uri="http://schemas.openxmlformats.org/presentationml/2006/ole">
            <p:oleObj spid="_x0000_s5131" name="Equation" r:id="rId13" imgW="152280" imgH="241200" progId="Equation.DSMT4">
              <p:embed/>
            </p:oleObj>
          </a:graphicData>
        </a:graphic>
      </p:graphicFrame>
      <p:graphicFrame>
        <p:nvGraphicFramePr>
          <p:cNvPr id="3086" name="Object 14"/>
          <p:cNvGraphicFramePr>
            <a:graphicFrameLocks noChangeAspect="1"/>
          </p:cNvGraphicFramePr>
          <p:nvPr/>
        </p:nvGraphicFramePr>
        <p:xfrm>
          <a:off x="2357438" y="3089276"/>
          <a:ext cx="406400" cy="482600"/>
        </p:xfrm>
        <a:graphic>
          <a:graphicData uri="http://schemas.openxmlformats.org/presentationml/2006/ole">
            <p:oleObj spid="_x0000_s5133" name="Equation" r:id="rId14" imgW="203040" imgH="241200" progId="Equation.DSMT4">
              <p:embed/>
            </p:oleObj>
          </a:graphicData>
        </a:graphic>
      </p:graphicFrame>
      <p:pic>
        <p:nvPicPr>
          <p:cNvPr id="5134" name="Picture 14"/>
          <p:cNvPicPr>
            <a:picLocks noGrp="1" noChangeAspect="1" noChangeArrowheads="1"/>
          </p:cNvPicPr>
          <p:nvPr>
            <p:ph sz="quarter" idx="4"/>
          </p:nvPr>
        </p:nvPicPr>
        <p:blipFill>
          <a:blip r:embed="rId15" cstate="print"/>
          <a:srcRect/>
          <a:stretch>
            <a:fillRect/>
          </a:stretch>
        </p:blipFill>
        <p:spPr bwMode="auto">
          <a:xfrm>
            <a:off x="5944955" y="357166"/>
            <a:ext cx="2484697" cy="4864406"/>
          </a:xfrm>
          <a:prstGeom prst="rect">
            <a:avLst/>
          </a:prstGeom>
          <a:ln>
            <a:noFill/>
          </a:ln>
          <a:effectLst>
            <a:outerShdw blurRad="190500" algn="tl" rotWithShape="0">
              <a:srgbClr val="000000">
                <a:alpha val="70000"/>
              </a:srgbClr>
            </a:outerShdw>
          </a:effectLst>
        </p:spPr>
      </p:pic>
    </p:spTree>
  </p:cSld>
  <p:clrMapOvr>
    <a:masterClrMapping/>
  </p:clrMapOvr>
  <p:transition advTm="16"/>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nvPr>
        </p:nvSpPr>
        <p:spPr/>
        <p:txBody>
          <a:bodyPr/>
          <a:lstStyle/>
          <a:p>
            <a:r>
              <a:rPr lang="en-US" altLang="zh-CN" dirty="0" smtClean="0"/>
              <a:t>Graph Construction</a:t>
            </a:r>
            <a:endParaRPr lang="zh-CN" altLang="en-US" dirty="0"/>
          </a:p>
        </p:txBody>
      </p:sp>
      <p:sp>
        <p:nvSpPr>
          <p:cNvPr id="10" name="文本占位符 9"/>
          <p:cNvSpPr>
            <a:spLocks noGrp="1"/>
          </p:cNvSpPr>
          <p:nvPr>
            <p:ph type="body" idx="1"/>
          </p:nvPr>
        </p:nvSpPr>
        <p:spPr/>
        <p:txBody>
          <a:bodyPr/>
          <a:lstStyle/>
          <a:p>
            <a:r>
              <a:rPr lang="en-US" altLang="zh-CN" dirty="0" smtClean="0"/>
              <a:t>Doc-Token Matrix</a:t>
            </a:r>
            <a:endParaRPr lang="zh-CN" altLang="en-US" dirty="0"/>
          </a:p>
        </p:txBody>
      </p:sp>
      <p:sp>
        <p:nvSpPr>
          <p:cNvPr id="12" name="文本占位符 11"/>
          <p:cNvSpPr>
            <a:spLocks noGrp="1"/>
          </p:cNvSpPr>
          <p:nvPr>
            <p:ph type="body" sz="half" idx="3"/>
          </p:nvPr>
        </p:nvSpPr>
        <p:spPr/>
        <p:txBody>
          <a:bodyPr/>
          <a:lstStyle/>
          <a:p>
            <a:r>
              <a:rPr lang="en-US" altLang="zh-CN" dirty="0" smtClean="0"/>
              <a:t>Adjacency Matrix</a:t>
            </a:r>
            <a:endParaRPr lang="zh-CN" altLang="en-US" dirty="0"/>
          </a:p>
        </p:txBody>
      </p:sp>
      <p:graphicFrame>
        <p:nvGraphicFramePr>
          <p:cNvPr id="14" name="内容占位符 13"/>
          <p:cNvGraphicFramePr>
            <a:graphicFrameLocks noGrp="1"/>
          </p:cNvGraphicFramePr>
          <p:nvPr>
            <p:ph sz="quarter" idx="2"/>
          </p:nvPr>
        </p:nvGraphicFramePr>
        <p:xfrm>
          <a:off x="457200" y="1444625"/>
          <a:ext cx="4040188" cy="1483360"/>
        </p:xfrm>
        <a:graphic>
          <a:graphicData uri="http://schemas.openxmlformats.org/drawingml/2006/table">
            <a:tbl>
              <a:tblPr firstRow="1" firstCol="1" bandRow="1">
                <a:tableStyleId>{5940675A-B579-460E-94D1-54222C63F5DA}</a:tableStyleId>
              </a:tblPr>
              <a:tblGrid>
                <a:gridCol w="1010047"/>
                <a:gridCol w="1010047"/>
                <a:gridCol w="1010047"/>
                <a:gridCol w="1010047"/>
              </a:tblGrid>
              <a:tr h="370840">
                <a:tc>
                  <a:txBody>
                    <a:bodyPr/>
                    <a:lstStyle/>
                    <a:p>
                      <a:endParaRPr lang="zh-CN" altLang="en-US" dirty="0"/>
                    </a:p>
                  </a:txBody>
                  <a:tcPr/>
                </a:tc>
                <a:tc>
                  <a:txBody>
                    <a:bodyPr/>
                    <a:lstStyle/>
                    <a:p>
                      <a:r>
                        <a:rPr lang="en-US" altLang="zh-CN" dirty="0" smtClean="0"/>
                        <a:t>Token</a:t>
                      </a:r>
                      <a:endParaRPr lang="zh-CN" altLang="en-US" dirty="0"/>
                    </a:p>
                  </a:txBody>
                  <a:tcPr/>
                </a:tc>
                <a:tc>
                  <a:txBody>
                    <a:bodyPr/>
                    <a:lstStyle/>
                    <a:p>
                      <a:r>
                        <a:rPr lang="en-US" altLang="zh-CN" dirty="0" smtClean="0"/>
                        <a:t>Token</a:t>
                      </a:r>
                      <a:endParaRPr lang="zh-CN" altLang="en-US" dirty="0"/>
                    </a:p>
                  </a:txBody>
                  <a:tcPr/>
                </a:tc>
                <a:tc>
                  <a:txBody>
                    <a:bodyPr/>
                    <a:lstStyle/>
                    <a:p>
                      <a:r>
                        <a:rPr lang="en-US" altLang="zh-CN" dirty="0" smtClean="0"/>
                        <a:t>…</a:t>
                      </a:r>
                      <a:endParaRPr lang="zh-CN" altLang="en-US" dirty="0"/>
                    </a:p>
                  </a:txBody>
                  <a:tcPr/>
                </a:tc>
              </a:tr>
              <a:tr h="370840">
                <a:tc>
                  <a:txBody>
                    <a:bodyPr/>
                    <a:lstStyle/>
                    <a:p>
                      <a:r>
                        <a:rPr lang="en-US" altLang="zh-CN" dirty="0" smtClean="0"/>
                        <a:t>Doc</a:t>
                      </a:r>
                      <a:endParaRPr lang="zh-CN" altLang="en-US" dirty="0"/>
                    </a:p>
                  </a:txBody>
                  <a:tcPr/>
                </a:tc>
                <a:tc>
                  <a:txBody>
                    <a:bodyPr/>
                    <a:lstStyle/>
                    <a:p>
                      <a:endParaRPr lang="zh-CN" altLang="en-US" dirty="0"/>
                    </a:p>
                  </a:txBody>
                  <a:tcPr/>
                </a:tc>
                <a:tc>
                  <a:txBody>
                    <a:bodyPr/>
                    <a:lstStyle/>
                    <a:p>
                      <a:endParaRPr lang="zh-CN" altLang="en-US" dirty="0"/>
                    </a:p>
                  </a:txBody>
                  <a:tcPr/>
                </a:tc>
                <a:tc>
                  <a:txBody>
                    <a:bodyPr/>
                    <a:lstStyle/>
                    <a:p>
                      <a:endParaRPr lang="zh-CN" altLang="en-US"/>
                    </a:p>
                  </a:txBody>
                  <a:tcPr/>
                </a:tc>
              </a:tr>
              <a:tr h="370840">
                <a:tc>
                  <a:txBody>
                    <a:bodyPr/>
                    <a:lstStyle/>
                    <a:p>
                      <a:r>
                        <a:rPr lang="en-US" altLang="zh-CN" dirty="0" smtClean="0"/>
                        <a:t>Doc</a:t>
                      </a:r>
                      <a:endParaRPr lang="zh-CN" altLang="en-US" dirty="0"/>
                    </a:p>
                  </a:txBody>
                  <a:tcPr/>
                </a:tc>
                <a:tc>
                  <a:txBody>
                    <a:bodyPr/>
                    <a:lstStyle/>
                    <a:p>
                      <a:endParaRPr lang="zh-CN" altLang="en-US" dirty="0"/>
                    </a:p>
                  </a:txBody>
                  <a:tcPr/>
                </a:tc>
                <a:tc>
                  <a:txBody>
                    <a:bodyPr/>
                    <a:lstStyle/>
                    <a:p>
                      <a:endParaRPr lang="zh-CN" altLang="en-US"/>
                    </a:p>
                  </a:txBody>
                  <a:tcPr/>
                </a:tc>
                <a:tc>
                  <a:txBody>
                    <a:bodyPr/>
                    <a:lstStyle/>
                    <a:p>
                      <a:endParaRPr lang="zh-CN" altLang="en-US"/>
                    </a:p>
                  </a:txBody>
                  <a:tcPr/>
                </a:tc>
              </a:tr>
              <a:tr h="370840">
                <a:tc>
                  <a:txBody>
                    <a:bodyPr/>
                    <a:lstStyle/>
                    <a:p>
                      <a:r>
                        <a:rPr lang="en-US" altLang="zh-CN" dirty="0" smtClean="0"/>
                        <a:t>…</a:t>
                      </a:r>
                      <a:endParaRPr lang="zh-CN" altLang="en-US" dirty="0"/>
                    </a:p>
                  </a:txBody>
                  <a:tcPr/>
                </a:tc>
                <a:tc>
                  <a:txBody>
                    <a:bodyPr/>
                    <a:lstStyle/>
                    <a:p>
                      <a:endParaRPr lang="zh-CN" altLang="en-US" dirty="0"/>
                    </a:p>
                  </a:txBody>
                  <a:tcPr/>
                </a:tc>
                <a:tc>
                  <a:txBody>
                    <a:bodyPr/>
                    <a:lstStyle/>
                    <a:p>
                      <a:endParaRPr lang="zh-CN" altLang="en-US" dirty="0"/>
                    </a:p>
                  </a:txBody>
                  <a:tcPr/>
                </a:tc>
                <a:tc>
                  <a:txBody>
                    <a:bodyPr/>
                    <a:lstStyle/>
                    <a:p>
                      <a:endParaRPr lang="zh-CN" altLang="en-US" dirty="0"/>
                    </a:p>
                  </a:txBody>
                  <a:tcPr/>
                </a:tc>
              </a:tr>
            </a:tbl>
          </a:graphicData>
        </a:graphic>
      </p:graphicFrame>
      <p:graphicFrame>
        <p:nvGraphicFramePr>
          <p:cNvPr id="16" name="内容占位符 15"/>
          <p:cNvGraphicFramePr>
            <a:graphicFrameLocks noGrp="1"/>
          </p:cNvGraphicFramePr>
          <p:nvPr>
            <p:ph sz="quarter" idx="4"/>
          </p:nvPr>
        </p:nvGraphicFramePr>
        <p:xfrm>
          <a:off x="4645025" y="1444625"/>
          <a:ext cx="4284692" cy="1483360"/>
        </p:xfrm>
        <a:graphic>
          <a:graphicData uri="http://schemas.openxmlformats.org/drawingml/2006/table">
            <a:tbl>
              <a:tblPr firstRow="1" firstCol="1">
                <a:tableStyleId>{BC89EF96-8CEA-46FF-86C4-4CE0E7609802}</a:tableStyleId>
              </a:tblPr>
              <a:tblGrid>
                <a:gridCol w="1071173"/>
                <a:gridCol w="1071173"/>
                <a:gridCol w="1071173"/>
                <a:gridCol w="1071173"/>
              </a:tblGrid>
              <a:tr h="370840">
                <a:tc>
                  <a:txBody>
                    <a:bodyPr/>
                    <a:lstStyle/>
                    <a:p>
                      <a:endParaRPr lang="zh-CN" altLang="en-US" dirty="0"/>
                    </a:p>
                  </a:txBody>
                  <a:tcPr/>
                </a:tc>
                <a:tc>
                  <a:txBody>
                    <a:bodyPr/>
                    <a:lstStyle/>
                    <a:p>
                      <a:r>
                        <a:rPr lang="en-US" altLang="zh-CN" dirty="0" smtClean="0"/>
                        <a:t>Doc</a:t>
                      </a:r>
                      <a:endParaRPr lang="zh-CN" altLang="en-US" dirty="0"/>
                    </a:p>
                  </a:txBody>
                  <a:tcPr/>
                </a:tc>
                <a:tc>
                  <a:txBody>
                    <a:bodyPr/>
                    <a:lstStyle/>
                    <a:p>
                      <a:r>
                        <a:rPr lang="en-US" altLang="zh-CN" dirty="0" smtClean="0"/>
                        <a:t>Feature</a:t>
                      </a:r>
                      <a:endParaRPr lang="zh-CN" altLang="en-US" dirty="0"/>
                    </a:p>
                  </a:txBody>
                  <a:tcPr/>
                </a:tc>
                <a:tc>
                  <a:txBody>
                    <a:bodyPr/>
                    <a:lstStyle/>
                    <a:p>
                      <a:r>
                        <a:rPr lang="en-US" altLang="zh-CN" dirty="0" smtClean="0"/>
                        <a:t>Label</a:t>
                      </a:r>
                      <a:endParaRPr lang="zh-CN" altLang="en-US" dirty="0"/>
                    </a:p>
                  </a:txBody>
                  <a:tcPr/>
                </a:tc>
              </a:tr>
              <a:tr h="370840">
                <a:tc>
                  <a:txBody>
                    <a:bodyPr/>
                    <a:lstStyle/>
                    <a:p>
                      <a:r>
                        <a:rPr lang="en-US" altLang="zh-CN" dirty="0" smtClean="0"/>
                        <a:t>Doc</a:t>
                      </a:r>
                      <a:endParaRPr lang="zh-CN" altLang="en-US" baseline="-25000" dirty="0"/>
                    </a:p>
                  </a:txBody>
                  <a:tcPr/>
                </a:tc>
                <a:tc>
                  <a:txBody>
                    <a:bodyPr/>
                    <a:lstStyle/>
                    <a:p>
                      <a:pPr algn="ctr"/>
                      <a:r>
                        <a:rPr lang="en-US" altLang="zh-CN" dirty="0" smtClean="0"/>
                        <a:t>?</a:t>
                      </a:r>
                      <a:endParaRPr lang="zh-CN" altLang="en-US" dirty="0"/>
                    </a:p>
                  </a:txBody>
                  <a:tcPr/>
                </a:tc>
                <a:tc>
                  <a:txBody>
                    <a:bodyPr/>
                    <a:lstStyle/>
                    <a:p>
                      <a:endParaRPr lang="zh-CN" altLang="en-US" dirty="0"/>
                    </a:p>
                  </a:txBody>
                  <a:tcPr/>
                </a:tc>
                <a:tc>
                  <a:txBody>
                    <a:bodyPr/>
                    <a:lstStyle/>
                    <a:p>
                      <a:endParaRPr lang="zh-CN" altLang="en-US"/>
                    </a:p>
                  </a:txBody>
                  <a:tcPr/>
                </a:tc>
              </a:tr>
              <a:tr h="370840">
                <a:tc>
                  <a:txBody>
                    <a:bodyPr/>
                    <a:lstStyle/>
                    <a:p>
                      <a:r>
                        <a:rPr lang="en-US" altLang="zh-CN" baseline="0" dirty="0" smtClean="0"/>
                        <a:t>Feature</a:t>
                      </a:r>
                      <a:endParaRPr lang="zh-CN" altLang="en-US" baseline="-25000" dirty="0"/>
                    </a:p>
                  </a:txBody>
                  <a:tcPr/>
                </a:tc>
                <a:tc>
                  <a:txBody>
                    <a:bodyPr/>
                    <a:lstStyle/>
                    <a:p>
                      <a:endParaRPr lang="zh-CN" altLang="en-US" dirty="0"/>
                    </a:p>
                  </a:txBody>
                  <a:tcPr/>
                </a:tc>
                <a:tc>
                  <a:txBody>
                    <a:bodyPr/>
                    <a:lstStyle/>
                    <a:p>
                      <a:pPr marL="0" algn="ctr" rtl="0" eaLnBrk="1" latinLnBrk="0" hangingPunct="1"/>
                      <a:r>
                        <a:rPr kumimoji="0" lang="en-US" altLang="zh-CN" kern="1200" dirty="0" smtClean="0">
                          <a:solidFill>
                            <a:schemeClr val="tx1"/>
                          </a:solidFill>
                          <a:latin typeface="+mn-lt"/>
                          <a:ea typeface="+mn-ea"/>
                          <a:cs typeface="+mn-cs"/>
                        </a:rPr>
                        <a:t>?</a:t>
                      </a:r>
                      <a:endParaRPr kumimoji="0" lang="zh-CN" altLang="en-US" kern="1200" dirty="0" smtClean="0">
                        <a:solidFill>
                          <a:schemeClr val="tx1"/>
                        </a:solidFill>
                        <a:latin typeface="+mn-lt"/>
                        <a:ea typeface="+mn-ea"/>
                        <a:cs typeface="+mn-cs"/>
                      </a:endParaRPr>
                    </a:p>
                  </a:txBody>
                  <a:tcPr/>
                </a:tc>
                <a:tc>
                  <a:txBody>
                    <a:bodyPr/>
                    <a:lstStyle/>
                    <a:p>
                      <a:pPr marL="0" algn="ctr" rtl="0" eaLnBrk="1" latinLnBrk="0" hangingPunct="1"/>
                      <a:r>
                        <a:rPr kumimoji="0" lang="en-US" altLang="zh-CN" kern="1200" dirty="0" smtClean="0">
                          <a:solidFill>
                            <a:schemeClr val="tx1"/>
                          </a:solidFill>
                          <a:latin typeface="+mn-lt"/>
                          <a:ea typeface="+mn-ea"/>
                          <a:cs typeface="+mn-cs"/>
                        </a:rPr>
                        <a:t>0</a:t>
                      </a:r>
                      <a:endParaRPr kumimoji="0" lang="zh-CN" altLang="en-US" kern="1200" dirty="0" smtClean="0">
                        <a:solidFill>
                          <a:schemeClr val="tx1"/>
                        </a:solidFill>
                        <a:latin typeface="+mn-lt"/>
                        <a:ea typeface="+mn-ea"/>
                        <a:cs typeface="+mn-cs"/>
                      </a:endParaRPr>
                    </a:p>
                  </a:txBody>
                  <a:tcPr/>
                </a:tc>
              </a:tr>
              <a:tr h="370840">
                <a:tc>
                  <a:txBody>
                    <a:bodyPr/>
                    <a:lstStyle/>
                    <a:p>
                      <a:r>
                        <a:rPr lang="en-US" altLang="zh-CN" dirty="0" smtClean="0"/>
                        <a:t>Label</a:t>
                      </a:r>
                      <a:endParaRPr lang="zh-CN" altLang="en-US" dirty="0"/>
                    </a:p>
                  </a:txBody>
                  <a:tcPr/>
                </a:tc>
                <a:tc>
                  <a:txBody>
                    <a:bodyPr/>
                    <a:lstStyle/>
                    <a:p>
                      <a:endParaRPr lang="zh-CN" altLang="en-US"/>
                    </a:p>
                  </a:txBody>
                  <a:tcPr/>
                </a:tc>
                <a:tc>
                  <a:txBody>
                    <a:bodyPr/>
                    <a:lstStyle/>
                    <a:p>
                      <a:pPr marL="0" algn="ctr" rtl="0" eaLnBrk="1" latinLnBrk="0" hangingPunct="1"/>
                      <a:r>
                        <a:rPr kumimoji="0" lang="en-US" altLang="zh-CN" kern="1200" dirty="0" smtClean="0">
                          <a:solidFill>
                            <a:schemeClr val="tx1"/>
                          </a:solidFill>
                          <a:latin typeface="+mn-lt"/>
                          <a:ea typeface="+mn-ea"/>
                          <a:cs typeface="+mn-cs"/>
                        </a:rPr>
                        <a:t>0</a:t>
                      </a:r>
                      <a:endParaRPr kumimoji="0" lang="zh-CN" altLang="en-US" kern="1200" dirty="0" smtClean="0">
                        <a:solidFill>
                          <a:schemeClr val="tx1"/>
                        </a:solidFill>
                        <a:latin typeface="+mn-lt"/>
                        <a:ea typeface="+mn-ea"/>
                        <a:cs typeface="+mn-cs"/>
                      </a:endParaRPr>
                    </a:p>
                  </a:txBody>
                  <a:tcPr/>
                </a:tc>
                <a:tc>
                  <a:txBody>
                    <a:bodyPr/>
                    <a:lstStyle/>
                    <a:p>
                      <a:pPr marL="0" algn="ctr" rtl="0" eaLnBrk="1" latinLnBrk="0" hangingPunct="1"/>
                      <a:r>
                        <a:rPr kumimoji="0" lang="en-US" altLang="zh-CN" kern="1200" dirty="0" smtClean="0">
                          <a:solidFill>
                            <a:schemeClr val="tx1"/>
                          </a:solidFill>
                          <a:latin typeface="+mn-lt"/>
                          <a:ea typeface="+mn-ea"/>
                          <a:cs typeface="+mn-cs"/>
                        </a:rPr>
                        <a:t>0</a:t>
                      </a:r>
                      <a:endParaRPr kumimoji="0" lang="zh-CN" altLang="en-US" kern="1200" dirty="0" smtClean="0">
                        <a:solidFill>
                          <a:schemeClr val="tx1"/>
                        </a:solidFill>
                        <a:latin typeface="+mn-lt"/>
                        <a:ea typeface="+mn-ea"/>
                        <a:cs typeface="+mn-cs"/>
                      </a:endParaRPr>
                    </a:p>
                  </a:txBody>
                  <a:tcPr/>
                </a:tc>
              </a:tr>
            </a:tbl>
          </a:graphicData>
        </a:graphic>
      </p:graphicFrame>
      <p:sp>
        <p:nvSpPr>
          <p:cNvPr id="17" name="乘号 16"/>
          <p:cNvSpPr/>
          <p:nvPr/>
        </p:nvSpPr>
        <p:spPr>
          <a:xfrm>
            <a:off x="1714480" y="1571612"/>
            <a:ext cx="1518058" cy="1214446"/>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cSld>
  <p:clrMapOvr>
    <a:masterClrMapping/>
  </p:clrMapOvr>
  <p:transition advTm="54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bg/>
                                          </p:spTgt>
                                        </p:tgtEl>
                                        <p:attrNameLst>
                                          <p:attrName>style.visibility</p:attrName>
                                        </p:attrNameLst>
                                      </p:cBhvr>
                                      <p:to>
                                        <p:strVal val="visible"/>
                                      </p:to>
                                    </p:set>
                                    <p:animEffect transition="in" filter="blinds(horizontal)">
                                      <p:cBhvr>
                                        <p:cTn id="12" dur="500"/>
                                        <p:tgtEl>
                                          <p:spTgt spid="12">
                                            <p:bg/>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animEffect transition="in" filter="blinds(horizontal)">
                                      <p:cBhvr>
                                        <p:cTn id="15" dur="500"/>
                                        <p:tgtEl>
                                          <p:spTgt spid="12">
                                            <p:txEl>
                                              <p:pRg st="0" end="0"/>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blinds(horizontal)">
                                      <p:cBhvr>
                                        <p:cTn id="1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uiExpand="1" build="p" animBg="1"/>
      <p:bldP spid="1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nvPr>
        </p:nvSpPr>
        <p:spPr/>
        <p:txBody>
          <a:bodyPr/>
          <a:lstStyle/>
          <a:p>
            <a:r>
              <a:rPr lang="en-US" altLang="zh-CN" dirty="0" smtClean="0"/>
              <a:t>Simple Review on Spectral Analysis</a:t>
            </a:r>
            <a:endParaRPr lang="zh-CN" altLang="en-US" dirty="0"/>
          </a:p>
        </p:txBody>
      </p:sp>
      <p:sp>
        <p:nvSpPr>
          <p:cNvPr id="8" name="文本占位符 7"/>
          <p:cNvSpPr>
            <a:spLocks noGrp="1"/>
          </p:cNvSpPr>
          <p:nvPr>
            <p:ph type="body" idx="1"/>
          </p:nvPr>
        </p:nvSpPr>
        <p:spPr/>
        <p:txBody>
          <a:bodyPr/>
          <a:lstStyle/>
          <a:p>
            <a:endParaRPr lang="zh-CN" altLang="en-US"/>
          </a:p>
        </p:txBody>
      </p:sp>
    </p:spTree>
  </p:cSld>
  <p:clrMapOvr>
    <a:masterClrMapping/>
  </p:clrMapOvr>
  <p:transition advTm="8203">
    <p:wipe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内容占位符 7"/>
          <p:cNvSpPr>
            <a:spLocks noGrp="1"/>
          </p:cNvSpPr>
          <p:nvPr>
            <p:ph idx="1"/>
          </p:nvPr>
        </p:nvSpPr>
        <p:spPr/>
        <p:txBody>
          <a:bodyPr/>
          <a:lstStyle/>
          <a:p>
            <a:r>
              <a:rPr lang="en-US" altLang="zh-CN" dirty="0" smtClean="0"/>
              <a:t>G is an undirected weighted graph with weight matrix W, where                .</a:t>
            </a:r>
          </a:p>
          <a:p>
            <a:r>
              <a:rPr lang="en-US" altLang="zh-CN" dirty="0" smtClean="0"/>
              <a:t> D is a diagonal matrix, where</a:t>
            </a:r>
          </a:p>
          <a:p>
            <a:endParaRPr lang="en-US" altLang="zh-CN" dirty="0" smtClean="0"/>
          </a:p>
          <a:p>
            <a:r>
              <a:rPr lang="en-US" altLang="zh-CN" dirty="0" err="1" smtClean="0"/>
              <a:t>Unnormalized</a:t>
            </a:r>
            <a:r>
              <a:rPr lang="en-US" altLang="zh-CN" dirty="0" smtClean="0"/>
              <a:t> graph Laplacian matrix:</a:t>
            </a:r>
          </a:p>
          <a:p>
            <a:endParaRPr lang="en-US" altLang="zh-CN" dirty="0" smtClean="0"/>
          </a:p>
          <a:p>
            <a:endParaRPr lang="en-US" altLang="zh-CN" dirty="0" smtClean="0"/>
          </a:p>
          <a:p>
            <a:r>
              <a:rPr lang="en-US" altLang="zh-CN" dirty="0" smtClean="0"/>
              <a:t>Normalized graph </a:t>
            </a:r>
            <a:r>
              <a:rPr lang="en-US" altLang="zh-CN" dirty="0" err="1" smtClean="0"/>
              <a:t>Laplacians</a:t>
            </a:r>
            <a:r>
              <a:rPr lang="en-US" altLang="zh-CN" dirty="0" smtClean="0"/>
              <a:t>:</a:t>
            </a:r>
          </a:p>
          <a:p>
            <a:endParaRPr lang="en-US" altLang="zh-CN" dirty="0" smtClean="0"/>
          </a:p>
          <a:p>
            <a:endParaRPr lang="zh-CN" altLang="en-US" dirty="0"/>
          </a:p>
        </p:txBody>
      </p:sp>
      <p:sp>
        <p:nvSpPr>
          <p:cNvPr id="7" name="标题 6"/>
          <p:cNvSpPr>
            <a:spLocks noGrp="1"/>
          </p:cNvSpPr>
          <p:nvPr>
            <p:ph type="title"/>
          </p:nvPr>
        </p:nvSpPr>
        <p:spPr/>
        <p:txBody>
          <a:bodyPr>
            <a:normAutofit fontScale="90000"/>
          </a:bodyPr>
          <a:lstStyle/>
          <a:p>
            <a:r>
              <a:rPr lang="en-US" altLang="zh-CN" dirty="0" smtClean="0"/>
              <a:t>Simple Review on Spectral Analysis</a:t>
            </a:r>
            <a:endParaRPr lang="zh-CN" altLang="en-US" dirty="0"/>
          </a:p>
        </p:txBody>
      </p:sp>
      <p:graphicFrame>
        <p:nvGraphicFramePr>
          <p:cNvPr id="6146" name="Object 2"/>
          <p:cNvGraphicFramePr>
            <a:graphicFrameLocks noChangeAspect="1"/>
          </p:cNvGraphicFramePr>
          <p:nvPr/>
        </p:nvGraphicFramePr>
        <p:xfrm>
          <a:off x="4929190" y="1928802"/>
          <a:ext cx="1573213" cy="482600"/>
        </p:xfrm>
        <a:graphic>
          <a:graphicData uri="http://schemas.openxmlformats.org/presentationml/2006/ole">
            <p:oleObj spid="_x0000_s6146" name="Equation" r:id="rId4" imgW="787320" imgH="241200" progId="Equation.DSMT4">
              <p:embed/>
            </p:oleObj>
          </a:graphicData>
        </a:graphic>
      </p:graphicFrame>
      <p:graphicFrame>
        <p:nvGraphicFramePr>
          <p:cNvPr id="6147" name="Object 3"/>
          <p:cNvGraphicFramePr>
            <a:graphicFrameLocks noChangeAspect="1"/>
          </p:cNvGraphicFramePr>
          <p:nvPr/>
        </p:nvGraphicFramePr>
        <p:xfrm>
          <a:off x="3357554" y="3732218"/>
          <a:ext cx="1720633" cy="446090"/>
        </p:xfrm>
        <a:graphic>
          <a:graphicData uri="http://schemas.openxmlformats.org/presentationml/2006/ole">
            <p:oleObj spid="_x0000_s6147" name="Equation" r:id="rId5" imgW="685800" imgH="177480" progId="Equation.DSMT4">
              <p:embed/>
            </p:oleObj>
          </a:graphicData>
        </a:graphic>
      </p:graphicFrame>
      <p:graphicFrame>
        <p:nvGraphicFramePr>
          <p:cNvPr id="6148" name="Object 4"/>
          <p:cNvGraphicFramePr>
            <a:graphicFrameLocks noChangeAspect="1"/>
          </p:cNvGraphicFramePr>
          <p:nvPr/>
        </p:nvGraphicFramePr>
        <p:xfrm>
          <a:off x="2500298" y="5160978"/>
          <a:ext cx="4260850" cy="508000"/>
        </p:xfrm>
        <a:graphic>
          <a:graphicData uri="http://schemas.openxmlformats.org/presentationml/2006/ole">
            <p:oleObj spid="_x0000_s6148" name="Equation" r:id="rId6" imgW="2133360" imgH="253800" progId="Equation.DSMT4">
              <p:embed/>
            </p:oleObj>
          </a:graphicData>
        </a:graphic>
      </p:graphicFrame>
      <p:graphicFrame>
        <p:nvGraphicFramePr>
          <p:cNvPr id="6149" name="Object 5"/>
          <p:cNvGraphicFramePr>
            <a:graphicFrameLocks noChangeAspect="1"/>
          </p:cNvGraphicFramePr>
          <p:nvPr/>
        </p:nvGraphicFramePr>
        <p:xfrm>
          <a:off x="3040071" y="5732482"/>
          <a:ext cx="2817813" cy="482600"/>
        </p:xfrm>
        <a:graphic>
          <a:graphicData uri="http://schemas.openxmlformats.org/presentationml/2006/ole">
            <p:oleObj spid="_x0000_s6149" name="Equation" r:id="rId7" imgW="1409400" imgH="241200" progId="Equation.DSMT4">
              <p:embed/>
            </p:oleObj>
          </a:graphicData>
        </a:graphic>
      </p:graphicFrame>
      <p:graphicFrame>
        <p:nvGraphicFramePr>
          <p:cNvPr id="6150" name="Object 6"/>
          <p:cNvGraphicFramePr>
            <a:graphicFrameLocks noChangeAspect="1"/>
          </p:cNvGraphicFramePr>
          <p:nvPr/>
        </p:nvGraphicFramePr>
        <p:xfrm>
          <a:off x="5954733" y="2357430"/>
          <a:ext cx="1474787" cy="712788"/>
        </p:xfrm>
        <a:graphic>
          <a:graphicData uri="http://schemas.openxmlformats.org/presentationml/2006/ole">
            <p:oleObj spid="_x0000_s6150" name="Equation" r:id="rId8" imgW="736560" imgH="355320" progId="Equation.DSMT4">
              <p:embed/>
            </p:oleObj>
          </a:graphicData>
        </a:graphic>
      </p:graphicFrame>
    </p:spTree>
  </p:cSld>
  <p:clrMapOvr>
    <a:masterClrMapping/>
  </p:clrMapOvr>
  <p:transition advTm="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Calculate the first k eigenvectors</a:t>
            </a:r>
          </a:p>
          <a:p>
            <a:r>
              <a:rPr lang="en-US" altLang="zh-CN" dirty="0" smtClean="0"/>
              <a:t> The New representation:</a:t>
            </a:r>
            <a:endParaRPr lang="zh-CN" altLang="en-US" dirty="0"/>
          </a:p>
        </p:txBody>
      </p:sp>
      <p:sp>
        <p:nvSpPr>
          <p:cNvPr id="3" name="标题 2"/>
          <p:cNvSpPr>
            <a:spLocks noGrp="1"/>
          </p:cNvSpPr>
          <p:nvPr>
            <p:ph type="title"/>
          </p:nvPr>
        </p:nvSpPr>
        <p:spPr/>
        <p:txBody>
          <a:bodyPr>
            <a:normAutofit fontScale="90000"/>
          </a:bodyPr>
          <a:lstStyle/>
          <a:p>
            <a:r>
              <a:rPr lang="en-US" altLang="zh-CN" dirty="0" smtClean="0"/>
              <a:t>Simple Review on Spectral Analysis</a:t>
            </a:r>
            <a:endParaRPr lang="zh-CN" altLang="en-US" dirty="0"/>
          </a:p>
        </p:txBody>
      </p:sp>
      <p:graphicFrame>
        <p:nvGraphicFramePr>
          <p:cNvPr id="7170" name="Object 2"/>
          <p:cNvGraphicFramePr>
            <a:graphicFrameLocks noChangeAspect="1"/>
          </p:cNvGraphicFramePr>
          <p:nvPr/>
        </p:nvGraphicFramePr>
        <p:xfrm>
          <a:off x="6429388" y="1471602"/>
          <a:ext cx="1220788" cy="457200"/>
        </p:xfrm>
        <a:graphic>
          <a:graphicData uri="http://schemas.openxmlformats.org/presentationml/2006/ole">
            <p:oleObj spid="_x0000_s7170" name="Equation" r:id="rId5" imgW="609480" imgH="228600" progId="Equation.DSMT4">
              <p:embed/>
            </p:oleObj>
          </a:graphicData>
        </a:graphic>
      </p:graphicFrame>
      <p:graphicFrame>
        <p:nvGraphicFramePr>
          <p:cNvPr id="5" name="表格 4"/>
          <p:cNvGraphicFramePr>
            <a:graphicFrameLocks noGrp="1"/>
          </p:cNvGraphicFramePr>
          <p:nvPr/>
        </p:nvGraphicFramePr>
        <p:xfrm>
          <a:off x="2714612" y="2428868"/>
          <a:ext cx="3714776" cy="3857652"/>
        </p:xfrm>
        <a:graphic>
          <a:graphicData uri="http://schemas.openxmlformats.org/drawingml/2006/table">
            <a:tbl>
              <a:tblPr>
                <a:tableStyleId>{3C2FFA5D-87B4-456A-9821-1D502468CF0F}</a:tableStyleId>
              </a:tblPr>
              <a:tblGrid>
                <a:gridCol w="928694"/>
                <a:gridCol w="928694"/>
                <a:gridCol w="928694"/>
                <a:gridCol w="928694"/>
              </a:tblGrid>
              <a:tr h="642942">
                <a:tc>
                  <a:txBody>
                    <a:bodyPr/>
                    <a:lstStyle/>
                    <a:p>
                      <a:pPr algn="ctr"/>
                      <a:endParaRPr lang="zh-CN" altLang="en-US" dirty="0"/>
                    </a:p>
                  </a:txBody>
                  <a:tcPr anchor="ctr">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bg1"/>
                    </a:solidFill>
                  </a:tcPr>
                </a:tc>
                <a:tc>
                  <a:txBody>
                    <a:bodyPr/>
                    <a:lstStyle/>
                    <a:p>
                      <a:pPr algn="ctr"/>
                      <a:r>
                        <a:rPr lang="en-US" altLang="zh-CN" dirty="0" smtClean="0"/>
                        <a:t>v</a:t>
                      </a:r>
                      <a:r>
                        <a:rPr lang="en-US" altLang="zh-CN" baseline="-25000" dirty="0" smtClean="0"/>
                        <a:t>1</a:t>
                      </a:r>
                      <a:endParaRPr lang="zh-CN" altLang="en-US" baseline="-25000" dirty="0"/>
                    </a:p>
                  </a:txBody>
                  <a:tcPr anchor="ctr">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bg1"/>
                    </a:solidFill>
                  </a:tcPr>
                </a:tc>
                <a:tc>
                  <a:txBody>
                    <a:bodyPr/>
                    <a:lstStyle/>
                    <a:p>
                      <a:pPr algn="ctr"/>
                      <a:r>
                        <a:rPr lang="en-US" altLang="zh-CN" dirty="0" smtClean="0"/>
                        <a:t>v</a:t>
                      </a:r>
                      <a:r>
                        <a:rPr lang="en-US" altLang="zh-CN" baseline="-25000" dirty="0" smtClean="0"/>
                        <a:t>2</a:t>
                      </a:r>
                      <a:endParaRPr lang="zh-CN" altLang="en-US" baseline="-25000" dirty="0"/>
                    </a:p>
                  </a:txBody>
                  <a:tcPr anchor="ctr">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bg1"/>
                    </a:solidFill>
                  </a:tcPr>
                </a:tc>
                <a:tc>
                  <a:txBody>
                    <a:bodyPr/>
                    <a:lstStyle/>
                    <a:p>
                      <a:pPr algn="ctr"/>
                      <a:r>
                        <a:rPr lang="en-US" altLang="zh-CN" dirty="0" smtClean="0"/>
                        <a:t>v</a:t>
                      </a:r>
                      <a:r>
                        <a:rPr lang="en-US" altLang="zh-CN" baseline="-25000" dirty="0" smtClean="0"/>
                        <a:t>3</a:t>
                      </a:r>
                      <a:endParaRPr lang="zh-CN" altLang="en-US" baseline="-25000" dirty="0"/>
                    </a:p>
                  </a:txBody>
                  <a:tcPr anchor="ctr">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bg1"/>
                    </a:solidFill>
                  </a:tcPr>
                </a:tc>
              </a:tr>
              <a:tr h="642942">
                <a:tc>
                  <a:txBody>
                    <a:bodyPr/>
                    <a:lstStyle/>
                    <a:p>
                      <a:r>
                        <a:rPr lang="en-US" altLang="zh-CN" dirty="0" smtClean="0"/>
                        <a:t>Node1</a:t>
                      </a:r>
                      <a:endParaRPr lang="zh-CN" altLang="en-US" dirty="0"/>
                    </a:p>
                  </a:txBody>
                  <a:tcPr anchor="ctr">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bg1"/>
                    </a:solidFill>
                  </a:tcPr>
                </a:tc>
                <a:tc>
                  <a:txBody>
                    <a:bodyPr/>
                    <a:lstStyle/>
                    <a:p>
                      <a:endParaRPr lang="zh-CN" altLang="en-US" dirty="0"/>
                    </a:p>
                  </a:txBody>
                  <a:tcPr>
                    <a:lnL w="9525" cap="flat" cmpd="sng" algn="ctr">
                      <a:noFill/>
                      <a:prstDash val="solid"/>
                    </a:lnL>
                    <a:lnT w="9525" cap="flat" cmpd="sng" algn="ctr">
                      <a:noFill/>
                      <a:prstDash val="solid"/>
                    </a:lnT>
                  </a:tcPr>
                </a:tc>
                <a:tc>
                  <a:txBody>
                    <a:bodyPr/>
                    <a:lstStyle/>
                    <a:p>
                      <a:endParaRPr lang="zh-CN" altLang="en-US" dirty="0"/>
                    </a:p>
                  </a:txBody>
                  <a:tcPr>
                    <a:lnT w="9525" cap="flat" cmpd="sng" algn="ctr">
                      <a:noFill/>
                      <a:prstDash val="solid"/>
                    </a:lnT>
                  </a:tcPr>
                </a:tc>
                <a:tc>
                  <a:txBody>
                    <a:bodyPr/>
                    <a:lstStyle/>
                    <a:p>
                      <a:endParaRPr lang="zh-CN" altLang="en-US" dirty="0"/>
                    </a:p>
                  </a:txBody>
                  <a:tcPr>
                    <a:lnT w="9525" cap="flat" cmpd="sng" algn="ctr">
                      <a:noFill/>
                      <a:prstDash val="solid"/>
                    </a:lnT>
                  </a:tcPr>
                </a:tc>
              </a:tr>
              <a:tr h="642942">
                <a:tc>
                  <a:txBody>
                    <a:bodyPr/>
                    <a:lstStyle/>
                    <a:p>
                      <a:r>
                        <a:rPr lang="en-US" altLang="zh-CN" dirty="0" smtClean="0"/>
                        <a:t>Node2</a:t>
                      </a:r>
                      <a:endParaRPr lang="zh-CN" altLang="en-US" dirty="0"/>
                    </a:p>
                  </a:txBody>
                  <a:tcPr anchor="ctr">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bg1"/>
                    </a:solidFill>
                  </a:tcPr>
                </a:tc>
                <a:tc>
                  <a:txBody>
                    <a:bodyPr/>
                    <a:lstStyle/>
                    <a:p>
                      <a:endParaRPr lang="zh-CN" altLang="en-US" dirty="0"/>
                    </a:p>
                  </a:txBody>
                  <a:tcPr>
                    <a:lnL w="9525" cap="flat" cmpd="sng" algn="ctr">
                      <a:noFill/>
                      <a:prstDash val="solid"/>
                    </a:lnL>
                  </a:tcPr>
                </a:tc>
                <a:tc>
                  <a:txBody>
                    <a:bodyPr/>
                    <a:lstStyle/>
                    <a:p>
                      <a:endParaRPr lang="zh-CN" altLang="en-US" dirty="0"/>
                    </a:p>
                  </a:txBody>
                  <a:tcPr/>
                </a:tc>
                <a:tc>
                  <a:txBody>
                    <a:bodyPr/>
                    <a:lstStyle/>
                    <a:p>
                      <a:endParaRPr lang="zh-CN" altLang="en-US"/>
                    </a:p>
                  </a:txBody>
                  <a:tcPr/>
                </a:tc>
              </a:tr>
              <a:tr h="642942">
                <a:tc>
                  <a:txBody>
                    <a:bodyPr/>
                    <a:lstStyle/>
                    <a:p>
                      <a:r>
                        <a:rPr lang="en-US" altLang="zh-CN" dirty="0" smtClean="0"/>
                        <a:t>Node3</a:t>
                      </a:r>
                      <a:endParaRPr lang="zh-CN" altLang="en-US" dirty="0"/>
                    </a:p>
                  </a:txBody>
                  <a:tcPr anchor="ctr">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bg1"/>
                    </a:solidFill>
                  </a:tcPr>
                </a:tc>
                <a:tc>
                  <a:txBody>
                    <a:bodyPr/>
                    <a:lstStyle/>
                    <a:p>
                      <a:endParaRPr lang="zh-CN" altLang="en-US" dirty="0"/>
                    </a:p>
                  </a:txBody>
                  <a:tcPr>
                    <a:lnL w="9525" cap="flat" cmpd="sng" algn="ctr">
                      <a:noFill/>
                      <a:prstDash val="solid"/>
                    </a:lnL>
                  </a:tcPr>
                </a:tc>
                <a:tc>
                  <a:txBody>
                    <a:bodyPr/>
                    <a:lstStyle/>
                    <a:p>
                      <a:endParaRPr lang="zh-CN" altLang="en-US" dirty="0"/>
                    </a:p>
                  </a:txBody>
                  <a:tcPr/>
                </a:tc>
                <a:tc>
                  <a:txBody>
                    <a:bodyPr/>
                    <a:lstStyle/>
                    <a:p>
                      <a:endParaRPr lang="zh-CN" altLang="en-US" dirty="0"/>
                    </a:p>
                  </a:txBody>
                  <a:tcPr/>
                </a:tc>
              </a:tr>
              <a:tr h="642942">
                <a:tc>
                  <a:txBody>
                    <a:bodyPr/>
                    <a:lstStyle/>
                    <a:p>
                      <a:r>
                        <a:rPr lang="en-US" altLang="zh-CN" dirty="0" smtClean="0"/>
                        <a:t>Node4</a:t>
                      </a:r>
                      <a:endParaRPr lang="zh-CN" altLang="en-US" dirty="0"/>
                    </a:p>
                  </a:txBody>
                  <a:tcPr anchor="ctr">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bg1"/>
                    </a:solidFill>
                  </a:tcPr>
                </a:tc>
                <a:tc>
                  <a:txBody>
                    <a:bodyPr/>
                    <a:lstStyle/>
                    <a:p>
                      <a:endParaRPr lang="zh-CN" altLang="en-US" dirty="0"/>
                    </a:p>
                  </a:txBody>
                  <a:tcPr>
                    <a:lnL w="9525" cap="flat" cmpd="sng" algn="ctr">
                      <a:noFill/>
                      <a:prstDash val="solid"/>
                    </a:lnL>
                  </a:tcPr>
                </a:tc>
                <a:tc>
                  <a:txBody>
                    <a:bodyPr/>
                    <a:lstStyle/>
                    <a:p>
                      <a:endParaRPr lang="zh-CN" altLang="en-US" dirty="0"/>
                    </a:p>
                  </a:txBody>
                  <a:tcPr/>
                </a:tc>
                <a:tc>
                  <a:txBody>
                    <a:bodyPr/>
                    <a:lstStyle/>
                    <a:p>
                      <a:endParaRPr lang="zh-CN" altLang="en-US" dirty="0"/>
                    </a:p>
                  </a:txBody>
                  <a:tcPr/>
                </a:tc>
              </a:tr>
              <a:tr h="642942">
                <a:tc>
                  <a:txBody>
                    <a:bodyPr/>
                    <a:lstStyle/>
                    <a:p>
                      <a:r>
                        <a:rPr lang="en-US" altLang="zh-CN" dirty="0" smtClean="0"/>
                        <a:t>…</a:t>
                      </a:r>
                      <a:endParaRPr lang="zh-CN" altLang="en-US" dirty="0"/>
                    </a:p>
                  </a:txBody>
                  <a:tcPr anchor="ctr">
                    <a:lnL w="9525" cap="flat" cmpd="sng" algn="ctr">
                      <a:noFill/>
                      <a:prstDash val="solid"/>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bg1"/>
                    </a:solidFill>
                  </a:tcPr>
                </a:tc>
                <a:tc>
                  <a:txBody>
                    <a:bodyPr/>
                    <a:lstStyle/>
                    <a:p>
                      <a:endParaRPr lang="zh-CN" altLang="en-US" dirty="0"/>
                    </a:p>
                  </a:txBody>
                  <a:tcPr>
                    <a:lnL w="9525" cap="flat" cmpd="sng" algn="ctr">
                      <a:noFill/>
                      <a:prstDash val="solid"/>
                    </a:lnL>
                  </a:tcPr>
                </a:tc>
                <a:tc>
                  <a:txBody>
                    <a:bodyPr/>
                    <a:lstStyle/>
                    <a:p>
                      <a:endParaRPr lang="zh-CN" altLang="en-US" dirty="0"/>
                    </a:p>
                  </a:txBody>
                  <a:tcPr/>
                </a:tc>
                <a:tc>
                  <a:txBody>
                    <a:bodyPr/>
                    <a:lstStyle/>
                    <a:p>
                      <a:endParaRPr lang="zh-CN" altLang="en-US" dirty="0"/>
                    </a:p>
                  </a:txBody>
                  <a:tcPr/>
                </a:tc>
              </a:tr>
            </a:tbl>
          </a:graphicData>
        </a:graphic>
      </p:graphicFrame>
      <p:sp>
        <p:nvSpPr>
          <p:cNvPr id="6" name="圆角矩形 5"/>
          <p:cNvSpPr/>
          <p:nvPr/>
        </p:nvSpPr>
        <p:spPr>
          <a:xfrm>
            <a:off x="2428860" y="3643314"/>
            <a:ext cx="4214842" cy="85725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左箭头 6"/>
          <p:cNvSpPr/>
          <p:nvPr/>
        </p:nvSpPr>
        <p:spPr>
          <a:xfrm rot="2703451">
            <a:off x="6696704" y="4625111"/>
            <a:ext cx="500066" cy="35719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流程图: 过程 7"/>
          <p:cNvSpPr/>
          <p:nvPr/>
        </p:nvSpPr>
        <p:spPr>
          <a:xfrm>
            <a:off x="7215206" y="5143512"/>
            <a:ext cx="1714512" cy="121444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New Feature Vector of the Node2</a:t>
            </a:r>
            <a:endParaRPr lang="zh-CN" altLang="en-US" dirty="0"/>
          </a:p>
        </p:txBody>
      </p:sp>
    </p:spTree>
    <p:custDataLst>
      <p:tags r:id="rId2"/>
    </p:custDataLst>
  </p:cSld>
  <p:clrMapOvr>
    <a:masterClrMapping/>
  </p:clrMapOvr>
  <p:transition advTm="22031"/>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linds(horizontal)">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en-US" altLang="zh-CN" dirty="0" smtClean="0"/>
              <a:t>Learning from Graph Spectra</a:t>
            </a:r>
            <a:endParaRPr lang="zh-CN" altLang="en-US" dirty="0"/>
          </a:p>
        </p:txBody>
      </p:sp>
      <p:sp>
        <p:nvSpPr>
          <p:cNvPr id="5" name="文本占位符 4"/>
          <p:cNvSpPr>
            <a:spLocks noGrp="1"/>
          </p:cNvSpPr>
          <p:nvPr>
            <p:ph type="body" idx="1"/>
          </p:nvPr>
        </p:nvSpPr>
        <p:spPr/>
        <p:txBody>
          <a:bodyPr/>
          <a:lstStyle/>
          <a:p>
            <a:endParaRPr lang="zh-CN" altLang="en-US"/>
          </a:p>
        </p:txBody>
      </p:sp>
    </p:spTree>
  </p:cSld>
  <p:clrMapOvr>
    <a:masterClrMapping/>
  </p:clrMapOvr>
  <p:transition advTm="0">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r>
              <a:rPr lang="en-US" altLang="zh-CN" dirty="0" smtClean="0"/>
              <a:t>Motivation</a:t>
            </a:r>
          </a:p>
          <a:p>
            <a:r>
              <a:rPr lang="en-US" altLang="zh-CN" dirty="0" smtClean="0"/>
              <a:t>Problem Formulation</a:t>
            </a:r>
          </a:p>
          <a:p>
            <a:r>
              <a:rPr lang="en-US" altLang="zh-CN" dirty="0" smtClean="0"/>
              <a:t>Graph Construction</a:t>
            </a:r>
          </a:p>
          <a:p>
            <a:r>
              <a:rPr lang="en-US" altLang="zh-CN" dirty="0" smtClean="0"/>
              <a:t>Simple Review on Spectral Analysis</a:t>
            </a:r>
          </a:p>
          <a:p>
            <a:r>
              <a:rPr lang="en-US" altLang="zh-CN" dirty="0" smtClean="0"/>
              <a:t>Learning from Graph Spectra</a:t>
            </a:r>
          </a:p>
          <a:p>
            <a:r>
              <a:rPr lang="en-US" altLang="zh-CN" dirty="0" smtClean="0"/>
              <a:t>Experiments Result</a:t>
            </a:r>
          </a:p>
          <a:p>
            <a:r>
              <a:rPr lang="en-US" altLang="zh-CN" dirty="0" smtClean="0"/>
              <a:t>Conclusion</a:t>
            </a:r>
            <a:endParaRPr lang="zh-CN" altLang="en-US" dirty="0"/>
          </a:p>
        </p:txBody>
      </p:sp>
      <p:sp>
        <p:nvSpPr>
          <p:cNvPr id="2" name="标题 1"/>
          <p:cNvSpPr>
            <a:spLocks noGrp="1"/>
          </p:cNvSpPr>
          <p:nvPr>
            <p:ph type="title"/>
          </p:nvPr>
        </p:nvSpPr>
        <p:spPr/>
        <p:txBody>
          <a:bodyPr/>
          <a:lstStyle/>
          <a:p>
            <a:r>
              <a:rPr lang="en-US" altLang="zh-CN" dirty="0" smtClean="0"/>
              <a:t>Outline</a:t>
            </a:r>
            <a:endParaRPr lang="zh-CN" altLang="en-US" dirty="0"/>
          </a:p>
        </p:txBody>
      </p:sp>
    </p:spTree>
  </p:cSld>
  <p:clrMapOvr>
    <a:masterClrMapping/>
  </p:clrMapOvr>
  <p:transition advTm="22063"/>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Graph G</a:t>
            </a:r>
          </a:p>
          <a:p>
            <a:r>
              <a:rPr lang="en-US" altLang="zh-CN" dirty="0" smtClean="0"/>
              <a:t>Adjacency matrix of G: </a:t>
            </a:r>
          </a:p>
          <a:p>
            <a:r>
              <a:rPr lang="en-US" altLang="zh-CN" dirty="0" smtClean="0"/>
              <a:t>Graph Laplacian   of G:</a:t>
            </a:r>
          </a:p>
          <a:p>
            <a:r>
              <a:rPr lang="en-US" altLang="zh-CN" dirty="0" smtClean="0"/>
              <a:t>Solve the generalized </a:t>
            </a:r>
            <a:r>
              <a:rPr lang="en-US" altLang="zh-CN" dirty="0" err="1" smtClean="0"/>
              <a:t>eigenproblem</a:t>
            </a:r>
            <a:r>
              <a:rPr lang="en-US" altLang="zh-CN" dirty="0" smtClean="0"/>
              <a:t>:</a:t>
            </a:r>
          </a:p>
          <a:p>
            <a:endParaRPr lang="en-US" altLang="zh-CN" dirty="0" smtClean="0"/>
          </a:p>
          <a:p>
            <a:r>
              <a:rPr lang="en-US" altLang="zh-CN" dirty="0" smtClean="0"/>
              <a:t>The first k eigenvectors form a new feature representation.</a:t>
            </a:r>
          </a:p>
          <a:p>
            <a:r>
              <a:rPr lang="en-US" altLang="zh-CN" dirty="0" smtClean="0"/>
              <a:t>Apply traditional learners such as NB, SVM</a:t>
            </a:r>
          </a:p>
          <a:p>
            <a:pPr lvl="1"/>
            <a:endParaRPr lang="en-US" altLang="zh-CN" dirty="0" smtClean="0"/>
          </a:p>
          <a:p>
            <a:pPr>
              <a:buNone/>
            </a:pPr>
            <a:endParaRPr lang="zh-CN" altLang="en-US" dirty="0"/>
          </a:p>
        </p:txBody>
      </p:sp>
      <p:sp>
        <p:nvSpPr>
          <p:cNvPr id="3" name="标题 2"/>
          <p:cNvSpPr>
            <a:spLocks noGrp="1"/>
          </p:cNvSpPr>
          <p:nvPr>
            <p:ph type="title"/>
          </p:nvPr>
        </p:nvSpPr>
        <p:spPr/>
        <p:txBody>
          <a:bodyPr>
            <a:normAutofit/>
          </a:bodyPr>
          <a:lstStyle/>
          <a:p>
            <a:r>
              <a:rPr lang="en-US" altLang="zh-CN" dirty="0" smtClean="0"/>
              <a:t>Learning from Graph Spectra</a:t>
            </a:r>
          </a:p>
        </p:txBody>
      </p:sp>
      <p:graphicFrame>
        <p:nvGraphicFramePr>
          <p:cNvPr id="8194" name="Object 2"/>
          <p:cNvGraphicFramePr>
            <a:graphicFrameLocks noChangeAspect="1"/>
          </p:cNvGraphicFramePr>
          <p:nvPr/>
        </p:nvGraphicFramePr>
        <p:xfrm>
          <a:off x="4786314" y="2000242"/>
          <a:ext cx="355600" cy="355600"/>
        </p:xfrm>
        <a:graphic>
          <a:graphicData uri="http://schemas.openxmlformats.org/presentationml/2006/ole">
            <p:oleObj spid="_x0000_s8194" name="Equation" r:id="rId4" imgW="177480" imgH="177480" progId="Equation.DSMT4">
              <p:embed/>
            </p:oleObj>
          </a:graphicData>
        </a:graphic>
      </p:graphicFrame>
      <p:graphicFrame>
        <p:nvGraphicFramePr>
          <p:cNvPr id="8195" name="Object 3"/>
          <p:cNvGraphicFramePr>
            <a:graphicFrameLocks noChangeAspect="1"/>
          </p:cNvGraphicFramePr>
          <p:nvPr/>
        </p:nvGraphicFramePr>
        <p:xfrm>
          <a:off x="4768861" y="2500310"/>
          <a:ext cx="1374775" cy="357188"/>
        </p:xfrm>
        <a:graphic>
          <a:graphicData uri="http://schemas.openxmlformats.org/presentationml/2006/ole">
            <p:oleObj spid="_x0000_s8195" name="Equation" r:id="rId5" imgW="685800" imgH="177480" progId="Equation.DSMT4">
              <p:embed/>
            </p:oleObj>
          </a:graphicData>
        </a:graphic>
      </p:graphicFrame>
      <p:graphicFrame>
        <p:nvGraphicFramePr>
          <p:cNvPr id="8196" name="Object 4"/>
          <p:cNvGraphicFramePr>
            <a:graphicFrameLocks noChangeAspect="1"/>
          </p:cNvGraphicFramePr>
          <p:nvPr/>
        </p:nvGraphicFramePr>
        <p:xfrm>
          <a:off x="3571868" y="3429002"/>
          <a:ext cx="1323975" cy="357188"/>
        </p:xfrm>
        <a:graphic>
          <a:graphicData uri="http://schemas.openxmlformats.org/presentationml/2006/ole">
            <p:oleObj spid="_x0000_s8196" name="Equation" r:id="rId6" imgW="660240" imgH="177480" progId="Equation.DSMT4">
              <p:embed/>
            </p:oleObj>
          </a:graphicData>
        </a:graphic>
      </p:graphicFrame>
    </p:spTree>
  </p:cSld>
  <p:clrMapOvr>
    <a:masterClrMapping/>
  </p:clrMapOvr>
  <p:transition advTm="45516"/>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右箭头 12"/>
          <p:cNvSpPr/>
          <p:nvPr/>
        </p:nvSpPr>
        <p:spPr>
          <a:xfrm rot="1606352">
            <a:off x="-152147" y="2790767"/>
            <a:ext cx="8913755" cy="27146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5" name="内容占位符 4"/>
          <p:cNvGraphicFramePr>
            <a:graphicFrameLocks noGrp="1"/>
          </p:cNvGraphicFramePr>
          <p:nvPr>
            <p:ph idx="1"/>
          </p:nvPr>
        </p:nvGraphicFramePr>
        <p:xfrm>
          <a:off x="500034" y="1357298"/>
          <a:ext cx="2714644" cy="1285884"/>
        </p:xfrm>
        <a:graphic>
          <a:graphicData uri="http://schemas.openxmlformats.org/drawingml/2006/table">
            <a:tbl>
              <a:tblPr firstRow="1" firstCol="1" bandRow="1">
                <a:tableStyleId>{5C22544A-7EE6-4342-B048-85BDC9FD1C3A}</a:tableStyleId>
              </a:tblPr>
              <a:tblGrid>
                <a:gridCol w="678661"/>
                <a:gridCol w="678661"/>
                <a:gridCol w="678661"/>
                <a:gridCol w="678661"/>
              </a:tblGrid>
              <a:tr h="375177">
                <a:tc>
                  <a:txBody>
                    <a:bodyPr/>
                    <a:lstStyle/>
                    <a:p>
                      <a:pPr algn="ctr"/>
                      <a:endParaRPr lang="zh-CN" altLang="en-US" sz="1000" baseline="0" dirty="0"/>
                    </a:p>
                  </a:txBody>
                  <a:tcPr anchor="ctr"/>
                </a:tc>
                <a:tc>
                  <a:txBody>
                    <a:bodyPr/>
                    <a:lstStyle/>
                    <a:p>
                      <a:pPr algn="ctr"/>
                      <a:r>
                        <a:rPr lang="en-US" altLang="zh-CN" sz="1000" baseline="0" dirty="0" smtClean="0"/>
                        <a:t>Doc</a:t>
                      </a:r>
                      <a:endParaRPr lang="zh-CN" altLang="en-US" sz="1000" baseline="0" dirty="0"/>
                    </a:p>
                  </a:txBody>
                  <a:tcPr anchor="ctr"/>
                </a:tc>
                <a:tc>
                  <a:txBody>
                    <a:bodyPr/>
                    <a:lstStyle/>
                    <a:p>
                      <a:pPr algn="ctr"/>
                      <a:r>
                        <a:rPr lang="en-US" altLang="zh-CN" sz="1000" baseline="0" dirty="0" smtClean="0"/>
                        <a:t>Feature</a:t>
                      </a:r>
                      <a:endParaRPr lang="zh-CN" altLang="en-US" sz="1000" baseline="0" dirty="0"/>
                    </a:p>
                  </a:txBody>
                  <a:tcPr anchor="ctr"/>
                </a:tc>
                <a:tc>
                  <a:txBody>
                    <a:bodyPr/>
                    <a:lstStyle/>
                    <a:p>
                      <a:pPr algn="ctr"/>
                      <a:r>
                        <a:rPr lang="en-US" altLang="zh-CN" sz="1000" baseline="0" dirty="0" smtClean="0"/>
                        <a:t>Label</a:t>
                      </a:r>
                      <a:endParaRPr lang="zh-CN" altLang="en-US" sz="1000" baseline="0" dirty="0"/>
                    </a:p>
                  </a:txBody>
                  <a:tcPr anchor="ctr"/>
                </a:tc>
              </a:tr>
              <a:tr h="267765">
                <a:tc>
                  <a:txBody>
                    <a:bodyPr/>
                    <a:lstStyle/>
                    <a:p>
                      <a:pPr algn="ctr"/>
                      <a:r>
                        <a:rPr lang="en-US" altLang="zh-CN" sz="1000" baseline="0" dirty="0" smtClean="0"/>
                        <a:t>Doc</a:t>
                      </a: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r>
              <a:tr h="375177">
                <a:tc>
                  <a:txBody>
                    <a:bodyPr/>
                    <a:lstStyle/>
                    <a:p>
                      <a:pPr algn="ctr"/>
                      <a:r>
                        <a:rPr lang="en-US" altLang="zh-CN" sz="1000" baseline="0" dirty="0" smtClean="0"/>
                        <a:t>Feature</a:t>
                      </a: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r>
              <a:tr h="267765">
                <a:tc>
                  <a:txBody>
                    <a:bodyPr/>
                    <a:lstStyle/>
                    <a:p>
                      <a:pPr algn="ctr"/>
                      <a:r>
                        <a:rPr lang="en-US" altLang="zh-CN" sz="1000" baseline="0" dirty="0" smtClean="0"/>
                        <a:t>Label</a:t>
                      </a: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r>
            </a:tbl>
          </a:graphicData>
        </a:graphic>
      </p:graphicFrame>
      <p:sp>
        <p:nvSpPr>
          <p:cNvPr id="3" name="标题 2"/>
          <p:cNvSpPr>
            <a:spLocks noGrp="1"/>
          </p:cNvSpPr>
          <p:nvPr>
            <p:ph type="title"/>
          </p:nvPr>
        </p:nvSpPr>
        <p:spPr/>
        <p:txBody>
          <a:bodyPr/>
          <a:lstStyle/>
          <a:p>
            <a:r>
              <a:rPr lang="en-US" altLang="zh-CN" dirty="0" smtClean="0"/>
              <a:t>Learning from Graph Spectra</a:t>
            </a:r>
            <a:endParaRPr lang="zh-CN" altLang="en-US" dirty="0"/>
          </a:p>
        </p:txBody>
      </p:sp>
      <p:graphicFrame>
        <p:nvGraphicFramePr>
          <p:cNvPr id="7" name="内容占位符 4"/>
          <p:cNvGraphicFramePr>
            <a:graphicFrameLocks noGrp="1"/>
          </p:cNvGraphicFramePr>
          <p:nvPr>
            <p:ph idx="1"/>
          </p:nvPr>
        </p:nvGraphicFramePr>
        <p:xfrm>
          <a:off x="1928794" y="2071678"/>
          <a:ext cx="2643208" cy="1143008"/>
        </p:xfrm>
        <a:graphic>
          <a:graphicData uri="http://schemas.openxmlformats.org/drawingml/2006/table">
            <a:tbl>
              <a:tblPr firstRow="1" firstCol="1" bandRow="1">
                <a:tableStyleId>{5C22544A-7EE6-4342-B048-85BDC9FD1C3A}</a:tableStyleId>
              </a:tblPr>
              <a:tblGrid>
                <a:gridCol w="660802"/>
                <a:gridCol w="660802"/>
                <a:gridCol w="660802"/>
                <a:gridCol w="660802"/>
              </a:tblGrid>
              <a:tr h="323795">
                <a:tc>
                  <a:txBody>
                    <a:bodyPr/>
                    <a:lstStyle/>
                    <a:p>
                      <a:pPr algn="ctr"/>
                      <a:endParaRPr lang="zh-CN" altLang="en-US" sz="1000" baseline="0" dirty="0"/>
                    </a:p>
                  </a:txBody>
                  <a:tcPr anchor="ctr"/>
                </a:tc>
                <a:tc>
                  <a:txBody>
                    <a:bodyPr/>
                    <a:lstStyle/>
                    <a:p>
                      <a:pPr algn="ctr"/>
                      <a:r>
                        <a:rPr lang="en-US" altLang="zh-CN" sz="1000" baseline="0" dirty="0" smtClean="0"/>
                        <a:t>Doc</a:t>
                      </a:r>
                      <a:endParaRPr lang="zh-CN" altLang="en-US" sz="1000" baseline="0" dirty="0"/>
                    </a:p>
                  </a:txBody>
                  <a:tcPr anchor="ctr"/>
                </a:tc>
                <a:tc>
                  <a:txBody>
                    <a:bodyPr/>
                    <a:lstStyle/>
                    <a:p>
                      <a:pPr algn="ctr"/>
                      <a:r>
                        <a:rPr lang="en-US" altLang="zh-CN" sz="1000" baseline="0" dirty="0" smtClean="0"/>
                        <a:t>Feature</a:t>
                      </a:r>
                      <a:endParaRPr lang="zh-CN" altLang="en-US" sz="1000" baseline="0" dirty="0"/>
                    </a:p>
                  </a:txBody>
                  <a:tcPr anchor="ctr"/>
                </a:tc>
                <a:tc>
                  <a:txBody>
                    <a:bodyPr/>
                    <a:lstStyle/>
                    <a:p>
                      <a:pPr algn="ctr"/>
                      <a:r>
                        <a:rPr lang="en-US" altLang="zh-CN" sz="1000" baseline="0" dirty="0" smtClean="0"/>
                        <a:t>Label</a:t>
                      </a:r>
                      <a:endParaRPr lang="zh-CN" altLang="en-US" sz="1000" baseline="0" dirty="0"/>
                    </a:p>
                  </a:txBody>
                  <a:tcPr anchor="ctr"/>
                </a:tc>
              </a:tr>
              <a:tr h="247709">
                <a:tc>
                  <a:txBody>
                    <a:bodyPr/>
                    <a:lstStyle/>
                    <a:p>
                      <a:pPr algn="ctr"/>
                      <a:r>
                        <a:rPr lang="en-US" altLang="zh-CN" sz="1000" baseline="0" dirty="0" smtClean="0"/>
                        <a:t>Doc</a:t>
                      </a: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r>
              <a:tr h="323795">
                <a:tc>
                  <a:txBody>
                    <a:bodyPr/>
                    <a:lstStyle/>
                    <a:p>
                      <a:pPr algn="ctr"/>
                      <a:r>
                        <a:rPr lang="en-US" altLang="zh-CN" sz="1000" baseline="0" dirty="0" smtClean="0"/>
                        <a:t>Feature</a:t>
                      </a: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r>
              <a:tr h="247709">
                <a:tc>
                  <a:txBody>
                    <a:bodyPr/>
                    <a:lstStyle/>
                    <a:p>
                      <a:pPr algn="ctr"/>
                      <a:r>
                        <a:rPr lang="en-US" altLang="zh-CN" sz="1000" baseline="0" dirty="0" smtClean="0"/>
                        <a:t>Label</a:t>
                      </a: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r>
            </a:tbl>
          </a:graphicData>
        </a:graphic>
      </p:graphicFrame>
      <p:graphicFrame>
        <p:nvGraphicFramePr>
          <p:cNvPr id="8" name="内容占位符 4"/>
          <p:cNvGraphicFramePr>
            <a:graphicFrameLocks noGrp="1"/>
          </p:cNvGraphicFramePr>
          <p:nvPr>
            <p:ph idx="1"/>
          </p:nvPr>
        </p:nvGraphicFramePr>
        <p:xfrm>
          <a:off x="3428992" y="2714620"/>
          <a:ext cx="2214579" cy="1972918"/>
        </p:xfrm>
        <a:graphic>
          <a:graphicData uri="http://schemas.openxmlformats.org/drawingml/2006/table">
            <a:tbl>
              <a:tblPr firstRow="1" firstCol="1" bandRow="1">
                <a:tableStyleId>{5C22544A-7EE6-4342-B048-85BDC9FD1C3A}</a:tableStyleId>
              </a:tblPr>
              <a:tblGrid>
                <a:gridCol w="738193"/>
                <a:gridCol w="738193"/>
                <a:gridCol w="738193"/>
              </a:tblGrid>
              <a:tr h="389899">
                <a:tc>
                  <a:txBody>
                    <a:bodyPr/>
                    <a:lstStyle/>
                    <a:p>
                      <a:pPr algn="ctr"/>
                      <a:endParaRPr lang="zh-CN" altLang="en-US" sz="1000" baseline="0" dirty="0"/>
                    </a:p>
                  </a:txBody>
                  <a:tcPr anchor="ctr"/>
                </a:tc>
                <a:tc>
                  <a:txBody>
                    <a:bodyPr/>
                    <a:lstStyle/>
                    <a:p>
                      <a:pPr algn="ctr"/>
                      <a:r>
                        <a:rPr lang="en-US" altLang="zh-CN" sz="1000" baseline="0" dirty="0" smtClean="0"/>
                        <a:t>v1</a:t>
                      </a:r>
                      <a:endParaRPr lang="zh-CN" altLang="en-US" sz="1000" baseline="0" dirty="0"/>
                    </a:p>
                  </a:txBody>
                  <a:tcPr anchor="ctr"/>
                </a:tc>
                <a:tc>
                  <a:txBody>
                    <a:bodyPr/>
                    <a:lstStyle/>
                    <a:p>
                      <a:pPr algn="ctr"/>
                      <a:r>
                        <a:rPr lang="en-US" altLang="zh-CN" sz="1000" baseline="0" dirty="0" smtClean="0"/>
                        <a:t>v2</a:t>
                      </a:r>
                      <a:endParaRPr lang="zh-CN" altLang="en-US" sz="1000" baseline="0" dirty="0"/>
                    </a:p>
                  </a:txBody>
                  <a:tcPr anchor="ctr"/>
                </a:tc>
              </a:tr>
              <a:tr h="298280">
                <a:tc>
                  <a:txBody>
                    <a:bodyPr/>
                    <a:lstStyle/>
                    <a:p>
                      <a:pPr algn="ctr"/>
                      <a:r>
                        <a:rPr lang="en-US" altLang="zh-CN" sz="1000" baseline="0" dirty="0" smtClean="0"/>
                        <a:t>Train</a:t>
                      </a: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r>
              <a:tr h="298280">
                <a:tc>
                  <a:txBody>
                    <a:bodyPr/>
                    <a:lstStyle/>
                    <a:p>
                      <a:pPr algn="ctr"/>
                      <a:r>
                        <a:rPr lang="en-US" altLang="zh-CN" sz="1000" baseline="0" dirty="0" smtClean="0"/>
                        <a:t>Test</a:t>
                      </a: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r>
              <a:tr h="298280">
                <a:tc>
                  <a:txBody>
                    <a:bodyPr/>
                    <a:lstStyle/>
                    <a:p>
                      <a:pPr algn="ctr"/>
                      <a:r>
                        <a:rPr lang="en-US" altLang="zh-CN" sz="1000" baseline="0" dirty="0" smtClean="0"/>
                        <a:t>Auxiliary</a:t>
                      </a: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r>
              <a:tr h="389899">
                <a:tc>
                  <a:txBody>
                    <a:bodyPr/>
                    <a:lstStyle/>
                    <a:p>
                      <a:pPr algn="ctr"/>
                      <a:r>
                        <a:rPr lang="en-US" altLang="zh-CN" sz="1000" baseline="0" dirty="0" smtClean="0"/>
                        <a:t>Feature</a:t>
                      </a: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r>
              <a:tr h="298280">
                <a:tc>
                  <a:txBody>
                    <a:bodyPr/>
                    <a:lstStyle/>
                    <a:p>
                      <a:pPr algn="ctr"/>
                      <a:r>
                        <a:rPr lang="en-US" altLang="zh-CN" sz="1000" baseline="0" dirty="0" smtClean="0"/>
                        <a:t>Label</a:t>
                      </a:r>
                      <a:endParaRPr lang="zh-CN" altLang="en-US" sz="1000" baseline="0" dirty="0"/>
                    </a:p>
                  </a:txBody>
                  <a:tcPr anchor="ctr"/>
                </a:tc>
                <a:tc>
                  <a:txBody>
                    <a:bodyPr/>
                    <a:lstStyle/>
                    <a:p>
                      <a:pPr algn="ctr"/>
                      <a:endParaRPr lang="zh-CN" altLang="en-US" sz="1000" baseline="0" dirty="0"/>
                    </a:p>
                  </a:txBody>
                  <a:tcPr anchor="ctr"/>
                </a:tc>
                <a:tc>
                  <a:txBody>
                    <a:bodyPr/>
                    <a:lstStyle/>
                    <a:p>
                      <a:pPr algn="ctr"/>
                      <a:endParaRPr lang="zh-CN" altLang="en-US" sz="1000" baseline="0" dirty="0"/>
                    </a:p>
                  </a:txBody>
                  <a:tcPr anchor="ctr"/>
                </a:tc>
              </a:tr>
            </a:tbl>
          </a:graphicData>
        </a:graphic>
      </p:graphicFrame>
      <p:graphicFrame>
        <p:nvGraphicFramePr>
          <p:cNvPr id="11" name="表格 10"/>
          <p:cNvGraphicFramePr>
            <a:graphicFrameLocks noGrp="1"/>
          </p:cNvGraphicFramePr>
          <p:nvPr/>
        </p:nvGraphicFramePr>
        <p:xfrm>
          <a:off x="4929190" y="4071942"/>
          <a:ext cx="2357454" cy="365760"/>
        </p:xfrm>
        <a:graphic>
          <a:graphicData uri="http://schemas.openxmlformats.org/drawingml/2006/table">
            <a:tbl>
              <a:tblPr firstCol="1">
                <a:tableStyleId>{5C22544A-7EE6-4342-B048-85BDC9FD1C3A}</a:tableStyleId>
              </a:tblPr>
              <a:tblGrid>
                <a:gridCol w="785818"/>
                <a:gridCol w="785818"/>
                <a:gridCol w="785818"/>
              </a:tblGrid>
              <a:tr h="214314">
                <a:tc>
                  <a:txBody>
                    <a:bodyPr/>
                    <a:lstStyle/>
                    <a:p>
                      <a:pPr algn="ctr"/>
                      <a:r>
                        <a:rPr lang="en-US" altLang="zh-CN" dirty="0" smtClean="0"/>
                        <a:t>Train</a:t>
                      </a:r>
                      <a:endParaRPr lang="zh-CN" altLang="en-US" dirty="0"/>
                    </a:p>
                  </a:txBody>
                  <a:tcPr/>
                </a:tc>
                <a:tc>
                  <a:txBody>
                    <a:bodyPr/>
                    <a:lstStyle/>
                    <a:p>
                      <a:pPr algn="ctr"/>
                      <a:r>
                        <a:rPr lang="en-US" altLang="zh-CN" dirty="0" smtClean="0"/>
                        <a:t>v</a:t>
                      </a:r>
                      <a:r>
                        <a:rPr lang="en-US" altLang="zh-CN" baseline="-25000" dirty="0" smtClean="0"/>
                        <a:t>1</a:t>
                      </a:r>
                      <a:endParaRPr lang="zh-CN" altLang="en-US" baseline="-25000" dirty="0"/>
                    </a:p>
                  </a:txBody>
                  <a:tcPr/>
                </a:tc>
                <a:tc>
                  <a:txBody>
                    <a:bodyPr/>
                    <a:lstStyle/>
                    <a:p>
                      <a:pPr algn="ctr"/>
                      <a:r>
                        <a:rPr lang="en-US" altLang="zh-CN" dirty="0" smtClean="0"/>
                        <a:t>v</a:t>
                      </a:r>
                      <a:r>
                        <a:rPr lang="en-US" altLang="zh-CN" baseline="-25000" dirty="0" smtClean="0"/>
                        <a:t>2</a:t>
                      </a:r>
                      <a:endParaRPr lang="zh-CN" altLang="en-US" baseline="-25000" dirty="0"/>
                    </a:p>
                  </a:txBody>
                  <a:tcPr/>
                </a:tc>
              </a:tr>
            </a:tbl>
          </a:graphicData>
        </a:graphic>
      </p:graphicFrame>
      <p:graphicFrame>
        <p:nvGraphicFramePr>
          <p:cNvPr id="12" name="表格 11"/>
          <p:cNvGraphicFramePr>
            <a:graphicFrameLocks noGrp="1"/>
          </p:cNvGraphicFramePr>
          <p:nvPr/>
        </p:nvGraphicFramePr>
        <p:xfrm>
          <a:off x="4929190" y="4572008"/>
          <a:ext cx="2357454" cy="365760"/>
        </p:xfrm>
        <a:graphic>
          <a:graphicData uri="http://schemas.openxmlformats.org/drawingml/2006/table">
            <a:tbl>
              <a:tblPr firstCol="1">
                <a:tableStyleId>{5C22544A-7EE6-4342-B048-85BDC9FD1C3A}</a:tableStyleId>
              </a:tblPr>
              <a:tblGrid>
                <a:gridCol w="785818"/>
                <a:gridCol w="785818"/>
                <a:gridCol w="785818"/>
              </a:tblGrid>
              <a:tr h="214314">
                <a:tc>
                  <a:txBody>
                    <a:bodyPr/>
                    <a:lstStyle/>
                    <a:p>
                      <a:pPr algn="ctr"/>
                      <a:r>
                        <a:rPr lang="en-US" altLang="zh-CN" dirty="0" smtClean="0"/>
                        <a:t>Test</a:t>
                      </a:r>
                      <a:endParaRPr lang="zh-CN" altLang="en-US" dirty="0"/>
                    </a:p>
                  </a:txBody>
                  <a:tcPr/>
                </a:tc>
                <a:tc>
                  <a:txBody>
                    <a:bodyPr/>
                    <a:lstStyle/>
                    <a:p>
                      <a:pPr algn="ctr"/>
                      <a:r>
                        <a:rPr lang="en-US" altLang="zh-CN" dirty="0" smtClean="0"/>
                        <a:t>v</a:t>
                      </a:r>
                      <a:r>
                        <a:rPr lang="en-US" altLang="zh-CN" baseline="-25000" dirty="0" smtClean="0"/>
                        <a:t>1</a:t>
                      </a:r>
                      <a:endParaRPr lang="zh-CN" altLang="en-US" baseline="-25000" dirty="0"/>
                    </a:p>
                  </a:txBody>
                  <a:tcPr/>
                </a:tc>
                <a:tc>
                  <a:txBody>
                    <a:bodyPr/>
                    <a:lstStyle/>
                    <a:p>
                      <a:pPr algn="ctr"/>
                      <a:r>
                        <a:rPr lang="en-US" altLang="zh-CN" dirty="0" smtClean="0"/>
                        <a:t>v</a:t>
                      </a:r>
                      <a:r>
                        <a:rPr lang="en-US" altLang="zh-CN" baseline="-25000" dirty="0" smtClean="0"/>
                        <a:t>2</a:t>
                      </a:r>
                      <a:endParaRPr lang="zh-CN" altLang="en-US" baseline="-25000" dirty="0"/>
                    </a:p>
                  </a:txBody>
                  <a:tcPr/>
                </a:tc>
              </a:tr>
            </a:tbl>
          </a:graphicData>
        </a:graphic>
      </p:graphicFrame>
      <p:sp>
        <p:nvSpPr>
          <p:cNvPr id="18" name="流程图: 磁盘 17"/>
          <p:cNvSpPr/>
          <p:nvPr/>
        </p:nvSpPr>
        <p:spPr>
          <a:xfrm>
            <a:off x="7143768" y="4786322"/>
            <a:ext cx="1714512" cy="500066"/>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Classifier</a:t>
            </a:r>
            <a:endParaRPr lang="zh-CN" altLang="en-US" dirty="0"/>
          </a:p>
        </p:txBody>
      </p:sp>
      <p:graphicFrame>
        <p:nvGraphicFramePr>
          <p:cNvPr id="9218" name="Object 2"/>
          <p:cNvGraphicFramePr>
            <a:graphicFrameLocks noChangeAspect="1"/>
          </p:cNvGraphicFramePr>
          <p:nvPr/>
        </p:nvGraphicFramePr>
        <p:xfrm>
          <a:off x="2143108" y="1071563"/>
          <a:ext cx="355600" cy="355600"/>
        </p:xfrm>
        <a:graphic>
          <a:graphicData uri="http://schemas.openxmlformats.org/presentationml/2006/ole">
            <p:oleObj spid="_x0000_s77826" name="Equation" r:id="rId5" imgW="177480" imgH="177480" progId="Equation.DSMT4">
              <p:embed/>
            </p:oleObj>
          </a:graphicData>
        </a:graphic>
      </p:graphicFrame>
      <p:graphicFrame>
        <p:nvGraphicFramePr>
          <p:cNvPr id="9219" name="Object 3"/>
          <p:cNvGraphicFramePr>
            <a:graphicFrameLocks noChangeAspect="1"/>
          </p:cNvGraphicFramePr>
          <p:nvPr/>
        </p:nvGraphicFramePr>
        <p:xfrm>
          <a:off x="3428992" y="1739890"/>
          <a:ext cx="280988" cy="331788"/>
        </p:xfrm>
        <a:graphic>
          <a:graphicData uri="http://schemas.openxmlformats.org/presentationml/2006/ole">
            <p:oleObj spid="_x0000_s77827" name="Equation" r:id="rId6" imgW="139680" imgH="164880" progId="Equation.DSMT4">
              <p:embed/>
            </p:oleObj>
          </a:graphicData>
        </a:graphic>
      </p:graphicFrame>
      <p:sp>
        <p:nvSpPr>
          <p:cNvPr id="23" name="TextBox 22"/>
          <p:cNvSpPr txBox="1"/>
          <p:nvPr/>
        </p:nvSpPr>
        <p:spPr>
          <a:xfrm>
            <a:off x="5429256" y="2857496"/>
            <a:ext cx="184731" cy="369332"/>
          </a:xfrm>
          <a:prstGeom prst="rect">
            <a:avLst/>
          </a:prstGeom>
          <a:noFill/>
        </p:spPr>
        <p:txBody>
          <a:bodyPr wrap="none" rtlCol="0">
            <a:spAutoFit/>
          </a:bodyPr>
          <a:lstStyle/>
          <a:p>
            <a:endParaRPr lang="zh-CN" altLang="en-US" dirty="0"/>
          </a:p>
        </p:txBody>
      </p:sp>
    </p:spTree>
    <p:custDataLst>
      <p:tags r:id="rId2"/>
    </p:custDataLst>
  </p:cSld>
  <p:clrMapOvr>
    <a:masterClrMapping/>
  </p:clrMapOvr>
  <p:transition advTm="6320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218"/>
                                        </p:tgtEl>
                                        <p:attrNameLst>
                                          <p:attrName>style.visibility</p:attrName>
                                        </p:attrNameLst>
                                      </p:cBhvr>
                                      <p:to>
                                        <p:strVal val="visible"/>
                                      </p:to>
                                    </p:set>
                                    <p:anim calcmode="lin" valueType="num">
                                      <p:cBhvr additive="base">
                                        <p:cTn id="11" dur="500" fill="hold"/>
                                        <p:tgtEl>
                                          <p:spTgt spid="9218"/>
                                        </p:tgtEl>
                                        <p:attrNameLst>
                                          <p:attrName>ppt_x</p:attrName>
                                        </p:attrNameLst>
                                      </p:cBhvr>
                                      <p:tavLst>
                                        <p:tav tm="0">
                                          <p:val>
                                            <p:strVal val="#ppt_x"/>
                                          </p:val>
                                        </p:tav>
                                        <p:tav tm="100000">
                                          <p:val>
                                            <p:strVal val="#ppt_x"/>
                                          </p:val>
                                        </p:tav>
                                      </p:tavLst>
                                    </p:anim>
                                    <p:anim calcmode="lin" valueType="num">
                                      <p:cBhvr additive="base">
                                        <p:cTn id="12" dur="500" fill="hold"/>
                                        <p:tgtEl>
                                          <p:spTgt spid="9218"/>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219"/>
                                        </p:tgtEl>
                                        <p:attrNameLst>
                                          <p:attrName>style.visibility</p:attrName>
                                        </p:attrNameLst>
                                      </p:cBhvr>
                                      <p:to>
                                        <p:strVal val="visible"/>
                                      </p:to>
                                    </p:set>
                                    <p:anim calcmode="lin" valueType="num">
                                      <p:cBhvr additive="base">
                                        <p:cTn id="15" dur="500" fill="hold"/>
                                        <p:tgtEl>
                                          <p:spTgt spid="9219"/>
                                        </p:tgtEl>
                                        <p:attrNameLst>
                                          <p:attrName>ppt_x</p:attrName>
                                        </p:attrNameLst>
                                      </p:cBhvr>
                                      <p:tavLst>
                                        <p:tav tm="0">
                                          <p:val>
                                            <p:strVal val="#ppt_x"/>
                                          </p:val>
                                        </p:tav>
                                        <p:tav tm="100000">
                                          <p:val>
                                            <p:strVal val="#ppt_x"/>
                                          </p:val>
                                        </p:tav>
                                      </p:tavLst>
                                    </p:anim>
                                    <p:anim calcmode="lin" valueType="num">
                                      <p:cBhvr additive="base">
                                        <p:cTn id="16" dur="500" fill="hold"/>
                                        <p:tgtEl>
                                          <p:spTgt spid="9219"/>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additive="base">
                                        <p:cTn id="35" dur="500" fill="hold"/>
                                        <p:tgtEl>
                                          <p:spTgt spid="18"/>
                                        </p:tgtEl>
                                        <p:attrNameLst>
                                          <p:attrName>ppt_x</p:attrName>
                                        </p:attrNameLst>
                                      </p:cBhvr>
                                      <p:tavLst>
                                        <p:tav tm="0">
                                          <p:val>
                                            <p:strVal val="#ppt_x"/>
                                          </p:val>
                                        </p:tav>
                                        <p:tav tm="100000">
                                          <p:val>
                                            <p:strVal val="#ppt_x"/>
                                          </p:val>
                                        </p:tav>
                                      </p:tavLst>
                                    </p:anim>
                                    <p:anim calcmode="lin" valueType="num">
                                      <p:cBhvr additive="base">
                                        <p:cTn id="3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The only problem remain is the computation time.</a:t>
            </a:r>
          </a:p>
          <a:p>
            <a:r>
              <a:rPr lang="en-US" altLang="zh-CN" dirty="0" smtClean="0"/>
              <a:t>Which is lucky:</a:t>
            </a:r>
          </a:p>
          <a:p>
            <a:pPr lvl="1"/>
            <a:r>
              <a:rPr lang="en-US" altLang="zh-CN" dirty="0" smtClean="0"/>
              <a:t>Matrix L is sparse</a:t>
            </a:r>
          </a:p>
          <a:p>
            <a:pPr lvl="1"/>
            <a:r>
              <a:rPr lang="en-US" altLang="zh-CN" dirty="0" smtClean="0"/>
              <a:t>There are fast algorithms for sparse matrix for solving eigen-problem. (</a:t>
            </a:r>
            <a:r>
              <a:rPr lang="en-US" altLang="zh-CN" dirty="0" err="1" smtClean="0"/>
              <a:t>Lanczos</a:t>
            </a:r>
            <a:r>
              <a:rPr lang="en-US" altLang="zh-CN" dirty="0" smtClean="0"/>
              <a:t>)</a:t>
            </a:r>
          </a:p>
          <a:p>
            <a:r>
              <a:rPr lang="en-US" altLang="zh-CN" dirty="0" smtClean="0"/>
              <a:t>The final computational cost is linear to </a:t>
            </a:r>
            <a:endParaRPr lang="zh-CN" altLang="en-US" dirty="0"/>
          </a:p>
        </p:txBody>
      </p:sp>
      <p:sp>
        <p:nvSpPr>
          <p:cNvPr id="3" name="标题 2"/>
          <p:cNvSpPr>
            <a:spLocks noGrp="1"/>
          </p:cNvSpPr>
          <p:nvPr>
            <p:ph type="title"/>
          </p:nvPr>
        </p:nvSpPr>
        <p:spPr/>
        <p:txBody>
          <a:bodyPr/>
          <a:lstStyle/>
          <a:p>
            <a:r>
              <a:rPr lang="en-US" altLang="zh-CN" dirty="0" smtClean="0"/>
              <a:t>Learning from Graph Spectra	</a:t>
            </a:r>
            <a:endParaRPr lang="zh-CN" altLang="en-US" dirty="0"/>
          </a:p>
        </p:txBody>
      </p:sp>
      <p:graphicFrame>
        <p:nvGraphicFramePr>
          <p:cNvPr id="10242" name="Object 2"/>
          <p:cNvGraphicFramePr>
            <a:graphicFrameLocks noChangeAspect="1"/>
          </p:cNvGraphicFramePr>
          <p:nvPr/>
        </p:nvGraphicFramePr>
        <p:xfrm>
          <a:off x="7616854" y="4000504"/>
          <a:ext cx="1169988" cy="406400"/>
        </p:xfrm>
        <a:graphic>
          <a:graphicData uri="http://schemas.openxmlformats.org/presentationml/2006/ole">
            <p:oleObj spid="_x0000_s10242" name="Equation" r:id="rId4" imgW="583920" imgH="203040" progId="Equation.DSMT4">
              <p:embed/>
            </p:oleObj>
          </a:graphicData>
        </a:graphic>
      </p:graphicFrame>
    </p:spTree>
  </p:cSld>
  <p:clrMapOvr>
    <a:masterClrMapping/>
  </p:clrMapOvr>
  <p:transition advTm="7489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en-US" altLang="zh-CN" dirty="0" smtClean="0"/>
              <a:t>Experiments</a:t>
            </a:r>
            <a:endParaRPr lang="zh-CN" altLang="en-US" dirty="0"/>
          </a:p>
        </p:txBody>
      </p:sp>
      <p:sp>
        <p:nvSpPr>
          <p:cNvPr id="5" name="文本占位符 4"/>
          <p:cNvSpPr>
            <a:spLocks noGrp="1"/>
          </p:cNvSpPr>
          <p:nvPr>
            <p:ph type="body" idx="1"/>
          </p:nvPr>
        </p:nvSpPr>
        <p:spPr/>
        <p:txBody>
          <a:bodyPr/>
          <a:lstStyle/>
          <a:p>
            <a:endParaRPr lang="zh-CN" altLang="en-US"/>
          </a:p>
        </p:txBody>
      </p:sp>
    </p:spTree>
  </p:cSld>
  <p:clrMapOvr>
    <a:masterClrMapping/>
  </p:clrMapOvr>
  <p:transition advTm="15"/>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nvPr>
        </p:nvSpPr>
        <p:spPr/>
        <p:txBody>
          <a:bodyPr/>
          <a:lstStyle/>
          <a:p>
            <a:r>
              <a:rPr lang="en-US" altLang="zh-CN" dirty="0" smtClean="0"/>
              <a:t>Basic Progress</a:t>
            </a:r>
            <a:endParaRPr lang="zh-CN" altLang="en-US" dirty="0"/>
          </a:p>
        </p:txBody>
      </p:sp>
      <p:sp>
        <p:nvSpPr>
          <p:cNvPr id="3" name="标题 2"/>
          <p:cNvSpPr>
            <a:spLocks noGrp="1"/>
          </p:cNvSpPr>
          <p:nvPr>
            <p:ph type="title"/>
          </p:nvPr>
        </p:nvSpPr>
        <p:spPr/>
        <p:txBody>
          <a:bodyPr/>
          <a:lstStyle/>
          <a:p>
            <a:r>
              <a:rPr lang="en-US" altLang="zh-CN" dirty="0" smtClean="0"/>
              <a:t>Experiments</a:t>
            </a:r>
            <a:endParaRPr lang="zh-CN" altLang="en-US" dirty="0"/>
          </a:p>
        </p:txBody>
      </p:sp>
      <p:sp>
        <p:nvSpPr>
          <p:cNvPr id="10" name="流程图: 可选过程 9"/>
          <p:cNvSpPr/>
          <p:nvPr/>
        </p:nvSpPr>
        <p:spPr>
          <a:xfrm>
            <a:off x="2357422" y="2643182"/>
            <a:ext cx="1571636" cy="92869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Training Data</a:t>
            </a:r>
            <a:endParaRPr lang="zh-CN" altLang="en-US" dirty="0"/>
          </a:p>
        </p:txBody>
      </p:sp>
      <p:sp>
        <p:nvSpPr>
          <p:cNvPr id="11" name="流程图: 可选过程 10"/>
          <p:cNvSpPr/>
          <p:nvPr/>
        </p:nvSpPr>
        <p:spPr>
          <a:xfrm>
            <a:off x="4500562" y="2643182"/>
            <a:ext cx="1571636" cy="92869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Test Data</a:t>
            </a:r>
            <a:endParaRPr lang="zh-CN" altLang="en-US" dirty="0"/>
          </a:p>
        </p:txBody>
      </p:sp>
      <p:sp>
        <p:nvSpPr>
          <p:cNvPr id="12" name="流程图: 可选过程 11"/>
          <p:cNvSpPr/>
          <p:nvPr/>
        </p:nvSpPr>
        <p:spPr>
          <a:xfrm>
            <a:off x="6643702" y="2643182"/>
            <a:ext cx="1571636" cy="92869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Auxiliary Data</a:t>
            </a:r>
            <a:endParaRPr lang="zh-CN" altLang="en-US" dirty="0"/>
          </a:p>
        </p:txBody>
      </p:sp>
      <p:sp>
        <p:nvSpPr>
          <p:cNvPr id="13" name="下箭头 12"/>
          <p:cNvSpPr/>
          <p:nvPr/>
        </p:nvSpPr>
        <p:spPr>
          <a:xfrm>
            <a:off x="2857488" y="3714752"/>
            <a:ext cx="500066"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2357422" y="4643446"/>
            <a:ext cx="1571636"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New Training Data</a:t>
            </a:r>
            <a:endParaRPr lang="zh-CN" altLang="en-US" dirty="0"/>
          </a:p>
        </p:txBody>
      </p:sp>
      <p:sp>
        <p:nvSpPr>
          <p:cNvPr id="17" name="矩形 16"/>
          <p:cNvSpPr/>
          <p:nvPr/>
        </p:nvSpPr>
        <p:spPr>
          <a:xfrm>
            <a:off x="4500562" y="4643446"/>
            <a:ext cx="1714512"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New Test Data</a:t>
            </a:r>
            <a:endParaRPr lang="zh-CN" altLang="en-US" dirty="0"/>
          </a:p>
        </p:txBody>
      </p:sp>
      <p:sp>
        <p:nvSpPr>
          <p:cNvPr id="18" name="TextBox 17"/>
          <p:cNvSpPr txBox="1"/>
          <p:nvPr/>
        </p:nvSpPr>
        <p:spPr>
          <a:xfrm>
            <a:off x="3571868" y="1711099"/>
            <a:ext cx="2786082" cy="646331"/>
          </a:xfrm>
          <a:prstGeom prst="rect">
            <a:avLst/>
          </a:prstGeom>
          <a:noFill/>
          <a:ln w="25400">
            <a:solidFill>
              <a:schemeClr val="accent1"/>
            </a:solidFill>
          </a:ln>
        </p:spPr>
        <p:txBody>
          <a:bodyPr wrap="square" rtlCol="0">
            <a:spAutoFit/>
          </a:bodyPr>
          <a:lstStyle/>
          <a:p>
            <a:r>
              <a:rPr lang="en-US" altLang="zh-CN" dirty="0" smtClean="0"/>
              <a:t>15 Positive Instances &amp;</a:t>
            </a:r>
          </a:p>
          <a:p>
            <a:r>
              <a:rPr lang="en-US" altLang="zh-CN" dirty="0" smtClean="0"/>
              <a:t>15 Negative Instances</a:t>
            </a:r>
            <a:endParaRPr lang="zh-CN" altLang="en-US" dirty="0"/>
          </a:p>
        </p:txBody>
      </p:sp>
      <p:cxnSp>
        <p:nvCxnSpPr>
          <p:cNvPr id="20" name="形状 19"/>
          <p:cNvCxnSpPr>
            <a:stCxn id="18" idx="0"/>
            <a:endCxn id="10" idx="0"/>
          </p:cNvCxnSpPr>
          <p:nvPr/>
        </p:nvCxnSpPr>
        <p:spPr>
          <a:xfrm rot="16200000" flipH="1" flipV="1">
            <a:off x="3588033" y="1266305"/>
            <a:ext cx="932083" cy="1821669"/>
          </a:xfrm>
          <a:prstGeom prst="curvedConnector3">
            <a:avLst>
              <a:gd name="adj1" fmla="val -24526"/>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下箭头 21"/>
          <p:cNvSpPr/>
          <p:nvPr/>
        </p:nvSpPr>
        <p:spPr>
          <a:xfrm>
            <a:off x="5072066" y="3714752"/>
            <a:ext cx="500066"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流程图: 文档 36"/>
          <p:cNvSpPr/>
          <p:nvPr/>
        </p:nvSpPr>
        <p:spPr>
          <a:xfrm>
            <a:off x="7286644" y="4071942"/>
            <a:ext cx="1357322" cy="642942"/>
          </a:xfrm>
          <a:prstGeom prst="flowChartDocumen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Baseline</a:t>
            </a:r>
            <a:endParaRPr lang="zh-CN" altLang="en-US" dirty="0"/>
          </a:p>
        </p:txBody>
      </p:sp>
      <p:cxnSp>
        <p:nvCxnSpPr>
          <p:cNvPr id="39" name="形状 38"/>
          <p:cNvCxnSpPr>
            <a:stCxn id="10" idx="2"/>
            <a:endCxn id="37" idx="1"/>
          </p:cNvCxnSpPr>
          <p:nvPr/>
        </p:nvCxnSpPr>
        <p:spPr>
          <a:xfrm rot="16200000" flipH="1">
            <a:off x="4804174" y="1910942"/>
            <a:ext cx="821537" cy="4143404"/>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形状 42"/>
          <p:cNvCxnSpPr>
            <a:stCxn id="11" idx="2"/>
            <a:endCxn id="37" idx="1"/>
          </p:cNvCxnSpPr>
          <p:nvPr/>
        </p:nvCxnSpPr>
        <p:spPr>
          <a:xfrm rot="16200000" flipH="1">
            <a:off x="5875744" y="2982512"/>
            <a:ext cx="821537" cy="2000264"/>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48" name="流程图: 文档 47"/>
          <p:cNvSpPr/>
          <p:nvPr/>
        </p:nvSpPr>
        <p:spPr>
          <a:xfrm>
            <a:off x="7358082" y="5286388"/>
            <a:ext cx="1357322" cy="642942"/>
          </a:xfrm>
          <a:prstGeom prst="flowChartDocument">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Result</a:t>
            </a:r>
            <a:endParaRPr lang="zh-CN" altLang="en-US" dirty="0"/>
          </a:p>
        </p:txBody>
      </p:sp>
      <p:cxnSp>
        <p:nvCxnSpPr>
          <p:cNvPr id="54" name="直接箭头连接符 53"/>
          <p:cNvCxnSpPr>
            <a:stCxn id="12" idx="2"/>
            <a:endCxn id="37" idx="0"/>
          </p:cNvCxnSpPr>
          <p:nvPr/>
        </p:nvCxnSpPr>
        <p:spPr>
          <a:xfrm rot="16200000" flipH="1">
            <a:off x="7447379" y="3554016"/>
            <a:ext cx="500066" cy="535785"/>
          </a:xfrm>
          <a:prstGeom prst="straightConnector1">
            <a:avLst/>
          </a:prstGeom>
          <a:ln w="3175" cmpd="dbl">
            <a:prstDash val="lgDash"/>
            <a:tailEnd type="arrow"/>
          </a:ln>
        </p:spPr>
        <p:style>
          <a:lnRef idx="1">
            <a:schemeClr val="accent1"/>
          </a:lnRef>
          <a:fillRef idx="0">
            <a:schemeClr val="accent1"/>
          </a:fillRef>
          <a:effectRef idx="0">
            <a:schemeClr val="accent1"/>
          </a:effectRef>
          <a:fontRef idx="minor">
            <a:schemeClr val="tx1"/>
          </a:fontRef>
        </p:style>
      </p:cxnSp>
      <p:sp>
        <p:nvSpPr>
          <p:cNvPr id="56" name="左大括号 55"/>
          <p:cNvSpPr/>
          <p:nvPr/>
        </p:nvSpPr>
        <p:spPr>
          <a:xfrm>
            <a:off x="1643042" y="2643182"/>
            <a:ext cx="357190" cy="307183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7" name="TextBox 56"/>
          <p:cNvSpPr txBox="1"/>
          <p:nvPr/>
        </p:nvSpPr>
        <p:spPr>
          <a:xfrm>
            <a:off x="428596" y="3500438"/>
            <a:ext cx="1214446" cy="1477328"/>
          </a:xfrm>
          <a:prstGeom prst="rect">
            <a:avLst/>
          </a:prstGeom>
          <a:noFill/>
        </p:spPr>
        <p:txBody>
          <a:bodyPr wrap="square" rtlCol="0">
            <a:spAutoFit/>
          </a:bodyPr>
          <a:lstStyle/>
          <a:p>
            <a:r>
              <a:rPr lang="en-US" altLang="zh-CN" dirty="0" smtClean="0"/>
              <a:t>Repeat 10 times</a:t>
            </a:r>
          </a:p>
          <a:p>
            <a:endParaRPr lang="en-US" altLang="zh-CN" dirty="0" smtClean="0"/>
          </a:p>
          <a:p>
            <a:r>
              <a:rPr lang="en-US" altLang="zh-CN" dirty="0" smtClean="0"/>
              <a:t>Calculate average</a:t>
            </a:r>
            <a:endParaRPr lang="zh-CN" altLang="en-US" dirty="0"/>
          </a:p>
        </p:txBody>
      </p:sp>
      <p:sp>
        <p:nvSpPr>
          <p:cNvPr id="59" name="下箭头 58"/>
          <p:cNvSpPr/>
          <p:nvPr/>
        </p:nvSpPr>
        <p:spPr>
          <a:xfrm rot="943926">
            <a:off x="6509885" y="1552482"/>
            <a:ext cx="2357454"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Sample</a:t>
            </a:r>
            <a:endParaRPr lang="zh-CN" altLang="en-US" dirty="0"/>
          </a:p>
        </p:txBody>
      </p:sp>
      <p:sp>
        <p:nvSpPr>
          <p:cNvPr id="23" name="矩形 22"/>
          <p:cNvSpPr/>
          <p:nvPr/>
        </p:nvSpPr>
        <p:spPr>
          <a:xfrm>
            <a:off x="3357554" y="6000768"/>
            <a:ext cx="2143140"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Classifier</a:t>
            </a:r>
          </a:p>
          <a:p>
            <a:pPr algn="ctr"/>
            <a:r>
              <a:rPr lang="en-US" altLang="zh-CN" dirty="0" smtClean="0"/>
              <a:t>(NB/SVM/TSVM)</a:t>
            </a:r>
            <a:endParaRPr lang="zh-CN" altLang="en-US" dirty="0"/>
          </a:p>
        </p:txBody>
      </p:sp>
      <p:cxnSp>
        <p:nvCxnSpPr>
          <p:cNvPr id="38" name="直接箭头连接符 37"/>
          <p:cNvCxnSpPr>
            <a:stCxn id="16" idx="2"/>
            <a:endCxn id="23" idx="0"/>
          </p:cNvCxnSpPr>
          <p:nvPr/>
        </p:nvCxnSpPr>
        <p:spPr>
          <a:xfrm rot="16200000" flipH="1">
            <a:off x="3500430" y="5072074"/>
            <a:ext cx="571504" cy="12858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直接箭头连接符 40"/>
          <p:cNvCxnSpPr>
            <a:stCxn id="17" idx="2"/>
            <a:endCxn id="23" idx="0"/>
          </p:cNvCxnSpPr>
          <p:nvPr/>
        </p:nvCxnSpPr>
        <p:spPr>
          <a:xfrm rot="5400000">
            <a:off x="4607719" y="5250669"/>
            <a:ext cx="571504"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曲线连接符 43"/>
          <p:cNvCxnSpPr>
            <a:stCxn id="23" idx="3"/>
            <a:endCxn id="48" idx="1"/>
          </p:cNvCxnSpPr>
          <p:nvPr/>
        </p:nvCxnSpPr>
        <p:spPr>
          <a:xfrm flipV="1">
            <a:off x="5500694" y="5607859"/>
            <a:ext cx="1857388" cy="750099"/>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3357554" y="5572140"/>
            <a:ext cx="785818" cy="2857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CV</a:t>
            </a:r>
            <a:endParaRPr lang="zh-CN" altLang="en-US" dirty="0"/>
          </a:p>
        </p:txBody>
      </p:sp>
    </p:spTree>
    <p:custDataLst>
      <p:tags r:id="rId1"/>
    </p:custDataLst>
  </p:cSld>
  <p:clrMapOvr>
    <a:masterClrMapping/>
  </p:clrMapOvr>
  <p:transition advTm="98171"/>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4"/>
                                        </p:tgtEl>
                                        <p:attrNameLst>
                                          <p:attrName>style.visibility</p:attrName>
                                        </p:attrNameLst>
                                      </p:cBhvr>
                                      <p:to>
                                        <p:strVal val="visible"/>
                                      </p:to>
                                    </p:set>
                                    <p:animEffect transition="in" filter="blinds(horizontal)">
                                      <p:cBhvr>
                                        <p:cTn id="7" dur="500"/>
                                        <p:tgtEl>
                                          <p:spTgt spid="54"/>
                                        </p:tgtEl>
                                      </p:cBhvr>
                                    </p:animEffect>
                                  </p:childTnLst>
                                </p:cTn>
                              </p:par>
                              <p:par>
                                <p:cTn id="8" presetID="3" presetClass="entr" presetSubtype="10" fill="hold"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blinds(horizontal)">
                                      <p:cBhvr>
                                        <p:cTn id="10" dur="500"/>
                                        <p:tgtEl>
                                          <p:spTgt spid="43"/>
                                        </p:tgtEl>
                                      </p:cBhvr>
                                    </p:animEffect>
                                  </p:childTnLst>
                                </p:cTn>
                              </p:par>
                              <p:par>
                                <p:cTn id="11" presetID="3" presetClass="entr" presetSubtype="10" fill="hold" nodeType="withEffect">
                                  <p:stCondLst>
                                    <p:cond delay="0"/>
                                  </p:stCondLst>
                                  <p:childTnLst>
                                    <p:set>
                                      <p:cBhvr>
                                        <p:cTn id="12" dur="1" fill="hold">
                                          <p:stCondLst>
                                            <p:cond delay="0"/>
                                          </p:stCondLst>
                                        </p:cTn>
                                        <p:tgtEl>
                                          <p:spTgt spid="39"/>
                                        </p:tgtEl>
                                        <p:attrNameLst>
                                          <p:attrName>style.visibility</p:attrName>
                                        </p:attrNameLst>
                                      </p:cBhvr>
                                      <p:to>
                                        <p:strVal val="visible"/>
                                      </p:to>
                                    </p:set>
                                    <p:animEffect transition="in" filter="blinds(horizontal)">
                                      <p:cBhvr>
                                        <p:cTn id="13" dur="500"/>
                                        <p:tgtEl>
                                          <p:spTgt spid="39"/>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7"/>
                                        </p:tgtEl>
                                        <p:attrNameLst>
                                          <p:attrName>style.visibility</p:attrName>
                                        </p:attrNameLst>
                                      </p:cBhvr>
                                      <p:to>
                                        <p:strVal val="visible"/>
                                      </p:to>
                                    </p:set>
                                    <p:animEffect transition="in" filter="blinds(horizontal)">
                                      <p:cBhvr>
                                        <p:cTn id="16" dur="500"/>
                                        <p:tgtEl>
                                          <p:spTgt spid="37"/>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nodeType="clickEffect">
                                  <p:stCondLst>
                                    <p:cond delay="0"/>
                                  </p:stCondLst>
                                  <p:childTnLst>
                                    <p:set>
                                      <p:cBhvr>
                                        <p:cTn id="20" dur="1" fill="hold">
                                          <p:stCondLst>
                                            <p:cond delay="0"/>
                                          </p:stCondLst>
                                        </p:cTn>
                                        <p:tgtEl>
                                          <p:spTgt spid="41"/>
                                        </p:tgtEl>
                                        <p:attrNameLst>
                                          <p:attrName>style.visibility</p:attrName>
                                        </p:attrNameLst>
                                      </p:cBhvr>
                                      <p:to>
                                        <p:strVal val="visible"/>
                                      </p:to>
                                    </p:set>
                                    <p:animEffect transition="in" filter="box(in)">
                                      <p:cBhvr>
                                        <p:cTn id="21" dur="500"/>
                                        <p:tgtEl>
                                          <p:spTgt spid="41"/>
                                        </p:tgtEl>
                                      </p:cBhvr>
                                    </p:animEffect>
                                  </p:childTnLst>
                                </p:cTn>
                              </p:par>
                              <p:par>
                                <p:cTn id="22" presetID="4" presetClass="entr" presetSubtype="16" fill="hold" nodeType="withEffect">
                                  <p:stCondLst>
                                    <p:cond delay="0"/>
                                  </p:stCondLst>
                                  <p:childTnLst>
                                    <p:set>
                                      <p:cBhvr>
                                        <p:cTn id="23" dur="1" fill="hold">
                                          <p:stCondLst>
                                            <p:cond delay="0"/>
                                          </p:stCondLst>
                                        </p:cTn>
                                        <p:tgtEl>
                                          <p:spTgt spid="38"/>
                                        </p:tgtEl>
                                        <p:attrNameLst>
                                          <p:attrName>style.visibility</p:attrName>
                                        </p:attrNameLst>
                                      </p:cBhvr>
                                      <p:to>
                                        <p:strVal val="visible"/>
                                      </p:to>
                                    </p:set>
                                    <p:animEffect transition="in" filter="box(in)">
                                      <p:cBhvr>
                                        <p:cTn id="24" dur="500"/>
                                        <p:tgtEl>
                                          <p:spTgt spid="38"/>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box(in)">
                                      <p:cBhvr>
                                        <p:cTn id="27" dur="500"/>
                                        <p:tgtEl>
                                          <p:spTgt spid="25"/>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23"/>
                                        </p:tgtEl>
                                        <p:attrNameLst>
                                          <p:attrName>style.visibility</p:attrName>
                                        </p:attrNameLst>
                                      </p:cBhvr>
                                      <p:to>
                                        <p:strVal val="visible"/>
                                      </p:to>
                                    </p:set>
                                    <p:animEffect transition="in" filter="box(in)">
                                      <p:cBhvr>
                                        <p:cTn id="30" dur="500"/>
                                        <p:tgtEl>
                                          <p:spTgt spid="23"/>
                                        </p:tgtEl>
                                      </p:cBhvr>
                                    </p:animEffect>
                                  </p:childTnLst>
                                </p:cTn>
                              </p:par>
                              <p:par>
                                <p:cTn id="31" presetID="4" presetClass="entr" presetSubtype="16" fill="hold" nodeType="withEffect">
                                  <p:stCondLst>
                                    <p:cond delay="0"/>
                                  </p:stCondLst>
                                  <p:childTnLst>
                                    <p:set>
                                      <p:cBhvr>
                                        <p:cTn id="32" dur="1" fill="hold">
                                          <p:stCondLst>
                                            <p:cond delay="0"/>
                                          </p:stCondLst>
                                        </p:cTn>
                                        <p:tgtEl>
                                          <p:spTgt spid="44"/>
                                        </p:tgtEl>
                                        <p:attrNameLst>
                                          <p:attrName>style.visibility</p:attrName>
                                        </p:attrNameLst>
                                      </p:cBhvr>
                                      <p:to>
                                        <p:strVal val="visible"/>
                                      </p:to>
                                    </p:set>
                                    <p:animEffect transition="in" filter="box(in)">
                                      <p:cBhvr>
                                        <p:cTn id="33" dur="500"/>
                                        <p:tgtEl>
                                          <p:spTgt spid="44"/>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48"/>
                                        </p:tgtEl>
                                        <p:attrNameLst>
                                          <p:attrName>style.visibility</p:attrName>
                                        </p:attrNameLst>
                                      </p:cBhvr>
                                      <p:to>
                                        <p:strVal val="visible"/>
                                      </p:to>
                                    </p:set>
                                    <p:animEffect transition="in" filter="box(in)">
                                      <p:cBhvr>
                                        <p:cTn id="36"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8" grpId="0" animBg="1"/>
      <p:bldP spid="23" grpId="0" animBg="1"/>
      <p:bldP spid="2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Cross-domain Learning</a:t>
            </a:r>
          </a:p>
          <a:p>
            <a:r>
              <a:rPr lang="en-US" altLang="zh-CN" dirty="0" smtClean="0"/>
              <a:t>Data</a:t>
            </a:r>
          </a:p>
          <a:p>
            <a:pPr lvl="1"/>
            <a:r>
              <a:rPr lang="en-US" altLang="zh-CN" dirty="0" smtClean="0"/>
              <a:t>SRAA</a:t>
            </a:r>
          </a:p>
          <a:p>
            <a:pPr lvl="1"/>
            <a:r>
              <a:rPr lang="en-US" altLang="zh-CN" dirty="0" smtClean="0"/>
              <a:t>20 Newsgroups (Lang, 1995)</a:t>
            </a:r>
          </a:p>
          <a:p>
            <a:pPr lvl="1"/>
            <a:r>
              <a:rPr lang="en-US" altLang="zh-CN" dirty="0" smtClean="0"/>
              <a:t>Reuters-21578</a:t>
            </a:r>
          </a:p>
          <a:p>
            <a:r>
              <a:rPr lang="en-US" altLang="zh-CN" dirty="0" smtClean="0"/>
              <a:t>Target data and auxiliary data share the same categories(top directories), but belong to different domains(sub-directories).</a:t>
            </a:r>
          </a:p>
          <a:p>
            <a:endParaRPr lang="en-US" altLang="zh-CN" dirty="0" smtClean="0"/>
          </a:p>
          <a:p>
            <a:endParaRPr lang="en-US" altLang="zh-CN" dirty="0" smtClean="0"/>
          </a:p>
          <a:p>
            <a:endParaRPr lang="en-US" altLang="zh-CN" dirty="0" smtClean="0"/>
          </a:p>
          <a:p>
            <a:endParaRPr lang="en-US" altLang="zh-CN" dirty="0" smtClean="0"/>
          </a:p>
        </p:txBody>
      </p:sp>
      <p:sp>
        <p:nvSpPr>
          <p:cNvPr id="3" name="标题 2"/>
          <p:cNvSpPr>
            <a:spLocks noGrp="1"/>
          </p:cNvSpPr>
          <p:nvPr>
            <p:ph type="title"/>
          </p:nvPr>
        </p:nvSpPr>
        <p:spPr/>
        <p:txBody>
          <a:bodyPr/>
          <a:lstStyle/>
          <a:p>
            <a:r>
              <a:rPr lang="en-US" altLang="zh-CN" dirty="0" smtClean="0"/>
              <a:t>Experiments</a:t>
            </a:r>
            <a:endParaRPr lang="zh-CN" altLang="en-US" dirty="0"/>
          </a:p>
        </p:txBody>
      </p:sp>
    </p:spTree>
  </p:cSld>
  <p:clrMapOvr>
    <a:masterClrMapping/>
  </p:clrMapOvr>
  <p:transition advTm="25844"/>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en-US" altLang="zh-CN" dirty="0" smtClean="0"/>
              <a:t>Experiments</a:t>
            </a:r>
            <a:endParaRPr lang="zh-CN" altLang="en-US" dirty="0"/>
          </a:p>
        </p:txBody>
      </p:sp>
      <p:sp>
        <p:nvSpPr>
          <p:cNvPr id="5" name="文本占位符 4"/>
          <p:cNvSpPr>
            <a:spLocks noGrp="1"/>
          </p:cNvSpPr>
          <p:nvPr>
            <p:ph type="body" idx="2"/>
          </p:nvPr>
        </p:nvSpPr>
        <p:spPr/>
        <p:txBody>
          <a:bodyPr/>
          <a:lstStyle/>
          <a:p>
            <a:r>
              <a:rPr lang="en-US" altLang="zh-CN" dirty="0" smtClean="0"/>
              <a:t>Cross-domain result with NB</a:t>
            </a:r>
            <a:endParaRPr lang="zh-CN" altLang="en-US" dirty="0"/>
          </a:p>
        </p:txBody>
      </p:sp>
      <p:graphicFrame>
        <p:nvGraphicFramePr>
          <p:cNvPr id="8" name="内容占位符 7"/>
          <p:cNvGraphicFramePr>
            <a:graphicFrameLocks noGrp="1"/>
          </p:cNvGraphicFramePr>
          <p:nvPr>
            <p:ph sz="half" idx="1"/>
          </p:nvPr>
        </p:nvGraphicFramePr>
        <p:xfrm>
          <a:off x="914400" y="274638"/>
          <a:ext cx="74803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9" name="椭圆 8"/>
          <p:cNvSpPr/>
          <p:nvPr/>
        </p:nvSpPr>
        <p:spPr>
          <a:xfrm>
            <a:off x="6072198" y="1643050"/>
            <a:ext cx="500066" cy="428628"/>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Experiments</a:t>
            </a:r>
            <a:endParaRPr lang="zh-CN" altLang="en-US" dirty="0"/>
          </a:p>
        </p:txBody>
      </p:sp>
      <p:sp>
        <p:nvSpPr>
          <p:cNvPr id="3" name="文本占位符 2"/>
          <p:cNvSpPr>
            <a:spLocks noGrp="1"/>
          </p:cNvSpPr>
          <p:nvPr>
            <p:ph type="body" idx="2"/>
          </p:nvPr>
        </p:nvSpPr>
        <p:spPr/>
        <p:txBody>
          <a:bodyPr/>
          <a:lstStyle/>
          <a:p>
            <a:r>
              <a:rPr lang="en-US" altLang="zh-CN" dirty="0" smtClean="0"/>
              <a:t>Cross-domain result with SVM</a:t>
            </a:r>
            <a:endParaRPr lang="zh-CN" altLang="en-US" dirty="0"/>
          </a:p>
        </p:txBody>
      </p:sp>
      <p:graphicFrame>
        <p:nvGraphicFramePr>
          <p:cNvPr id="6" name="内容占位符 5"/>
          <p:cNvGraphicFramePr>
            <a:graphicFrameLocks noGrp="1"/>
          </p:cNvGraphicFramePr>
          <p:nvPr>
            <p:ph sz="half" idx="1"/>
          </p:nvPr>
        </p:nvGraphicFramePr>
        <p:xfrm>
          <a:off x="914400" y="274638"/>
          <a:ext cx="7480300"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advTm="1391"/>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Experiments</a:t>
            </a:r>
            <a:endParaRPr lang="zh-CN" altLang="en-US" dirty="0"/>
          </a:p>
        </p:txBody>
      </p:sp>
      <p:sp>
        <p:nvSpPr>
          <p:cNvPr id="3" name="文本占位符 2"/>
          <p:cNvSpPr>
            <a:spLocks noGrp="1"/>
          </p:cNvSpPr>
          <p:nvPr>
            <p:ph type="body" idx="2"/>
          </p:nvPr>
        </p:nvSpPr>
        <p:spPr/>
        <p:txBody>
          <a:bodyPr/>
          <a:lstStyle/>
          <a:p>
            <a:r>
              <a:rPr lang="en-US" altLang="zh-CN" dirty="0" smtClean="0"/>
              <a:t>Cross-domain result with TSVM</a:t>
            </a:r>
            <a:endParaRPr lang="zh-CN" altLang="en-US" dirty="0" smtClean="0"/>
          </a:p>
          <a:p>
            <a:endParaRPr lang="zh-CN" altLang="en-US" dirty="0"/>
          </a:p>
        </p:txBody>
      </p:sp>
      <p:graphicFrame>
        <p:nvGraphicFramePr>
          <p:cNvPr id="5" name="内容占位符 4"/>
          <p:cNvGraphicFramePr>
            <a:graphicFrameLocks noGrp="1"/>
          </p:cNvGraphicFramePr>
          <p:nvPr>
            <p:ph sz="half" idx="1"/>
          </p:nvPr>
        </p:nvGraphicFramePr>
        <p:xfrm>
          <a:off x="914400" y="274638"/>
          <a:ext cx="7480300"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advTm="12062"/>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5"/>
          <p:cNvSpPr>
            <a:spLocks noGrp="1"/>
          </p:cNvSpPr>
          <p:nvPr>
            <p:ph idx="1"/>
          </p:nvPr>
        </p:nvSpPr>
        <p:spPr/>
        <p:txBody>
          <a:bodyPr/>
          <a:lstStyle/>
          <a:p>
            <a:r>
              <a:rPr lang="en-US" altLang="zh-CN" dirty="0" smtClean="0"/>
              <a:t>Cross-domain result on average</a:t>
            </a:r>
            <a:endParaRPr lang="zh-CN" altLang="en-US" dirty="0" smtClean="0"/>
          </a:p>
          <a:p>
            <a:endParaRPr lang="zh-CN" altLang="en-US" dirty="0"/>
          </a:p>
        </p:txBody>
      </p:sp>
      <p:sp>
        <p:nvSpPr>
          <p:cNvPr id="5" name="标题 4"/>
          <p:cNvSpPr>
            <a:spLocks noGrp="1"/>
          </p:cNvSpPr>
          <p:nvPr>
            <p:ph type="title"/>
          </p:nvPr>
        </p:nvSpPr>
        <p:spPr/>
        <p:txBody>
          <a:bodyPr/>
          <a:lstStyle/>
          <a:p>
            <a:r>
              <a:rPr lang="en-US" altLang="zh-CN" dirty="0" smtClean="0"/>
              <a:t>Experiments</a:t>
            </a:r>
            <a:endParaRPr lang="zh-CN" altLang="en-US" dirty="0"/>
          </a:p>
        </p:txBody>
      </p:sp>
      <p:graphicFrame>
        <p:nvGraphicFramePr>
          <p:cNvPr id="7" name="内容占位符 4"/>
          <p:cNvGraphicFramePr>
            <a:graphicFrameLocks/>
          </p:cNvGraphicFramePr>
          <p:nvPr/>
        </p:nvGraphicFramePr>
        <p:xfrm>
          <a:off x="485804" y="2357430"/>
          <a:ext cx="8229600" cy="1483360"/>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370840">
                <a:tc>
                  <a:txBody>
                    <a:bodyPr/>
                    <a:lstStyle/>
                    <a:p>
                      <a:endParaRPr lang="zh-CN" altLang="en-US" sz="1600" dirty="0"/>
                    </a:p>
                  </a:txBody>
                  <a:tcPr marL="100600" marR="100600"/>
                </a:tc>
                <a:tc>
                  <a:txBody>
                    <a:bodyPr/>
                    <a:lstStyle/>
                    <a:p>
                      <a:r>
                        <a:rPr lang="en-US" altLang="zh-CN" sz="1600" dirty="0" smtClean="0"/>
                        <a:t>Non-Transfer</a:t>
                      </a:r>
                      <a:endParaRPr lang="zh-CN" altLang="en-US" sz="1600" dirty="0"/>
                    </a:p>
                  </a:txBody>
                  <a:tcPr marL="100600" marR="100600"/>
                </a:tc>
                <a:tc>
                  <a:txBody>
                    <a:bodyPr/>
                    <a:lstStyle/>
                    <a:p>
                      <a:r>
                        <a:rPr lang="en-US" altLang="zh-CN" sz="1600" dirty="0" smtClean="0"/>
                        <a:t>Simple Combine</a:t>
                      </a:r>
                      <a:endParaRPr lang="zh-CN" altLang="en-US" sz="1600" dirty="0"/>
                    </a:p>
                  </a:txBody>
                  <a:tcPr marL="100600" marR="100600"/>
                </a:tc>
                <a:tc>
                  <a:txBody>
                    <a:bodyPr/>
                    <a:lstStyle/>
                    <a:p>
                      <a:r>
                        <a:rPr lang="en-US" altLang="zh-CN" sz="1600" dirty="0" err="1" smtClean="0"/>
                        <a:t>EigenTransfer</a:t>
                      </a:r>
                      <a:endParaRPr lang="zh-CN" altLang="en-US" sz="1600" dirty="0"/>
                    </a:p>
                  </a:txBody>
                  <a:tcPr marL="100600" marR="100600"/>
                </a:tc>
              </a:tr>
              <a:tr h="370840">
                <a:tc>
                  <a:txBody>
                    <a:bodyPr/>
                    <a:lstStyle/>
                    <a:p>
                      <a:r>
                        <a:rPr lang="en-US" altLang="zh-CN" dirty="0" smtClean="0"/>
                        <a:t>NB</a:t>
                      </a:r>
                      <a:endParaRPr lang="zh-CN" altLang="en-US" dirty="0"/>
                    </a:p>
                  </a:txBody>
                  <a:tcPr marL="100600" marR="100600"/>
                </a:tc>
                <a:tc>
                  <a:txBody>
                    <a:bodyPr/>
                    <a:lstStyle/>
                    <a:p>
                      <a:r>
                        <a:rPr lang="en-US" altLang="zh-CN" dirty="0" smtClean="0"/>
                        <a:t>0.250±0.036</a:t>
                      </a:r>
                      <a:endParaRPr lang="zh-CN" altLang="en-US" dirty="0"/>
                    </a:p>
                  </a:txBody>
                  <a:tcPr marL="100600" marR="100600"/>
                </a:tc>
                <a:tc>
                  <a:txBody>
                    <a:bodyPr/>
                    <a:lstStyle/>
                    <a:p>
                      <a:r>
                        <a:rPr lang="en-US" altLang="zh-CN" dirty="0" smtClean="0"/>
                        <a:t>0.239±0.000</a:t>
                      </a:r>
                      <a:endParaRPr lang="zh-CN" altLang="en-US" dirty="0"/>
                    </a:p>
                  </a:txBody>
                  <a:tcPr marL="100600" marR="100600"/>
                </a:tc>
                <a:tc>
                  <a:txBody>
                    <a:bodyPr/>
                    <a:lstStyle/>
                    <a:p>
                      <a:r>
                        <a:rPr lang="en-US" altLang="zh-CN" dirty="0" smtClean="0"/>
                        <a:t>0.134±0.031</a:t>
                      </a:r>
                      <a:endParaRPr lang="zh-CN" altLang="en-US" dirty="0"/>
                    </a:p>
                  </a:txBody>
                  <a:tcPr marL="100600" marR="100600"/>
                </a:tc>
              </a:tr>
              <a:tr h="370840">
                <a:tc>
                  <a:txBody>
                    <a:bodyPr/>
                    <a:lstStyle/>
                    <a:p>
                      <a:r>
                        <a:rPr lang="en-US" altLang="zh-CN" dirty="0" smtClean="0"/>
                        <a:t>SVM</a:t>
                      </a:r>
                      <a:endParaRPr lang="zh-CN" altLang="en-US" dirty="0"/>
                    </a:p>
                  </a:txBody>
                  <a:tcPr marL="100600" marR="100600"/>
                </a:tc>
                <a:tc>
                  <a:txBody>
                    <a:bodyPr/>
                    <a:lstStyle/>
                    <a:p>
                      <a:r>
                        <a:rPr lang="en-US" altLang="zh-CN" dirty="0" smtClean="0"/>
                        <a:t>0.190±0.039</a:t>
                      </a:r>
                      <a:endParaRPr lang="zh-CN" altLang="en-US" dirty="0"/>
                    </a:p>
                  </a:txBody>
                  <a:tcPr marL="100600" marR="100600"/>
                </a:tc>
                <a:tc>
                  <a:txBody>
                    <a:bodyPr/>
                    <a:lstStyle/>
                    <a:p>
                      <a:r>
                        <a:rPr lang="en-US" altLang="zh-CN" dirty="0" smtClean="0"/>
                        <a:t>0.213±0.000</a:t>
                      </a:r>
                      <a:endParaRPr lang="zh-CN" altLang="en-US" dirty="0"/>
                    </a:p>
                  </a:txBody>
                  <a:tcPr marL="100600" marR="100600"/>
                </a:tc>
                <a:tc>
                  <a:txBody>
                    <a:bodyPr/>
                    <a:lstStyle/>
                    <a:p>
                      <a:r>
                        <a:rPr lang="en-US" altLang="zh-CN" dirty="0" smtClean="0"/>
                        <a:t>0.095±0.018</a:t>
                      </a:r>
                      <a:endParaRPr lang="zh-CN" altLang="en-US" dirty="0"/>
                    </a:p>
                  </a:txBody>
                  <a:tcPr marL="100600" marR="100600"/>
                </a:tc>
              </a:tr>
              <a:tr h="370840">
                <a:tc>
                  <a:txBody>
                    <a:bodyPr/>
                    <a:lstStyle/>
                    <a:p>
                      <a:r>
                        <a:rPr lang="en-US" altLang="zh-CN" dirty="0" smtClean="0"/>
                        <a:t>TSVM</a:t>
                      </a:r>
                      <a:endParaRPr lang="zh-CN" altLang="en-US" dirty="0"/>
                    </a:p>
                  </a:txBody>
                  <a:tcPr marL="100600" marR="100600"/>
                </a:tc>
                <a:tc>
                  <a:txBody>
                    <a:bodyPr/>
                    <a:lstStyle/>
                    <a:p>
                      <a:r>
                        <a:rPr lang="en-US" altLang="zh-CN" dirty="0" smtClean="0"/>
                        <a:t>0.140±0.038</a:t>
                      </a:r>
                      <a:endParaRPr lang="zh-CN" altLang="en-US" dirty="0"/>
                    </a:p>
                  </a:txBody>
                  <a:tcPr marL="100600" marR="100600"/>
                </a:tc>
                <a:tc>
                  <a:txBody>
                    <a:bodyPr/>
                    <a:lstStyle/>
                    <a:p>
                      <a:r>
                        <a:rPr lang="en-US" altLang="zh-CN" dirty="0" smtClean="0"/>
                        <a:t>0.145±0.000</a:t>
                      </a:r>
                      <a:endParaRPr lang="zh-CN" altLang="en-US" dirty="0"/>
                    </a:p>
                  </a:txBody>
                  <a:tcPr marL="100600" marR="100600"/>
                </a:tc>
                <a:tc>
                  <a:txBody>
                    <a:bodyPr/>
                    <a:lstStyle/>
                    <a:p>
                      <a:r>
                        <a:rPr lang="en-US" altLang="zh-CN" dirty="0" smtClean="0"/>
                        <a:t>0.101±0.019</a:t>
                      </a:r>
                      <a:endParaRPr lang="zh-CN" altLang="en-US" dirty="0"/>
                    </a:p>
                  </a:txBody>
                  <a:tcPr marL="100600" marR="100600"/>
                </a:tc>
              </a:tr>
            </a:tbl>
          </a:graphicData>
        </a:graphic>
      </p:graphicFrame>
      <p:cxnSp>
        <p:nvCxnSpPr>
          <p:cNvPr id="9" name="直接箭头连接符 8"/>
          <p:cNvCxnSpPr/>
          <p:nvPr/>
        </p:nvCxnSpPr>
        <p:spPr>
          <a:xfrm rot="10800000" flipV="1">
            <a:off x="6286512" y="3429000"/>
            <a:ext cx="428628" cy="214314"/>
          </a:xfrm>
          <a:prstGeom prst="straightConnector1">
            <a:avLst/>
          </a:prstGeom>
          <a:ln w="25400">
            <a:solidFill>
              <a:schemeClr val="accent2"/>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rot="10800000" flipV="1">
            <a:off x="4357686" y="3357562"/>
            <a:ext cx="2286016" cy="214314"/>
          </a:xfrm>
          <a:prstGeom prst="straightConnector1">
            <a:avLst/>
          </a:prstGeom>
          <a:ln w="25400">
            <a:solidFill>
              <a:schemeClr val="accent2"/>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9" name="直接箭头连接符 48"/>
          <p:cNvCxnSpPr/>
          <p:nvPr/>
        </p:nvCxnSpPr>
        <p:spPr>
          <a:xfrm rot="5400000">
            <a:off x="8215338" y="3429000"/>
            <a:ext cx="285752" cy="1588"/>
          </a:xfrm>
          <a:prstGeom prst="straightConnector1">
            <a:avLst/>
          </a:prstGeom>
          <a:ln w="25400">
            <a:solidFill>
              <a:schemeClr val="accent2"/>
            </a:solidFill>
            <a:headEnd type="arrow"/>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ransition advTm="45531"/>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par>
                                <p:cTn id="11" presetID="3" presetClass="entr" presetSubtype="10" fill="hold" nodeType="withEffect">
                                  <p:stCondLst>
                                    <p:cond delay="0"/>
                                  </p:stCondLst>
                                  <p:childTnLst>
                                    <p:set>
                                      <p:cBhvr>
                                        <p:cTn id="12" dur="1" fill="hold">
                                          <p:stCondLst>
                                            <p:cond delay="0"/>
                                          </p:stCondLst>
                                        </p:cTn>
                                        <p:tgtEl>
                                          <p:spTgt spid="49"/>
                                        </p:tgtEl>
                                        <p:attrNameLst>
                                          <p:attrName>style.visibility</p:attrName>
                                        </p:attrNameLst>
                                      </p:cBhvr>
                                      <p:to>
                                        <p:strVal val="visible"/>
                                      </p:to>
                                    </p:set>
                                    <p:animEffect transition="in" filter="blinds(horizontal)">
                                      <p:cBhvr>
                                        <p:cTn id="13"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r>
              <a:rPr lang="en-US" altLang="zh-CN" dirty="0" smtClean="0"/>
              <a:t>Motivation</a:t>
            </a:r>
            <a:endParaRPr lang="zh-CN" altLang="en-US" dirty="0"/>
          </a:p>
        </p:txBody>
      </p:sp>
      <p:sp>
        <p:nvSpPr>
          <p:cNvPr id="6" name="文本占位符 5"/>
          <p:cNvSpPr>
            <a:spLocks noGrp="1"/>
          </p:cNvSpPr>
          <p:nvPr>
            <p:ph type="body" idx="1"/>
          </p:nvPr>
        </p:nvSpPr>
        <p:spPr/>
        <p:txBody>
          <a:bodyPr/>
          <a:lstStyle/>
          <a:p>
            <a:endParaRPr lang="zh-CN" altLang="en-US" dirty="0"/>
          </a:p>
        </p:txBody>
      </p:sp>
    </p:spTree>
  </p:cSld>
  <p:clrMapOvr>
    <a:masterClrMapping/>
  </p:clrMapOvr>
  <p:transition advTm="3500">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5"/>
          <p:cNvSpPr>
            <a:spLocks noGrp="1"/>
          </p:cNvSpPr>
          <p:nvPr>
            <p:ph idx="1"/>
          </p:nvPr>
        </p:nvSpPr>
        <p:spPr/>
        <p:txBody>
          <a:bodyPr/>
          <a:lstStyle/>
          <a:p>
            <a:r>
              <a:rPr lang="en-US" altLang="zh-CN" dirty="0" smtClean="0"/>
              <a:t>Cross-category Learning</a:t>
            </a:r>
          </a:p>
          <a:p>
            <a:r>
              <a:rPr lang="en-US" altLang="zh-CN" dirty="0" smtClean="0"/>
              <a:t>Data</a:t>
            </a:r>
          </a:p>
          <a:p>
            <a:pPr lvl="1"/>
            <a:r>
              <a:rPr lang="en-US" altLang="zh-CN" dirty="0" smtClean="0"/>
              <a:t>20 Newsgroups (Lang, 1995)</a:t>
            </a:r>
          </a:p>
          <a:p>
            <a:pPr lvl="1"/>
            <a:r>
              <a:rPr lang="en-US" altLang="zh-CN" dirty="0" err="1" smtClean="0"/>
              <a:t>Ohscal</a:t>
            </a:r>
            <a:r>
              <a:rPr lang="en-US" altLang="zh-CN" dirty="0" smtClean="0"/>
              <a:t> data set from OHSUMED (</a:t>
            </a:r>
            <a:r>
              <a:rPr lang="en-US" altLang="zh-CN" dirty="0" err="1" smtClean="0"/>
              <a:t>Hersh</a:t>
            </a:r>
            <a:r>
              <a:rPr lang="en-US" altLang="zh-CN" dirty="0" smtClean="0"/>
              <a:t> et al. 1994)</a:t>
            </a:r>
          </a:p>
          <a:p>
            <a:r>
              <a:rPr lang="en-US" altLang="zh-CN" dirty="0" smtClean="0"/>
              <a:t>Random select two categories as target data. Take the other categories as auxiliary labeled data.</a:t>
            </a:r>
            <a:endParaRPr lang="zh-CN" altLang="en-US" dirty="0"/>
          </a:p>
        </p:txBody>
      </p:sp>
      <p:sp>
        <p:nvSpPr>
          <p:cNvPr id="2" name="标题 1"/>
          <p:cNvSpPr>
            <a:spLocks noGrp="1"/>
          </p:cNvSpPr>
          <p:nvPr>
            <p:ph type="title"/>
          </p:nvPr>
        </p:nvSpPr>
        <p:spPr/>
        <p:txBody>
          <a:bodyPr/>
          <a:lstStyle/>
          <a:p>
            <a:r>
              <a:rPr lang="en-US" altLang="zh-CN" dirty="0" smtClean="0"/>
              <a:t>Experiments</a:t>
            </a:r>
            <a:endParaRPr lang="zh-CN" altLang="en-US" dirty="0"/>
          </a:p>
        </p:txBody>
      </p:sp>
    </p:spTree>
  </p:cSld>
  <p:clrMapOvr>
    <a:masterClrMapping/>
  </p:clrMapOvr>
  <p:transition advTm="26235"/>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en-US" altLang="zh-CN" dirty="0" smtClean="0"/>
              <a:t>Experiments</a:t>
            </a:r>
            <a:endParaRPr lang="zh-CN" altLang="en-US" dirty="0"/>
          </a:p>
        </p:txBody>
      </p:sp>
      <p:sp>
        <p:nvSpPr>
          <p:cNvPr id="6" name="文本占位符 5"/>
          <p:cNvSpPr>
            <a:spLocks noGrp="1"/>
          </p:cNvSpPr>
          <p:nvPr>
            <p:ph type="body" idx="2"/>
          </p:nvPr>
        </p:nvSpPr>
        <p:spPr/>
        <p:txBody>
          <a:bodyPr/>
          <a:lstStyle/>
          <a:p>
            <a:r>
              <a:rPr lang="en-US" altLang="zh-CN" dirty="0" smtClean="0"/>
              <a:t>Cross-category result with NB</a:t>
            </a:r>
            <a:endParaRPr lang="zh-CN" altLang="en-US" dirty="0"/>
          </a:p>
        </p:txBody>
      </p:sp>
      <p:graphicFrame>
        <p:nvGraphicFramePr>
          <p:cNvPr id="7" name="内容占位符 6"/>
          <p:cNvGraphicFramePr>
            <a:graphicFrameLocks noGrp="1"/>
          </p:cNvGraphicFramePr>
          <p:nvPr>
            <p:ph sz="half" idx="1"/>
          </p:nvPr>
        </p:nvGraphicFramePr>
        <p:xfrm>
          <a:off x="914400" y="274638"/>
          <a:ext cx="7480300"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advTm="7125"/>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en-US" altLang="zh-CN" dirty="0" smtClean="0"/>
              <a:t>Experiments</a:t>
            </a:r>
            <a:endParaRPr lang="zh-CN" altLang="en-US" dirty="0"/>
          </a:p>
        </p:txBody>
      </p:sp>
      <p:sp>
        <p:nvSpPr>
          <p:cNvPr id="6" name="文本占位符 5"/>
          <p:cNvSpPr>
            <a:spLocks noGrp="1"/>
          </p:cNvSpPr>
          <p:nvPr>
            <p:ph type="body" idx="2"/>
          </p:nvPr>
        </p:nvSpPr>
        <p:spPr/>
        <p:txBody>
          <a:bodyPr/>
          <a:lstStyle/>
          <a:p>
            <a:r>
              <a:rPr lang="en-US" altLang="zh-CN" dirty="0" smtClean="0"/>
              <a:t>Cross-category result with SVM</a:t>
            </a:r>
            <a:endParaRPr lang="zh-CN" altLang="en-US" dirty="0"/>
          </a:p>
        </p:txBody>
      </p:sp>
      <p:graphicFrame>
        <p:nvGraphicFramePr>
          <p:cNvPr id="7" name="内容占位符 6"/>
          <p:cNvGraphicFramePr>
            <a:graphicFrameLocks noGrp="1"/>
          </p:cNvGraphicFramePr>
          <p:nvPr>
            <p:ph sz="half" idx="1"/>
          </p:nvPr>
        </p:nvGraphicFramePr>
        <p:xfrm>
          <a:off x="914400" y="274638"/>
          <a:ext cx="7480300"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advTm="4297"/>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en-US" altLang="zh-CN" dirty="0" smtClean="0"/>
              <a:t>Experiments</a:t>
            </a:r>
            <a:endParaRPr lang="zh-CN" altLang="en-US" dirty="0"/>
          </a:p>
        </p:txBody>
      </p:sp>
      <p:sp>
        <p:nvSpPr>
          <p:cNvPr id="6" name="文本占位符 5"/>
          <p:cNvSpPr>
            <a:spLocks noGrp="1"/>
          </p:cNvSpPr>
          <p:nvPr>
            <p:ph type="body" idx="2"/>
          </p:nvPr>
        </p:nvSpPr>
        <p:spPr/>
        <p:txBody>
          <a:bodyPr/>
          <a:lstStyle/>
          <a:p>
            <a:r>
              <a:rPr lang="en-US" altLang="zh-CN" dirty="0" smtClean="0"/>
              <a:t>Cross-category result </a:t>
            </a:r>
            <a:r>
              <a:rPr lang="en-US" altLang="zh-CN" smtClean="0"/>
              <a:t>with TSVM</a:t>
            </a:r>
            <a:endParaRPr lang="zh-CN" altLang="en-US" dirty="0"/>
          </a:p>
        </p:txBody>
      </p:sp>
      <p:graphicFrame>
        <p:nvGraphicFramePr>
          <p:cNvPr id="8" name="内容占位符 7"/>
          <p:cNvGraphicFramePr>
            <a:graphicFrameLocks noGrp="1"/>
          </p:cNvGraphicFramePr>
          <p:nvPr>
            <p:ph sz="half" idx="1"/>
          </p:nvPr>
        </p:nvGraphicFramePr>
        <p:xfrm>
          <a:off x="914400" y="274638"/>
          <a:ext cx="7480300"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advTm="7485"/>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5"/>
          <p:cNvSpPr>
            <a:spLocks noGrp="1"/>
          </p:cNvSpPr>
          <p:nvPr>
            <p:ph idx="1"/>
          </p:nvPr>
        </p:nvSpPr>
        <p:spPr/>
        <p:txBody>
          <a:bodyPr/>
          <a:lstStyle/>
          <a:p>
            <a:r>
              <a:rPr lang="en-US" altLang="zh-CN" dirty="0" smtClean="0"/>
              <a:t>Cross-category result on average</a:t>
            </a:r>
            <a:endParaRPr lang="zh-CN" altLang="en-US" dirty="0" smtClean="0"/>
          </a:p>
          <a:p>
            <a:endParaRPr lang="zh-CN" altLang="en-US" dirty="0"/>
          </a:p>
        </p:txBody>
      </p:sp>
      <p:sp>
        <p:nvSpPr>
          <p:cNvPr id="5" name="标题 4"/>
          <p:cNvSpPr>
            <a:spLocks noGrp="1"/>
          </p:cNvSpPr>
          <p:nvPr>
            <p:ph type="title"/>
          </p:nvPr>
        </p:nvSpPr>
        <p:spPr/>
        <p:txBody>
          <a:bodyPr/>
          <a:lstStyle/>
          <a:p>
            <a:r>
              <a:rPr lang="en-US" altLang="zh-CN" dirty="0" smtClean="0"/>
              <a:t>Experiments</a:t>
            </a:r>
            <a:endParaRPr lang="zh-CN" altLang="en-US" dirty="0"/>
          </a:p>
        </p:txBody>
      </p:sp>
      <p:graphicFrame>
        <p:nvGraphicFramePr>
          <p:cNvPr id="7" name="内容占位符 4"/>
          <p:cNvGraphicFramePr>
            <a:graphicFrameLocks/>
          </p:cNvGraphicFramePr>
          <p:nvPr/>
        </p:nvGraphicFramePr>
        <p:xfrm>
          <a:off x="1142976" y="2357430"/>
          <a:ext cx="6172200" cy="1483360"/>
        </p:xfrm>
        <a:graphic>
          <a:graphicData uri="http://schemas.openxmlformats.org/drawingml/2006/table">
            <a:tbl>
              <a:tblPr firstRow="1" firstCol="1" bandRow="1">
                <a:tableStyleId>{5C22544A-7EE6-4342-B048-85BDC9FD1C3A}</a:tableStyleId>
              </a:tblPr>
              <a:tblGrid>
                <a:gridCol w="2057400"/>
                <a:gridCol w="2057400"/>
                <a:gridCol w="2057400"/>
              </a:tblGrid>
              <a:tr h="370840">
                <a:tc>
                  <a:txBody>
                    <a:bodyPr/>
                    <a:lstStyle/>
                    <a:p>
                      <a:endParaRPr lang="zh-CN" altLang="en-US" sz="1600" dirty="0"/>
                    </a:p>
                  </a:txBody>
                  <a:tcPr marL="100600" marR="100600"/>
                </a:tc>
                <a:tc>
                  <a:txBody>
                    <a:bodyPr/>
                    <a:lstStyle/>
                    <a:p>
                      <a:r>
                        <a:rPr lang="en-US" altLang="zh-CN" sz="1600" dirty="0" smtClean="0"/>
                        <a:t>Non-Transfer</a:t>
                      </a:r>
                      <a:endParaRPr lang="zh-CN" altLang="en-US" sz="1600" dirty="0"/>
                    </a:p>
                  </a:txBody>
                  <a:tcPr marL="100600" marR="100600"/>
                </a:tc>
                <a:tc>
                  <a:txBody>
                    <a:bodyPr/>
                    <a:lstStyle/>
                    <a:p>
                      <a:r>
                        <a:rPr lang="en-US" altLang="zh-CN" sz="1600" dirty="0" err="1" smtClean="0"/>
                        <a:t>EigenTransfer</a:t>
                      </a:r>
                      <a:endParaRPr lang="zh-CN" altLang="en-US" sz="1600" dirty="0"/>
                    </a:p>
                  </a:txBody>
                  <a:tcPr marL="100600" marR="100600"/>
                </a:tc>
              </a:tr>
              <a:tr h="370840">
                <a:tc>
                  <a:txBody>
                    <a:bodyPr/>
                    <a:lstStyle/>
                    <a:p>
                      <a:r>
                        <a:rPr lang="en-US" altLang="zh-CN" dirty="0" smtClean="0"/>
                        <a:t>NB</a:t>
                      </a:r>
                      <a:endParaRPr lang="zh-CN" altLang="en-US" dirty="0"/>
                    </a:p>
                  </a:txBody>
                  <a:tcPr marL="100600" marR="100600"/>
                </a:tc>
                <a:tc>
                  <a:txBody>
                    <a:bodyPr/>
                    <a:lstStyle/>
                    <a:p>
                      <a:r>
                        <a:rPr lang="en-US" altLang="zh-CN" dirty="0" smtClean="0"/>
                        <a:t>0.186±0.038</a:t>
                      </a:r>
                      <a:endParaRPr lang="zh-CN" altLang="en-US" dirty="0"/>
                    </a:p>
                  </a:txBody>
                  <a:tcPr marL="100600" marR="100600"/>
                </a:tc>
                <a:tc>
                  <a:txBody>
                    <a:bodyPr/>
                    <a:lstStyle/>
                    <a:p>
                      <a:r>
                        <a:rPr lang="en-US" altLang="zh-CN" dirty="0" smtClean="0"/>
                        <a:t>0.099±0.025</a:t>
                      </a:r>
                      <a:endParaRPr lang="zh-CN" altLang="en-US" dirty="0"/>
                    </a:p>
                  </a:txBody>
                  <a:tcPr marL="100600" marR="100600"/>
                </a:tc>
              </a:tr>
              <a:tr h="370840">
                <a:tc>
                  <a:txBody>
                    <a:bodyPr/>
                    <a:lstStyle/>
                    <a:p>
                      <a:r>
                        <a:rPr lang="en-US" altLang="zh-CN" dirty="0" smtClean="0"/>
                        <a:t>SVM</a:t>
                      </a:r>
                      <a:endParaRPr lang="zh-CN" altLang="en-US" dirty="0"/>
                    </a:p>
                  </a:txBody>
                  <a:tcPr marL="100600" marR="100600"/>
                </a:tc>
                <a:tc>
                  <a:txBody>
                    <a:bodyPr/>
                    <a:lstStyle/>
                    <a:p>
                      <a:r>
                        <a:rPr lang="en-US" altLang="zh-CN" dirty="0" smtClean="0"/>
                        <a:t>0.131±0.032</a:t>
                      </a:r>
                      <a:endParaRPr lang="zh-CN" altLang="en-US" dirty="0"/>
                    </a:p>
                  </a:txBody>
                  <a:tcPr marL="100600" marR="100600"/>
                </a:tc>
                <a:tc>
                  <a:txBody>
                    <a:bodyPr/>
                    <a:lstStyle/>
                    <a:p>
                      <a:r>
                        <a:rPr lang="en-US" altLang="zh-CN" dirty="0" smtClean="0"/>
                        <a:t>0.065±0.016</a:t>
                      </a:r>
                      <a:endParaRPr lang="zh-CN" altLang="en-US" dirty="0"/>
                    </a:p>
                  </a:txBody>
                  <a:tcPr marL="100600" marR="100600"/>
                </a:tc>
              </a:tr>
              <a:tr h="370840">
                <a:tc>
                  <a:txBody>
                    <a:bodyPr/>
                    <a:lstStyle/>
                    <a:p>
                      <a:r>
                        <a:rPr lang="en-US" altLang="zh-CN" dirty="0" smtClean="0"/>
                        <a:t>TSVM</a:t>
                      </a:r>
                      <a:endParaRPr lang="zh-CN" altLang="en-US" dirty="0"/>
                    </a:p>
                  </a:txBody>
                  <a:tcPr marL="100600" marR="100600"/>
                </a:tc>
                <a:tc>
                  <a:txBody>
                    <a:bodyPr/>
                    <a:lstStyle/>
                    <a:p>
                      <a:r>
                        <a:rPr lang="en-US" altLang="zh-CN" dirty="0" smtClean="0"/>
                        <a:t>0.104±0.010</a:t>
                      </a:r>
                      <a:endParaRPr lang="zh-CN" altLang="en-US" dirty="0"/>
                    </a:p>
                  </a:txBody>
                  <a:tcPr marL="100600" marR="100600"/>
                </a:tc>
                <a:tc>
                  <a:txBody>
                    <a:bodyPr/>
                    <a:lstStyle/>
                    <a:p>
                      <a:r>
                        <a:rPr lang="en-US" altLang="zh-CN" dirty="0" smtClean="0"/>
                        <a:t>0.091±0.013</a:t>
                      </a:r>
                      <a:endParaRPr lang="zh-CN" altLang="en-US" dirty="0"/>
                    </a:p>
                  </a:txBody>
                  <a:tcPr marL="100600" marR="100600"/>
                </a:tc>
              </a:tr>
            </a:tbl>
          </a:graphicData>
        </a:graphic>
      </p:graphicFrame>
    </p:spTree>
  </p:cSld>
  <p:clrMapOvr>
    <a:masterClrMapping/>
  </p:clrMapOvr>
  <p:transition advTm="8812"/>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内容占位符 7"/>
          <p:cNvSpPr>
            <a:spLocks noGrp="1"/>
          </p:cNvSpPr>
          <p:nvPr>
            <p:ph idx="1"/>
          </p:nvPr>
        </p:nvSpPr>
        <p:spPr/>
        <p:txBody>
          <a:bodyPr/>
          <a:lstStyle/>
          <a:p>
            <a:r>
              <a:rPr lang="en-US" altLang="zh-CN" dirty="0" smtClean="0"/>
              <a:t>Self-taught Learning</a:t>
            </a:r>
          </a:p>
          <a:p>
            <a:r>
              <a:rPr lang="en-US" altLang="zh-CN" dirty="0" smtClean="0"/>
              <a:t>Data</a:t>
            </a:r>
          </a:p>
          <a:p>
            <a:pPr lvl="1"/>
            <a:r>
              <a:rPr lang="en-US" altLang="zh-CN" dirty="0" smtClean="0"/>
              <a:t>20 Newsgroups (Lang, 1995)</a:t>
            </a:r>
          </a:p>
          <a:p>
            <a:pPr lvl="1"/>
            <a:r>
              <a:rPr lang="en-US" altLang="zh-CN" dirty="0" err="1" smtClean="0"/>
              <a:t>Ohscal</a:t>
            </a:r>
            <a:r>
              <a:rPr lang="en-US" altLang="zh-CN" dirty="0" smtClean="0"/>
              <a:t> data set from OHSUMED (</a:t>
            </a:r>
            <a:r>
              <a:rPr lang="en-US" altLang="zh-CN" dirty="0" err="1" smtClean="0"/>
              <a:t>Hersh</a:t>
            </a:r>
            <a:r>
              <a:rPr lang="en-US" altLang="zh-CN" dirty="0" smtClean="0"/>
              <a:t> et al. 1994)</a:t>
            </a:r>
          </a:p>
          <a:p>
            <a:r>
              <a:rPr lang="en-US" altLang="zh-CN" dirty="0" smtClean="0"/>
              <a:t>Random select two categories as target data. Take the other categories as auxiliary </a:t>
            </a:r>
            <a:r>
              <a:rPr lang="en-US" altLang="zh-CN" dirty="0" smtClean="0">
                <a:solidFill>
                  <a:srgbClr val="FF0000"/>
                </a:solidFill>
              </a:rPr>
              <a:t>without</a:t>
            </a:r>
            <a:r>
              <a:rPr lang="en-US" altLang="zh-CN" dirty="0" smtClean="0"/>
              <a:t> labeled data.</a:t>
            </a:r>
            <a:endParaRPr lang="zh-CN" altLang="en-US" dirty="0"/>
          </a:p>
        </p:txBody>
      </p:sp>
      <p:sp>
        <p:nvSpPr>
          <p:cNvPr id="7" name="标题 6"/>
          <p:cNvSpPr>
            <a:spLocks noGrp="1"/>
          </p:cNvSpPr>
          <p:nvPr>
            <p:ph type="title"/>
          </p:nvPr>
        </p:nvSpPr>
        <p:spPr/>
        <p:txBody>
          <a:bodyPr/>
          <a:lstStyle/>
          <a:p>
            <a:r>
              <a:rPr lang="en-US" altLang="zh-CN" dirty="0" smtClean="0"/>
              <a:t>Experiments</a:t>
            </a:r>
            <a:endParaRPr lang="zh-CN" altLang="en-US" dirty="0"/>
          </a:p>
        </p:txBody>
      </p:sp>
    </p:spTree>
  </p:cSld>
  <p:clrMapOvr>
    <a:masterClrMapping/>
  </p:clrMapOvr>
  <p:transition advTm="8985"/>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en-US" altLang="zh-CN" dirty="0" smtClean="0"/>
              <a:t>Experiments</a:t>
            </a:r>
            <a:endParaRPr lang="zh-CN" altLang="en-US" dirty="0"/>
          </a:p>
        </p:txBody>
      </p:sp>
      <p:sp>
        <p:nvSpPr>
          <p:cNvPr id="6" name="文本占位符 5"/>
          <p:cNvSpPr>
            <a:spLocks noGrp="1"/>
          </p:cNvSpPr>
          <p:nvPr>
            <p:ph type="body" idx="2"/>
          </p:nvPr>
        </p:nvSpPr>
        <p:spPr/>
        <p:txBody>
          <a:bodyPr/>
          <a:lstStyle/>
          <a:p>
            <a:r>
              <a:rPr lang="en-US" altLang="zh-CN" dirty="0" smtClean="0"/>
              <a:t>Self-taught result with NB</a:t>
            </a:r>
            <a:endParaRPr lang="zh-CN" altLang="en-US" dirty="0"/>
          </a:p>
        </p:txBody>
      </p:sp>
      <p:graphicFrame>
        <p:nvGraphicFramePr>
          <p:cNvPr id="7" name="内容占位符 6"/>
          <p:cNvGraphicFramePr>
            <a:graphicFrameLocks noGrp="1"/>
          </p:cNvGraphicFramePr>
          <p:nvPr>
            <p:ph sz="half" idx="1"/>
          </p:nvPr>
        </p:nvGraphicFramePr>
        <p:xfrm>
          <a:off x="914400" y="274638"/>
          <a:ext cx="7480300"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advTm="3000"/>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en-US" altLang="zh-CN" dirty="0" smtClean="0"/>
              <a:t>Experiments</a:t>
            </a:r>
            <a:endParaRPr lang="zh-CN" altLang="en-US" dirty="0"/>
          </a:p>
        </p:txBody>
      </p:sp>
      <p:sp>
        <p:nvSpPr>
          <p:cNvPr id="6" name="文本占位符 5"/>
          <p:cNvSpPr>
            <a:spLocks noGrp="1"/>
          </p:cNvSpPr>
          <p:nvPr>
            <p:ph type="body" idx="2"/>
          </p:nvPr>
        </p:nvSpPr>
        <p:spPr/>
        <p:txBody>
          <a:bodyPr/>
          <a:lstStyle/>
          <a:p>
            <a:r>
              <a:rPr lang="en-US" altLang="zh-CN" dirty="0" smtClean="0"/>
              <a:t>Self-taught result with SVM</a:t>
            </a:r>
            <a:endParaRPr lang="zh-CN" altLang="en-US" dirty="0"/>
          </a:p>
        </p:txBody>
      </p:sp>
      <p:graphicFrame>
        <p:nvGraphicFramePr>
          <p:cNvPr id="7" name="内容占位符 6"/>
          <p:cNvGraphicFramePr>
            <a:graphicFrameLocks noGrp="1"/>
          </p:cNvGraphicFramePr>
          <p:nvPr>
            <p:ph sz="half" idx="1"/>
          </p:nvPr>
        </p:nvGraphicFramePr>
        <p:xfrm>
          <a:off x="914400" y="274638"/>
          <a:ext cx="7480300"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advTm="4172"/>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en-US" altLang="zh-CN" dirty="0" smtClean="0"/>
              <a:t>Experiments</a:t>
            </a:r>
            <a:endParaRPr lang="zh-CN" altLang="en-US" dirty="0"/>
          </a:p>
        </p:txBody>
      </p:sp>
      <p:sp>
        <p:nvSpPr>
          <p:cNvPr id="6" name="文本占位符 5"/>
          <p:cNvSpPr>
            <a:spLocks noGrp="1"/>
          </p:cNvSpPr>
          <p:nvPr>
            <p:ph type="body" idx="2"/>
          </p:nvPr>
        </p:nvSpPr>
        <p:spPr/>
        <p:txBody>
          <a:bodyPr/>
          <a:lstStyle/>
          <a:p>
            <a:r>
              <a:rPr lang="en-US" altLang="zh-CN" dirty="0" smtClean="0"/>
              <a:t>Self-taught result with TSVM</a:t>
            </a:r>
            <a:endParaRPr lang="zh-CN" altLang="en-US" dirty="0"/>
          </a:p>
        </p:txBody>
      </p:sp>
      <p:graphicFrame>
        <p:nvGraphicFramePr>
          <p:cNvPr id="7" name="内容占位符 6"/>
          <p:cNvGraphicFramePr>
            <a:graphicFrameLocks noGrp="1"/>
          </p:cNvGraphicFramePr>
          <p:nvPr>
            <p:ph sz="half" idx="1"/>
          </p:nvPr>
        </p:nvGraphicFramePr>
        <p:xfrm>
          <a:off x="914400" y="274638"/>
          <a:ext cx="7480300"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advTm="2016"/>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5"/>
          <p:cNvSpPr>
            <a:spLocks noGrp="1"/>
          </p:cNvSpPr>
          <p:nvPr>
            <p:ph idx="1"/>
          </p:nvPr>
        </p:nvSpPr>
        <p:spPr/>
        <p:txBody>
          <a:bodyPr/>
          <a:lstStyle/>
          <a:p>
            <a:r>
              <a:rPr lang="en-US" altLang="zh-CN" dirty="0" smtClean="0"/>
              <a:t>Self-taught result on average</a:t>
            </a:r>
            <a:endParaRPr lang="zh-CN" altLang="en-US" dirty="0" smtClean="0"/>
          </a:p>
          <a:p>
            <a:endParaRPr lang="zh-CN" altLang="en-US" dirty="0"/>
          </a:p>
        </p:txBody>
      </p:sp>
      <p:sp>
        <p:nvSpPr>
          <p:cNvPr id="5" name="标题 4"/>
          <p:cNvSpPr>
            <a:spLocks noGrp="1"/>
          </p:cNvSpPr>
          <p:nvPr>
            <p:ph type="title"/>
          </p:nvPr>
        </p:nvSpPr>
        <p:spPr/>
        <p:txBody>
          <a:bodyPr/>
          <a:lstStyle/>
          <a:p>
            <a:r>
              <a:rPr lang="en-US" altLang="zh-CN" dirty="0" smtClean="0"/>
              <a:t>Experiments</a:t>
            </a:r>
            <a:endParaRPr lang="zh-CN" altLang="en-US" dirty="0"/>
          </a:p>
        </p:txBody>
      </p:sp>
      <p:graphicFrame>
        <p:nvGraphicFramePr>
          <p:cNvPr id="7" name="内容占位符 4"/>
          <p:cNvGraphicFramePr>
            <a:graphicFrameLocks/>
          </p:cNvGraphicFramePr>
          <p:nvPr/>
        </p:nvGraphicFramePr>
        <p:xfrm>
          <a:off x="1142976" y="2357430"/>
          <a:ext cx="6172200" cy="1483360"/>
        </p:xfrm>
        <a:graphic>
          <a:graphicData uri="http://schemas.openxmlformats.org/drawingml/2006/table">
            <a:tbl>
              <a:tblPr firstRow="1" firstCol="1" bandRow="1">
                <a:tableStyleId>{5C22544A-7EE6-4342-B048-85BDC9FD1C3A}</a:tableStyleId>
              </a:tblPr>
              <a:tblGrid>
                <a:gridCol w="2057400"/>
                <a:gridCol w="2057400"/>
                <a:gridCol w="2057400"/>
              </a:tblGrid>
              <a:tr h="370840">
                <a:tc>
                  <a:txBody>
                    <a:bodyPr/>
                    <a:lstStyle/>
                    <a:p>
                      <a:endParaRPr lang="zh-CN" altLang="en-US" sz="1600" dirty="0"/>
                    </a:p>
                  </a:txBody>
                  <a:tcPr marL="100600" marR="100600"/>
                </a:tc>
                <a:tc>
                  <a:txBody>
                    <a:bodyPr/>
                    <a:lstStyle/>
                    <a:p>
                      <a:r>
                        <a:rPr lang="en-US" altLang="zh-CN" sz="1600" dirty="0" smtClean="0"/>
                        <a:t>Non-Transfer</a:t>
                      </a:r>
                      <a:endParaRPr lang="zh-CN" altLang="en-US" sz="1600" dirty="0"/>
                    </a:p>
                  </a:txBody>
                  <a:tcPr marL="100600" marR="100600"/>
                </a:tc>
                <a:tc>
                  <a:txBody>
                    <a:bodyPr/>
                    <a:lstStyle/>
                    <a:p>
                      <a:r>
                        <a:rPr lang="en-US" altLang="zh-CN" sz="1600" dirty="0" err="1" smtClean="0"/>
                        <a:t>EigenTransfer</a:t>
                      </a:r>
                      <a:endParaRPr lang="zh-CN" altLang="en-US" sz="1600" dirty="0"/>
                    </a:p>
                  </a:txBody>
                  <a:tcPr marL="100600" marR="100600"/>
                </a:tc>
              </a:tr>
              <a:tr h="370840">
                <a:tc>
                  <a:txBody>
                    <a:bodyPr/>
                    <a:lstStyle/>
                    <a:p>
                      <a:r>
                        <a:rPr lang="en-US" altLang="zh-CN" dirty="0" smtClean="0"/>
                        <a:t>NB</a:t>
                      </a:r>
                      <a:endParaRPr lang="zh-CN" altLang="en-US" dirty="0"/>
                    </a:p>
                  </a:txBody>
                  <a:tcPr marL="100600" marR="100600"/>
                </a:tc>
                <a:tc>
                  <a:txBody>
                    <a:bodyPr/>
                    <a:lstStyle/>
                    <a:p>
                      <a:r>
                        <a:rPr lang="en-US" altLang="zh-CN" dirty="0" smtClean="0"/>
                        <a:t>0.189±0.038</a:t>
                      </a:r>
                      <a:endParaRPr lang="zh-CN" altLang="en-US" dirty="0"/>
                    </a:p>
                  </a:txBody>
                  <a:tcPr marL="100600" marR="100600"/>
                </a:tc>
                <a:tc>
                  <a:txBody>
                    <a:bodyPr/>
                    <a:lstStyle/>
                    <a:p>
                      <a:r>
                        <a:rPr lang="en-US" altLang="zh-CN" dirty="0" smtClean="0"/>
                        <a:t>0.107±0.032</a:t>
                      </a:r>
                      <a:endParaRPr lang="zh-CN" altLang="en-US" dirty="0"/>
                    </a:p>
                  </a:txBody>
                  <a:tcPr marL="100600" marR="100600"/>
                </a:tc>
              </a:tr>
              <a:tr h="370840">
                <a:tc>
                  <a:txBody>
                    <a:bodyPr/>
                    <a:lstStyle/>
                    <a:p>
                      <a:r>
                        <a:rPr lang="en-US" altLang="zh-CN" dirty="0" smtClean="0"/>
                        <a:t>SVM</a:t>
                      </a:r>
                      <a:endParaRPr lang="zh-CN" altLang="en-US" dirty="0"/>
                    </a:p>
                  </a:txBody>
                  <a:tcPr marL="100600" marR="100600"/>
                </a:tc>
                <a:tc>
                  <a:txBody>
                    <a:bodyPr/>
                    <a:lstStyle/>
                    <a:p>
                      <a:r>
                        <a:rPr lang="en-US" altLang="zh-CN" dirty="0" smtClean="0"/>
                        <a:t>0.126±0.030</a:t>
                      </a:r>
                      <a:endParaRPr lang="zh-CN" altLang="en-US" dirty="0"/>
                    </a:p>
                  </a:txBody>
                  <a:tcPr marL="100600" marR="100600"/>
                </a:tc>
                <a:tc>
                  <a:txBody>
                    <a:bodyPr/>
                    <a:lstStyle/>
                    <a:p>
                      <a:r>
                        <a:rPr lang="en-US" altLang="zh-CN" dirty="0" smtClean="0"/>
                        <a:t>0.070±0.017</a:t>
                      </a:r>
                      <a:endParaRPr lang="zh-CN" altLang="en-US" dirty="0"/>
                    </a:p>
                  </a:txBody>
                  <a:tcPr marL="100600" marR="100600"/>
                </a:tc>
              </a:tr>
              <a:tr h="370840">
                <a:tc>
                  <a:txBody>
                    <a:bodyPr/>
                    <a:lstStyle/>
                    <a:p>
                      <a:r>
                        <a:rPr lang="en-US" altLang="zh-CN" dirty="0" smtClean="0"/>
                        <a:t>TSVM</a:t>
                      </a:r>
                      <a:endParaRPr lang="zh-CN" altLang="en-US" dirty="0"/>
                    </a:p>
                  </a:txBody>
                  <a:tcPr marL="100600" marR="100600"/>
                </a:tc>
                <a:tc>
                  <a:txBody>
                    <a:bodyPr/>
                    <a:lstStyle/>
                    <a:p>
                      <a:r>
                        <a:rPr lang="en-US" altLang="zh-CN" dirty="0" smtClean="0"/>
                        <a:t>0.106±0.011</a:t>
                      </a:r>
                      <a:endParaRPr lang="zh-CN" altLang="en-US" dirty="0"/>
                    </a:p>
                  </a:txBody>
                  <a:tcPr marL="100600" marR="100600"/>
                </a:tc>
                <a:tc>
                  <a:txBody>
                    <a:bodyPr/>
                    <a:lstStyle/>
                    <a:p>
                      <a:r>
                        <a:rPr lang="en-US" altLang="zh-CN" dirty="0" smtClean="0"/>
                        <a:t>0.098±0.024</a:t>
                      </a:r>
                      <a:endParaRPr lang="zh-CN" altLang="en-US" dirty="0"/>
                    </a:p>
                  </a:txBody>
                  <a:tcPr marL="100600" marR="100600"/>
                </a:tc>
              </a:tr>
            </a:tbl>
          </a:graphicData>
        </a:graphic>
      </p:graphicFrame>
    </p:spTree>
  </p:cSld>
  <p:clrMapOvr>
    <a:masterClrMapping/>
  </p:clrMapOvr>
  <p:transition advTm="25125"/>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r>
              <a:rPr lang="en-US" altLang="zh-CN" dirty="0" smtClean="0"/>
              <a:t>A variety of transfer learning tasks have been investigated.</a:t>
            </a:r>
          </a:p>
          <a:p>
            <a:endParaRPr lang="zh-CN" altLang="en-US" dirty="0"/>
          </a:p>
        </p:txBody>
      </p:sp>
      <p:sp>
        <p:nvSpPr>
          <p:cNvPr id="2" name="标题 1"/>
          <p:cNvSpPr>
            <a:spLocks noGrp="1"/>
          </p:cNvSpPr>
          <p:nvPr>
            <p:ph type="title"/>
          </p:nvPr>
        </p:nvSpPr>
        <p:spPr/>
        <p:txBody>
          <a:bodyPr>
            <a:normAutofit/>
          </a:bodyPr>
          <a:lstStyle/>
          <a:p>
            <a:r>
              <a:rPr lang="en-US" altLang="zh-CN" dirty="0" smtClean="0"/>
              <a:t>Motivation</a:t>
            </a:r>
            <a:endParaRPr lang="zh-CN" altLang="en-US" dirty="0"/>
          </a:p>
        </p:txBody>
      </p:sp>
      <p:graphicFrame>
        <p:nvGraphicFramePr>
          <p:cNvPr id="7" name="图示 6"/>
          <p:cNvGraphicFramePr/>
          <p:nvPr/>
        </p:nvGraphicFramePr>
        <p:xfrm>
          <a:off x="1142976" y="2428868"/>
          <a:ext cx="7262842" cy="30003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矩形 10"/>
          <p:cNvSpPr/>
          <p:nvPr/>
        </p:nvSpPr>
        <p:spPr>
          <a:xfrm rot="-900000">
            <a:off x="1435224" y="3557148"/>
            <a:ext cx="6632116" cy="923330"/>
          </a:xfrm>
          <a:prstGeom prst="rect">
            <a:avLst/>
          </a:prstGeom>
          <a:noFill/>
        </p:spPr>
        <p:txBody>
          <a:bodyPr wrap="square" lIns="91440" tIns="45720" rIns="91440" bIns="45720">
            <a:spAutoFit/>
          </a:bodyPr>
          <a:lstStyle/>
          <a:p>
            <a:pPr algn="ctr"/>
            <a:r>
              <a:rPr lang="en-US" altLang="zh-CN" sz="5400" b="1" dirty="0" smtClean="0">
                <a:ln w="17780" cmpd="sng">
                  <a:solidFill>
                    <a:schemeClr val="tx1">
                      <a:lumMod val="85000"/>
                      <a:lumOff val="15000"/>
                    </a:schemeClr>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General Framework</a:t>
            </a:r>
            <a:endParaRPr lang="zh-CN" altLang="en-US" sz="5400" b="1" dirty="0">
              <a:ln w="17780" cmpd="sng">
                <a:solidFill>
                  <a:schemeClr val="tx1">
                    <a:lumMod val="85000"/>
                    <a:lumOff val="15000"/>
                  </a:schemeClr>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box(in)">
                                      <p:cBhvr>
                                        <p:cTn id="1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11"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r>
              <a:rPr lang="en-US" altLang="zh-CN" dirty="0" smtClean="0"/>
              <a:t>Experiments</a:t>
            </a:r>
            <a:endParaRPr lang="zh-CN" altLang="en-US" dirty="0"/>
          </a:p>
        </p:txBody>
      </p:sp>
      <p:sp>
        <p:nvSpPr>
          <p:cNvPr id="15" name="文本占位符 14"/>
          <p:cNvSpPr>
            <a:spLocks noGrp="1"/>
          </p:cNvSpPr>
          <p:nvPr>
            <p:ph type="body" idx="2"/>
          </p:nvPr>
        </p:nvSpPr>
        <p:spPr/>
        <p:txBody>
          <a:bodyPr/>
          <a:lstStyle/>
          <a:p>
            <a:r>
              <a:rPr lang="en-US" altLang="zh-CN" dirty="0" smtClean="0"/>
              <a:t>Effect of the number of Eigenvectors</a:t>
            </a:r>
            <a:endParaRPr lang="zh-CN" altLang="en-US" dirty="0"/>
          </a:p>
        </p:txBody>
      </p:sp>
      <p:pic>
        <p:nvPicPr>
          <p:cNvPr id="81922" name="Picture 2"/>
          <p:cNvPicPr>
            <a:picLocks noGrp="1" noChangeAspect="1" noChangeArrowheads="1"/>
          </p:cNvPicPr>
          <p:nvPr>
            <p:ph sz="half" idx="1"/>
          </p:nvPr>
        </p:nvPicPr>
        <p:blipFill>
          <a:blip r:embed="rId3" cstate="print"/>
          <a:srcRect/>
          <a:stretch>
            <a:fillRect/>
          </a:stretch>
        </p:blipFill>
        <p:spPr bwMode="auto">
          <a:xfrm>
            <a:off x="2143108" y="500042"/>
            <a:ext cx="5432367" cy="4225932"/>
          </a:xfrm>
          <a:prstGeom prst="rect">
            <a:avLst/>
          </a:prstGeom>
          <a:ln>
            <a:noFill/>
          </a:ln>
          <a:effectLst>
            <a:outerShdw blurRad="190500" algn="tl" rotWithShape="0">
              <a:srgbClr val="000000">
                <a:alpha val="70000"/>
              </a:srgbClr>
            </a:outerShdw>
          </a:effectLst>
        </p:spPr>
      </p:pic>
    </p:spTree>
  </p:cSld>
  <p:clrMapOvr>
    <a:masterClrMapping/>
  </p:clrMapOvr>
  <p:transition advTm="25375"/>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Experiments</a:t>
            </a:r>
            <a:endParaRPr lang="zh-CN" altLang="en-US" dirty="0"/>
          </a:p>
        </p:txBody>
      </p:sp>
      <p:sp>
        <p:nvSpPr>
          <p:cNvPr id="3" name="文本占位符 2"/>
          <p:cNvSpPr>
            <a:spLocks noGrp="1"/>
          </p:cNvSpPr>
          <p:nvPr>
            <p:ph type="body" idx="2"/>
          </p:nvPr>
        </p:nvSpPr>
        <p:spPr/>
        <p:txBody>
          <a:bodyPr/>
          <a:lstStyle/>
          <a:p>
            <a:r>
              <a:rPr lang="en-US" altLang="zh-CN" dirty="0" smtClean="0"/>
              <a:t>Labeled Target Data</a:t>
            </a:r>
            <a:endParaRPr lang="zh-CN" altLang="en-US" dirty="0"/>
          </a:p>
        </p:txBody>
      </p:sp>
      <p:sp>
        <p:nvSpPr>
          <p:cNvPr id="11" name="内容占位符 10"/>
          <p:cNvSpPr>
            <a:spLocks noGrp="1"/>
          </p:cNvSpPr>
          <p:nvPr>
            <p:ph sz="half" idx="1"/>
          </p:nvPr>
        </p:nvSpPr>
        <p:spPr/>
        <p:txBody>
          <a:bodyPr/>
          <a:lstStyle/>
          <a:p>
            <a:endParaRPr lang="zh-CN" altLang="en-US" dirty="0"/>
          </a:p>
        </p:txBody>
      </p:sp>
      <p:pic>
        <p:nvPicPr>
          <p:cNvPr id="82948" name="Picture 4"/>
          <p:cNvPicPr>
            <a:picLocks noChangeAspect="1" noChangeArrowheads="1"/>
          </p:cNvPicPr>
          <p:nvPr/>
        </p:nvPicPr>
        <p:blipFill>
          <a:blip r:embed="rId3" cstate="print"/>
          <a:srcRect/>
          <a:stretch>
            <a:fillRect/>
          </a:stretch>
        </p:blipFill>
        <p:spPr bwMode="auto">
          <a:xfrm>
            <a:off x="928662" y="214290"/>
            <a:ext cx="3571900" cy="2890151"/>
          </a:xfrm>
          <a:prstGeom prst="rect">
            <a:avLst/>
          </a:prstGeom>
          <a:ln>
            <a:noFill/>
          </a:ln>
          <a:effectLst>
            <a:outerShdw blurRad="190500" algn="tl" rotWithShape="0">
              <a:srgbClr val="000000">
                <a:alpha val="70000"/>
              </a:srgbClr>
            </a:outerShdw>
          </a:effectLst>
        </p:spPr>
      </p:pic>
      <p:pic>
        <p:nvPicPr>
          <p:cNvPr id="82949" name="Picture 5"/>
          <p:cNvPicPr>
            <a:picLocks noChangeAspect="1" noChangeArrowheads="1"/>
          </p:cNvPicPr>
          <p:nvPr/>
        </p:nvPicPr>
        <p:blipFill>
          <a:blip r:embed="rId4" cstate="print"/>
          <a:srcRect/>
          <a:stretch>
            <a:fillRect/>
          </a:stretch>
        </p:blipFill>
        <p:spPr bwMode="auto">
          <a:xfrm>
            <a:off x="4929190" y="214290"/>
            <a:ext cx="3451638" cy="2881316"/>
          </a:xfrm>
          <a:prstGeom prst="rect">
            <a:avLst/>
          </a:prstGeom>
          <a:ln>
            <a:noFill/>
          </a:ln>
          <a:effectLst>
            <a:outerShdw blurRad="190500" algn="tl" rotWithShape="0">
              <a:srgbClr val="000000">
                <a:alpha val="70000"/>
              </a:srgbClr>
            </a:outerShdw>
          </a:effectLst>
        </p:spPr>
      </p:pic>
      <p:pic>
        <p:nvPicPr>
          <p:cNvPr id="82950" name="Picture 6"/>
          <p:cNvPicPr>
            <a:picLocks noChangeAspect="1" noChangeArrowheads="1"/>
          </p:cNvPicPr>
          <p:nvPr/>
        </p:nvPicPr>
        <p:blipFill>
          <a:blip r:embed="rId5" cstate="print"/>
          <a:srcRect/>
          <a:stretch>
            <a:fillRect/>
          </a:stretch>
        </p:blipFill>
        <p:spPr bwMode="auto">
          <a:xfrm>
            <a:off x="1071538" y="3357562"/>
            <a:ext cx="3429024" cy="2893790"/>
          </a:xfrm>
          <a:prstGeom prst="rect">
            <a:avLst/>
          </a:prstGeom>
          <a:ln>
            <a:noFill/>
          </a:ln>
          <a:effectLst>
            <a:outerShdw blurRad="190500" algn="tl" rotWithShape="0">
              <a:srgbClr val="000000">
                <a:alpha val="70000"/>
              </a:srgbClr>
            </a:outerShdw>
          </a:effectLst>
        </p:spPr>
      </p:pic>
    </p:spTree>
  </p:cSld>
  <p:clrMapOvr>
    <a:masterClrMapping/>
  </p:clrMapOvr>
  <p:transition advTm="0"/>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内容占位符 7"/>
          <p:cNvSpPr>
            <a:spLocks noGrp="1"/>
          </p:cNvSpPr>
          <p:nvPr>
            <p:ph idx="1"/>
          </p:nvPr>
        </p:nvSpPr>
        <p:spPr/>
        <p:txBody>
          <a:bodyPr/>
          <a:lstStyle/>
          <a:p>
            <a:r>
              <a:rPr lang="en-US" altLang="zh-CN" dirty="0" smtClean="0"/>
              <a:t>We proposed a general transfer learning framework.</a:t>
            </a:r>
          </a:p>
          <a:p>
            <a:r>
              <a:rPr lang="en-US" altLang="zh-CN" dirty="0" smtClean="0"/>
              <a:t>It can model a variety of existing transfer learning problems and solutions.</a:t>
            </a:r>
          </a:p>
          <a:p>
            <a:r>
              <a:rPr lang="en-US" altLang="zh-CN" dirty="0" smtClean="0"/>
              <a:t>Our experimental results show that it can greatly outperform non-transfer learners in many experiments.</a:t>
            </a:r>
          </a:p>
          <a:p>
            <a:endParaRPr lang="en-US" altLang="zh-CN" dirty="0" smtClean="0"/>
          </a:p>
          <a:p>
            <a:endParaRPr lang="zh-CN" altLang="en-US" dirty="0"/>
          </a:p>
        </p:txBody>
      </p:sp>
      <p:sp>
        <p:nvSpPr>
          <p:cNvPr id="7" name="标题 6"/>
          <p:cNvSpPr>
            <a:spLocks noGrp="1"/>
          </p:cNvSpPr>
          <p:nvPr>
            <p:ph type="title"/>
          </p:nvPr>
        </p:nvSpPr>
        <p:spPr/>
        <p:txBody>
          <a:bodyPr/>
          <a:lstStyle/>
          <a:p>
            <a:r>
              <a:rPr lang="en-US" altLang="zh-CN" dirty="0" smtClean="0"/>
              <a:t>Conclusion</a:t>
            </a:r>
            <a:endParaRPr lang="zh-CN" altLang="en-US" dirty="0"/>
          </a:p>
        </p:txBody>
      </p:sp>
    </p:spTree>
  </p:cSld>
  <p:clrMapOvr>
    <a:masterClrMapping/>
  </p:clrMapOvr>
  <p:transition advTm="31406"/>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3286116" y="2714620"/>
            <a:ext cx="3214710" cy="1143000"/>
          </a:xfrm>
        </p:spPr>
        <p:txBody>
          <a:bodyPr/>
          <a:lstStyle/>
          <a:p>
            <a:r>
              <a:rPr lang="en-US" altLang="zh-CN" dirty="0" smtClean="0"/>
              <a:t>Thank you!</a:t>
            </a:r>
            <a:endParaRPr lang="zh-CN" altLang="en-US" dirty="0"/>
          </a:p>
        </p:txBody>
      </p:sp>
    </p:spTree>
  </p:cSld>
  <p:clrMapOvr>
    <a:masterClrMapping/>
  </p:clrMapOvr>
  <p:transition advTm="8609">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Difference</a:t>
            </a:r>
          </a:p>
          <a:p>
            <a:pPr lvl="1"/>
            <a:r>
              <a:rPr lang="en-US" altLang="zh-CN" dirty="0" smtClean="0"/>
              <a:t>Different tasks</a:t>
            </a:r>
          </a:p>
          <a:p>
            <a:pPr lvl="1"/>
            <a:r>
              <a:rPr lang="en-US" altLang="zh-CN" dirty="0" smtClean="0"/>
              <a:t>Different approaches &amp; algorithms</a:t>
            </a:r>
          </a:p>
          <a:p>
            <a:r>
              <a:rPr lang="en-US" altLang="zh-CN" dirty="0" smtClean="0"/>
              <a:t>Common</a:t>
            </a:r>
          </a:p>
          <a:p>
            <a:pPr lvl="1"/>
            <a:endParaRPr lang="en-US" altLang="zh-CN" dirty="0" smtClean="0"/>
          </a:p>
        </p:txBody>
      </p:sp>
      <p:sp>
        <p:nvSpPr>
          <p:cNvPr id="3" name="标题 2"/>
          <p:cNvSpPr>
            <a:spLocks noGrp="1"/>
          </p:cNvSpPr>
          <p:nvPr>
            <p:ph type="title"/>
          </p:nvPr>
        </p:nvSpPr>
        <p:spPr/>
        <p:txBody>
          <a:bodyPr/>
          <a:lstStyle/>
          <a:p>
            <a:r>
              <a:rPr lang="en-US" altLang="zh-CN" dirty="0" smtClean="0"/>
              <a:t>Motivation</a:t>
            </a:r>
            <a:endParaRPr lang="zh-CN" altLang="en-US" dirty="0"/>
          </a:p>
        </p:txBody>
      </p:sp>
      <p:graphicFrame>
        <p:nvGraphicFramePr>
          <p:cNvPr id="4" name="图示 3"/>
          <p:cNvGraphicFramePr/>
          <p:nvPr/>
        </p:nvGraphicFramePr>
        <p:xfrm>
          <a:off x="1500166" y="2643182"/>
          <a:ext cx="60960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7" name="任意多边形 16"/>
          <p:cNvSpPr/>
          <p:nvPr/>
        </p:nvSpPr>
        <p:spPr>
          <a:xfrm>
            <a:off x="2214546" y="5500702"/>
            <a:ext cx="2397512" cy="323385"/>
          </a:xfrm>
          <a:custGeom>
            <a:avLst/>
            <a:gdLst>
              <a:gd name="connsiteX0" fmla="*/ 0 w 2397512"/>
              <a:gd name="connsiteY0" fmla="*/ 11151 h 323385"/>
              <a:gd name="connsiteX1" fmla="*/ 434898 w 2397512"/>
              <a:gd name="connsiteY1" fmla="*/ 267629 h 323385"/>
              <a:gd name="connsiteX2" fmla="*/ 2051824 w 2397512"/>
              <a:gd name="connsiteY2" fmla="*/ 278780 h 323385"/>
              <a:gd name="connsiteX3" fmla="*/ 2397512 w 2397512"/>
              <a:gd name="connsiteY3" fmla="*/ 0 h 323385"/>
            </a:gdLst>
            <a:ahLst/>
            <a:cxnLst>
              <a:cxn ang="0">
                <a:pos x="connsiteX0" y="connsiteY0"/>
              </a:cxn>
              <a:cxn ang="0">
                <a:pos x="connsiteX1" y="connsiteY1"/>
              </a:cxn>
              <a:cxn ang="0">
                <a:pos x="connsiteX2" y="connsiteY2"/>
              </a:cxn>
              <a:cxn ang="0">
                <a:pos x="connsiteX3" y="connsiteY3"/>
              </a:cxn>
            </a:cxnLst>
            <a:rect l="l" t="t" r="r" b="b"/>
            <a:pathLst>
              <a:path w="2397512" h="323385">
                <a:moveTo>
                  <a:pt x="0" y="11151"/>
                </a:moveTo>
                <a:cubicBezTo>
                  <a:pt x="46463" y="117087"/>
                  <a:pt x="92927" y="223024"/>
                  <a:pt x="434898" y="267629"/>
                </a:cubicBezTo>
                <a:cubicBezTo>
                  <a:pt x="776869" y="312234"/>
                  <a:pt x="1724722" y="323385"/>
                  <a:pt x="2051824" y="278780"/>
                </a:cubicBezTo>
                <a:cubicBezTo>
                  <a:pt x="2378926" y="234175"/>
                  <a:pt x="2313878" y="29736"/>
                  <a:pt x="2397512" y="0"/>
                </a:cubicBezTo>
              </a:path>
            </a:pathLst>
          </a:custGeom>
          <a:ln w="5080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9" name="任意多边形 18"/>
          <p:cNvSpPr/>
          <p:nvPr/>
        </p:nvSpPr>
        <p:spPr>
          <a:xfrm>
            <a:off x="2214546" y="3429000"/>
            <a:ext cx="4661209" cy="464634"/>
          </a:xfrm>
          <a:custGeom>
            <a:avLst/>
            <a:gdLst>
              <a:gd name="connsiteX0" fmla="*/ 0 w 4661209"/>
              <a:gd name="connsiteY0" fmla="*/ 464634 h 464634"/>
              <a:gd name="connsiteX1" fmla="*/ 869795 w 4661209"/>
              <a:gd name="connsiteY1" fmla="*/ 63190 h 464634"/>
              <a:gd name="connsiteX2" fmla="*/ 3914078 w 4661209"/>
              <a:gd name="connsiteY2" fmla="*/ 85492 h 464634"/>
              <a:gd name="connsiteX3" fmla="*/ 4661209 w 4661209"/>
              <a:gd name="connsiteY3" fmla="*/ 397727 h 464634"/>
            </a:gdLst>
            <a:ahLst/>
            <a:cxnLst>
              <a:cxn ang="0">
                <a:pos x="connsiteX0" y="connsiteY0"/>
              </a:cxn>
              <a:cxn ang="0">
                <a:pos x="connsiteX1" y="connsiteY1"/>
              </a:cxn>
              <a:cxn ang="0">
                <a:pos x="connsiteX2" y="connsiteY2"/>
              </a:cxn>
              <a:cxn ang="0">
                <a:pos x="connsiteX3" y="connsiteY3"/>
              </a:cxn>
            </a:cxnLst>
            <a:rect l="l" t="t" r="r" b="b"/>
            <a:pathLst>
              <a:path w="4661209" h="464634">
                <a:moveTo>
                  <a:pt x="0" y="464634"/>
                </a:moveTo>
                <a:cubicBezTo>
                  <a:pt x="108724" y="295507"/>
                  <a:pt x="217449" y="126380"/>
                  <a:pt x="869795" y="63190"/>
                </a:cubicBezTo>
                <a:cubicBezTo>
                  <a:pt x="1522141" y="0"/>
                  <a:pt x="3282176" y="29736"/>
                  <a:pt x="3914078" y="85492"/>
                </a:cubicBezTo>
                <a:cubicBezTo>
                  <a:pt x="4545980" y="141248"/>
                  <a:pt x="4532970" y="345688"/>
                  <a:pt x="4661209" y="397727"/>
                </a:cubicBezTo>
              </a:path>
            </a:pathLst>
          </a:custGeom>
          <a:ln w="5080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0" name="TextBox 19"/>
          <p:cNvSpPr txBox="1"/>
          <p:nvPr/>
        </p:nvSpPr>
        <p:spPr>
          <a:xfrm>
            <a:off x="2643174" y="3000372"/>
            <a:ext cx="4071966" cy="461665"/>
          </a:xfrm>
          <a:prstGeom prst="rect">
            <a:avLst/>
          </a:prstGeom>
          <a:noFill/>
        </p:spPr>
        <p:txBody>
          <a:bodyPr wrap="square" rtlCol="0">
            <a:spAutoFit/>
          </a:bodyPr>
          <a:lstStyle/>
          <a:p>
            <a:r>
              <a:rPr lang="en-US" altLang="zh-CN" sz="2400" dirty="0" smtClean="0">
                <a:solidFill>
                  <a:schemeClr val="accent4">
                    <a:lumMod val="75000"/>
                  </a:schemeClr>
                </a:solidFill>
                <a:latin typeface="Eurostile Next LT Pro SmBd" pitchFamily="34" charset="0"/>
              </a:rPr>
              <a:t>Common parts or relation</a:t>
            </a:r>
            <a:endParaRPr lang="zh-CN" altLang="en-US" sz="2400" dirty="0">
              <a:solidFill>
                <a:schemeClr val="accent4">
                  <a:lumMod val="75000"/>
                </a:schemeClr>
              </a:solidFill>
              <a:latin typeface="Eurostile Next LT Pro SmBd" pitchFamily="34" charset="0"/>
            </a:endParaRPr>
          </a:p>
        </p:txBody>
      </p:sp>
    </p:spTree>
    <p:custDataLst>
      <p:tags r:id="rId1"/>
    </p:custDataLst>
  </p:cSld>
  <p:clrMapOvr>
    <a:masterClrMapping/>
  </p:clrMapOvr>
  <p:transition advTm="4910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ox(in)">
                                      <p:cBhvr>
                                        <p:cTn id="7" dur="500"/>
                                        <p:tgtEl>
                                          <p:spTgt spid="17"/>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box(in)">
                                      <p:cBhvr>
                                        <p:cTn id="10" dur="500"/>
                                        <p:tgtEl>
                                          <p:spTgt spid="20"/>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box(in)">
                                      <p:cBhvr>
                                        <p:cTn id="1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animBg="1"/>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6"/>
          <p:cNvSpPr>
            <a:spLocks noGrp="1"/>
          </p:cNvSpPr>
          <p:nvPr>
            <p:ph idx="1"/>
          </p:nvPr>
        </p:nvSpPr>
        <p:spPr/>
        <p:txBody>
          <a:bodyPr/>
          <a:lstStyle/>
          <a:p>
            <a:r>
              <a:rPr lang="en-US" altLang="zh-CN" dirty="0" smtClean="0"/>
              <a:t>We can have a graph:</a:t>
            </a:r>
            <a:endParaRPr lang="zh-CN" altLang="en-US" dirty="0"/>
          </a:p>
        </p:txBody>
      </p:sp>
      <p:sp>
        <p:nvSpPr>
          <p:cNvPr id="3" name="标题 2"/>
          <p:cNvSpPr>
            <a:spLocks noGrp="1"/>
          </p:cNvSpPr>
          <p:nvPr>
            <p:ph type="title"/>
          </p:nvPr>
        </p:nvSpPr>
        <p:spPr/>
        <p:txBody>
          <a:bodyPr/>
          <a:lstStyle/>
          <a:p>
            <a:r>
              <a:rPr lang="en-US" altLang="zh-CN" dirty="0" smtClean="0"/>
              <a:t>Motivation</a:t>
            </a:r>
            <a:endParaRPr lang="zh-CN" altLang="en-US" dirty="0"/>
          </a:p>
        </p:txBody>
      </p:sp>
      <p:sp>
        <p:nvSpPr>
          <p:cNvPr id="10" name="流程图: 过程 9"/>
          <p:cNvSpPr/>
          <p:nvPr/>
        </p:nvSpPr>
        <p:spPr>
          <a:xfrm>
            <a:off x="3643306" y="2357430"/>
            <a:ext cx="1500198" cy="500066"/>
          </a:xfrm>
          <a:prstGeom prst="flowChartProces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CN" dirty="0" smtClean="0"/>
              <a:t>Features</a:t>
            </a:r>
            <a:endParaRPr lang="zh-CN" altLang="en-US" dirty="0"/>
          </a:p>
        </p:txBody>
      </p:sp>
      <p:sp>
        <p:nvSpPr>
          <p:cNvPr id="11" name="流程图: 过程 10"/>
          <p:cNvSpPr/>
          <p:nvPr/>
        </p:nvSpPr>
        <p:spPr>
          <a:xfrm>
            <a:off x="1071538" y="3714752"/>
            <a:ext cx="1928826" cy="500066"/>
          </a:xfrm>
          <a:prstGeom prst="flowChartProces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CN" dirty="0" smtClean="0"/>
              <a:t>Auxiliary Data</a:t>
            </a:r>
            <a:endParaRPr lang="zh-CN" altLang="en-US" dirty="0"/>
          </a:p>
        </p:txBody>
      </p:sp>
      <p:sp>
        <p:nvSpPr>
          <p:cNvPr id="12" name="流程图: 过程 11"/>
          <p:cNvSpPr/>
          <p:nvPr/>
        </p:nvSpPr>
        <p:spPr>
          <a:xfrm>
            <a:off x="3643306" y="3714752"/>
            <a:ext cx="1928826" cy="500066"/>
          </a:xfrm>
          <a:prstGeom prst="flowChartProces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CN" dirty="0" smtClean="0"/>
              <a:t>Training Data</a:t>
            </a:r>
            <a:endParaRPr lang="zh-CN" altLang="en-US" dirty="0"/>
          </a:p>
        </p:txBody>
      </p:sp>
      <p:sp>
        <p:nvSpPr>
          <p:cNvPr id="13" name="流程图: 过程 12"/>
          <p:cNvSpPr/>
          <p:nvPr/>
        </p:nvSpPr>
        <p:spPr>
          <a:xfrm>
            <a:off x="6000760" y="3714752"/>
            <a:ext cx="1928826" cy="500066"/>
          </a:xfrm>
          <a:prstGeom prst="flowChartProces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CN" dirty="0" smtClean="0"/>
              <a:t>Test Data</a:t>
            </a:r>
            <a:endParaRPr lang="zh-CN" altLang="en-US" dirty="0"/>
          </a:p>
        </p:txBody>
      </p:sp>
      <p:sp>
        <p:nvSpPr>
          <p:cNvPr id="14" name="流程图: 过程 13"/>
          <p:cNvSpPr/>
          <p:nvPr/>
        </p:nvSpPr>
        <p:spPr>
          <a:xfrm>
            <a:off x="2714612" y="5000636"/>
            <a:ext cx="1357322" cy="357190"/>
          </a:xfrm>
          <a:prstGeom prst="flowChartProces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zh-CN" dirty="0" smtClean="0"/>
              <a:t>Labels</a:t>
            </a:r>
            <a:endParaRPr lang="zh-CN" altLang="en-US" dirty="0"/>
          </a:p>
        </p:txBody>
      </p:sp>
      <p:cxnSp>
        <p:nvCxnSpPr>
          <p:cNvPr id="16" name="直接连接符 15"/>
          <p:cNvCxnSpPr>
            <a:stCxn id="11" idx="0"/>
            <a:endCxn id="10" idx="2"/>
          </p:cNvCxnSpPr>
          <p:nvPr/>
        </p:nvCxnSpPr>
        <p:spPr>
          <a:xfrm rot="5400000" flipH="1" flipV="1">
            <a:off x="2786050" y="2107397"/>
            <a:ext cx="857256" cy="235745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8" name="直接连接符 17"/>
          <p:cNvCxnSpPr>
            <a:stCxn id="10" idx="2"/>
            <a:endCxn id="12" idx="0"/>
          </p:cNvCxnSpPr>
          <p:nvPr/>
        </p:nvCxnSpPr>
        <p:spPr>
          <a:xfrm rot="16200000" flipH="1">
            <a:off x="4071934" y="3178967"/>
            <a:ext cx="857256" cy="21431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0" name="直接连接符 19"/>
          <p:cNvCxnSpPr>
            <a:stCxn id="10" idx="2"/>
            <a:endCxn id="13" idx="0"/>
          </p:cNvCxnSpPr>
          <p:nvPr/>
        </p:nvCxnSpPr>
        <p:spPr>
          <a:xfrm rot="16200000" flipH="1">
            <a:off x="5250661" y="2000240"/>
            <a:ext cx="857256" cy="257176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2" name="直接连接符 21"/>
          <p:cNvCxnSpPr>
            <a:stCxn id="11" idx="2"/>
            <a:endCxn id="14" idx="0"/>
          </p:cNvCxnSpPr>
          <p:nvPr/>
        </p:nvCxnSpPr>
        <p:spPr>
          <a:xfrm rot="16200000" flipH="1">
            <a:off x="2321703" y="3929066"/>
            <a:ext cx="785818" cy="1357322"/>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4" name="直接连接符 23"/>
          <p:cNvCxnSpPr>
            <a:stCxn id="14" idx="0"/>
            <a:endCxn id="12" idx="2"/>
          </p:cNvCxnSpPr>
          <p:nvPr/>
        </p:nvCxnSpPr>
        <p:spPr>
          <a:xfrm rot="5400000" flipH="1" flipV="1">
            <a:off x="3607587" y="4000504"/>
            <a:ext cx="785818" cy="1214446"/>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5" name="右箭头 24"/>
          <p:cNvSpPr/>
          <p:nvPr/>
        </p:nvSpPr>
        <p:spPr>
          <a:xfrm rot="3888617">
            <a:off x="5329130" y="4660284"/>
            <a:ext cx="953826" cy="714380"/>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流程图: 可选过程 29"/>
          <p:cNvSpPr/>
          <p:nvPr/>
        </p:nvSpPr>
        <p:spPr>
          <a:xfrm>
            <a:off x="4786314" y="5715016"/>
            <a:ext cx="2643206" cy="642942"/>
          </a:xfrm>
          <a:prstGeom prst="flowChartAlternateProcess">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zh-CN" dirty="0" smtClean="0"/>
              <a:t>New Representation</a:t>
            </a:r>
            <a:endParaRPr lang="zh-CN" altLang="en-US" dirty="0"/>
          </a:p>
        </p:txBody>
      </p:sp>
    </p:spTree>
    <p:custDataLst>
      <p:tags r:id="rId1"/>
    </p:custDataLst>
  </p:cSld>
  <p:clrMapOvr>
    <a:masterClrMapping/>
  </p:clrMapOvr>
  <p:transition advTm="3620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fill="hold"/>
                                        <p:tgtEl>
                                          <p:spTgt spid="25"/>
                                        </p:tgtEl>
                                        <p:attrNameLst>
                                          <p:attrName>ppt_x</p:attrName>
                                        </p:attrNameLst>
                                      </p:cBhvr>
                                      <p:tavLst>
                                        <p:tav tm="0">
                                          <p:val>
                                            <p:strVal val="#ppt_x"/>
                                          </p:val>
                                        </p:tav>
                                        <p:tav tm="100000">
                                          <p:val>
                                            <p:strVal val="#ppt_x"/>
                                          </p:val>
                                        </p:tav>
                                      </p:tavLst>
                                    </p:anim>
                                    <p:anim calcmode="lin" valueType="num">
                                      <p:cBhvr additive="base">
                                        <p:cTn id="8" dur="500" fill="hold"/>
                                        <p:tgtEl>
                                          <p:spTgt spid="2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anim calcmode="lin" valueType="num">
                                      <p:cBhvr additive="base">
                                        <p:cTn id="11" dur="500" fill="hold"/>
                                        <p:tgtEl>
                                          <p:spTgt spid="30"/>
                                        </p:tgtEl>
                                        <p:attrNameLst>
                                          <p:attrName>ppt_x</p:attrName>
                                        </p:attrNameLst>
                                      </p:cBhvr>
                                      <p:tavLst>
                                        <p:tav tm="0">
                                          <p:val>
                                            <p:strVal val="#ppt_x"/>
                                          </p:val>
                                        </p:tav>
                                        <p:tav tm="100000">
                                          <p:val>
                                            <p:strVal val="#ppt_x"/>
                                          </p:val>
                                        </p:tav>
                                      </p:tavLst>
                                    </p:anim>
                                    <p:anim calcmode="lin" valueType="num">
                                      <p:cBhvr additive="base">
                                        <p:cTn id="1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3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We can get the new representation of Training Data and Test Data by Spectral Analysis.</a:t>
            </a:r>
          </a:p>
          <a:p>
            <a:r>
              <a:rPr lang="en-US" altLang="zh-CN" dirty="0" smtClean="0"/>
              <a:t>Then we can use our </a:t>
            </a:r>
            <a:r>
              <a:rPr lang="en-US" altLang="zh-CN" smtClean="0"/>
              <a:t>traditional non-transfer </a:t>
            </a:r>
            <a:r>
              <a:rPr lang="en-US" altLang="zh-CN" dirty="0" smtClean="0"/>
              <a:t>learner again.</a:t>
            </a:r>
            <a:endParaRPr lang="zh-CN" altLang="en-US" dirty="0"/>
          </a:p>
        </p:txBody>
      </p:sp>
      <p:sp>
        <p:nvSpPr>
          <p:cNvPr id="3" name="标题 2"/>
          <p:cNvSpPr>
            <a:spLocks noGrp="1"/>
          </p:cNvSpPr>
          <p:nvPr>
            <p:ph type="title"/>
          </p:nvPr>
        </p:nvSpPr>
        <p:spPr/>
        <p:txBody>
          <a:bodyPr/>
          <a:lstStyle/>
          <a:p>
            <a:r>
              <a:rPr lang="en-US" altLang="zh-CN" dirty="0" smtClean="0"/>
              <a:t>Motivation</a:t>
            </a:r>
            <a:endParaRPr lang="zh-CN" altLang="en-US" dirty="0"/>
          </a:p>
        </p:txBody>
      </p:sp>
    </p:spTree>
  </p:cSld>
  <p:clrMapOvr>
    <a:masterClrMapping/>
  </p:clrMapOvr>
  <p:transition advTm="27328"/>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Problem Formulation</a:t>
            </a:r>
            <a:endParaRPr lang="zh-CN" altLang="en-US" dirty="0"/>
          </a:p>
        </p:txBody>
      </p:sp>
      <p:sp>
        <p:nvSpPr>
          <p:cNvPr id="3" name="文本占位符 2"/>
          <p:cNvSpPr>
            <a:spLocks noGrp="1"/>
          </p:cNvSpPr>
          <p:nvPr>
            <p:ph type="body" idx="1"/>
          </p:nvPr>
        </p:nvSpPr>
        <p:spPr/>
        <p:txBody>
          <a:bodyPr/>
          <a:lstStyle/>
          <a:p>
            <a:endParaRPr lang="zh-CN" altLang="en-US"/>
          </a:p>
        </p:txBody>
      </p:sp>
    </p:spTree>
  </p:cSld>
  <p:clrMapOvr>
    <a:masterClrMapping/>
  </p:clrMapOvr>
  <p:transition advTm="8781">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Target Training Data:                 with labels</a:t>
            </a:r>
          </a:p>
          <a:p>
            <a:r>
              <a:rPr lang="en-US" altLang="zh-CN" dirty="0" smtClean="0"/>
              <a:t>Target Test Data:                 without labels</a:t>
            </a:r>
          </a:p>
          <a:p>
            <a:r>
              <a:rPr lang="en-US" altLang="zh-CN" dirty="0" smtClean="0"/>
              <a:t>Auxiliary Data: </a:t>
            </a:r>
          </a:p>
          <a:p>
            <a:endParaRPr lang="en-US" altLang="zh-CN" dirty="0" smtClean="0"/>
          </a:p>
          <a:p>
            <a:r>
              <a:rPr lang="en-US" altLang="zh-CN" dirty="0" smtClean="0"/>
              <a:t>Task</a:t>
            </a:r>
          </a:p>
          <a:p>
            <a:pPr lvl="1"/>
            <a:r>
              <a:rPr lang="en-US" altLang="zh-CN" dirty="0" smtClean="0"/>
              <a:t>Cross-domain Learning</a:t>
            </a:r>
          </a:p>
          <a:p>
            <a:pPr lvl="1"/>
            <a:r>
              <a:rPr lang="en-US" altLang="zh-CN" dirty="0" smtClean="0"/>
              <a:t>Cross-category Learning</a:t>
            </a:r>
          </a:p>
          <a:p>
            <a:pPr lvl="1"/>
            <a:r>
              <a:rPr lang="en-US" altLang="zh-CN" dirty="0" smtClean="0"/>
              <a:t>Self-taught Learning</a:t>
            </a:r>
          </a:p>
          <a:p>
            <a:endParaRPr lang="zh-CN" altLang="en-US" dirty="0"/>
          </a:p>
        </p:txBody>
      </p:sp>
      <p:sp>
        <p:nvSpPr>
          <p:cNvPr id="3" name="标题 2"/>
          <p:cNvSpPr>
            <a:spLocks noGrp="1"/>
          </p:cNvSpPr>
          <p:nvPr>
            <p:ph type="title"/>
          </p:nvPr>
        </p:nvSpPr>
        <p:spPr/>
        <p:txBody>
          <a:bodyPr/>
          <a:lstStyle/>
          <a:p>
            <a:r>
              <a:rPr lang="en-US" altLang="zh-CN" dirty="0" smtClean="0"/>
              <a:t>Problem Formulation</a:t>
            </a:r>
            <a:endParaRPr lang="zh-CN" altLang="en-US" dirty="0"/>
          </a:p>
        </p:txBody>
      </p:sp>
      <p:graphicFrame>
        <p:nvGraphicFramePr>
          <p:cNvPr id="2050" name="Object 2"/>
          <p:cNvGraphicFramePr>
            <a:graphicFrameLocks noChangeAspect="1"/>
          </p:cNvGraphicFramePr>
          <p:nvPr/>
        </p:nvGraphicFramePr>
        <p:xfrm>
          <a:off x="4582530" y="1379524"/>
          <a:ext cx="1561106" cy="549278"/>
        </p:xfrm>
        <a:graphic>
          <a:graphicData uri="http://schemas.openxmlformats.org/presentationml/2006/ole">
            <p:oleObj spid="_x0000_s2050" name="Equation" r:id="rId4" imgW="685800" imgH="241200" progId="Equation.DSMT4">
              <p:embed/>
            </p:oleObj>
          </a:graphicData>
        </a:graphic>
      </p:graphicFrame>
      <p:graphicFrame>
        <p:nvGraphicFramePr>
          <p:cNvPr id="2051" name="Object 3"/>
          <p:cNvGraphicFramePr>
            <a:graphicFrameLocks noChangeAspect="1"/>
          </p:cNvGraphicFramePr>
          <p:nvPr/>
        </p:nvGraphicFramePr>
        <p:xfrm>
          <a:off x="3857620" y="1857364"/>
          <a:ext cx="1654353" cy="571504"/>
        </p:xfrm>
        <a:graphic>
          <a:graphicData uri="http://schemas.openxmlformats.org/presentationml/2006/ole">
            <p:oleObj spid="_x0000_s2051" name="Equation" r:id="rId5" imgW="698400" imgH="241200" progId="Equation.DSMT4">
              <p:embed/>
            </p:oleObj>
          </a:graphicData>
        </a:graphic>
      </p:graphicFrame>
      <p:graphicFrame>
        <p:nvGraphicFramePr>
          <p:cNvPr id="2052" name="Object 4"/>
          <p:cNvGraphicFramePr>
            <a:graphicFrameLocks noChangeAspect="1"/>
          </p:cNvGraphicFramePr>
          <p:nvPr/>
        </p:nvGraphicFramePr>
        <p:xfrm>
          <a:off x="3428992" y="2285992"/>
          <a:ext cx="1647834" cy="549278"/>
        </p:xfrm>
        <a:graphic>
          <a:graphicData uri="http://schemas.openxmlformats.org/presentationml/2006/ole">
            <p:oleObj spid="_x0000_s2052" name="Equation" r:id="rId6" imgW="723600" imgH="241200" progId="Equation.DSMT4">
              <p:embed/>
            </p:oleObj>
          </a:graphicData>
        </a:graphic>
      </p:graphicFrame>
    </p:spTree>
  </p:cSld>
  <p:clrMapOvr>
    <a:masterClrMapping/>
  </p:clrMapOvr>
  <p:transition advTm="38657"/>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9.8|9.2"/>
</p:tagLst>
</file>

<file path=ppt/tags/tag2.xml><?xml version="1.0" encoding="utf-8"?>
<p:tagLst xmlns:a="http://schemas.openxmlformats.org/drawingml/2006/main" xmlns:r="http://schemas.openxmlformats.org/officeDocument/2006/relationships" xmlns:p="http://schemas.openxmlformats.org/presentationml/2006/main">
  <p:tag name="TIMING" val="|23.8"/>
</p:tagLst>
</file>

<file path=ppt/tags/tag3.xml><?xml version="1.0" encoding="utf-8"?>
<p:tagLst xmlns:a="http://schemas.openxmlformats.org/drawingml/2006/main" xmlns:r="http://schemas.openxmlformats.org/officeDocument/2006/relationships" xmlns:p="http://schemas.openxmlformats.org/presentationml/2006/main">
  <p:tag name="TIMING" val="|0.7|0.6"/>
</p:tagLst>
</file>

<file path=ppt/tags/tag4.xml><?xml version="1.0" encoding="utf-8"?>
<p:tagLst xmlns:a="http://schemas.openxmlformats.org/drawingml/2006/main" xmlns:r="http://schemas.openxmlformats.org/officeDocument/2006/relationships" xmlns:p="http://schemas.openxmlformats.org/presentationml/2006/main">
  <p:tag name="TIMING" val="|15.6|5"/>
</p:tagLst>
</file>

<file path=ppt/tags/tag5.xml><?xml version="1.0" encoding="utf-8"?>
<p:tagLst xmlns:a="http://schemas.openxmlformats.org/drawingml/2006/main" xmlns:r="http://schemas.openxmlformats.org/officeDocument/2006/relationships" xmlns:p="http://schemas.openxmlformats.org/presentationml/2006/main">
  <p:tag name="TIMING" val="|4.9|6.9"/>
</p:tagLst>
</file>

<file path=ppt/tags/tag6.xml><?xml version="1.0" encoding="utf-8"?>
<p:tagLst xmlns:a="http://schemas.openxmlformats.org/drawingml/2006/main" xmlns:r="http://schemas.openxmlformats.org/officeDocument/2006/relationships" xmlns:p="http://schemas.openxmlformats.org/presentationml/2006/main">
  <p:tag name="TIMING" val="|22.7|29.4"/>
</p:tagLst>
</file>

<file path=ppt/tags/tag7.xml><?xml version="1.0" encoding="utf-8"?>
<p:tagLst xmlns:a="http://schemas.openxmlformats.org/drawingml/2006/main" xmlns:r="http://schemas.openxmlformats.org/officeDocument/2006/relationships" xmlns:p="http://schemas.openxmlformats.org/presentationml/2006/main">
  <p:tag name="TIMING" val="|0.9"/>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聚合">
  <a:themeElements>
    <a:clrScheme name="聚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聚合">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聚合">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1390</TotalTime>
  <Words>2934</Words>
  <Application>Microsoft Office PowerPoint</Application>
  <PresentationFormat>全屏显示(4:3)</PresentationFormat>
  <Paragraphs>429</Paragraphs>
  <Slides>43</Slides>
  <Notes>43</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43</vt:i4>
      </vt:variant>
    </vt:vector>
  </HeadingPairs>
  <TitlesOfParts>
    <vt:vector size="45" baseType="lpstr">
      <vt:lpstr>聚合</vt:lpstr>
      <vt:lpstr>Equation</vt:lpstr>
      <vt:lpstr>EigenTransfer: A Unified Framework for Transfer Learning</vt:lpstr>
      <vt:lpstr>Outline</vt:lpstr>
      <vt:lpstr>Motivation</vt:lpstr>
      <vt:lpstr>Motivation</vt:lpstr>
      <vt:lpstr>Motivation</vt:lpstr>
      <vt:lpstr>Motivation</vt:lpstr>
      <vt:lpstr>Motivation</vt:lpstr>
      <vt:lpstr>Problem Formulation</vt:lpstr>
      <vt:lpstr>Problem Formulation</vt:lpstr>
      <vt:lpstr>Problem Formulation</vt:lpstr>
      <vt:lpstr>Graph Construction</vt:lpstr>
      <vt:lpstr>Graph Construction</vt:lpstr>
      <vt:lpstr>Graph Construction</vt:lpstr>
      <vt:lpstr>Graph Construction</vt:lpstr>
      <vt:lpstr>Graph Construction</vt:lpstr>
      <vt:lpstr>Simple Review on Spectral Analysis</vt:lpstr>
      <vt:lpstr>Simple Review on Spectral Analysis</vt:lpstr>
      <vt:lpstr>Simple Review on Spectral Analysis</vt:lpstr>
      <vt:lpstr>Learning from Graph Spectra</vt:lpstr>
      <vt:lpstr>Learning from Graph Spectra</vt:lpstr>
      <vt:lpstr>Learning from Graph Spectra</vt:lpstr>
      <vt:lpstr>Learning from Graph Spectra </vt:lpstr>
      <vt:lpstr>Experiments</vt:lpstr>
      <vt:lpstr>Experiments</vt:lpstr>
      <vt:lpstr>Experiments</vt:lpstr>
      <vt:lpstr>Experiments</vt:lpstr>
      <vt:lpstr>Experiments</vt:lpstr>
      <vt:lpstr>Experiments</vt:lpstr>
      <vt:lpstr>Experiments</vt:lpstr>
      <vt:lpstr>Experiments</vt:lpstr>
      <vt:lpstr>Experiments</vt:lpstr>
      <vt:lpstr>Experiments</vt:lpstr>
      <vt:lpstr>Experiments</vt:lpstr>
      <vt:lpstr>Experiments</vt:lpstr>
      <vt:lpstr>Experiments</vt:lpstr>
      <vt:lpstr>Experiments</vt:lpstr>
      <vt:lpstr>Experiments</vt:lpstr>
      <vt:lpstr>Experiments</vt:lpstr>
      <vt:lpstr>Experiments</vt:lpstr>
      <vt:lpstr>Experiments</vt:lpstr>
      <vt:lpstr>Experiments</vt:lpstr>
      <vt:lpstr>Conclusion</vt:lpstr>
      <vt:lpstr>Thank you!</vt:lpstr>
    </vt:vector>
  </TitlesOfParts>
  <Company>WwW.YlmF.CoM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EigenTransfer: Learning Graph Spectra for Transfer Learning</dc:title>
  <dc:creator>KingOhm</dc:creator>
  <cp:lastModifiedBy>KingOhm</cp:lastModifiedBy>
  <cp:revision>120</cp:revision>
  <dcterms:created xsi:type="dcterms:W3CDTF">2009-06-03T08:15:00Z</dcterms:created>
  <dcterms:modified xsi:type="dcterms:W3CDTF">2009-06-11T12:53:59Z</dcterms:modified>
</cp:coreProperties>
</file>