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0"/>
  </p:notesMasterIdLst>
  <p:handoutMasterIdLst>
    <p:handoutMasterId r:id="rId21"/>
  </p:handoutMasterIdLst>
  <p:sldIdLst>
    <p:sldId id="1103" r:id="rId2"/>
    <p:sldId id="1105" r:id="rId3"/>
    <p:sldId id="1106" r:id="rId4"/>
    <p:sldId id="1107" r:id="rId5"/>
    <p:sldId id="1108" r:id="rId6"/>
    <p:sldId id="1109" r:id="rId7"/>
    <p:sldId id="1110" r:id="rId8"/>
    <p:sldId id="1111" r:id="rId9"/>
    <p:sldId id="1112" r:id="rId10"/>
    <p:sldId id="1113" r:id="rId11"/>
    <p:sldId id="1114" r:id="rId12"/>
    <p:sldId id="1115" r:id="rId13"/>
    <p:sldId id="1116" r:id="rId14"/>
    <p:sldId id="1117" r:id="rId15"/>
    <p:sldId id="1118" r:id="rId16"/>
    <p:sldId id="1119" r:id="rId17"/>
    <p:sldId id="1120" r:id="rId18"/>
    <p:sldId id="1121" r:id="rId19"/>
  </p:sldIdLst>
  <p:sldSz cx="9144000" cy="6858000" type="screen4x3"/>
  <p:notesSz cx="6781800" cy="99187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6666FF"/>
    <a:srgbClr val="9999FF"/>
    <a:srgbClr val="9900CC"/>
    <a:srgbClr val="FF66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976" autoAdjust="0"/>
    <p:restoredTop sz="97727" autoAdjust="0"/>
  </p:normalViewPr>
  <p:slideViewPr>
    <p:cSldViewPr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004" y="-102"/>
      </p:cViewPr>
      <p:guideLst>
        <p:guide orient="horz" pos="3124"/>
        <p:guide pos="21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tags" Target="tags/tag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93B879B3-4E1C-4BD4-9882-C22683AFE6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25320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64F8DF9E-D661-4C50-B79A-E72FE47545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64119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33645F-ADA7-D046-9E0F-0023BF48CFFD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E8F10-6B03-4264-8DB0-B1CDF682797B}" type="datetime1">
              <a:rPr lang="en-US" altLang="zh-CN"/>
              <a:pPr>
                <a:defRPr/>
              </a:pPr>
              <a:t>5/20/12</a:t>
            </a:fld>
            <a:endParaRPr lang="en-US" altLang="zh-CN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ACL-IJCNLP 2009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2555C-D06D-4F95-AF61-1D38733AAC5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B73E3-9E5D-44EA-A3AB-37C906E776B8}" type="datetime1">
              <a:rPr lang="en-US"/>
              <a:pPr>
                <a:defRPr/>
              </a:pPr>
              <a:t>5/20/12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ACL-IJCNLP 2009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40599-B5DF-4416-B100-20D7CB1258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B432D-87B6-0C47-A408-8E8F81A57D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639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bg2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E316B67-64D4-482B-B331-AC4ED5A5F0C9}" type="datetime1">
              <a:rPr lang="en-US" altLang="zh-CN"/>
              <a:pPr>
                <a:defRPr/>
              </a:pPr>
              <a:t>5/20/12</a:t>
            </a:fld>
            <a:endParaRPr lang="en-US" altLang="zh-CN"/>
          </a:p>
        </p:txBody>
      </p:sp>
      <p:sp>
        <p:nvSpPr>
          <p:cNvPr id="2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600" b="1">
                <a:solidFill>
                  <a:schemeClr val="bg2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476B3DC-2E9D-4FE6-BDF1-79730B91842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2" r:id="rId2"/>
    <p:sldLayoutId id="2147483678" r:id="rId3"/>
  </p:sldLayoutIdLst>
  <p:transition xmlns:p14="http://schemas.microsoft.com/office/powerpoint/2010/main">
    <p:wipe dir="d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tl.nus.edu.sg/Ideas/iot18.htm" TargetMode="External"/><Relationship Id="rId4" Type="http://schemas.openxmlformats.org/officeDocument/2006/relationships/hyperlink" Target="http://otec.uoregon.edu/learning_theory.htm%23transfer" TargetMode="External"/><Relationship Id="rId5" Type="http://schemas.openxmlformats.org/officeDocument/2006/relationships/hyperlink" Target="http://www.nsf.gov/pubs/2003/nsf03212/nsf03212.pdf" TargetMode="External"/><Relationship Id="rId6" Type="http://schemas.openxmlformats.org/officeDocument/2006/relationships/hyperlink" Target="http://learnweb.harvard.edu/alps/thinking/docs/traencyn.htm" TargetMode="External"/><Relationship Id="rId7" Type="http://schemas.openxmlformats.org/officeDocument/2006/relationships/hyperlink" Target="http://education.calumet.purdue.edu/vockell/EdPsyBook/Edpsy6/edpsy6_transfer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st.hk/~qyang/Docs/2008/AAAIVincentB.pdf" TargetMode="External"/><Relationship Id="rId4" Type="http://schemas.openxmlformats.org/officeDocument/2006/relationships/hyperlink" Target="http://www.cse.ust.hk/~qyang/Docs/2007/TemporalMap_M1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.ust.hk/~qyang/Docs/2008/AAAISinnoB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www.aclweb.org/anthology/P/P09/P09-1001.pdf" TargetMode="External"/><Relationship Id="rId3" Type="http://schemas.openxmlformats.org/officeDocument/2006/relationships/hyperlink" Target="http://www.cse.ust.hk/~qyang/Docs/2011/HTL_AAAI11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st.hk/~weikep/papers/AAAI-12-TIF.pdf" TargetMode="External"/><Relationship Id="rId4" Type="http://schemas.openxmlformats.org/officeDocument/2006/relationships/hyperlink" Target="http://www.cse.ust.hk/~weikep/papers/IJCAI-11-TCF.pdf" TargetMode="External"/><Relationship Id="rId5" Type="http://schemas.openxmlformats.org/officeDocument/2006/relationships/hyperlink" Target="http://www.cse.ust.hk/~weikep/papers/AAAI-10-CST.pdf" TargetMode="External"/><Relationship Id="rId1" Type="http://schemas.openxmlformats.org/officeDocument/2006/relationships/slideLayout" Target="../slideLayouts/slideLayout3.xml"/><Relationship Id="rId2" Type="http://schemas.openxmlformats.org/officeDocument/2006/relationships/hyperlink" Target="http://ijcai.org/papers09/Papers/IJCAI09-338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tanford.edu/~huayanw/aaai11_analogy.pdf" TargetMode="External"/><Relationship Id="rId3" Type="http://schemas.openxmlformats.org/officeDocument/2006/relationships/hyperlink" Target="http://www.informatik.uni-trier.de/~ley/db/journals/aim/aim32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t.hk/~qyang/Docs/2010/1823-8130-1-PB.pdf" TargetMode="External"/><Relationship Id="rId4" Type="http://schemas.openxmlformats.org/officeDocument/2006/relationships/hyperlink" Target="http://iitrl.acadiau.ca/itws05/Papers/ITWS10-RosensteinM05_ITWS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Negative_Transfer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.ust.hk/~qyang/Docs/2011/IJCAI_2011_SSFTL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.ust.hk/~qyang/Docs/2009/ubi344-zheng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ifaka.cs.uiuc.edu/jiang4/domain_adaptation/survey/da_survey.pdf" TargetMode="External"/><Relationship Id="rId4" Type="http://schemas.openxmlformats.org/officeDocument/2006/relationships/hyperlink" Target="http://www.cse.ust.hk/TL/www.cs.lafayette.edu/~taylorm/Publications/JMLR09-taylor.p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1.i2r.a-star.edu.sg/~jspan/publications/TLsurvey_0822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iteseerx.ist.psu.edu/viewdoc/summary?doi=10.1.1.146.1515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iuc.edu/~hanj/pdf/kdd08_jinggao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iteseerx.ist.psu.edu/viewdoc/download?doi=10.1.1.44.2898&amp;rep=rep1&amp;type=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st.hk/~qyang/Docs/2007/tradaboost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9E3B-3641-224C-BE7A-AB282E7A5D48}" type="datetime1">
              <a:rPr lang="en-US"/>
              <a:pPr/>
              <a:t>5/20/12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4A84-1267-FC49-8E3E-7ED44F49E955}" type="slidenum">
              <a:rPr lang="en-US"/>
              <a:pPr/>
              <a:t>1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700087"/>
          </a:xfrm>
        </p:spPr>
        <p:txBody>
          <a:bodyPr/>
          <a:lstStyle/>
          <a:p>
            <a:r>
              <a:rPr lang="en-US" sz="4000" dirty="0" smtClean="0">
                <a:latin typeface="Century Gothic" charset="0"/>
              </a:rPr>
              <a:t>Transfer of Learning References</a:t>
            </a:r>
            <a:endParaRPr lang="en-US" sz="4000" dirty="0">
              <a:latin typeface="Century Gothic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dirty="0" err="1">
                <a:latin typeface="Century Gothic" charset="0"/>
              </a:rPr>
              <a:t>Bransford</a:t>
            </a:r>
            <a:r>
              <a:rPr lang="en-US" sz="2000" dirty="0">
                <a:latin typeface="Century Gothic" charset="0"/>
              </a:rPr>
              <a:t>, John. </a:t>
            </a:r>
            <a:r>
              <a:rPr lang="en-US" sz="2000" u="sng" dirty="0">
                <a:latin typeface="Century Gothic" charset="0"/>
              </a:rPr>
              <a:t>How People Learn.</a:t>
            </a:r>
            <a:r>
              <a:rPr lang="en-US" sz="2000" dirty="0">
                <a:latin typeface="Century Gothic" charset="0"/>
              </a:rPr>
              <a:t> Washington D.C.: National Academy Press, 1999.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err="1">
                <a:latin typeface="Century Gothic" charset="0"/>
              </a:rPr>
              <a:t>Ip</a:t>
            </a:r>
            <a:r>
              <a:rPr lang="en-US" sz="2000" dirty="0">
                <a:latin typeface="Century Gothic" charset="0"/>
              </a:rPr>
              <a:t>, Y.K.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>
                <a:latin typeface="Century Gothic" charset="0"/>
              </a:rPr>
              <a:t>Transfer of Learning.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>
                <a:latin typeface="Century Gothic" charset="0"/>
              </a:rPr>
              <a:t> </a:t>
            </a:r>
            <a:r>
              <a:rPr lang="en-US" sz="2000" u="sng" dirty="0">
                <a:latin typeface="Century Gothic" charset="0"/>
              </a:rPr>
              <a:t>Ideas on Teaching.</a:t>
            </a:r>
            <a:r>
              <a:rPr lang="en-US" sz="2000" dirty="0">
                <a:latin typeface="Century Gothic" charset="0"/>
              </a:rPr>
              <a:t> February 2003. Center for Development of Teaching and Learning. </a:t>
            </a:r>
            <a:r>
              <a:rPr lang="en-US" sz="2000" dirty="0">
                <a:latin typeface="Century Gothic" charset="0"/>
                <a:hlinkClick r:id="rId3"/>
              </a:rPr>
              <a:t>http://www.cdtl.nus.edu.sg/Ideas/iot18.htm </a:t>
            </a:r>
            <a:endParaRPr lang="en-US" sz="2000" dirty="0"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Arial"/>
              </a:rPr>
              <a:t>“</a:t>
            </a:r>
            <a:r>
              <a:rPr lang="en-US" sz="2000" dirty="0">
                <a:latin typeface="Century Gothic" charset="0"/>
              </a:rPr>
              <a:t>Learning Theories and Transfer of Learning.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>
                <a:latin typeface="Century Gothic" charset="0"/>
              </a:rPr>
              <a:t> [Online] </a:t>
            </a:r>
            <a:r>
              <a:rPr lang="en-US" sz="2000" dirty="0">
                <a:latin typeface="Century Gothic" charset="0"/>
                <a:hlinkClick r:id="rId4"/>
              </a:rPr>
              <a:t>http://otec.uoregon.edu/learning_theory.htm#transfer</a:t>
            </a:r>
            <a:endParaRPr lang="en-US" sz="2000" dirty="0"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err="1">
                <a:latin typeface="Century Gothic" charset="0"/>
              </a:rPr>
              <a:t>Mestre</a:t>
            </a:r>
            <a:r>
              <a:rPr lang="en-US" sz="2000" dirty="0">
                <a:latin typeface="Century Gothic" charset="0"/>
              </a:rPr>
              <a:t>, Jose.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>
                <a:latin typeface="Century Gothic" charset="0"/>
              </a:rPr>
              <a:t>Transfer of Learning: Issues and Research Agenda.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>
                <a:latin typeface="Century Gothic" charset="0"/>
              </a:rPr>
              <a:t> [Online] National Science Foundation. 21 March 2002. </a:t>
            </a:r>
            <a:r>
              <a:rPr lang="en-US" sz="2000" dirty="0">
                <a:latin typeface="Century Gothic" charset="0"/>
                <a:hlinkClick r:id="rId5"/>
              </a:rPr>
              <a:t>http://www.nsf.gov/pubs/2003/nsf03212/nsf03212.pdf</a:t>
            </a:r>
            <a:r>
              <a:rPr lang="en-US" sz="2000" dirty="0">
                <a:latin typeface="Century Gothic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entury Gothic" charset="0"/>
              </a:rPr>
              <a:t>Perkins, David.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>
                <a:latin typeface="Century Gothic" charset="0"/>
              </a:rPr>
              <a:t>Transfer of Learning.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>
                <a:latin typeface="Century Gothic" charset="0"/>
              </a:rPr>
              <a:t> [Online] 2 September 1992. </a:t>
            </a:r>
            <a:r>
              <a:rPr lang="en-US" sz="2000" dirty="0">
                <a:latin typeface="Century Gothic" charset="0"/>
                <a:hlinkClick r:id="rId6"/>
              </a:rPr>
              <a:t>http://learnweb.harvard.edu/alps/thinking/docs/traencyn.htm </a:t>
            </a:r>
            <a:endParaRPr lang="en-US" sz="2000" dirty="0"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Arial"/>
              </a:rPr>
              <a:t>“</a:t>
            </a:r>
            <a:r>
              <a:rPr lang="en-US" sz="2000" dirty="0">
                <a:latin typeface="Century Gothic" charset="0"/>
              </a:rPr>
              <a:t>Transfer of Learning.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>
                <a:latin typeface="Century Gothic" charset="0"/>
              </a:rPr>
              <a:t> </a:t>
            </a:r>
            <a:r>
              <a:rPr lang="en-US" sz="2000" dirty="0">
                <a:latin typeface="Century Gothic" charset="0"/>
                <a:hlinkClick r:id="rId7"/>
              </a:rPr>
              <a:t>http://education.calumet.purdue.edu/vockell/EdPsyBook/Edpsy6/edpsy6_transfer.htm </a:t>
            </a:r>
            <a:endParaRPr lang="en-US" sz="2000" dirty="0"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4390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Feature based Transfer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700" smtClean="0"/>
              <a:t>Wenyuan Dai, Gui-Rong Xue, Qiang Yang, and Yong Yu. Co-clustering based classification for out-of-domain documents. In Proceedings of the 13th ACM SIGKDD international conference on Knowledge discovery and data mining, KDD ’07, pages 210–219, New York, NY, USA, 2007. ACM.</a:t>
            </a:r>
          </a:p>
          <a:p>
            <a:pPr>
              <a:lnSpc>
                <a:spcPct val="80000"/>
              </a:lnSpc>
            </a:pPr>
            <a:r>
              <a:rPr lang="en-US" sz="1700" smtClean="0"/>
              <a:t>Rajat Raina, Alexis Battle, Honglak Lee, Benjamin Packer, and Andrew Y. Ng. Self-taught learning: transfer learning from unlabeled data. In Proceedings of the 24th international conference on Machine learning, ICML ’07, pages 759–766, New York, NY, USA, 2007. ACM.</a:t>
            </a:r>
          </a:p>
          <a:p>
            <a:pPr>
              <a:lnSpc>
                <a:spcPct val="80000"/>
              </a:lnSpc>
            </a:pPr>
            <a:r>
              <a:rPr lang="en-US" sz="1700" smtClean="0"/>
              <a:t>Sinno Jialin Pan, James T. Kwok, and Qiang Yang. Transfer learning via dimensionality reduction. In AAAI, pages 677–682, 2008.</a:t>
            </a:r>
          </a:p>
          <a:p>
            <a:pPr>
              <a:lnSpc>
                <a:spcPct val="80000"/>
              </a:lnSpc>
            </a:pPr>
            <a:r>
              <a:rPr lang="en-US" sz="1700" smtClean="0"/>
              <a:t>Sinno Jialin Pan, Xiaochuan Ni, Jian-Tao Sun, Qiang Yang, and Zheng Chen. Cross-domain sentiment classification via spectral feature alignment. In WWW, pages 751–760, 2010.</a:t>
            </a:r>
          </a:p>
          <a:p>
            <a:pPr>
              <a:lnSpc>
                <a:spcPct val="80000"/>
              </a:lnSpc>
            </a:pPr>
            <a:r>
              <a:rPr lang="en-US" sz="1700" smtClean="0"/>
              <a:t>Sinno Jialin Pan, Ivor W. Tsang, James T. Kwok, and Qiang Yang. Domain adaptation via transfer component analysis. In IJCAI, pages 1187–1192, 2009.</a:t>
            </a:r>
          </a:p>
          <a:p>
            <a:pPr>
              <a:lnSpc>
                <a:spcPct val="80000"/>
              </a:lnSpc>
            </a:pPr>
            <a:r>
              <a:rPr lang="en-US" sz="1700" smtClean="0"/>
              <a:t>Sinno Jialin Pan, Ivor W. Tsang, James T. Kwok, and Qiang Yang. Domain adaptation via transfer component analysis. IEEE Transactions on Neural Networks, 22(2):199–210, 2011.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8313D9-8CB8-4A6F-A8CA-FADE237A122A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73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 of Transfer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J. Blitzer, K. Crammer, A. Kulesza, F. Pereira, and J.Wortman. </a:t>
            </a:r>
            <a:r>
              <a:rPr lang="en-US" u="sng" smtClean="0"/>
              <a:t>Learning bounds for domain adaptation</a:t>
            </a:r>
            <a:r>
              <a:rPr lang="en-US" smtClean="0"/>
              <a:t>. Advances in Neural Information Processing Systems , 20:129–136, 2007.</a:t>
            </a:r>
          </a:p>
          <a:p>
            <a:pPr>
              <a:lnSpc>
                <a:spcPct val="90000"/>
              </a:lnSpc>
            </a:pPr>
            <a:r>
              <a:rPr lang="en-US" smtClean="0"/>
              <a:t>Shai Ben-David, John Blitzer, Koby Crammer, Fernando Pereira, and Arthur Dubrawski. </a:t>
            </a:r>
            <a:r>
              <a:rPr lang="en-US" u="sng" smtClean="0"/>
              <a:t>Analysis of representations for domain adaptation</a:t>
            </a:r>
            <a:r>
              <a:rPr lang="en-US" smtClean="0"/>
              <a:t>. In NIPS, 2006.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984C78-C836-430D-B716-64AF380D57AE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12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334375" cy="70008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/>
              <a:t>Model-parameter-based Transfer Learning</a:t>
            </a:r>
            <a:endParaRPr lang="en-US" sz="3600" dirty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Sinno Jialin Pan, Dou Shen, Qiang Yang and James T. Kwok. </a:t>
            </a:r>
            <a:r>
              <a:rPr lang="en-US" sz="2000" u="sng" smtClean="0"/>
              <a:t>Transferring Localization Models Across Space</a:t>
            </a:r>
            <a:r>
              <a:rPr lang="en-US" sz="2000" smtClean="0"/>
              <a:t>. In</a:t>
            </a:r>
            <a:r>
              <a:rPr lang="en-US" sz="2000" i="1" smtClean="0"/>
              <a:t> Proceedings of the 23rd AAAI Conference on Artificial Intelligence</a:t>
            </a:r>
            <a:r>
              <a:rPr lang="en-US" sz="2000" smtClean="0"/>
              <a:t> (AAAI 08), Chicago, Illinois, USA. July 2008.  1383-1388   (</a:t>
            </a:r>
            <a:r>
              <a:rPr lang="en-US" sz="2000" u="sng" smtClean="0">
                <a:hlinkClick r:id="rId2"/>
              </a:rPr>
              <a:t>PDF</a:t>
            </a:r>
            <a:r>
              <a:rPr lang="en-US" sz="2000" smtClean="0"/>
              <a:t>) </a:t>
            </a:r>
          </a:p>
          <a:p>
            <a:r>
              <a:rPr lang="en-US" sz="2000" smtClean="0"/>
              <a:t>Vincent W. Zheng, Evan W. Xiang, Qiang Yang and Dou Shen. </a:t>
            </a:r>
            <a:r>
              <a:rPr lang="en-US" sz="2000" u="sng" smtClean="0"/>
              <a:t>Transferring Localization Models Over Time</a:t>
            </a:r>
            <a:r>
              <a:rPr lang="en-US" sz="2000" smtClean="0"/>
              <a:t>. In </a:t>
            </a:r>
            <a:r>
              <a:rPr lang="en-US" sz="2000" i="1" smtClean="0"/>
              <a:t>Proceedings of the 23rd AAAI Conference on Artificial Intelligence</a:t>
            </a:r>
            <a:r>
              <a:rPr lang="en-US" sz="2000" smtClean="0"/>
              <a:t> (AAAI 08), Chicago, Illinois, USA. July 2008. 1421-1426 (</a:t>
            </a:r>
            <a:r>
              <a:rPr lang="en-US" sz="2000" u="sng" smtClean="0">
                <a:hlinkClick r:id="rId3"/>
              </a:rPr>
              <a:t>PDF</a:t>
            </a:r>
            <a:r>
              <a:rPr lang="en-US" sz="2000" smtClean="0"/>
              <a:t>)</a:t>
            </a:r>
          </a:p>
          <a:p>
            <a:r>
              <a:rPr lang="en-US" sz="2000" smtClean="0"/>
              <a:t>Jie Yin, Qiang Yang, Lionel M. Ni, </a:t>
            </a:r>
            <a:r>
              <a:rPr lang="en-US" sz="2000" u="sng" smtClean="0"/>
              <a:t>Learning Adaptive Temporal Radio Maps for Signal-Strength-Based Location Estimation</a:t>
            </a:r>
            <a:r>
              <a:rPr lang="en-US" sz="2000" smtClean="0"/>
              <a:t>, </a:t>
            </a:r>
            <a:r>
              <a:rPr lang="en-US" sz="2000" i="1" smtClean="0"/>
              <a:t>IEEE Transactions on Mobile Computing</a:t>
            </a:r>
            <a:r>
              <a:rPr lang="en-US" sz="2000" smtClean="0"/>
              <a:t>, vol. 7, no. 7, pp. 869-883, Jul., 2008 (</a:t>
            </a:r>
            <a:r>
              <a:rPr lang="en-US" sz="2000" smtClean="0">
                <a:hlinkClick r:id="rId4"/>
              </a:rPr>
              <a:t>PDF</a:t>
            </a:r>
            <a:r>
              <a:rPr lang="en-US" sz="2000" smtClean="0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F96A8E-3A53-4615-9F4B-306BF996D718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81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93037" cy="7000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Heterogeneous (feature-space) Transfer Learning (HTL)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000" dirty="0" smtClean="0"/>
              <a:t>Qiang Yang, </a:t>
            </a:r>
            <a:r>
              <a:rPr lang="en-US" sz="2000" dirty="0" err="1" smtClean="0"/>
              <a:t>Yuqiang</a:t>
            </a:r>
            <a:r>
              <a:rPr lang="en-US" sz="2000" dirty="0" smtClean="0"/>
              <a:t> Chen, </a:t>
            </a:r>
            <a:r>
              <a:rPr lang="en-US" sz="2000" dirty="0" err="1" smtClean="0"/>
              <a:t>Gui-Rong</a:t>
            </a:r>
            <a:r>
              <a:rPr lang="en-US" sz="2000" dirty="0" smtClean="0"/>
              <a:t> </a:t>
            </a:r>
            <a:r>
              <a:rPr lang="en-US" sz="2000" dirty="0" err="1" smtClean="0"/>
              <a:t>Xue</a:t>
            </a:r>
            <a:r>
              <a:rPr lang="en-US" sz="2000" dirty="0" smtClean="0"/>
              <a:t>, </a:t>
            </a:r>
            <a:r>
              <a:rPr lang="en-US" sz="2000" dirty="0" err="1" smtClean="0"/>
              <a:t>Wenyuan</a:t>
            </a:r>
            <a:r>
              <a:rPr lang="en-US" sz="2000" dirty="0" smtClean="0"/>
              <a:t> Dai and Yong Yu. </a:t>
            </a:r>
            <a:r>
              <a:rPr lang="en-US" sz="2000" u="sng" dirty="0" smtClean="0"/>
              <a:t>Heterogeneous Transfer Learning for Image Clustering via the Social Web</a:t>
            </a:r>
            <a:r>
              <a:rPr lang="en-US" sz="2000" dirty="0" smtClean="0"/>
              <a:t>. ACL'09,, Aug 2009, pages 1 -- 9. (</a:t>
            </a:r>
            <a:r>
              <a:rPr lang="en-US" sz="2000" u="sng" dirty="0" smtClean="0">
                <a:hlinkClick r:id="rId2"/>
              </a:rPr>
              <a:t>PDF</a:t>
            </a:r>
            <a:r>
              <a:rPr lang="en-US" sz="2000" dirty="0" smtClean="0"/>
              <a:t>)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200" dirty="0" smtClean="0"/>
              <a:t>Yin Zhu, </a:t>
            </a:r>
            <a:r>
              <a:rPr lang="en-US" sz="2200" dirty="0" err="1" smtClean="0"/>
              <a:t>Y.Chen</a:t>
            </a:r>
            <a:r>
              <a:rPr lang="en-US" sz="2200" dirty="0" smtClean="0"/>
              <a:t>, </a:t>
            </a:r>
            <a:r>
              <a:rPr lang="en-US" sz="2200" dirty="0" err="1" smtClean="0"/>
              <a:t>Z.Lu</a:t>
            </a:r>
            <a:r>
              <a:rPr lang="en-US" sz="2200" dirty="0" smtClean="0"/>
              <a:t>, </a:t>
            </a:r>
            <a:r>
              <a:rPr lang="en-US" sz="2200" dirty="0" err="1" smtClean="0"/>
              <a:t>Guirong</a:t>
            </a:r>
            <a:r>
              <a:rPr lang="en-US" sz="2200" dirty="0" smtClean="0"/>
              <a:t> </a:t>
            </a:r>
            <a:r>
              <a:rPr lang="en-US" sz="2200" dirty="0" err="1" smtClean="0"/>
              <a:t>Xue</a:t>
            </a:r>
            <a:r>
              <a:rPr lang="en-US" sz="2200" dirty="0" smtClean="0"/>
              <a:t>, Yong Yu, Qiang Yang.  </a:t>
            </a:r>
            <a:r>
              <a:rPr lang="en-US" sz="2200" dirty="0" smtClean="0">
                <a:hlinkClick r:id="rId3"/>
              </a:rPr>
              <a:t>Heterogeneous transfer learning for image classification</a:t>
            </a:r>
            <a:r>
              <a:rPr lang="en-US" sz="2200" dirty="0" smtClean="0"/>
              <a:t>. In: Proceedings of the Association of Advancement of Artificial Intelligence, AAAI 2011.  San Francisco, USA.</a:t>
            </a:r>
          </a:p>
          <a:p>
            <a:pPr>
              <a:lnSpc>
                <a:spcPct val="80000"/>
              </a:lnSpc>
            </a:pPr>
            <a:endParaRPr lang="en-US" sz="22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err="1"/>
              <a:t>Wenyuan</a:t>
            </a:r>
            <a:r>
              <a:rPr lang="en-US" sz="2000" dirty="0"/>
              <a:t> Dai, </a:t>
            </a:r>
            <a:r>
              <a:rPr lang="en-US" sz="2000" dirty="0" err="1"/>
              <a:t>Yuqiang</a:t>
            </a:r>
            <a:r>
              <a:rPr lang="en-US" sz="2000" dirty="0"/>
              <a:t> Chen, </a:t>
            </a:r>
            <a:r>
              <a:rPr lang="en-US" sz="2000" dirty="0" err="1"/>
              <a:t>Gui-Rong</a:t>
            </a:r>
            <a:r>
              <a:rPr lang="en-US" sz="2000" dirty="0"/>
              <a:t> </a:t>
            </a:r>
            <a:r>
              <a:rPr lang="en-US" sz="2000" dirty="0" err="1"/>
              <a:t>Xue</a:t>
            </a:r>
            <a:r>
              <a:rPr lang="en-US" sz="2000" dirty="0"/>
              <a:t>, Qiang Yang, and Yong Yu. Translated learning: Transfer learning across different feature spaces. In NIPS, </a:t>
            </a:r>
            <a:r>
              <a:rPr lang="en-US" sz="2000" dirty="0" smtClean="0"/>
              <a:t>2008</a:t>
            </a:r>
            <a:r>
              <a:rPr lang="en-US" sz="20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Xiao Ling, </a:t>
            </a:r>
            <a:r>
              <a:rPr lang="en-US" sz="2000" dirty="0" err="1"/>
              <a:t>Gui-Rong</a:t>
            </a:r>
            <a:r>
              <a:rPr lang="en-US" sz="2000" dirty="0"/>
              <a:t> </a:t>
            </a:r>
            <a:r>
              <a:rPr lang="en-US" sz="2000" dirty="0" err="1"/>
              <a:t>Xue</a:t>
            </a:r>
            <a:r>
              <a:rPr lang="en-US" sz="2000" dirty="0"/>
              <a:t>, </a:t>
            </a:r>
            <a:r>
              <a:rPr lang="en-US" sz="2000" dirty="0" err="1"/>
              <a:t>Wenyuan</a:t>
            </a:r>
            <a:r>
              <a:rPr lang="en-US" sz="2000" dirty="0"/>
              <a:t> Dai, Yun Jiang, Qiang Yang, and Yong Yu. Can Chinese web pages be classified with English data source? In </a:t>
            </a:r>
            <a:r>
              <a:rPr lang="en-US" sz="2000" dirty="0" smtClean="0"/>
              <a:t>WWW, </a:t>
            </a:r>
            <a:r>
              <a:rPr lang="en-US" sz="2000" dirty="0"/>
              <a:t>2008.</a:t>
            </a:r>
          </a:p>
          <a:p>
            <a:pPr>
              <a:lnSpc>
                <a:spcPct val="80000"/>
              </a:lnSpc>
            </a:pPr>
            <a:r>
              <a:rPr lang="en-US" sz="2000" dirty="0" err="1"/>
              <a:t>Guo</a:t>
            </a:r>
            <a:r>
              <a:rPr lang="en-US" sz="2000" dirty="0"/>
              <a:t>-Jun Qi, </a:t>
            </a:r>
            <a:r>
              <a:rPr lang="en-US" sz="2000" dirty="0" err="1"/>
              <a:t>Charu</a:t>
            </a:r>
            <a:r>
              <a:rPr lang="en-US" sz="2000" dirty="0"/>
              <a:t> </a:t>
            </a:r>
            <a:r>
              <a:rPr lang="en-US" sz="2000" dirty="0" err="1"/>
              <a:t>Aggarwal</a:t>
            </a:r>
            <a:r>
              <a:rPr lang="en-US" sz="2000" dirty="0"/>
              <a:t>, Yong </a:t>
            </a:r>
            <a:r>
              <a:rPr lang="en-US" sz="2000" dirty="0" err="1"/>
              <a:t>Rui</a:t>
            </a:r>
            <a:r>
              <a:rPr lang="en-US" sz="2000" dirty="0"/>
              <a:t>, Qi </a:t>
            </a:r>
            <a:r>
              <a:rPr lang="en-US" sz="2000" dirty="0" err="1"/>
              <a:t>Tian</a:t>
            </a:r>
            <a:r>
              <a:rPr lang="en-US" sz="2000" dirty="0"/>
              <a:t>, </a:t>
            </a:r>
            <a:r>
              <a:rPr lang="en-US" sz="2000" dirty="0" err="1"/>
              <a:t>Shiyu</a:t>
            </a:r>
            <a:r>
              <a:rPr lang="en-US" sz="2000" dirty="0"/>
              <a:t> Chang, and Thomas Huang. Towards cross-category knowledge propagation for learning visual concepts. In CVPR, 2011.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A6A2F-E7B0-4FF2-A5A6-11506B00CE5C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61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71513"/>
            <a:ext cx="7793037" cy="7000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Transfer Learning in Collaborative Filtering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400" dirty="0" smtClean="0"/>
              <a:t>Bin Li, Qiang Yang, </a:t>
            </a:r>
            <a:r>
              <a:rPr lang="en-US" sz="1400" dirty="0" err="1" smtClean="0"/>
              <a:t>Xiangyang</a:t>
            </a:r>
            <a:r>
              <a:rPr lang="en-US" sz="1400" dirty="0" smtClean="0"/>
              <a:t> </a:t>
            </a:r>
            <a:r>
              <a:rPr lang="en-US" sz="1400" dirty="0" err="1" smtClean="0"/>
              <a:t>Xue</a:t>
            </a:r>
            <a:r>
              <a:rPr lang="en-US" sz="1400" dirty="0" smtClean="0"/>
              <a:t>. </a:t>
            </a:r>
            <a:r>
              <a:rPr lang="en-US" sz="1400" u="sng" dirty="0" smtClean="0">
                <a:hlinkClick r:id="rId2"/>
              </a:rPr>
              <a:t>Can Movies and Books Collaborate? Cross-Domain Collaborative Filtering for Sparsity Reduction</a:t>
            </a:r>
            <a:r>
              <a:rPr lang="en-US" sz="1400" dirty="0" smtClean="0"/>
              <a:t>. In Proceedings of the Twenty-First International Joint Conference on Artificial Intelligence (IJCAI '09), Pasadena, CA, USA, July 11-17, 2009.</a:t>
            </a:r>
          </a:p>
          <a:p>
            <a:pPr>
              <a:lnSpc>
                <a:spcPct val="80000"/>
              </a:lnSpc>
            </a:pPr>
            <a:r>
              <a:rPr lang="en-US" sz="1400" dirty="0" smtClean="0"/>
              <a:t>B. Cao, N. N. Liu, and Q. Yang. </a:t>
            </a:r>
            <a:r>
              <a:rPr lang="en-US" sz="1400" u="sng" dirty="0" smtClean="0"/>
              <a:t>Transfer learning for collective link-prediction in multiple heterogeneous domains</a:t>
            </a:r>
            <a:r>
              <a:rPr lang="en-US" sz="1400" dirty="0" smtClean="0"/>
              <a:t>. In Proceedings of the 27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International Conference on Machine Learning, ICML’10, 159–166, Haifa, Israel, 2010.</a:t>
            </a:r>
          </a:p>
        </p:txBody>
      </p:sp>
      <p:sp>
        <p:nvSpPr>
          <p:cNvPr id="27653" name="Rectangl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400" smtClean="0"/>
              <a:t>Weike Pan, Evan W. Xiang and Qiang Yang. </a:t>
            </a:r>
            <a:br>
              <a:rPr lang="en-US" sz="1400" smtClean="0"/>
            </a:br>
            <a:r>
              <a:rPr lang="en-US" sz="1400" u="sng" smtClean="0"/>
              <a:t>Transfer Learning in Collaborative Filtering with Uncertain Ratings</a:t>
            </a:r>
            <a:r>
              <a:rPr lang="en-US" sz="1400" smtClean="0"/>
              <a:t>. [</a:t>
            </a:r>
            <a:r>
              <a:rPr lang="en-US" sz="1400" smtClean="0">
                <a:hlinkClick r:id="rId3"/>
              </a:rPr>
              <a:t>pdf</a:t>
            </a:r>
            <a:r>
              <a:rPr lang="en-US" sz="1400" smtClean="0"/>
              <a:t>] </a:t>
            </a:r>
            <a:br>
              <a:rPr lang="en-US" sz="1400" smtClean="0"/>
            </a:br>
            <a:r>
              <a:rPr lang="en-US" sz="1400" smtClean="0"/>
              <a:t>I</a:t>
            </a:r>
            <a:r>
              <a:rPr lang="en-US" sz="1400" i="1" smtClean="0"/>
              <a:t>n Proceedings of the 26th AAAI Conference on Artificial Intelligence (AAAI-12). Toronto, Ontario, Canada. July 22-26, 2012.</a:t>
            </a:r>
            <a:r>
              <a:rPr lang="en-US" sz="140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1400" smtClean="0"/>
              <a:t>Weike Pan, Nathan N. Liu, Evan W. Xiang and Qiang Yang. </a:t>
            </a:r>
            <a:br>
              <a:rPr lang="en-US" sz="1400" smtClean="0"/>
            </a:br>
            <a:r>
              <a:rPr lang="en-US" sz="1400" u="sng" smtClean="0"/>
              <a:t>Transfer Learning to Predict Missing Ratings via Heterogeneous User Feedbacks</a:t>
            </a:r>
            <a:r>
              <a:rPr lang="en-US" sz="1400" smtClean="0"/>
              <a:t>. [</a:t>
            </a:r>
            <a:r>
              <a:rPr lang="en-US" sz="1400" smtClean="0">
                <a:hlinkClick r:id="rId4"/>
              </a:rPr>
              <a:t>pdf</a:t>
            </a:r>
            <a:r>
              <a:rPr lang="en-US" sz="1400" smtClean="0"/>
              <a:t>] </a:t>
            </a:r>
            <a:br>
              <a:rPr lang="en-US" sz="1400" smtClean="0"/>
            </a:br>
            <a:r>
              <a:rPr lang="en-US" sz="1400" i="1" smtClean="0"/>
              <a:t>In Proceedings of the 22rd International Joint Conference on Artificial Intelligence (IJCAI-11). Barcelona, Catalonia, Spain, July 16-22, 2011. </a:t>
            </a:r>
            <a:endParaRPr lang="en-US" sz="1400" smtClean="0"/>
          </a:p>
          <a:p>
            <a:pPr>
              <a:lnSpc>
                <a:spcPct val="80000"/>
              </a:lnSpc>
            </a:pPr>
            <a:r>
              <a:rPr lang="en-US" sz="1400" smtClean="0"/>
              <a:t>Weike Pan, Evan W. Xiang, Nathan N. Liu and Qiang Yang. </a:t>
            </a:r>
            <a:br>
              <a:rPr lang="en-US" sz="1400" smtClean="0"/>
            </a:br>
            <a:r>
              <a:rPr lang="en-US" sz="1400" u="sng" smtClean="0"/>
              <a:t>Transfer Learning in Collaborative Filtering for Sparsity Reduction</a:t>
            </a:r>
            <a:r>
              <a:rPr lang="en-US" sz="1400" smtClean="0"/>
              <a:t>. [</a:t>
            </a:r>
            <a:r>
              <a:rPr lang="en-US" sz="1400" smtClean="0">
                <a:hlinkClick r:id="rId5"/>
              </a:rPr>
              <a:t>pdf</a:t>
            </a:r>
            <a:r>
              <a:rPr lang="en-US" sz="1400" smtClean="0"/>
              <a:t>] </a:t>
            </a:r>
            <a:br>
              <a:rPr lang="en-US" sz="1400" smtClean="0"/>
            </a:br>
            <a:r>
              <a:rPr lang="en-US" sz="1400" i="1" smtClean="0"/>
              <a:t>In Proceedings of the 24th AAAI Conference on Artificial Intelligence (AAAI-10). Atlanta, Georgia, USA. July 11-15, 2010.</a:t>
            </a:r>
            <a:r>
              <a:rPr lang="en-US" sz="140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F35762-AD89-4E9C-9962-720B04BC10F5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80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/>
              <a:t>Structural Transfer Learning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305800" cy="4648200"/>
          </a:xfrm>
        </p:spPr>
        <p:txBody>
          <a:bodyPr/>
          <a:lstStyle/>
          <a:p>
            <a:r>
              <a:rPr lang="en-US" sz="2000" dirty="0" err="1" smtClean="0"/>
              <a:t>Huayan</a:t>
            </a:r>
            <a:r>
              <a:rPr lang="en-US" sz="2000" dirty="0" smtClean="0"/>
              <a:t> Wang and Qiang Yang: Transfer Learning by Structural Analogy, </a:t>
            </a:r>
            <a:r>
              <a:rPr lang="en-US" sz="2000" i="1" dirty="0" smtClean="0"/>
              <a:t>The Twenty-Fifth AAAI Conference on Artificial Intelligence </a:t>
            </a:r>
            <a:r>
              <a:rPr lang="en-US" sz="2000" dirty="0" smtClean="0"/>
              <a:t>(AAAI 2011) [</a:t>
            </a:r>
            <a:r>
              <a:rPr lang="en-US" sz="2000" dirty="0" smtClean="0">
                <a:hlinkClick r:id="rId2"/>
              </a:rPr>
              <a:t>PDF</a:t>
            </a:r>
            <a:r>
              <a:rPr lang="en-US" sz="2000" dirty="0" smtClean="0"/>
              <a:t>] </a:t>
            </a:r>
          </a:p>
          <a:p>
            <a:r>
              <a:rPr lang="en-US" sz="2000" dirty="0" smtClean="0"/>
              <a:t>E. </a:t>
            </a:r>
            <a:r>
              <a:rPr lang="en-US" sz="2000" dirty="0" err="1" smtClean="0"/>
              <a:t>Bareinboim</a:t>
            </a:r>
            <a:r>
              <a:rPr lang="en-US" sz="2000" dirty="0" smtClean="0"/>
              <a:t>, J. Pearl, “Transportability of Causal Effects: Completeness Results,” Twenty-Sixth Conference on Artificial Intelligence (AAAI), 2012, Toronto, Canada.</a:t>
            </a:r>
          </a:p>
          <a:p>
            <a:r>
              <a:rPr lang="en-US" sz="2000" dirty="0" smtClean="0"/>
              <a:t>E. </a:t>
            </a:r>
            <a:r>
              <a:rPr lang="en-US" sz="2000" dirty="0" err="1" smtClean="0"/>
              <a:t>Bareinboim</a:t>
            </a:r>
            <a:r>
              <a:rPr lang="en-US" sz="2000" dirty="0" smtClean="0"/>
              <a:t>, J. Pearl, “Controlling Selection Bias in Causal Inference,” Fifteenth International Conference on Artificial Intelligence and Statistics (</a:t>
            </a:r>
            <a:r>
              <a:rPr lang="en-US" sz="2000" dirty="0" err="1" smtClean="0"/>
              <a:t>AIStats</a:t>
            </a:r>
            <a:r>
              <a:rPr lang="en-US" sz="2000" dirty="0" smtClean="0"/>
              <a:t>), 2012, La Palma, Canary Islands.</a:t>
            </a:r>
          </a:p>
          <a:p>
            <a:r>
              <a:rPr lang="en-US" sz="2000" dirty="0" smtClean="0"/>
              <a:t>J. Pearl, E. </a:t>
            </a:r>
            <a:r>
              <a:rPr lang="en-US" sz="2000" dirty="0" err="1" smtClean="0"/>
              <a:t>Bareinboim</a:t>
            </a:r>
            <a:r>
              <a:rPr lang="en-US" sz="2000" dirty="0" smtClean="0"/>
              <a:t>, “Transportability of Causal and Statistical relations: A formal approach,” Twenty-Fifth Conference on Artificial Intelligence (AAAI), 2011, San Francisco, CA</a:t>
            </a:r>
          </a:p>
          <a:p>
            <a:r>
              <a:rPr lang="en-US" sz="2000" dirty="0" smtClean="0"/>
              <a:t>AI Magazine: </a:t>
            </a:r>
            <a:r>
              <a:rPr lang="en-US" sz="2000" dirty="0" smtClean="0">
                <a:hlinkClick r:id="rId3"/>
              </a:rPr>
              <a:t>http://www.informatik.uni-trier.de/~ley/db/journals/aim/aim32.html</a:t>
            </a:r>
            <a:r>
              <a:rPr lang="en-US" sz="20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C6303-0933-4C64-93DC-D56AB6E346C8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48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1513"/>
            <a:ext cx="8250237" cy="7000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Adaptive Transfer Learning and Negative Transfer</a:t>
            </a:r>
            <a:endParaRPr lang="en-US" dirty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343400"/>
          </a:xfrm>
        </p:spPr>
        <p:txBody>
          <a:bodyPr/>
          <a:lstStyle/>
          <a:p>
            <a:r>
              <a:rPr lang="en-US" sz="2400" dirty="0" smtClean="0">
                <a:hlinkClick r:id="rId2"/>
              </a:rPr>
              <a:t>http://en.wikipedia.org/wiki/Negative_Transfer</a:t>
            </a:r>
            <a:endParaRPr lang="en-US" sz="2400" dirty="0" smtClean="0"/>
          </a:p>
          <a:p>
            <a:r>
              <a:rPr lang="en-US" sz="2400" dirty="0" smtClean="0"/>
              <a:t>Bin Cao, </a:t>
            </a:r>
            <a:r>
              <a:rPr lang="en-US" sz="2400" dirty="0" err="1" smtClean="0"/>
              <a:t>Sinno</a:t>
            </a:r>
            <a:r>
              <a:rPr lang="en-US" sz="2400" dirty="0" smtClean="0"/>
              <a:t> </a:t>
            </a:r>
            <a:r>
              <a:rPr lang="en-US" sz="2400" dirty="0" err="1" smtClean="0"/>
              <a:t>Jialin</a:t>
            </a:r>
            <a:r>
              <a:rPr lang="en-US" sz="2400" dirty="0" smtClean="0"/>
              <a:t> Pan, Yu Zhang, </a:t>
            </a:r>
            <a:r>
              <a:rPr lang="en-US" sz="2400" dirty="0" err="1" smtClean="0"/>
              <a:t>Dit</a:t>
            </a:r>
            <a:r>
              <a:rPr lang="en-US" sz="2400" dirty="0" smtClean="0"/>
              <a:t>-Yan </a:t>
            </a:r>
            <a:r>
              <a:rPr lang="en-US" sz="2400" dirty="0" err="1" smtClean="0"/>
              <a:t>Yeung</a:t>
            </a:r>
            <a:r>
              <a:rPr lang="en-US" sz="2400" dirty="0" smtClean="0"/>
              <a:t> and Qiang Yang. </a:t>
            </a:r>
            <a:r>
              <a:rPr lang="en-US" sz="2400" dirty="0" smtClean="0">
                <a:hlinkClick r:id="rId3"/>
              </a:rPr>
              <a:t>Adaptive Transfer Learning</a:t>
            </a:r>
            <a:r>
              <a:rPr lang="en-US" sz="2400" dirty="0" smtClean="0"/>
              <a:t>. In Proceedings of the 24th AAAI Conference on Artificial Intelligence (AAAI-10). Atlanta, Georgia, USA. July 11-15, 2010. </a:t>
            </a:r>
          </a:p>
          <a:p>
            <a:r>
              <a:rPr lang="en-US" sz="2400" dirty="0" smtClean="0"/>
              <a:t>Michael T. Rosenstein, </a:t>
            </a:r>
            <a:r>
              <a:rPr lang="en-US" sz="2400" dirty="0" err="1" smtClean="0"/>
              <a:t>Zvika</a:t>
            </a:r>
            <a:r>
              <a:rPr lang="en-US" sz="2400" dirty="0" smtClean="0"/>
              <a:t> Marx, Leslie Pack </a:t>
            </a:r>
            <a:r>
              <a:rPr lang="en-US" sz="2400" dirty="0" err="1" smtClean="0"/>
              <a:t>Kaelbling</a:t>
            </a:r>
            <a:r>
              <a:rPr lang="en-US" sz="2400" dirty="0" smtClean="0"/>
              <a:t> and  Thomas G. </a:t>
            </a:r>
            <a:r>
              <a:rPr lang="en-US" sz="2400" dirty="0" err="1" smtClean="0"/>
              <a:t>Dietterich</a:t>
            </a:r>
            <a:r>
              <a:rPr lang="en-US" sz="2400" dirty="0" smtClean="0"/>
              <a:t>. </a:t>
            </a:r>
            <a:r>
              <a:rPr lang="en-US" sz="2400" u="sng" dirty="0" smtClean="0">
                <a:hlinkClick r:id="rId4"/>
              </a:rPr>
              <a:t>To Transfer or Not To Transfer</a:t>
            </a:r>
            <a:r>
              <a:rPr lang="en-US" sz="2400" dirty="0" smtClean="0"/>
              <a:t>.  In: Inductive Transfer : 10 Years Later: NIPS 2005 Workshop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2B9F1E-0F3C-4443-9CF3-ED74CDDBC02F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52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93037" cy="700087"/>
          </a:xfrm>
        </p:spPr>
        <p:txBody>
          <a:bodyPr/>
          <a:lstStyle/>
          <a:p>
            <a:r>
              <a:rPr lang="en-US" dirty="0" smtClean="0"/>
              <a:t>Source-free Transfer Learning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r>
              <a:rPr lang="en-US" dirty="0" smtClean="0"/>
              <a:t>Evan Wei Xiang, </a:t>
            </a:r>
            <a:r>
              <a:rPr lang="en-US" dirty="0" err="1" smtClean="0"/>
              <a:t>Sinno</a:t>
            </a:r>
            <a:r>
              <a:rPr lang="en-US" dirty="0" smtClean="0"/>
              <a:t> </a:t>
            </a:r>
            <a:r>
              <a:rPr lang="en-US" dirty="0" err="1" smtClean="0"/>
              <a:t>Jialin</a:t>
            </a:r>
            <a:r>
              <a:rPr lang="en-US" dirty="0" smtClean="0"/>
              <a:t> Pan, </a:t>
            </a:r>
            <a:r>
              <a:rPr lang="en-US" dirty="0" err="1" smtClean="0"/>
              <a:t>Weik</a:t>
            </a:r>
            <a:r>
              <a:rPr lang="en-US" dirty="0" smtClean="0"/>
              <a:t> Pan, Qiang Yang, and </a:t>
            </a:r>
            <a:r>
              <a:rPr lang="en-US" dirty="0" err="1" smtClean="0"/>
              <a:t>Jian</a:t>
            </a:r>
            <a:r>
              <a:rPr lang="en-US" dirty="0" smtClean="0"/>
              <a:t> Su. </a:t>
            </a:r>
            <a:r>
              <a:rPr lang="en-US" dirty="0" smtClean="0">
                <a:hlinkClick r:id="rId2"/>
              </a:rPr>
              <a:t>Source-Selection free transfer learning</a:t>
            </a:r>
            <a:r>
              <a:rPr lang="en-US" dirty="0" smtClean="0"/>
              <a:t>. In International Joint Conference on Artificial Intelligence, IJCAI’11, Barcelona, Spain, 2011.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177C0-1CE4-4745-887F-5093914292ED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14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793037" cy="700087"/>
          </a:xfrm>
        </p:spPr>
        <p:txBody>
          <a:bodyPr/>
          <a:lstStyle/>
          <a:p>
            <a:r>
              <a:rPr lang="en-US" dirty="0" smtClean="0"/>
              <a:t>Applications of Transfer Learning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648200"/>
          </a:xfrm>
        </p:spPr>
        <p:txBody>
          <a:bodyPr/>
          <a:lstStyle/>
          <a:p>
            <a:r>
              <a:rPr lang="en-US" dirty="0" smtClean="0"/>
              <a:t>Vincent </a:t>
            </a:r>
            <a:r>
              <a:rPr lang="en-US" dirty="0" err="1" smtClean="0"/>
              <a:t>Wenchen</a:t>
            </a:r>
            <a:r>
              <a:rPr lang="en-US" dirty="0" smtClean="0"/>
              <a:t> </a:t>
            </a:r>
            <a:r>
              <a:rPr lang="en-US" dirty="0" err="1" smtClean="0"/>
              <a:t>Zheng</a:t>
            </a:r>
            <a:r>
              <a:rPr lang="en-US" dirty="0" smtClean="0"/>
              <a:t>, Derek </a:t>
            </a:r>
            <a:r>
              <a:rPr lang="en-US" dirty="0" err="1" smtClean="0"/>
              <a:t>Hao</a:t>
            </a:r>
            <a:r>
              <a:rPr lang="en-US" dirty="0" smtClean="0"/>
              <a:t> Hu, and Qiang Yang. </a:t>
            </a:r>
            <a:r>
              <a:rPr lang="en-US" u="sng" dirty="0" smtClean="0">
                <a:hlinkClick r:id="rId2"/>
              </a:rPr>
              <a:t>Cross-domain activity recognition</a:t>
            </a:r>
            <a:r>
              <a:rPr lang="en-US" dirty="0" smtClean="0"/>
              <a:t>. In Proceedings of the 11th international conference on Ubiquitous computing, </a:t>
            </a:r>
            <a:r>
              <a:rPr lang="en-US" dirty="0" err="1" smtClean="0"/>
              <a:t>Ubicomp</a:t>
            </a:r>
            <a:r>
              <a:rPr lang="en-US" dirty="0" smtClean="0"/>
              <a:t> ’09, pages 61–70, New York, NY, USA, 2009. ACM.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396E39-EEF7-4EB2-B059-991109DA9385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02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 Partial List of References on Transfer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In SDM’12 Keynote Talk: Cross-Domain Transfer Learning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Qiang Yang, April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E9DC9-5FEF-4822-89F5-CC72BB49924D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19759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Transfer Learning Surveys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Sinno Jialin Pan and Qiang Yang. </a:t>
            </a:r>
            <a:r>
              <a:rPr lang="en-US" sz="2800" smtClean="0">
                <a:hlinkClick r:id="rId2"/>
              </a:rPr>
              <a:t>A survey on transfer learning</a:t>
            </a:r>
            <a:r>
              <a:rPr lang="en-US" sz="2800" smtClean="0"/>
              <a:t>. IEEE Transactions on Knowledge and Data Engineering, 22(10):1345–1359, October 2010.</a:t>
            </a:r>
          </a:p>
          <a:p>
            <a:r>
              <a:rPr lang="en-US" sz="2800" smtClean="0"/>
              <a:t>Jing Jiang.  </a:t>
            </a:r>
            <a:r>
              <a:rPr lang="en-US" sz="2800" smtClean="0">
                <a:hlinkClick r:id="rId3"/>
              </a:rPr>
              <a:t>A Literature Survey on Domain Adaptation of Statistical Classifiers</a:t>
            </a:r>
            <a:r>
              <a:rPr lang="en-US" sz="2800" smtClean="0"/>
              <a:t>.</a:t>
            </a:r>
          </a:p>
          <a:p>
            <a:r>
              <a:rPr lang="en-US" sz="2800" smtClean="0"/>
              <a:t>Matthew E. Taylor and Peter Stone. </a:t>
            </a:r>
            <a:r>
              <a:rPr lang="en-US" sz="2800" smtClean="0">
                <a:hlinkClick r:id="rId4"/>
              </a:rPr>
              <a:t>Transfer Learning for Reinforcement Learning Domains: A Survey</a:t>
            </a:r>
            <a:r>
              <a:rPr lang="en-US" sz="2800" smtClean="0"/>
              <a:t>, JMLR V10(Jul):1633--1685, 2009.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4413A-C134-4980-94AF-5884498D85FE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87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Reinforcement Learning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Lisa Torrey, Jude Shavlik, S. Natarajan, P. Kuppili &amp; T. Walker (2008). Knowledge Transfer in Reinforcement Learning via Markov Logic Networks. AAAI'08 Workshop on Transfer Learning for Complex Tasks. </a:t>
            </a:r>
          </a:p>
          <a:p>
            <a:r>
              <a:rPr lang="en-US" smtClean="0"/>
              <a:t>Lisa Torrey and Jude Shavlik, </a:t>
            </a:r>
            <a:r>
              <a:rPr lang="en-US" smtClean="0">
                <a:hlinkClick r:id="rId2"/>
              </a:rPr>
              <a:t>Transfer Learning</a:t>
            </a:r>
            <a:r>
              <a:rPr lang="en-US" smtClean="0"/>
              <a:t>.  2009. </a:t>
            </a:r>
          </a:p>
          <a:p>
            <a:r>
              <a:rPr lang="en-US" smtClean="0"/>
              <a:t>Lisa Torrey and Peter Stone.  JMLR. (see prev. page)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B1948-5129-4767-9419-C0664E9CFD45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9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410575" cy="70008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/>
              <a:t>Transfer Learning via Ensemble Learning</a:t>
            </a:r>
            <a:endParaRPr lang="en-US" sz="3600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Jing Gao, Wei Fan, Jing Jiang, and Jiawei Han. </a:t>
            </a:r>
            <a:r>
              <a:rPr lang="en-US" smtClean="0">
                <a:hlinkClick r:id="rId2"/>
              </a:rPr>
              <a:t>Knowledge transfer via multiple model local structure mapping</a:t>
            </a:r>
            <a:r>
              <a:rPr lang="en-US" smtClean="0"/>
              <a:t>. In Proceeding of the 14th ACM SIGKDD international conference on Knowledge discovery and data mining, KDD ’08, pages 283–291, New York, NY, USA, 2008. ACM.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ED34B9-BF93-4DC5-BF37-4624088F0D67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79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Lifelong Learning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S. Thurn: </a:t>
            </a:r>
            <a:r>
              <a:rPr lang="en-US" smtClean="0">
                <a:hlinkClick r:id="rId2"/>
              </a:rPr>
              <a:t>Is Learning The n-th Thing Any Easier Than Learning The First</a:t>
            </a:r>
            <a:r>
              <a:rPr lang="en-US" smtClean="0"/>
              <a:t>? (NIPS 1996)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7ADA0E-0CF4-4FBF-AA9A-703C699ADAD8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55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Multi-task Learning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R. Caruana. Multitask learning. Machine Learning , 28(1):41–75, 1997. </a:t>
            </a:r>
          </a:p>
          <a:p>
            <a:r>
              <a:rPr lang="en-US" smtClean="0"/>
              <a:t>Jing Jiang. Multi-task transfer learning for weakly-supervised relation extraction. In Proceedings of ACL ’09, pages 1012–1020, PA, USA, 2009. 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07EDC-679A-46D5-A66C-CB32950C6A04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71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50237" cy="700087"/>
          </a:xfrm>
        </p:spPr>
        <p:txBody>
          <a:bodyPr/>
          <a:lstStyle/>
          <a:p>
            <a:r>
              <a:rPr lang="en-US" sz="4000" dirty="0" smtClean="0"/>
              <a:t>Instance Based Transfer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Wenyuan Dai, Qiang Yang, Gui-Rong Xue, and Yong Yu. </a:t>
            </a:r>
            <a:r>
              <a:rPr lang="en-US" smtClean="0">
                <a:hlinkClick r:id="rId2"/>
              </a:rPr>
              <a:t>Boosting for transfer learning</a:t>
            </a:r>
            <a:r>
              <a:rPr lang="en-US" smtClean="0"/>
              <a:t>. In Proceedings of the 24th international conference on Machine learning, ICML ’07, pages 193–200, New York, NY, USA, 2007. ACM.</a:t>
            </a:r>
          </a:p>
          <a:p>
            <a:pPr>
              <a:lnSpc>
                <a:spcPct val="90000"/>
              </a:lnSpc>
            </a:pPr>
            <a:r>
              <a:rPr lang="en-US" smtClean="0"/>
              <a:t>Jing Jiang and ChengXiang Zhai. Instance weighting for domain adaptation in NLP. In ACL, 2007.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12FBDB-D0CE-4560-A75C-DA8F5B27C949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55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Domain Adaptation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R. K. Ando and T. Zhang. A Framework for Learning Predictive </a:t>
            </a:r>
            <a:r>
              <a:rPr lang="en-US" dirty="0" smtClean="0"/>
              <a:t>Structures from </a:t>
            </a:r>
            <a:r>
              <a:rPr lang="en-US" dirty="0"/>
              <a:t>Multiple Tasks and Unlabeled Data. Journal of </a:t>
            </a:r>
            <a:r>
              <a:rPr lang="en-US" dirty="0" smtClean="0"/>
              <a:t>Machine learning </a:t>
            </a:r>
            <a:r>
              <a:rPr lang="en-US" dirty="0"/>
              <a:t>Research , 6, 2005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Hal </a:t>
            </a:r>
            <a:r>
              <a:rPr lang="en-US" dirty="0" err="1" smtClean="0"/>
              <a:t>Daum´e</a:t>
            </a:r>
            <a:r>
              <a:rPr lang="en-US" dirty="0" smtClean="0"/>
              <a:t>, III and Daniel </a:t>
            </a:r>
            <a:r>
              <a:rPr lang="en-US" dirty="0" err="1" smtClean="0"/>
              <a:t>Marcu</a:t>
            </a:r>
            <a:r>
              <a:rPr lang="en-US" dirty="0" smtClean="0"/>
              <a:t>. Domain adaptation for statistical classifiers. J. </a:t>
            </a:r>
            <a:r>
              <a:rPr lang="en-US" dirty="0" err="1" smtClean="0"/>
              <a:t>Artif</a:t>
            </a:r>
            <a:r>
              <a:rPr lang="en-US" dirty="0" smtClean="0"/>
              <a:t>. Int. Res., 26:101–126, May 2006.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Hal </a:t>
            </a:r>
            <a:r>
              <a:rPr lang="en-US" dirty="0" err="1" smtClean="0"/>
              <a:t>Daum´e</a:t>
            </a:r>
            <a:r>
              <a:rPr lang="en-US" dirty="0" smtClean="0"/>
              <a:t> III. Frustratingly easy domain adaptation. In ACL, 2007.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96C61E-08D0-4410-AB1B-8CD8543B969B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04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2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2_Blends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18843</TotalTime>
  <Words>1763</Words>
  <Application>Microsoft Macintosh PowerPoint</Application>
  <PresentationFormat>On-screen Show (4:3)</PresentationFormat>
  <Paragraphs>96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2_Blends</vt:lpstr>
      <vt:lpstr>Transfer of Learning References</vt:lpstr>
      <vt:lpstr>A Partial List of References on Transfer Learning</vt:lpstr>
      <vt:lpstr>Transfer Learning Surveys</vt:lpstr>
      <vt:lpstr>Reinforcement Learning</vt:lpstr>
      <vt:lpstr>Transfer Learning via Ensemble Learning</vt:lpstr>
      <vt:lpstr>Lifelong Learning</vt:lpstr>
      <vt:lpstr>Multi-task Learning</vt:lpstr>
      <vt:lpstr>Instance Based Transfer Learning</vt:lpstr>
      <vt:lpstr>Domain Adaptation</vt:lpstr>
      <vt:lpstr>Feature based Transfer Learning</vt:lpstr>
      <vt:lpstr>Analysis of Transfer Learning</vt:lpstr>
      <vt:lpstr>Model-parameter-based Transfer Learning</vt:lpstr>
      <vt:lpstr>Heterogeneous (feature-space) Transfer Learning (HTL)</vt:lpstr>
      <vt:lpstr>Transfer Learning in Collaborative Filtering</vt:lpstr>
      <vt:lpstr>Structural Transfer Learning</vt:lpstr>
      <vt:lpstr>Adaptive Transfer Learning and Negative Transfer</vt:lpstr>
      <vt:lpstr>Source-free Transfer Learning</vt:lpstr>
      <vt:lpstr>Applications of Transfer Learning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ACL/IJCNLP 2009 Invited Talk</dc:title>
  <dc:subject>Heterogeneous Transfer Learning</dc:subject>
  <dc:creator>Qiang Yang</dc:creator>
  <cp:keywords>Transfer Learning</cp:keywords>
  <dc:description>http://www.acl-ijcnlp-2009.org/main/invitedtalks.html</dc:description>
  <cp:lastModifiedBy>Qiang Yang</cp:lastModifiedBy>
  <cp:revision>1263</cp:revision>
  <dcterms:created xsi:type="dcterms:W3CDTF">2011-06-30T17:11:25Z</dcterms:created>
  <dcterms:modified xsi:type="dcterms:W3CDTF">2012-05-19T16:34:59Z</dcterms:modified>
  <cp:category>Natural Language Processing</cp:category>
</cp:coreProperties>
</file>