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78" r:id="rId5"/>
    <p:sldId id="260" r:id="rId6"/>
    <p:sldId id="265" r:id="rId7"/>
    <p:sldId id="266" r:id="rId8"/>
    <p:sldId id="262" r:id="rId9"/>
    <p:sldId id="263" r:id="rId10"/>
    <p:sldId id="267" r:id="rId11"/>
    <p:sldId id="277" r:id="rId12"/>
    <p:sldId id="272" r:id="rId13"/>
    <p:sldId id="273" r:id="rId14"/>
    <p:sldId id="274" r:id="rId15"/>
    <p:sldId id="271" r:id="rId16"/>
    <p:sldId id="276" r:id="rId17"/>
    <p:sldId id="275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948" autoAdjust="0"/>
  </p:normalViewPr>
  <p:slideViewPr>
    <p:cSldViewPr>
      <p:cViewPr>
        <p:scale>
          <a:sx n="100" d="100"/>
          <a:sy n="100" d="100"/>
        </p:scale>
        <p:origin x="-114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1FF9AF-76FD-4DEA-A705-1C706723A31D}" type="datetimeFigureOut">
              <a:rPr lang="en-US"/>
              <a:pPr/>
              <a:t>20/07/2011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05176B-ECFB-4480-A450-8985EA2C70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5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Table 1, compared to SVM and TSVM, SSFTL can achieve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much better classification accuracy on the target test data.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interesting result is that SSFTL can also achieve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satisfiable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MS PGothic" pitchFamily="34" charset="-128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classification performance without any labeled data, which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much higher than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Random Guessing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(RG).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176B-ECFB-4480-A450-8985EA2C70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0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In the second experiment, we aim to verify the impact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the number of source classifiers to the overall performance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of SSFTL, where we set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λ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2 = 0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01 and use 20 labeled target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data. From Table 2, we can find that, when the number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of source classifiers increases, the performance of SSFTL increases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in company with the number. When it is equal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or larger than 5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000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176B-ECFB-4480-A450-8985EA2C70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7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the third experiment, we further verify the performance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of SSFTL when the proportion of unlabeled data involved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learning varies, as shown in Table 3. In this experiment,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use 5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000 source classifiers, 20 labeled target data and set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λ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2 = 0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01. The results suggest that the classification performance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of SSFTL increases as the amount of unlabeled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data grows.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176B-ECFB-4480-A450-8985EA2C70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5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we verify the impact of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values 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λ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2 on the overall classification performance of SSFTL.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The result is shown in Table 4. In this experiment, we use 5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000 source classifiers and 20 labeled data. As can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seen, the proposed SSFTL performs best and is stable when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λ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2 falls in the range [0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001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0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1]. When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λ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2 = 0,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semisupervised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MS PGothic" pitchFamily="34" charset="-128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SSFTL method is reduced to a supervised regularized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least squares regression (RLSR) model, and when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value 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λ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2 is large, e.g.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λ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2 = 100, the result of SSFTL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similar to those of unsupervised SSFTL as shown in Table 1.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176B-ECFB-4480-A450-8985EA2C70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6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In the last experiment, we verify the effectiveness of our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proposed weighted strategy of auxiliary source classifiers introduced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at the end of Section 2. We compare the classification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performance of SSFTL using the weighted strategy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that using the uniform weighting strategy. In this experiment,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we set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λ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2 = 0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01, use 5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000 source classifiers and vary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number of labeled target data. As can be seen from Table 5,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SSFTL using the weighted strategy can perform much better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than that using the uniform weighting strategy. With this simple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weighted strategy, we are able to “filter” unrelated source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classifiers and identify useful ones for transfer.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Table 5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176B-ECFB-4480-A450-8985EA2C70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1D7E9A-9360-4652-BCF6-8A3F4E7F9357}" type="datetime1">
              <a:rPr lang="en-US"/>
              <a:pPr/>
              <a:t>20/07/2011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7364E-0EA6-4FED-A06B-B9AAC54DF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5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9C30B-39DB-463A-A6FA-C0516734703C}" type="datetime1">
              <a:rPr lang="en-US"/>
              <a:pPr/>
              <a:t>20/07/2011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9171-3A43-4A9C-9E9E-16EA189C6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8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84F71-9151-417F-8EE8-662BBC1242F8}" type="datetime1">
              <a:rPr lang="en-US"/>
              <a:pPr/>
              <a:t>20/07/2011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57DF0-4EE4-4895-8520-267072A14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7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FAACD-CD6A-4CA8-8C21-886890949D30}" type="datetime1">
              <a:rPr lang="en-US"/>
              <a:pPr/>
              <a:t>20/07/2011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D100B-BE19-46D7-B7B2-476EFF3C3D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7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5B7D84-B1E0-41C9-9DBB-D32D1CD3FBA8}" type="datetime1">
              <a:rPr lang="en-US"/>
              <a:pPr/>
              <a:t>20/07/2011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731FB-6ED1-4F05-A98C-BA0E0BC75A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6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20845-CA60-4386-BC07-51FD0AA22AE7}" type="datetime1">
              <a:rPr lang="en-US"/>
              <a:pPr/>
              <a:t>20/07/2011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2199D-0C51-4F3F-B2FD-307821A0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5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A850B-9D07-4192-A1DD-45B57E80D4C5}" type="datetime1">
              <a:rPr lang="en-US"/>
              <a:pPr/>
              <a:t>20/07/2011</a:t>
            </a:fld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4B6BE-F4FF-4E40-B72B-1610438F2F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6671-C19F-4168-9443-416569062CC2}" type="datetime1">
              <a:rPr lang="en-US"/>
              <a:pPr/>
              <a:t>20/07/2011</a:t>
            </a:fld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F858C-AEF5-41A9-A66E-9D3F2549B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7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42148-AF6B-4573-9372-113840A85B44}" type="datetime1">
              <a:rPr lang="en-US"/>
              <a:pPr/>
              <a:t>20/07/2011</a:t>
            </a:fld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0E19E-5B14-47CD-BE3C-86F73C5005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0BAC8-E073-4F96-B42F-2E3B7CD6217F}" type="datetime1">
              <a:rPr lang="en-US"/>
              <a:pPr/>
              <a:t>20/07/2011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E6098-4532-419F-B358-43AC61848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6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E47BD-4526-4999-8702-F13FEC00724D}" type="datetime1">
              <a:rPr lang="en-US"/>
              <a:pPr/>
              <a:t>20/07/2011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80C6D-6075-4EAA-8926-D91F40DE9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3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0CEF1DF-6B77-438E-AD7B-24B26C4A3039}" type="datetime1">
              <a:rPr lang="en-US"/>
              <a:pPr/>
              <a:t>20/07/2011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C9F271-4DBF-495B-9703-1C717211D5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Source-Selection-Free </a:t>
            </a:r>
            <a:b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Transfer Learning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Evan Xiang, </a:t>
            </a:r>
            <a:r>
              <a:rPr lang="en-US" dirty="0" err="1" smtClean="0">
                <a:ea typeface="+mn-ea"/>
              </a:rPr>
              <a:t>Sinno</a:t>
            </a:r>
            <a:r>
              <a:rPr lang="en-US" dirty="0" smtClean="0">
                <a:ea typeface="+mn-ea"/>
              </a:rPr>
              <a:t> Pan, </a:t>
            </a:r>
            <a:r>
              <a:rPr lang="en-US" dirty="0" err="1" smtClean="0">
                <a:ea typeface="+mn-ea"/>
              </a:rPr>
              <a:t>Weike</a:t>
            </a:r>
            <a:r>
              <a:rPr lang="en-US" dirty="0" smtClean="0">
                <a:ea typeface="+mn-ea"/>
              </a:rPr>
              <a:t> Pan, </a:t>
            </a:r>
            <a:r>
              <a:rPr lang="en-US" dirty="0" err="1" smtClean="0">
                <a:ea typeface="+mn-ea"/>
              </a:rPr>
              <a:t>Jian</a:t>
            </a:r>
            <a:r>
              <a:rPr lang="en-US" dirty="0" smtClean="0">
                <a:ea typeface="+mn-ea"/>
              </a:rPr>
              <a:t> Su, </a:t>
            </a:r>
            <a:r>
              <a:rPr lang="en-US" dirty="0" err="1" smtClean="0">
                <a:ea typeface="+mn-ea"/>
              </a:rPr>
              <a:t>Qiang</a:t>
            </a:r>
            <a:r>
              <a:rPr lang="en-US" dirty="0" smtClean="0">
                <a:ea typeface="+mn-ea"/>
              </a:rPr>
              <a:t> Yang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3DAAF93-E43E-4475-BC31-50BE6D5B84B7}" type="slidenum">
              <a:rPr 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88" y="2286988"/>
            <a:ext cx="1313212" cy="56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Experiments - Datasets</a:t>
            </a:r>
          </a:p>
        </p:txBody>
      </p:sp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800" b="1" i="1" dirty="0"/>
              <a:t>Building Source </a:t>
            </a:r>
            <a:r>
              <a:rPr lang="en-US" sz="2800" b="1" i="1" dirty="0" smtClean="0"/>
              <a:t>Classifiers </a:t>
            </a:r>
            <a:r>
              <a:rPr lang="en-US" sz="2800" b="1" i="1" dirty="0"/>
              <a:t>with Wikipedia</a:t>
            </a:r>
            <a:endParaRPr lang="en-US" sz="2800" b="1" i="1" dirty="0" smtClean="0"/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dirty="0" smtClean="0"/>
              <a:t>3M articles, 500K categories (mirror of Aug 2009)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dirty="0"/>
              <a:t>50</a:t>
            </a:r>
            <a:r>
              <a:rPr lang="en-US" sz="2400" i="1" dirty="0"/>
              <a:t>, </a:t>
            </a:r>
            <a:r>
              <a:rPr lang="en-US" sz="2400" dirty="0"/>
              <a:t>000 pairs </a:t>
            </a:r>
            <a:r>
              <a:rPr lang="en-US" sz="2400" dirty="0" smtClean="0"/>
              <a:t>of categories are sampled for source models</a:t>
            </a:r>
            <a:endParaRPr lang="en-US" sz="2400" dirty="0"/>
          </a:p>
          <a:p>
            <a:pPr eaLnBrk="1" hangingPunct="1">
              <a:buFont typeface="Wingdings" pitchFamily="2" charset="2"/>
              <a:buChar char="v"/>
            </a:pPr>
            <a:r>
              <a:rPr lang="en-US" sz="2800" b="1" i="1" dirty="0"/>
              <a:t>Building Label Graph with Delicious</a:t>
            </a:r>
            <a:endParaRPr lang="en-US" sz="2800" b="1" i="1" dirty="0" smtClean="0"/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dirty="0" smtClean="0"/>
              <a:t>800-day historical tagging log (Jan 2005 ~ March 2007)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dirty="0" smtClean="0"/>
              <a:t>50M tagging logs of 200K tags on 5M Web pages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800" b="1" i="1" dirty="0" smtClean="0"/>
              <a:t>Benchmark </a:t>
            </a:r>
            <a:r>
              <a:rPr lang="en-US" sz="2800" b="1" i="1" dirty="0"/>
              <a:t>Target </a:t>
            </a:r>
            <a:r>
              <a:rPr lang="en-US" sz="2800" b="1" i="1" dirty="0" smtClean="0"/>
              <a:t>Tasks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dirty="0"/>
              <a:t>20 Newsgroups </a:t>
            </a:r>
            <a:r>
              <a:rPr lang="en-US" sz="2400" dirty="0" smtClean="0"/>
              <a:t>(190 tasks)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dirty="0" smtClean="0"/>
              <a:t>Google Snippets (28 tasks)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dirty="0" smtClean="0"/>
              <a:t>AOL Web queries (126 tasks)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dirty="0" smtClean="0"/>
              <a:t>AG Reuters corpus (10 tasks)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23556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3467B68-C589-4A44-A24B-AB18BF625301}" type="slidenum">
              <a:rPr 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SSFTL - Building base classifiers Parallelly using MapReduce</a:t>
            </a:r>
          </a:p>
        </p:txBody>
      </p:sp>
      <p:sp>
        <p:nvSpPr>
          <p:cNvPr id="7" name="矩形 18"/>
          <p:cNvSpPr>
            <a:spLocks noChangeArrowheads="1"/>
          </p:cNvSpPr>
          <p:nvPr/>
        </p:nvSpPr>
        <p:spPr bwMode="auto">
          <a:xfrm>
            <a:off x="6553200" y="2743200"/>
            <a:ext cx="2209800" cy="762000"/>
          </a:xfrm>
          <a:prstGeom prst="rect">
            <a:avLst/>
          </a:prstGeom>
          <a:solidFill>
            <a:srgbClr val="DDD9C3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38100" dir="13500000" algn="br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b="1" i="1">
              <a:ea typeface="宋体" pitchFamily="2" charset="-122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auto">
          <a:xfrm>
            <a:off x="6553200" y="5486400"/>
            <a:ext cx="2209800" cy="152400"/>
          </a:xfrm>
          <a:prstGeom prst="rect">
            <a:avLst/>
          </a:prstGeom>
          <a:solidFill>
            <a:srgbClr val="DDD9C3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38100" dir="13500000" algn="br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b="1" i="1">
              <a:ea typeface="宋体" pitchFamily="2" charset="-122"/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auto">
          <a:xfrm>
            <a:off x="6553200" y="5257800"/>
            <a:ext cx="2209800" cy="152400"/>
          </a:xfrm>
          <a:prstGeom prst="rect">
            <a:avLst/>
          </a:prstGeom>
          <a:solidFill>
            <a:srgbClr val="DDD9C3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38100" dir="13500000" algn="br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b="1" i="1">
              <a:ea typeface="宋体" pitchFamily="2" charset="-122"/>
            </a:endParaRPr>
          </a:p>
        </p:txBody>
      </p:sp>
      <p:cxnSp>
        <p:nvCxnSpPr>
          <p:cNvPr id="10" name="Straight Connector 8"/>
          <p:cNvCxnSpPr/>
          <p:nvPr/>
        </p:nvCxnSpPr>
        <p:spPr>
          <a:xfrm>
            <a:off x="3276600" y="1600200"/>
            <a:ext cx="0" cy="434340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/>
        </p:nvCxnSpPr>
        <p:spPr>
          <a:xfrm>
            <a:off x="6096000" y="1600200"/>
            <a:ext cx="0" cy="434340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Process 10"/>
          <p:cNvSpPr/>
          <p:nvPr/>
        </p:nvSpPr>
        <p:spPr>
          <a:xfrm>
            <a:off x="1066800" y="1830388"/>
            <a:ext cx="1524000" cy="647700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/>
              <a:t>Input</a:t>
            </a:r>
          </a:p>
        </p:txBody>
      </p:sp>
      <p:sp>
        <p:nvSpPr>
          <p:cNvPr id="13" name="Flowchart: Process 11"/>
          <p:cNvSpPr/>
          <p:nvPr/>
        </p:nvSpPr>
        <p:spPr>
          <a:xfrm>
            <a:off x="3886200" y="1828800"/>
            <a:ext cx="1524000" cy="647700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/>
              <a:t>Map</a:t>
            </a:r>
          </a:p>
        </p:txBody>
      </p:sp>
      <p:sp>
        <p:nvSpPr>
          <p:cNvPr id="14" name="Flowchart: Process 12"/>
          <p:cNvSpPr/>
          <p:nvPr/>
        </p:nvSpPr>
        <p:spPr>
          <a:xfrm>
            <a:off x="6934200" y="1828800"/>
            <a:ext cx="1524000" cy="647700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/>
              <a:t>Reduce</a:t>
            </a:r>
          </a:p>
        </p:txBody>
      </p:sp>
      <p:sp>
        <p:nvSpPr>
          <p:cNvPr id="16" name="矩形 18"/>
          <p:cNvSpPr>
            <a:spLocks noChangeArrowheads="1"/>
          </p:cNvSpPr>
          <p:nvPr/>
        </p:nvSpPr>
        <p:spPr bwMode="auto">
          <a:xfrm>
            <a:off x="762000" y="2781300"/>
            <a:ext cx="2209800" cy="1104900"/>
          </a:xfrm>
          <a:prstGeom prst="rect">
            <a:avLst/>
          </a:prstGeom>
          <a:solidFill>
            <a:srgbClr val="D7E4BD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38100" dir="13500000" algn="br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7" name="矩形 18"/>
          <p:cNvSpPr>
            <a:spLocks noChangeArrowheads="1"/>
          </p:cNvSpPr>
          <p:nvPr/>
        </p:nvSpPr>
        <p:spPr bwMode="auto">
          <a:xfrm>
            <a:off x="3657600" y="2743200"/>
            <a:ext cx="2209800" cy="457200"/>
          </a:xfrm>
          <a:prstGeom prst="rect">
            <a:avLst/>
          </a:prstGeom>
          <a:solidFill>
            <a:srgbClr val="CCC1DA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38100" dir="13500000" algn="br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8" name="矩形 18"/>
          <p:cNvSpPr>
            <a:spLocks noChangeArrowheads="1"/>
          </p:cNvSpPr>
          <p:nvPr/>
        </p:nvSpPr>
        <p:spPr bwMode="auto">
          <a:xfrm>
            <a:off x="3657600" y="3276600"/>
            <a:ext cx="2209800" cy="457200"/>
          </a:xfrm>
          <a:prstGeom prst="rect">
            <a:avLst/>
          </a:prstGeom>
          <a:solidFill>
            <a:srgbClr val="CCC1DA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38100" dir="13500000" algn="br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57600" y="4343400"/>
            <a:ext cx="2209800" cy="838200"/>
          </a:xfrm>
          <a:prstGeom prst="rect">
            <a:avLst/>
          </a:prstGeom>
          <a:solidFill>
            <a:srgbClr val="CCC1DA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38100" dir="13500000" algn="br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1" i="1" dirty="0">
                <a:latin typeface="+mn-lt"/>
                <a:ea typeface="+mn-ea"/>
              </a:rPr>
              <a:t>The training data are replicated and assigned to different bins</a:t>
            </a:r>
          </a:p>
        </p:txBody>
      </p:sp>
      <p:sp>
        <p:nvSpPr>
          <p:cNvPr id="46" name="矩形 18"/>
          <p:cNvSpPr>
            <a:spLocks noChangeArrowheads="1"/>
          </p:cNvSpPr>
          <p:nvPr/>
        </p:nvSpPr>
        <p:spPr bwMode="auto">
          <a:xfrm>
            <a:off x="6553200" y="3581400"/>
            <a:ext cx="2209800" cy="762000"/>
          </a:xfrm>
          <a:prstGeom prst="rect">
            <a:avLst/>
          </a:prstGeom>
          <a:solidFill>
            <a:srgbClr val="DDD9C3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38100" dir="13500000" algn="br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b="1" i="1">
              <a:ea typeface="宋体" pitchFamily="2" charset="-122"/>
            </a:endParaRPr>
          </a:p>
        </p:txBody>
      </p:sp>
      <p:sp>
        <p:nvSpPr>
          <p:cNvPr id="48" name="矩形 18"/>
          <p:cNvSpPr>
            <a:spLocks noChangeArrowheads="1"/>
          </p:cNvSpPr>
          <p:nvPr/>
        </p:nvSpPr>
        <p:spPr bwMode="auto">
          <a:xfrm>
            <a:off x="6553200" y="4419600"/>
            <a:ext cx="2209800" cy="762000"/>
          </a:xfrm>
          <a:prstGeom prst="rect">
            <a:avLst/>
          </a:prstGeom>
          <a:solidFill>
            <a:srgbClr val="DDD9C3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38100" dir="13500000" algn="br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1200" b="1" i="1" dirty="0">
                <a:latin typeface="+mn-lt"/>
                <a:ea typeface="+mn-ea"/>
              </a:rPr>
              <a:t>In each bin, the training data are paired for building binary base classifiers</a:t>
            </a:r>
          </a:p>
        </p:txBody>
      </p:sp>
      <p:sp>
        <p:nvSpPr>
          <p:cNvPr id="62" name="圆柱形 61"/>
          <p:cNvSpPr/>
          <p:nvPr/>
        </p:nvSpPr>
        <p:spPr>
          <a:xfrm rot="16200000">
            <a:off x="8001000" y="2590800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63" name="流程图: 摘录 62"/>
          <p:cNvSpPr/>
          <p:nvPr/>
        </p:nvSpPr>
        <p:spPr>
          <a:xfrm>
            <a:off x="7891463" y="3009900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8377238" y="3009900"/>
            <a:ext cx="157162" cy="157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5" name="圆柱形 64"/>
          <p:cNvSpPr/>
          <p:nvPr/>
        </p:nvSpPr>
        <p:spPr>
          <a:xfrm rot="16200000">
            <a:off x="6934200" y="3429000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68" name="圆柱形 67"/>
          <p:cNvSpPr/>
          <p:nvPr/>
        </p:nvSpPr>
        <p:spPr>
          <a:xfrm rot="16200000">
            <a:off x="8001000" y="3429000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69" name="圆柱形 68"/>
          <p:cNvSpPr/>
          <p:nvPr/>
        </p:nvSpPr>
        <p:spPr>
          <a:xfrm rot="16200000">
            <a:off x="6934200" y="2590800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70" name="椭圆 69"/>
          <p:cNvSpPr/>
          <p:nvPr/>
        </p:nvSpPr>
        <p:spPr>
          <a:xfrm>
            <a:off x="7310438" y="3009900"/>
            <a:ext cx="157162" cy="157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391525" y="3854450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15138" y="3859213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4" name="梯形 73"/>
          <p:cNvSpPr/>
          <p:nvPr/>
        </p:nvSpPr>
        <p:spPr>
          <a:xfrm>
            <a:off x="7870825" y="3854450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正五边形 74"/>
          <p:cNvSpPr/>
          <p:nvPr/>
        </p:nvSpPr>
        <p:spPr>
          <a:xfrm>
            <a:off x="6804025" y="3014663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6" name="正五边形 75"/>
          <p:cNvSpPr/>
          <p:nvPr/>
        </p:nvSpPr>
        <p:spPr>
          <a:xfrm>
            <a:off x="7315200" y="3854450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流程图: 摘录 76"/>
          <p:cNvSpPr/>
          <p:nvPr/>
        </p:nvSpPr>
        <p:spPr>
          <a:xfrm>
            <a:off x="2057400" y="2933700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1519238" y="2933700"/>
            <a:ext cx="157162" cy="157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752600" y="3543300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0" name="梯形 79"/>
          <p:cNvSpPr/>
          <p:nvPr/>
        </p:nvSpPr>
        <p:spPr>
          <a:xfrm>
            <a:off x="2286000" y="3390900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正五边形 80"/>
          <p:cNvSpPr/>
          <p:nvPr/>
        </p:nvSpPr>
        <p:spPr>
          <a:xfrm>
            <a:off x="1143000" y="3314700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810000" y="2895600"/>
            <a:ext cx="157163" cy="157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814763" y="3429000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" name="矩形 18"/>
          <p:cNvSpPr>
            <a:spLocks noChangeArrowheads="1"/>
          </p:cNvSpPr>
          <p:nvPr/>
        </p:nvSpPr>
        <p:spPr bwMode="auto">
          <a:xfrm>
            <a:off x="3657600" y="3810000"/>
            <a:ext cx="2209800" cy="457200"/>
          </a:xfrm>
          <a:prstGeom prst="rect">
            <a:avLst/>
          </a:prstGeom>
          <a:solidFill>
            <a:srgbClr val="CCC1DA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38100" dir="13500000" algn="br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88" name="矩形 87"/>
          <p:cNvSpPr>
            <a:spLocks noChangeArrowheads="1"/>
          </p:cNvSpPr>
          <p:nvPr/>
        </p:nvSpPr>
        <p:spPr bwMode="auto">
          <a:xfrm>
            <a:off x="3657600" y="5486400"/>
            <a:ext cx="2209800" cy="152400"/>
          </a:xfrm>
          <a:prstGeom prst="rect">
            <a:avLst/>
          </a:prstGeom>
          <a:solidFill>
            <a:srgbClr val="CCC1DA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38100" dir="13500000" algn="br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93" name="矩形 92"/>
          <p:cNvSpPr>
            <a:spLocks noChangeArrowheads="1"/>
          </p:cNvSpPr>
          <p:nvPr/>
        </p:nvSpPr>
        <p:spPr bwMode="auto">
          <a:xfrm>
            <a:off x="3657600" y="5257800"/>
            <a:ext cx="2209800" cy="152400"/>
          </a:xfrm>
          <a:prstGeom prst="rect">
            <a:avLst/>
          </a:prstGeom>
          <a:solidFill>
            <a:srgbClr val="CCC1DA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38100" dir="13500000" algn="br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94" name="五边形 93"/>
          <p:cNvSpPr/>
          <p:nvPr/>
        </p:nvSpPr>
        <p:spPr>
          <a:xfrm>
            <a:off x="6324600" y="2743200"/>
            <a:ext cx="304800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5" name="五边形 94"/>
          <p:cNvSpPr/>
          <p:nvPr/>
        </p:nvSpPr>
        <p:spPr>
          <a:xfrm>
            <a:off x="6324600" y="3581400"/>
            <a:ext cx="304800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6" name="五边形 95"/>
          <p:cNvSpPr/>
          <p:nvPr/>
        </p:nvSpPr>
        <p:spPr>
          <a:xfrm>
            <a:off x="6324600" y="4419600"/>
            <a:ext cx="304800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7" name="五边形 96"/>
          <p:cNvSpPr/>
          <p:nvPr/>
        </p:nvSpPr>
        <p:spPr>
          <a:xfrm>
            <a:off x="4146550" y="2863850"/>
            <a:ext cx="304800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8" name="五边形 97"/>
          <p:cNvSpPr/>
          <p:nvPr/>
        </p:nvSpPr>
        <p:spPr>
          <a:xfrm>
            <a:off x="4495800" y="2857500"/>
            <a:ext cx="304800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9" name="五边形 98"/>
          <p:cNvSpPr/>
          <p:nvPr/>
        </p:nvSpPr>
        <p:spPr>
          <a:xfrm>
            <a:off x="4832350" y="2863850"/>
            <a:ext cx="304800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9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…</a:t>
            </a:r>
          </a:p>
        </p:txBody>
      </p:sp>
      <p:sp>
        <p:nvSpPr>
          <p:cNvPr id="100" name="五边形 99"/>
          <p:cNvSpPr/>
          <p:nvPr/>
        </p:nvSpPr>
        <p:spPr>
          <a:xfrm>
            <a:off x="4146550" y="3390900"/>
            <a:ext cx="304800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1" name="五边形 100"/>
          <p:cNvSpPr/>
          <p:nvPr/>
        </p:nvSpPr>
        <p:spPr>
          <a:xfrm>
            <a:off x="4495800" y="3384550"/>
            <a:ext cx="304800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2" name="五边形 101"/>
          <p:cNvSpPr/>
          <p:nvPr/>
        </p:nvSpPr>
        <p:spPr>
          <a:xfrm>
            <a:off x="4832350" y="3390900"/>
            <a:ext cx="304800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9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…</a:t>
            </a:r>
          </a:p>
        </p:txBody>
      </p:sp>
      <p:sp>
        <p:nvSpPr>
          <p:cNvPr id="103" name="正五边形 102"/>
          <p:cNvSpPr/>
          <p:nvPr/>
        </p:nvSpPr>
        <p:spPr>
          <a:xfrm>
            <a:off x="3810000" y="3962400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4" name="五边形 103"/>
          <p:cNvSpPr/>
          <p:nvPr/>
        </p:nvSpPr>
        <p:spPr>
          <a:xfrm>
            <a:off x="4146550" y="3924300"/>
            <a:ext cx="304800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5" name="五边形 104"/>
          <p:cNvSpPr/>
          <p:nvPr/>
        </p:nvSpPr>
        <p:spPr>
          <a:xfrm>
            <a:off x="4495800" y="3917950"/>
            <a:ext cx="304800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6" name="五边形 105"/>
          <p:cNvSpPr/>
          <p:nvPr/>
        </p:nvSpPr>
        <p:spPr>
          <a:xfrm>
            <a:off x="4832350" y="3924300"/>
            <a:ext cx="304800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9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…</a:t>
            </a:r>
          </a:p>
        </p:txBody>
      </p:sp>
      <p:sp>
        <p:nvSpPr>
          <p:cNvPr id="107" name="五边形 106"/>
          <p:cNvSpPr/>
          <p:nvPr/>
        </p:nvSpPr>
        <p:spPr>
          <a:xfrm>
            <a:off x="5181600" y="2870200"/>
            <a:ext cx="304800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9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…</a:t>
            </a:r>
          </a:p>
        </p:txBody>
      </p:sp>
      <p:sp>
        <p:nvSpPr>
          <p:cNvPr id="108" name="五边形 107"/>
          <p:cNvSpPr/>
          <p:nvPr/>
        </p:nvSpPr>
        <p:spPr>
          <a:xfrm>
            <a:off x="5181600" y="3397250"/>
            <a:ext cx="304800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9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…</a:t>
            </a:r>
          </a:p>
        </p:txBody>
      </p:sp>
      <p:sp>
        <p:nvSpPr>
          <p:cNvPr id="109" name="五边形 108"/>
          <p:cNvSpPr/>
          <p:nvPr/>
        </p:nvSpPr>
        <p:spPr>
          <a:xfrm>
            <a:off x="5181600" y="3930650"/>
            <a:ext cx="304800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9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…</a:t>
            </a:r>
          </a:p>
        </p:txBody>
      </p:sp>
      <p:sp>
        <p:nvSpPr>
          <p:cNvPr id="110" name="矩形 109"/>
          <p:cNvSpPr/>
          <p:nvPr/>
        </p:nvSpPr>
        <p:spPr>
          <a:xfrm>
            <a:off x="685800" y="4159250"/>
            <a:ext cx="2286000" cy="235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400" i="1" dirty="0">
                <a:solidFill>
                  <a:srgbClr val="FFFFFF"/>
                </a:solidFill>
                <a:ea typeface="MS PGothic" pitchFamily="34" charset="-128"/>
              </a:rPr>
              <a:t>If we need to build 50,000 base classifiers, it would take about </a:t>
            </a:r>
            <a:r>
              <a:rPr lang="en-US" sz="1400" b="1" i="1" dirty="0">
                <a:solidFill>
                  <a:srgbClr val="FF0000"/>
                </a:solidFill>
                <a:ea typeface="MS PGothic" pitchFamily="34" charset="-128"/>
              </a:rPr>
              <a:t>two days </a:t>
            </a:r>
            <a:r>
              <a:rPr lang="en-US" sz="1400" i="1" dirty="0">
                <a:solidFill>
                  <a:srgbClr val="FFFFFF"/>
                </a:solidFill>
                <a:ea typeface="MS PGothic" pitchFamily="34" charset="-128"/>
              </a:rPr>
              <a:t>if we run the training process on </a:t>
            </a:r>
            <a:r>
              <a:rPr lang="en-US" sz="1400" i="1" dirty="0">
                <a:solidFill>
                  <a:srgbClr val="FF0000"/>
                </a:solidFill>
                <a:ea typeface="MS PGothic" pitchFamily="34" charset="-128"/>
              </a:rPr>
              <a:t>a </a:t>
            </a:r>
            <a:r>
              <a:rPr lang="en-US" sz="1400" b="1" i="1" dirty="0">
                <a:solidFill>
                  <a:srgbClr val="FF0000"/>
                </a:solidFill>
                <a:ea typeface="MS PGothic" pitchFamily="34" charset="-128"/>
              </a:rPr>
              <a:t>single server. </a:t>
            </a:r>
          </a:p>
          <a:p>
            <a:r>
              <a:rPr lang="en-US" sz="1400" i="1" dirty="0">
                <a:solidFill>
                  <a:srgbClr val="FFFFFF"/>
                </a:solidFill>
                <a:ea typeface="MS PGothic" pitchFamily="34" charset="-128"/>
              </a:rPr>
              <a:t>Therefore, we distributed the training process to a cluster with </a:t>
            </a:r>
            <a:r>
              <a:rPr lang="en-US" sz="1400" b="1" i="1" dirty="0">
                <a:solidFill>
                  <a:srgbClr val="FF0000"/>
                </a:solidFill>
                <a:ea typeface="MS PGothic" pitchFamily="34" charset="-128"/>
              </a:rPr>
              <a:t>30 cores </a:t>
            </a:r>
            <a:r>
              <a:rPr lang="en-US" sz="1400" i="1" dirty="0">
                <a:solidFill>
                  <a:srgbClr val="FFFFFF"/>
                </a:solidFill>
                <a:ea typeface="MS PGothic" pitchFamily="34" charset="-128"/>
              </a:rPr>
              <a:t>using </a:t>
            </a:r>
            <a:r>
              <a:rPr lang="en-US" sz="1400" i="1" dirty="0" err="1">
                <a:solidFill>
                  <a:srgbClr val="FFFFFF"/>
                </a:solidFill>
                <a:ea typeface="MS PGothic" pitchFamily="34" charset="-128"/>
              </a:rPr>
              <a:t>MapReduce</a:t>
            </a:r>
            <a:r>
              <a:rPr lang="en-US" sz="1400" i="1" dirty="0">
                <a:solidFill>
                  <a:srgbClr val="FFFFFF"/>
                </a:solidFill>
                <a:ea typeface="MS PGothic" pitchFamily="34" charset="-128"/>
              </a:rPr>
              <a:t>, and finished the training within </a:t>
            </a:r>
            <a:r>
              <a:rPr lang="en-US" sz="1400" b="1" i="1" dirty="0">
                <a:solidFill>
                  <a:srgbClr val="FF0000"/>
                </a:solidFill>
                <a:ea typeface="MS PGothic" pitchFamily="34" charset="-128"/>
              </a:rPr>
              <a:t>two hours</a:t>
            </a:r>
            <a:r>
              <a:rPr lang="en-US" sz="1400" i="1" dirty="0">
                <a:solidFill>
                  <a:srgbClr val="FFFFFF"/>
                </a:solidFill>
                <a:ea typeface="MS PGothic" pitchFamily="34" charset="-128"/>
              </a:rPr>
              <a:t>. </a:t>
            </a:r>
            <a:endParaRPr lang="en-US" sz="1400" i="1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3962400" y="5791200"/>
            <a:ext cx="4005263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i="1">
                <a:solidFill>
                  <a:srgbClr val="FFFFFF"/>
                </a:solidFill>
                <a:ea typeface="MS PGothic" pitchFamily="34" charset="-128"/>
              </a:rPr>
              <a:t>These pre-trained source base classifiers are </a:t>
            </a:r>
            <a:r>
              <a:rPr lang="en-US" sz="1400" b="1" i="1">
                <a:solidFill>
                  <a:srgbClr val="FF0000"/>
                </a:solidFill>
                <a:ea typeface="MS PGothic" pitchFamily="34" charset="-128"/>
              </a:rPr>
              <a:t>stored</a:t>
            </a:r>
            <a:r>
              <a:rPr lang="en-US" sz="1400" i="1">
                <a:solidFill>
                  <a:srgbClr val="FFFFFF"/>
                </a:solidFill>
                <a:ea typeface="MS PGothic" pitchFamily="34" charset="-128"/>
              </a:rPr>
              <a:t> and </a:t>
            </a:r>
            <a:r>
              <a:rPr lang="en-US" sz="1400" b="1" i="1">
                <a:solidFill>
                  <a:srgbClr val="FF0000"/>
                </a:solidFill>
                <a:ea typeface="MS PGothic" pitchFamily="34" charset="-128"/>
              </a:rPr>
              <a:t>reused</a:t>
            </a:r>
            <a:r>
              <a:rPr lang="en-US" sz="1400" i="1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sz="1400" i="1">
                <a:solidFill>
                  <a:srgbClr val="FFFFFF"/>
                </a:solidFill>
                <a:ea typeface="MS PGothic" pitchFamily="34" charset="-128"/>
              </a:rPr>
              <a:t>for different incoming target tasks.</a:t>
            </a:r>
            <a:endParaRPr lang="en-US" sz="1400" i="1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1848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7D6D76B-8A99-455C-B6C1-0467FE839204}" type="slidenum">
              <a:rPr 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3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Experiments - Results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24579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B08F9AF-7248-4F18-B55F-6765F91A5D16}" type="slidenum">
              <a:rPr 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2458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22437"/>
            <a:ext cx="90297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573" b="-99573"/>
          <a:stretch>
            <a:fillRect/>
          </a:stretch>
        </p:blipFill>
        <p:spPr>
          <a:xfrm>
            <a:off x="457200" y="579437"/>
            <a:ext cx="8229600" cy="4525963"/>
          </a:xfrm>
        </p:spPr>
      </p:pic>
      <p:sp>
        <p:nvSpPr>
          <p:cNvPr id="7" name="矩形 6"/>
          <p:cNvSpPr/>
          <p:nvPr/>
        </p:nvSpPr>
        <p:spPr>
          <a:xfrm>
            <a:off x="5943600" y="4724400"/>
            <a:ext cx="2438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-Parameter </a:t>
            </a:r>
            <a:r>
              <a:rPr lang="en-US" sz="1400" b="1" i="1" dirty="0" err="1" smtClean="0">
                <a:solidFill>
                  <a:srgbClr val="FFFFFF"/>
                </a:solidFill>
                <a:ea typeface="MS PGothic" pitchFamily="34" charset="-128"/>
              </a:rPr>
              <a:t>setttings</a:t>
            </a: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-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/>
            </a:r>
            <a:b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Source models: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5,000</a:t>
            </a:r>
            <a:b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Unlabeled target data: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100%</a:t>
            </a:r>
            <a: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  <a:t/>
            </a:r>
            <a:b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lambda_2: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0.01</a:t>
            </a:r>
            <a:endParaRPr lang="en-US" sz="1400" i="1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19400" y="3691914"/>
            <a:ext cx="5486400" cy="392723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  <a:ea typeface="MS PGothic" pitchFamily="34" charset="-128"/>
              </a:rPr>
              <a:t>Semi-supervised SSFTL</a:t>
            </a:r>
            <a:endParaRPr lang="en-US" sz="1600" i="1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3400" y="3703638"/>
            <a:ext cx="1905000" cy="38099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  <a:ea typeface="MS PGothic" pitchFamily="34" charset="-128"/>
              </a:rPr>
              <a:t>Unsupervised SSFTL</a:t>
            </a:r>
            <a:endParaRPr lang="en-US" sz="1600" i="1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76400" y="2332037"/>
            <a:ext cx="762000" cy="1219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3765605" y="2332037"/>
            <a:ext cx="762000" cy="1219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5867400" y="2332037"/>
            <a:ext cx="762000" cy="1219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7976713" y="2332037"/>
            <a:ext cx="762000" cy="1219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29225"/>
            <a:ext cx="3429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228600" y="5180013"/>
            <a:ext cx="1752600" cy="43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Our regression model</a:t>
            </a:r>
          </a:p>
        </p:txBody>
      </p:sp>
      <p:sp>
        <p:nvSpPr>
          <p:cNvPr id="16" name="矩形 15"/>
          <p:cNvSpPr/>
          <p:nvPr/>
        </p:nvSpPr>
        <p:spPr>
          <a:xfrm>
            <a:off x="2514600" y="5257799"/>
            <a:ext cx="838200" cy="3524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Experiments - Results</a:t>
            </a:r>
          </a:p>
        </p:txBody>
      </p:sp>
      <p:pic>
        <p:nvPicPr>
          <p:cNvPr id="25602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820" b="-19820"/>
          <a:stretch>
            <a:fillRect/>
          </a:stretch>
        </p:blipFill>
        <p:spPr>
          <a:xfrm>
            <a:off x="457200" y="533400"/>
            <a:ext cx="8229600" cy="4525963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25604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651A504-2CBA-4609-BDFF-4316EB7B0F11}" type="slidenum">
              <a:rPr 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67400" y="4856285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-Parameter </a:t>
            </a:r>
            <a:r>
              <a:rPr lang="en-US" sz="1400" b="1" i="1" dirty="0" err="1" smtClean="0">
                <a:solidFill>
                  <a:srgbClr val="FFFFFF"/>
                </a:solidFill>
                <a:ea typeface="MS PGothic" pitchFamily="34" charset="-128"/>
              </a:rPr>
              <a:t>setttings</a:t>
            </a: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-</a:t>
            </a:r>
            <a: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  <a:t/>
            </a:r>
            <a:b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Mode: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Semi-supervised</a:t>
            </a:r>
            <a: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  <a:t/>
            </a:r>
            <a:b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Labeled target data: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20</a:t>
            </a:r>
            <a:b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Unlabeled target data: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100%</a:t>
            </a:r>
            <a: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  <a:t/>
            </a:r>
            <a:b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lambda_2: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0.01</a:t>
            </a:r>
            <a:endParaRPr lang="en-US" sz="1400" i="1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62600" y="2362200"/>
            <a:ext cx="3048000" cy="20574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4691063"/>
            <a:ext cx="1665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5332412"/>
            <a:ext cx="286543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15025"/>
            <a:ext cx="3429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1" name="直接箭头连接符 10"/>
          <p:cNvCxnSpPr/>
          <p:nvPr/>
        </p:nvCxnSpPr>
        <p:spPr>
          <a:xfrm flipV="1">
            <a:off x="4953000" y="5762625"/>
            <a:ext cx="0" cy="228600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819400" y="5737225"/>
            <a:ext cx="2667000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3883025" y="5227638"/>
            <a:ext cx="1512888" cy="1587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5186363" y="5228431"/>
            <a:ext cx="0" cy="202406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28600" y="5865813"/>
            <a:ext cx="1752600" cy="43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Our regression model</a:t>
            </a:r>
          </a:p>
        </p:txBody>
      </p:sp>
      <p:sp>
        <p:nvSpPr>
          <p:cNvPr id="16" name="矩形 15"/>
          <p:cNvSpPr/>
          <p:nvPr/>
        </p:nvSpPr>
        <p:spPr>
          <a:xfrm>
            <a:off x="228600" y="5332412"/>
            <a:ext cx="1898650" cy="43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Loss on unlabeled data</a:t>
            </a:r>
          </a:p>
        </p:txBody>
      </p:sp>
      <p:sp>
        <p:nvSpPr>
          <p:cNvPr id="17" name="矩形 16"/>
          <p:cNvSpPr/>
          <p:nvPr/>
        </p:nvSpPr>
        <p:spPr>
          <a:xfrm>
            <a:off x="234951" y="4543425"/>
            <a:ext cx="3422650" cy="684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For each target instance, we first aggregate its prediction on the base label space, and then project it onto the latent space</a:t>
            </a:r>
          </a:p>
        </p:txBody>
      </p:sp>
      <p:sp>
        <p:nvSpPr>
          <p:cNvPr id="18" name="矩形 17"/>
          <p:cNvSpPr/>
          <p:nvPr/>
        </p:nvSpPr>
        <p:spPr>
          <a:xfrm>
            <a:off x="4724400" y="4691271"/>
            <a:ext cx="269020" cy="58044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Experiments - Results</a:t>
            </a:r>
          </a:p>
        </p:txBody>
      </p:sp>
      <p:pic>
        <p:nvPicPr>
          <p:cNvPr id="26626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62" b="-19662"/>
          <a:stretch>
            <a:fillRect/>
          </a:stretch>
        </p:blipFill>
        <p:spPr>
          <a:xfrm>
            <a:off x="457200" y="685800"/>
            <a:ext cx="8229600" cy="4525963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26628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FA15233-AD04-4DA5-B43F-D3327307D358}" type="slidenum">
              <a:rPr 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43600" y="4953000"/>
            <a:ext cx="2133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-Parameter </a:t>
            </a:r>
            <a:r>
              <a:rPr lang="en-US" sz="1400" b="1" i="1" dirty="0" err="1" smtClean="0">
                <a:solidFill>
                  <a:srgbClr val="FFFFFF"/>
                </a:solidFill>
                <a:ea typeface="MS PGothic" pitchFamily="34" charset="-128"/>
              </a:rPr>
              <a:t>setttings</a:t>
            </a: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-</a:t>
            </a:r>
            <a: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  <a:t/>
            </a:r>
            <a:b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Mode: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Semi-supervised</a:t>
            </a:r>
            <a: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  <a:t/>
            </a:r>
            <a:b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Labeled target data: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20</a:t>
            </a:r>
            <a:b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Source models: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5,000</a:t>
            </a:r>
            <a: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  <a:t/>
            </a:r>
            <a:b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lambda_2: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0.01</a:t>
            </a:r>
            <a:endParaRPr lang="en-US" sz="1400" i="1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6629400" y="2438400"/>
            <a:ext cx="1295400" cy="21336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57825"/>
            <a:ext cx="3429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28600" y="5408613"/>
            <a:ext cx="1752600" cy="43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Our regression model</a:t>
            </a:r>
          </a:p>
        </p:txBody>
      </p:sp>
      <p:sp>
        <p:nvSpPr>
          <p:cNvPr id="10" name="矩形 9"/>
          <p:cNvSpPr/>
          <p:nvPr/>
        </p:nvSpPr>
        <p:spPr>
          <a:xfrm>
            <a:off x="4800600" y="5464451"/>
            <a:ext cx="838200" cy="3524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Experiments - Results</a:t>
            </a:r>
          </a:p>
        </p:txBody>
      </p:sp>
      <p:pic>
        <p:nvPicPr>
          <p:cNvPr id="27650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83" b="-19283"/>
          <a:stretch>
            <a:fillRect/>
          </a:stretch>
        </p:blipFill>
        <p:spPr>
          <a:xfrm>
            <a:off x="457200" y="609600"/>
            <a:ext cx="8229600" cy="4525963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27652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F687A6-4B0F-4D21-88E4-B9984160124F}" type="slidenum">
              <a:rPr lang="en-US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67400" y="5181600"/>
            <a:ext cx="2438400" cy="1046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-Parameter </a:t>
            </a:r>
            <a:r>
              <a:rPr lang="en-US" sz="1400" b="1" i="1" dirty="0" err="1" smtClean="0">
                <a:solidFill>
                  <a:srgbClr val="FFFFFF"/>
                </a:solidFill>
                <a:ea typeface="MS PGothic" pitchFamily="34" charset="-128"/>
              </a:rPr>
              <a:t>setttings</a:t>
            </a: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-</a:t>
            </a:r>
            <a: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  <a:t/>
            </a:r>
            <a:b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Labeled target data: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20</a:t>
            </a:r>
            <a:b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Unlabeled target data: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100%</a:t>
            </a:r>
            <a: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  <a:t/>
            </a:r>
            <a:b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Source models: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5,000</a:t>
            </a:r>
            <a:endParaRPr lang="en-US" sz="1400" i="1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10000" y="2403230"/>
            <a:ext cx="1981200" cy="20574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3200400" y="4560277"/>
            <a:ext cx="4953000" cy="392723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  <a:ea typeface="MS PGothic" pitchFamily="34" charset="-128"/>
              </a:rPr>
              <a:t>Semi-supervised SSFTL</a:t>
            </a:r>
            <a:endParaRPr lang="en-US" sz="1600" i="1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4400" y="4572001"/>
            <a:ext cx="1828800" cy="38099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  <a:ea typeface="MS PGothic" pitchFamily="34" charset="-128"/>
              </a:rPr>
              <a:t>Supervised SSFTL</a:t>
            </a:r>
            <a:endParaRPr lang="en-US" sz="1600" i="1" dirty="0">
              <a:solidFill>
                <a:schemeClr val="tx1"/>
              </a:solidFill>
              <a:ea typeface="MS PGothic" pitchFamily="34" charset="-128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59412"/>
            <a:ext cx="3429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228600" y="5410200"/>
            <a:ext cx="1752600" cy="43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Our regression model</a:t>
            </a:r>
          </a:p>
        </p:txBody>
      </p:sp>
      <p:sp>
        <p:nvSpPr>
          <p:cNvPr id="12" name="矩形 11"/>
          <p:cNvSpPr/>
          <p:nvPr/>
        </p:nvSpPr>
        <p:spPr>
          <a:xfrm>
            <a:off x="4580792" y="5529018"/>
            <a:ext cx="193431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Experiments - Results</a:t>
            </a:r>
          </a:p>
        </p:txBody>
      </p:sp>
      <p:pic>
        <p:nvPicPr>
          <p:cNvPr id="28674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55" b="-20055"/>
          <a:stretch>
            <a:fillRect/>
          </a:stretch>
        </p:blipFill>
        <p:spPr>
          <a:xfrm>
            <a:off x="533400" y="693413"/>
            <a:ext cx="8077200" cy="4442149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28676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B01A05C-09A5-4FBD-8AEB-E38CC9015934}" type="slidenum">
              <a:rPr lang="en-US" sz="1200">
                <a:solidFill>
                  <a:srgbClr val="898989"/>
                </a:solidFill>
              </a:rPr>
              <a:pPr eaLnBrk="1" hangingPunct="1"/>
              <a:t>16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43600" y="4724400"/>
            <a:ext cx="2438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-Parameter </a:t>
            </a:r>
            <a:r>
              <a:rPr lang="en-US" sz="1400" b="1" i="1" dirty="0" err="1" smtClean="0">
                <a:solidFill>
                  <a:srgbClr val="FFFFFF"/>
                </a:solidFill>
                <a:ea typeface="MS PGothic" pitchFamily="34" charset="-128"/>
              </a:rPr>
              <a:t>setttings</a:t>
            </a: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-</a:t>
            </a:r>
            <a: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  <a:t/>
            </a:r>
            <a:b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Mode: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Semi-supervised</a:t>
            </a:r>
            <a: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  <a:t/>
            </a:r>
            <a:b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Labeled target data: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20</a:t>
            </a:r>
            <a:b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Source models: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5,000</a:t>
            </a:r>
            <a:b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Unlabeled target data: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100%</a:t>
            </a:r>
            <a: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  <a:t/>
            </a:r>
            <a:br>
              <a:rPr lang="en-US" sz="1400" i="1" dirty="0" smtClean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400" b="1" i="1" dirty="0" smtClean="0">
                <a:solidFill>
                  <a:srgbClr val="FFFFFF"/>
                </a:solidFill>
                <a:ea typeface="MS PGothic" pitchFamily="34" charset="-128"/>
              </a:rPr>
              <a:t>lambda_2: </a:t>
            </a:r>
            <a:r>
              <a:rPr lang="en-US" sz="1400" i="1" dirty="0" smtClean="0">
                <a:solidFill>
                  <a:schemeClr val="tx1"/>
                </a:solidFill>
                <a:ea typeface="MS PGothic" pitchFamily="34" charset="-128"/>
              </a:rPr>
              <a:t>0.01</a:t>
            </a:r>
            <a:endParaRPr lang="en-US" sz="1400" i="1" dirty="0">
              <a:solidFill>
                <a:schemeClr val="tx1"/>
              </a:solidFill>
              <a:ea typeface="MS PGothic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4691063"/>
            <a:ext cx="1665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5332412"/>
            <a:ext cx="286543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15025"/>
            <a:ext cx="3429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0" name="直接箭头连接符 9"/>
          <p:cNvCxnSpPr/>
          <p:nvPr/>
        </p:nvCxnSpPr>
        <p:spPr>
          <a:xfrm flipV="1">
            <a:off x="4953000" y="5762625"/>
            <a:ext cx="0" cy="228600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2819400" y="5737225"/>
            <a:ext cx="2667000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3883025" y="5227638"/>
            <a:ext cx="1512888" cy="1587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5186363" y="5228431"/>
            <a:ext cx="0" cy="202406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28600" y="5865813"/>
            <a:ext cx="1752600" cy="43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Our regression model</a:t>
            </a:r>
          </a:p>
        </p:txBody>
      </p:sp>
      <p:sp>
        <p:nvSpPr>
          <p:cNvPr id="15" name="矩形 14"/>
          <p:cNvSpPr/>
          <p:nvPr/>
        </p:nvSpPr>
        <p:spPr>
          <a:xfrm>
            <a:off x="228600" y="5332412"/>
            <a:ext cx="1898650" cy="43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Loss on unlabeled data</a:t>
            </a:r>
          </a:p>
        </p:txBody>
      </p:sp>
      <p:sp>
        <p:nvSpPr>
          <p:cNvPr id="16" name="矩形 15"/>
          <p:cNvSpPr/>
          <p:nvPr/>
        </p:nvSpPr>
        <p:spPr>
          <a:xfrm>
            <a:off x="234951" y="4543425"/>
            <a:ext cx="3422650" cy="684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For each target instance, we first aggregate its prediction on the base label space, and then project it onto the latent space</a:t>
            </a:r>
          </a:p>
        </p:txBody>
      </p:sp>
      <p:sp>
        <p:nvSpPr>
          <p:cNvPr id="19" name="矩形 18"/>
          <p:cNvSpPr/>
          <p:nvPr/>
        </p:nvSpPr>
        <p:spPr>
          <a:xfrm>
            <a:off x="4976446" y="4862146"/>
            <a:ext cx="193431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直接箭头连接符 21"/>
          <p:cNvCxnSpPr>
            <a:endCxn id="19" idx="0"/>
          </p:cNvCxnSpPr>
          <p:nvPr/>
        </p:nvCxnSpPr>
        <p:spPr>
          <a:xfrm>
            <a:off x="4724400" y="4419600"/>
            <a:ext cx="348762" cy="442546"/>
          </a:xfrm>
          <a:prstGeom prst="straightConnector1">
            <a:avLst/>
          </a:prstGeom>
          <a:ln w="19050">
            <a:solidFill>
              <a:srgbClr val="92D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endCxn id="19" idx="0"/>
          </p:cNvCxnSpPr>
          <p:nvPr/>
        </p:nvCxnSpPr>
        <p:spPr>
          <a:xfrm flipH="1">
            <a:off x="5073162" y="4419600"/>
            <a:ext cx="413238" cy="442546"/>
          </a:xfrm>
          <a:prstGeom prst="straightConnector1">
            <a:avLst/>
          </a:prstGeom>
          <a:ln w="19050">
            <a:solidFill>
              <a:srgbClr val="92D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Related Works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29699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A844CF5-F54B-4DA8-B649-9A084EFC0E27}" type="slidenum">
              <a:rPr lang="en-US" sz="1200">
                <a:solidFill>
                  <a:srgbClr val="898989"/>
                </a:solidFill>
              </a:rPr>
              <a:pPr eaLnBrk="1" hangingPunct="1"/>
              <a:t>17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29700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70" b="-16870"/>
          <a:stretch>
            <a:fillRect/>
          </a:stretch>
        </p:blipFill>
        <p:spPr>
          <a:xfrm>
            <a:off x="457200" y="990600"/>
            <a:ext cx="8229600" cy="4525963"/>
          </a:xfrm>
        </p:spPr>
      </p:pic>
      <p:sp>
        <p:nvSpPr>
          <p:cNvPr id="6" name="矩形 5"/>
          <p:cNvSpPr/>
          <p:nvPr/>
        </p:nvSpPr>
        <p:spPr>
          <a:xfrm>
            <a:off x="457200" y="4343400"/>
            <a:ext cx="8229600" cy="6096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30722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800" b="1" i="1" dirty="0" smtClean="0"/>
              <a:t>Source-Selection-Free Transfer Learning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i="1" dirty="0" smtClean="0"/>
              <a:t>When the potential auxiliary data is embedded in very </a:t>
            </a:r>
            <a:r>
              <a:rPr lang="en-US" sz="2400" b="1" i="1" dirty="0" smtClean="0"/>
              <a:t>large online </a:t>
            </a:r>
            <a:r>
              <a:rPr lang="en-US" sz="2400" i="1" dirty="0" smtClean="0"/>
              <a:t>information sources</a:t>
            </a:r>
          </a:p>
          <a:p>
            <a:pPr lvl="1" eaLnBrk="1" hangingPunct="1">
              <a:buFont typeface="Wingdings" pitchFamily="2" charset="2"/>
              <a:buChar char="v"/>
            </a:pPr>
            <a:endParaRPr lang="en-US" sz="2400" i="1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sz="2800" b="1" i="1" dirty="0" smtClean="0"/>
              <a:t>No need for task-specific source-domain data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i="1" dirty="0" smtClean="0"/>
              <a:t>We compile the label sets into a </a:t>
            </a:r>
            <a:r>
              <a:rPr lang="en-US" sz="2400" b="1" i="1" dirty="0" smtClean="0"/>
              <a:t>graph </a:t>
            </a:r>
            <a:r>
              <a:rPr lang="en-US" sz="2400" b="1" i="1" dirty="0" err="1" smtClean="0"/>
              <a:t>Laplacian</a:t>
            </a:r>
            <a:r>
              <a:rPr lang="en-US" sz="2400" b="1" i="1" dirty="0" smtClean="0"/>
              <a:t> </a:t>
            </a:r>
            <a:r>
              <a:rPr lang="en-US" sz="2400" i="1" dirty="0" smtClean="0"/>
              <a:t>for automatic label bridging</a:t>
            </a:r>
          </a:p>
          <a:p>
            <a:pPr lvl="1" eaLnBrk="1" hangingPunct="1">
              <a:buFont typeface="Wingdings" pitchFamily="2" charset="2"/>
              <a:buChar char="v"/>
            </a:pPr>
            <a:endParaRPr lang="en-US" sz="2400" i="1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sz="2800" b="1" i="1" dirty="0"/>
              <a:t>SSFTL is highly </a:t>
            </a:r>
            <a:r>
              <a:rPr lang="en-US" sz="2800" b="1" i="1" dirty="0" smtClean="0"/>
              <a:t>scalable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i="1" dirty="0" smtClean="0"/>
              <a:t>Processing of the online information source can be done </a:t>
            </a:r>
            <a:r>
              <a:rPr lang="en-US" sz="2400" b="1" i="1" dirty="0" smtClean="0"/>
              <a:t>offline</a:t>
            </a:r>
            <a:r>
              <a:rPr lang="en-US" sz="2400" i="1" dirty="0" smtClean="0"/>
              <a:t> and </a:t>
            </a:r>
            <a:r>
              <a:rPr lang="en-US" sz="2400" b="1" i="1" dirty="0" smtClean="0"/>
              <a:t>reused</a:t>
            </a:r>
            <a:r>
              <a:rPr lang="en-US" sz="2400" i="1" dirty="0" smtClean="0"/>
              <a:t> for different tasks.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30724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57B74A5-5D49-4F47-95A2-D7C4FE165C94}" type="slidenum">
              <a:rPr 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 &amp; 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31748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6381AB4-D988-4027-9CFD-7CB0B46BEAE4}" type="slidenum">
              <a:rPr 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6" name="Picture 6" descr="C:\Documents and Settings\v-weixi\Local Settings\Temporary Internet Files\Content.IE5\Z252G9SI\MCj0363168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16764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椭圆 164"/>
          <p:cNvSpPr/>
          <p:nvPr/>
        </p:nvSpPr>
        <p:spPr>
          <a:xfrm rot="637114">
            <a:off x="6332538" y="4230688"/>
            <a:ext cx="2189162" cy="11620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66" name="圆角矩形 165"/>
          <p:cNvSpPr/>
          <p:nvPr/>
        </p:nvSpPr>
        <p:spPr>
          <a:xfrm rot="237314">
            <a:off x="5995988" y="5329238"/>
            <a:ext cx="1789112" cy="874712"/>
          </a:xfrm>
          <a:prstGeom prst="roundRect">
            <a:avLst>
              <a:gd name="adj" fmla="val 4372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9" name="椭圆 158"/>
          <p:cNvSpPr/>
          <p:nvPr/>
        </p:nvSpPr>
        <p:spPr>
          <a:xfrm rot="637114">
            <a:off x="1416050" y="4087813"/>
            <a:ext cx="2189163" cy="11620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8" name="圆角矩形 157"/>
          <p:cNvSpPr/>
          <p:nvPr/>
        </p:nvSpPr>
        <p:spPr>
          <a:xfrm rot="237314">
            <a:off x="1077913" y="5338763"/>
            <a:ext cx="1789112" cy="874712"/>
          </a:xfrm>
          <a:prstGeom prst="roundRect">
            <a:avLst>
              <a:gd name="adj" fmla="val 4372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078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Transfer Learning</a:t>
            </a:r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762000" y="6316663"/>
            <a:ext cx="2819400" cy="793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762000" y="3998913"/>
            <a:ext cx="0" cy="23256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2590800" y="4495800"/>
            <a:ext cx="165100" cy="152400"/>
          </a:xfrm>
          <a:prstGeom prst="ellipse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92275" y="5654675"/>
            <a:ext cx="136525" cy="136525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295400" y="5105400"/>
            <a:ext cx="136525" cy="136525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892300" y="4495800"/>
            <a:ext cx="165100" cy="152400"/>
          </a:xfrm>
          <a:prstGeom prst="ellipse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71" name="直接箭头连接符 70"/>
          <p:cNvCxnSpPr/>
          <p:nvPr/>
        </p:nvCxnSpPr>
        <p:spPr>
          <a:xfrm flipV="1">
            <a:off x="5662613" y="6316663"/>
            <a:ext cx="2819400" cy="793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flipV="1">
            <a:off x="5662613" y="3998913"/>
            <a:ext cx="0" cy="23256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椭圆 72"/>
          <p:cNvSpPr/>
          <p:nvPr/>
        </p:nvSpPr>
        <p:spPr>
          <a:xfrm>
            <a:off x="7491413" y="4495800"/>
            <a:ext cx="165100" cy="152400"/>
          </a:xfrm>
          <a:prstGeom prst="ellipse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592888" y="5654675"/>
            <a:ext cx="136525" cy="136525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196013" y="5105400"/>
            <a:ext cx="136525" cy="136525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6792913" y="4495800"/>
            <a:ext cx="165100" cy="152400"/>
          </a:xfrm>
          <a:prstGeom prst="ellipse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95" name="直接箭头连接符 94"/>
          <p:cNvCxnSpPr/>
          <p:nvPr/>
        </p:nvCxnSpPr>
        <p:spPr>
          <a:xfrm flipV="1">
            <a:off x="762000" y="3613150"/>
            <a:ext cx="2819400" cy="793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/>
          <p:nvPr/>
        </p:nvCxnSpPr>
        <p:spPr>
          <a:xfrm flipV="1">
            <a:off x="762000" y="1295400"/>
            <a:ext cx="0" cy="23256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椭圆 96"/>
          <p:cNvSpPr/>
          <p:nvPr/>
        </p:nvSpPr>
        <p:spPr>
          <a:xfrm>
            <a:off x="2590800" y="1792288"/>
            <a:ext cx="165100" cy="152400"/>
          </a:xfrm>
          <a:prstGeom prst="ellipse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692275" y="2951163"/>
            <a:ext cx="136525" cy="136525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1295400" y="2401888"/>
            <a:ext cx="136525" cy="136525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1892300" y="1792288"/>
            <a:ext cx="165100" cy="152400"/>
          </a:xfrm>
          <a:prstGeom prst="ellipse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19" name="直接箭头连接符 118"/>
          <p:cNvCxnSpPr/>
          <p:nvPr/>
        </p:nvCxnSpPr>
        <p:spPr>
          <a:xfrm flipV="1">
            <a:off x="5662613" y="3613150"/>
            <a:ext cx="2819400" cy="793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/>
          <p:nvPr/>
        </p:nvCxnSpPr>
        <p:spPr>
          <a:xfrm flipV="1">
            <a:off x="5662613" y="1295400"/>
            <a:ext cx="0" cy="23256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椭圆 120"/>
          <p:cNvSpPr/>
          <p:nvPr/>
        </p:nvSpPr>
        <p:spPr>
          <a:xfrm>
            <a:off x="7491413" y="1792288"/>
            <a:ext cx="165100" cy="152400"/>
          </a:xfrm>
          <a:prstGeom prst="ellipse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592888" y="2951163"/>
            <a:ext cx="136525" cy="136525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196013" y="2401888"/>
            <a:ext cx="136525" cy="136525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6792913" y="1792288"/>
            <a:ext cx="165100" cy="152400"/>
          </a:xfrm>
          <a:prstGeom prst="ellipse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43" name="Straight Connector 36"/>
          <p:cNvCxnSpPr/>
          <p:nvPr/>
        </p:nvCxnSpPr>
        <p:spPr>
          <a:xfrm>
            <a:off x="5967413" y="2066925"/>
            <a:ext cx="2514600" cy="6667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36"/>
          <p:cNvCxnSpPr/>
          <p:nvPr/>
        </p:nvCxnSpPr>
        <p:spPr>
          <a:xfrm>
            <a:off x="6034088" y="1676400"/>
            <a:ext cx="2066925" cy="152400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36"/>
          <p:cNvCxnSpPr/>
          <p:nvPr/>
        </p:nvCxnSpPr>
        <p:spPr>
          <a:xfrm>
            <a:off x="6272213" y="1439863"/>
            <a:ext cx="1028700" cy="214153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29" name="Picture 2" descr="http://www.mortgage-protected-online.co.uk/images/question-mar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1944688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0" name="Picture 2" descr="http://www.mortgage-protected-online.co.uk/images/question-mar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2687638"/>
            <a:ext cx="14287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1" name="Picture 2" descr="http://www.mortgage-protected-online.co.uk/images/question-mar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3057525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1" name="Straight Connector 36"/>
          <p:cNvCxnSpPr/>
          <p:nvPr/>
        </p:nvCxnSpPr>
        <p:spPr>
          <a:xfrm>
            <a:off x="5815013" y="4586288"/>
            <a:ext cx="2514600" cy="128111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矩形 166"/>
          <p:cNvSpPr/>
          <p:nvPr/>
        </p:nvSpPr>
        <p:spPr>
          <a:xfrm>
            <a:off x="2895600" y="2819400"/>
            <a:ext cx="1371600" cy="66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Lack of labeled training data always happens</a:t>
            </a:r>
          </a:p>
        </p:txBody>
      </p:sp>
      <p:sp>
        <p:nvSpPr>
          <p:cNvPr id="168" name="矩形 167"/>
          <p:cNvSpPr/>
          <p:nvPr/>
        </p:nvSpPr>
        <p:spPr>
          <a:xfrm>
            <a:off x="2971800" y="5464175"/>
            <a:ext cx="137160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When we have some related </a:t>
            </a:r>
            <a:r>
              <a:rPr lang="en-US" sz="1400" b="1" i="1" dirty="0">
                <a:solidFill>
                  <a:srgbClr val="FF0000"/>
                </a:solidFill>
              </a:rPr>
              <a:t>source</a:t>
            </a:r>
            <a:r>
              <a:rPr lang="en-US" sz="1400" i="1" dirty="0"/>
              <a:t> domains</a:t>
            </a:r>
          </a:p>
        </p:txBody>
      </p:sp>
      <p:cxnSp>
        <p:nvCxnSpPr>
          <p:cNvPr id="169" name="直接箭头连接符 168"/>
          <p:cNvCxnSpPr/>
          <p:nvPr/>
        </p:nvCxnSpPr>
        <p:spPr>
          <a:xfrm flipH="1" flipV="1">
            <a:off x="1895475" y="3003550"/>
            <a:ext cx="923925" cy="8413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箭头连接符 170"/>
          <p:cNvCxnSpPr/>
          <p:nvPr/>
        </p:nvCxnSpPr>
        <p:spPr>
          <a:xfrm flipH="1" flipV="1">
            <a:off x="2755900" y="2009775"/>
            <a:ext cx="596900" cy="74771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73"/>
          <p:cNvCxnSpPr/>
          <p:nvPr/>
        </p:nvCxnSpPr>
        <p:spPr>
          <a:xfrm flipH="1" flipV="1">
            <a:off x="3184525" y="4862513"/>
            <a:ext cx="320675" cy="53975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箭头连接符 178"/>
          <p:cNvCxnSpPr/>
          <p:nvPr/>
        </p:nvCxnSpPr>
        <p:spPr>
          <a:xfrm flipH="1" flipV="1">
            <a:off x="1498600" y="2470150"/>
            <a:ext cx="1320800" cy="34925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箭头连接符 181"/>
          <p:cNvCxnSpPr/>
          <p:nvPr/>
        </p:nvCxnSpPr>
        <p:spPr>
          <a:xfrm flipH="1">
            <a:off x="2413000" y="5854700"/>
            <a:ext cx="528638" cy="127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AutoShape 5"/>
          <p:cNvSpPr>
            <a:spLocks noChangeArrowheads="1"/>
          </p:cNvSpPr>
          <p:nvPr/>
        </p:nvSpPr>
        <p:spPr bwMode="auto">
          <a:xfrm>
            <a:off x="4267200" y="1966913"/>
            <a:ext cx="1308100" cy="862012"/>
          </a:xfrm>
          <a:prstGeom prst="notchedRightArrow">
            <a:avLst>
              <a:gd name="adj1" fmla="val 50000"/>
              <a:gd name="adj2" fmla="val 44429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1400" i="1">
                <a:solidFill>
                  <a:schemeClr val="bg1"/>
                </a:solidFill>
                <a:ea typeface="宋体" pitchFamily="2" charset="-122"/>
              </a:rPr>
              <a:t>Supervised </a:t>
            </a:r>
          </a:p>
          <a:p>
            <a:r>
              <a:rPr lang="en-US" altLang="zh-CN" sz="1400" i="1">
                <a:solidFill>
                  <a:schemeClr val="bg1"/>
                </a:solidFill>
                <a:ea typeface="宋体" pitchFamily="2" charset="-122"/>
              </a:rPr>
              <a:t>Learning</a:t>
            </a:r>
            <a:endParaRPr lang="zh-CN" altLang="en-US" sz="1400" i="1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86" name="AutoShape 5"/>
          <p:cNvSpPr>
            <a:spLocks noChangeArrowheads="1"/>
          </p:cNvSpPr>
          <p:nvPr/>
        </p:nvSpPr>
        <p:spPr bwMode="auto">
          <a:xfrm>
            <a:off x="4267200" y="4624388"/>
            <a:ext cx="1308100" cy="862012"/>
          </a:xfrm>
          <a:prstGeom prst="notchedRightArrow">
            <a:avLst>
              <a:gd name="adj1" fmla="val 50000"/>
              <a:gd name="adj2" fmla="val 44429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1400" i="1">
                <a:solidFill>
                  <a:schemeClr val="bg1"/>
                </a:solidFill>
                <a:ea typeface="宋体" pitchFamily="2" charset="-122"/>
              </a:rPr>
              <a:t>Transfer </a:t>
            </a:r>
          </a:p>
          <a:p>
            <a:r>
              <a:rPr lang="en-US" altLang="zh-CN" sz="1400" i="1">
                <a:solidFill>
                  <a:schemeClr val="bg1"/>
                </a:solidFill>
                <a:ea typeface="宋体" pitchFamily="2" charset="-122"/>
              </a:rPr>
              <a:t>Learning</a:t>
            </a:r>
            <a:endParaRPr lang="zh-CN" altLang="en-US" sz="1400" i="1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15443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62606B7-B034-41AE-B8D2-C257A7CE2861}" type="slidenum">
              <a:rPr 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99" name="梯形 98"/>
          <p:cNvSpPr/>
          <p:nvPr/>
        </p:nvSpPr>
        <p:spPr>
          <a:xfrm>
            <a:off x="1277588" y="5562601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梯形 99"/>
          <p:cNvSpPr/>
          <p:nvPr/>
        </p:nvSpPr>
        <p:spPr>
          <a:xfrm>
            <a:off x="1734788" y="5988132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梯形 100"/>
          <p:cNvSpPr/>
          <p:nvPr/>
        </p:nvSpPr>
        <p:spPr>
          <a:xfrm>
            <a:off x="1810988" y="5378532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梯形 101"/>
          <p:cNvSpPr/>
          <p:nvPr/>
        </p:nvSpPr>
        <p:spPr>
          <a:xfrm>
            <a:off x="2191988" y="5486400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梯形 102"/>
          <p:cNvSpPr/>
          <p:nvPr/>
        </p:nvSpPr>
        <p:spPr>
          <a:xfrm>
            <a:off x="2115788" y="5715000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梯形 103"/>
          <p:cNvSpPr/>
          <p:nvPr/>
        </p:nvSpPr>
        <p:spPr>
          <a:xfrm>
            <a:off x="2115788" y="5988132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梯形 104"/>
          <p:cNvSpPr/>
          <p:nvPr/>
        </p:nvSpPr>
        <p:spPr>
          <a:xfrm>
            <a:off x="2572988" y="5638800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梯形 105"/>
          <p:cNvSpPr/>
          <p:nvPr/>
        </p:nvSpPr>
        <p:spPr>
          <a:xfrm>
            <a:off x="2572988" y="5988132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正五边形 106"/>
          <p:cNvSpPr/>
          <p:nvPr/>
        </p:nvSpPr>
        <p:spPr>
          <a:xfrm>
            <a:off x="1566553" y="43859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8" name="正五边形 107"/>
          <p:cNvSpPr/>
          <p:nvPr/>
        </p:nvSpPr>
        <p:spPr>
          <a:xfrm>
            <a:off x="1718953" y="46907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9" name="正五边形 108"/>
          <p:cNvSpPr/>
          <p:nvPr/>
        </p:nvSpPr>
        <p:spPr>
          <a:xfrm>
            <a:off x="1981200" y="49193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0" name="正五边形 109"/>
          <p:cNvSpPr/>
          <p:nvPr/>
        </p:nvSpPr>
        <p:spPr>
          <a:xfrm>
            <a:off x="2209800" y="46907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1" name="正五边形 110"/>
          <p:cNvSpPr/>
          <p:nvPr/>
        </p:nvSpPr>
        <p:spPr>
          <a:xfrm>
            <a:off x="2209800" y="43097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2" name="正五边形 111"/>
          <p:cNvSpPr/>
          <p:nvPr/>
        </p:nvSpPr>
        <p:spPr>
          <a:xfrm>
            <a:off x="2633353" y="4191000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3" name="正五边形 112"/>
          <p:cNvSpPr/>
          <p:nvPr/>
        </p:nvSpPr>
        <p:spPr>
          <a:xfrm>
            <a:off x="3014353" y="44621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4" name="正五边形 113"/>
          <p:cNvSpPr/>
          <p:nvPr/>
        </p:nvSpPr>
        <p:spPr>
          <a:xfrm>
            <a:off x="2362200" y="49193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5" name="正五边形 114"/>
          <p:cNvSpPr/>
          <p:nvPr/>
        </p:nvSpPr>
        <p:spPr>
          <a:xfrm>
            <a:off x="2709553" y="49193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6" name="正五边形 115"/>
          <p:cNvSpPr/>
          <p:nvPr/>
        </p:nvSpPr>
        <p:spPr>
          <a:xfrm>
            <a:off x="3048000" y="50717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3" name="梯形 122"/>
          <p:cNvSpPr/>
          <p:nvPr/>
        </p:nvSpPr>
        <p:spPr>
          <a:xfrm>
            <a:off x="6196941" y="5638801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梯形 123"/>
          <p:cNvSpPr/>
          <p:nvPr/>
        </p:nvSpPr>
        <p:spPr>
          <a:xfrm>
            <a:off x="6654141" y="6064332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梯形 124"/>
          <p:cNvSpPr/>
          <p:nvPr/>
        </p:nvSpPr>
        <p:spPr>
          <a:xfrm>
            <a:off x="6730341" y="5454732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梯形 125"/>
          <p:cNvSpPr/>
          <p:nvPr/>
        </p:nvSpPr>
        <p:spPr>
          <a:xfrm>
            <a:off x="7111341" y="5562600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梯形 126"/>
          <p:cNvSpPr/>
          <p:nvPr/>
        </p:nvSpPr>
        <p:spPr>
          <a:xfrm>
            <a:off x="7035141" y="5791200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梯形 127"/>
          <p:cNvSpPr/>
          <p:nvPr/>
        </p:nvSpPr>
        <p:spPr>
          <a:xfrm>
            <a:off x="7035141" y="6064332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梯形 128"/>
          <p:cNvSpPr/>
          <p:nvPr/>
        </p:nvSpPr>
        <p:spPr>
          <a:xfrm>
            <a:off x="7492341" y="5715000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梯形 129"/>
          <p:cNvSpPr/>
          <p:nvPr/>
        </p:nvSpPr>
        <p:spPr>
          <a:xfrm>
            <a:off x="7492341" y="6064332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正五边形 130"/>
          <p:cNvSpPr/>
          <p:nvPr/>
        </p:nvSpPr>
        <p:spPr>
          <a:xfrm>
            <a:off x="6485906" y="44621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2" name="正五边形 131"/>
          <p:cNvSpPr/>
          <p:nvPr/>
        </p:nvSpPr>
        <p:spPr>
          <a:xfrm>
            <a:off x="6638306" y="47669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3" name="正五边形 132"/>
          <p:cNvSpPr/>
          <p:nvPr/>
        </p:nvSpPr>
        <p:spPr>
          <a:xfrm>
            <a:off x="6900553" y="49955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4" name="正五边形 133"/>
          <p:cNvSpPr/>
          <p:nvPr/>
        </p:nvSpPr>
        <p:spPr>
          <a:xfrm>
            <a:off x="7129153" y="47669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5" name="正五边形 134"/>
          <p:cNvSpPr/>
          <p:nvPr/>
        </p:nvSpPr>
        <p:spPr>
          <a:xfrm>
            <a:off x="7129153" y="43859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6" name="正五边形 135"/>
          <p:cNvSpPr/>
          <p:nvPr/>
        </p:nvSpPr>
        <p:spPr>
          <a:xfrm>
            <a:off x="7552706" y="4267200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7" name="正五边形 136"/>
          <p:cNvSpPr/>
          <p:nvPr/>
        </p:nvSpPr>
        <p:spPr>
          <a:xfrm>
            <a:off x="7933706" y="45383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8" name="正五边形 137"/>
          <p:cNvSpPr/>
          <p:nvPr/>
        </p:nvSpPr>
        <p:spPr>
          <a:xfrm>
            <a:off x="7281553" y="49955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9" name="正五边形 138"/>
          <p:cNvSpPr/>
          <p:nvPr/>
        </p:nvSpPr>
        <p:spPr>
          <a:xfrm>
            <a:off x="7628906" y="49955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0" name="正五边形 139"/>
          <p:cNvSpPr/>
          <p:nvPr/>
        </p:nvSpPr>
        <p:spPr>
          <a:xfrm>
            <a:off x="7967353" y="5147953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4.bp.blogspot.com/_tz1wjwHFmJ4/RxKvRWf612I/AAAAAAAAAI4/t4pvkQw6sbk/s400/WebGraph-Duval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91" y="2039356"/>
            <a:ext cx="3800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Where are the </a:t>
            </a:r>
            <a:r>
              <a:rPr lang="ja-JP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ja-JP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source data?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www.webarts.com.cy/blog/images/stories/diseno-web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1" y="4168194"/>
            <a:ext cx="15906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 rot="637114">
            <a:off x="6842804" y="3187119"/>
            <a:ext cx="1184275" cy="6540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圆角矩形 6"/>
          <p:cNvSpPr/>
          <p:nvPr/>
        </p:nvSpPr>
        <p:spPr>
          <a:xfrm rot="237314">
            <a:off x="6395129" y="3887206"/>
            <a:ext cx="1060450" cy="547688"/>
          </a:xfrm>
          <a:prstGeom prst="roundRect">
            <a:avLst>
              <a:gd name="adj" fmla="val 2615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237966" y="4476169"/>
            <a:ext cx="1833563" cy="15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6249079" y="3182356"/>
            <a:ext cx="0" cy="12954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7544479" y="3379206"/>
            <a:ext cx="106362" cy="107950"/>
          </a:xfrm>
          <a:prstGeom prst="ellipse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34879" y="4172956"/>
            <a:ext cx="87312" cy="96838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77704" y="3923719"/>
            <a:ext cx="88900" cy="96837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087279" y="3379206"/>
            <a:ext cx="106362" cy="107950"/>
          </a:xfrm>
          <a:prstGeom prst="ellipse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8" name="椭圆 37"/>
          <p:cNvSpPr/>
          <p:nvPr/>
        </p:nvSpPr>
        <p:spPr>
          <a:xfrm rot="20136740">
            <a:off x="5639479" y="1663119"/>
            <a:ext cx="1184275" cy="6540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9" name="圆角矩形 38"/>
          <p:cNvSpPr/>
          <p:nvPr/>
        </p:nvSpPr>
        <p:spPr>
          <a:xfrm rot="20624064">
            <a:off x="6147479" y="2234619"/>
            <a:ext cx="1095375" cy="606425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V="1">
            <a:off x="5547404" y="2952169"/>
            <a:ext cx="1833562" cy="15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5558516" y="1658356"/>
            <a:ext cx="0" cy="12954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6853916" y="1855206"/>
            <a:ext cx="106363" cy="107950"/>
          </a:xfrm>
          <a:prstGeom prst="ellipse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244316" y="2648956"/>
            <a:ext cx="88900" cy="96838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987141" y="2399719"/>
            <a:ext cx="88900" cy="96837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396716" y="1855206"/>
            <a:ext cx="106363" cy="107950"/>
          </a:xfrm>
          <a:prstGeom prst="ellipse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6" name="椭圆 55"/>
          <p:cNvSpPr/>
          <p:nvPr/>
        </p:nvSpPr>
        <p:spPr>
          <a:xfrm rot="6685462">
            <a:off x="6198278" y="5004056"/>
            <a:ext cx="1184275" cy="6540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7" name="圆角矩形 56"/>
          <p:cNvSpPr/>
          <p:nvPr/>
        </p:nvSpPr>
        <p:spPr>
          <a:xfrm rot="4722109">
            <a:off x="5552166" y="5077080"/>
            <a:ext cx="1062038" cy="547688"/>
          </a:xfrm>
          <a:prstGeom prst="roundRect">
            <a:avLst>
              <a:gd name="adj" fmla="val 4372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58" name="直接箭头连接符 57"/>
          <p:cNvCxnSpPr/>
          <p:nvPr/>
        </p:nvCxnSpPr>
        <p:spPr>
          <a:xfrm flipV="1">
            <a:off x="5547404" y="5923218"/>
            <a:ext cx="1833562" cy="15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flipV="1">
            <a:off x="5558516" y="4629405"/>
            <a:ext cx="0" cy="12954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>
            <a:off x="6853916" y="4826255"/>
            <a:ext cx="106363" cy="107950"/>
          </a:xfrm>
          <a:prstGeom prst="ellipse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244316" y="5620005"/>
            <a:ext cx="88900" cy="96838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987141" y="5370768"/>
            <a:ext cx="88900" cy="96837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6396716" y="4826255"/>
            <a:ext cx="106363" cy="107950"/>
          </a:xfrm>
          <a:prstGeom prst="ellipse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4" name="右箭头 73"/>
          <p:cNvSpPr/>
          <p:nvPr/>
        </p:nvSpPr>
        <p:spPr>
          <a:xfrm>
            <a:off x="5369601" y="3791956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5" name="右箭头 74"/>
          <p:cNvSpPr/>
          <p:nvPr/>
        </p:nvSpPr>
        <p:spPr>
          <a:xfrm rot="1391427">
            <a:off x="4833097" y="5081176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6" name="右箭头 75"/>
          <p:cNvSpPr/>
          <p:nvPr/>
        </p:nvSpPr>
        <p:spPr>
          <a:xfrm rot="19912457">
            <a:off x="4815415" y="2344156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3494766" y="2648956"/>
            <a:ext cx="1231900" cy="730250"/>
          </a:xfrm>
          <a:prstGeom prst="roundRect">
            <a:avLst>
              <a:gd name="adj" fmla="val 13228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3647166" y="3782431"/>
            <a:ext cx="1295400" cy="771525"/>
          </a:xfrm>
          <a:prstGeom prst="roundRect">
            <a:avLst>
              <a:gd name="adj" fmla="val 13228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3189966" y="4787319"/>
            <a:ext cx="1447800" cy="757237"/>
          </a:xfrm>
          <a:prstGeom prst="roundRect">
            <a:avLst>
              <a:gd name="adj" fmla="val 13228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16456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1CD55F5-B840-4722-8580-B5110E8EF681}" type="slidenum">
              <a:rPr 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80" name="梯形 79"/>
          <p:cNvSpPr/>
          <p:nvPr/>
        </p:nvSpPr>
        <p:spPr>
          <a:xfrm>
            <a:off x="7134554" y="4271137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正五边形 80"/>
          <p:cNvSpPr/>
          <p:nvPr/>
        </p:nvSpPr>
        <p:spPr>
          <a:xfrm>
            <a:off x="7728319" y="3507158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2" name="正五边形 81"/>
          <p:cNvSpPr/>
          <p:nvPr/>
        </p:nvSpPr>
        <p:spPr>
          <a:xfrm>
            <a:off x="7457166" y="3659558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3" name="正五边形 82"/>
          <p:cNvSpPr/>
          <p:nvPr/>
        </p:nvSpPr>
        <p:spPr>
          <a:xfrm>
            <a:off x="7194919" y="3617005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4" name="正五边形 83"/>
          <p:cNvSpPr/>
          <p:nvPr/>
        </p:nvSpPr>
        <p:spPr>
          <a:xfrm>
            <a:off x="7380966" y="3430958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5" name="正五边形 84"/>
          <p:cNvSpPr/>
          <p:nvPr/>
        </p:nvSpPr>
        <p:spPr>
          <a:xfrm>
            <a:off x="7228566" y="3236005"/>
            <a:ext cx="109847" cy="109847"/>
          </a:xfrm>
          <a:prstGeom prst="pentagon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6" name="梯形 85"/>
          <p:cNvSpPr/>
          <p:nvPr/>
        </p:nvSpPr>
        <p:spPr>
          <a:xfrm>
            <a:off x="7286954" y="4074205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梯形 86"/>
          <p:cNvSpPr/>
          <p:nvPr/>
        </p:nvSpPr>
        <p:spPr>
          <a:xfrm>
            <a:off x="6923766" y="3966337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梯形 87"/>
          <p:cNvSpPr/>
          <p:nvPr/>
        </p:nvSpPr>
        <p:spPr>
          <a:xfrm>
            <a:off x="6695166" y="4226605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梯形 88"/>
          <p:cNvSpPr/>
          <p:nvPr/>
        </p:nvSpPr>
        <p:spPr>
          <a:xfrm>
            <a:off x="6466566" y="4074205"/>
            <a:ext cx="94012" cy="107868"/>
          </a:xfrm>
          <a:prstGeom prst="trapezoi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流程图: 合并 89"/>
          <p:cNvSpPr/>
          <p:nvPr/>
        </p:nvSpPr>
        <p:spPr>
          <a:xfrm flipV="1">
            <a:off x="5856966" y="5011156"/>
            <a:ext cx="105411" cy="92220"/>
          </a:xfrm>
          <a:prstGeom prst="flowChartMerg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1" name="流程图: 合并 90"/>
          <p:cNvSpPr/>
          <p:nvPr/>
        </p:nvSpPr>
        <p:spPr>
          <a:xfrm flipV="1">
            <a:off x="6085566" y="5106159"/>
            <a:ext cx="105411" cy="92220"/>
          </a:xfrm>
          <a:prstGeom prst="flowChartMerg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2" name="流程图: 合并 91"/>
          <p:cNvSpPr/>
          <p:nvPr/>
        </p:nvSpPr>
        <p:spPr>
          <a:xfrm flipV="1">
            <a:off x="5914363" y="5544556"/>
            <a:ext cx="105411" cy="92220"/>
          </a:xfrm>
          <a:prstGeom prst="flowChartMerg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3" name="流程图: 合并 92"/>
          <p:cNvSpPr/>
          <p:nvPr/>
        </p:nvSpPr>
        <p:spPr>
          <a:xfrm flipV="1">
            <a:off x="6066763" y="5715759"/>
            <a:ext cx="105411" cy="92220"/>
          </a:xfrm>
          <a:prstGeom prst="flowChartMerg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4" name="流程图: 合并 93"/>
          <p:cNvSpPr/>
          <p:nvPr/>
        </p:nvSpPr>
        <p:spPr>
          <a:xfrm flipV="1">
            <a:off x="6219163" y="5410959"/>
            <a:ext cx="105411" cy="92220"/>
          </a:xfrm>
          <a:prstGeom prst="flowChartMerg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5" name="流程图: 摘录 94"/>
          <p:cNvSpPr/>
          <p:nvPr/>
        </p:nvSpPr>
        <p:spPr>
          <a:xfrm flipV="1">
            <a:off x="6746129" y="5131395"/>
            <a:ext cx="112549" cy="98465"/>
          </a:xfrm>
          <a:prstGeom prst="flowChartExtra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6" name="流程图: 摘录 95"/>
          <p:cNvSpPr/>
          <p:nvPr/>
        </p:nvSpPr>
        <p:spPr>
          <a:xfrm flipV="1">
            <a:off x="6974729" y="5264991"/>
            <a:ext cx="112549" cy="98465"/>
          </a:xfrm>
          <a:prstGeom prst="flowChartExtra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7" name="流程图: 摘录 96"/>
          <p:cNvSpPr/>
          <p:nvPr/>
        </p:nvSpPr>
        <p:spPr>
          <a:xfrm flipV="1">
            <a:off x="6847565" y="5544555"/>
            <a:ext cx="112549" cy="98465"/>
          </a:xfrm>
          <a:prstGeom prst="flowChartExtra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8" name="流程图: 摘录 97"/>
          <p:cNvSpPr/>
          <p:nvPr/>
        </p:nvSpPr>
        <p:spPr>
          <a:xfrm flipV="1">
            <a:off x="6542765" y="5620755"/>
            <a:ext cx="112549" cy="98465"/>
          </a:xfrm>
          <a:prstGeom prst="flowChartExtra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9" name="流程图: 摘录 98"/>
          <p:cNvSpPr/>
          <p:nvPr/>
        </p:nvSpPr>
        <p:spPr>
          <a:xfrm flipV="1">
            <a:off x="6542765" y="5341191"/>
            <a:ext cx="112549" cy="98465"/>
          </a:xfrm>
          <a:prstGeom prst="flowChartExtra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0" name="正五边形 99"/>
          <p:cNvSpPr/>
          <p:nvPr/>
        </p:nvSpPr>
        <p:spPr>
          <a:xfrm flipV="1">
            <a:off x="6466566" y="1658356"/>
            <a:ext cx="109847" cy="118753"/>
          </a:xfrm>
          <a:prstGeom prst="pentag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1" name="正五边形 100"/>
          <p:cNvSpPr/>
          <p:nvPr/>
        </p:nvSpPr>
        <p:spPr>
          <a:xfrm flipV="1">
            <a:off x="6009366" y="1810756"/>
            <a:ext cx="109847" cy="118753"/>
          </a:xfrm>
          <a:prstGeom prst="pentag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" name="正五边形 101"/>
          <p:cNvSpPr/>
          <p:nvPr/>
        </p:nvSpPr>
        <p:spPr>
          <a:xfrm flipV="1">
            <a:off x="5899519" y="2073003"/>
            <a:ext cx="109847" cy="118753"/>
          </a:xfrm>
          <a:prstGeom prst="pentag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3" name="正五边形 102"/>
          <p:cNvSpPr/>
          <p:nvPr/>
        </p:nvSpPr>
        <p:spPr>
          <a:xfrm flipV="1">
            <a:off x="6280519" y="2073003"/>
            <a:ext cx="109847" cy="118753"/>
          </a:xfrm>
          <a:prstGeom prst="pentag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4" name="梯形 103"/>
          <p:cNvSpPr/>
          <p:nvPr/>
        </p:nvSpPr>
        <p:spPr>
          <a:xfrm flipV="1">
            <a:off x="6982154" y="2572756"/>
            <a:ext cx="94012" cy="76282"/>
          </a:xfrm>
          <a:prstGeom prst="trapezoid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梯形 104"/>
          <p:cNvSpPr/>
          <p:nvPr/>
        </p:nvSpPr>
        <p:spPr>
          <a:xfrm flipV="1">
            <a:off x="6847566" y="2344156"/>
            <a:ext cx="94012" cy="76282"/>
          </a:xfrm>
          <a:prstGeom prst="trapezoid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梯形 105"/>
          <p:cNvSpPr/>
          <p:nvPr/>
        </p:nvSpPr>
        <p:spPr>
          <a:xfrm flipV="1">
            <a:off x="6618966" y="2496556"/>
            <a:ext cx="94012" cy="76282"/>
          </a:xfrm>
          <a:prstGeom prst="trapezoid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梯形 106"/>
          <p:cNvSpPr/>
          <p:nvPr/>
        </p:nvSpPr>
        <p:spPr>
          <a:xfrm flipV="1">
            <a:off x="6314166" y="2420356"/>
            <a:ext cx="94012" cy="76282"/>
          </a:xfrm>
          <a:prstGeom prst="trapezoid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梯形 107"/>
          <p:cNvSpPr/>
          <p:nvPr/>
        </p:nvSpPr>
        <p:spPr>
          <a:xfrm flipV="1">
            <a:off x="6524954" y="2725156"/>
            <a:ext cx="94012" cy="76282"/>
          </a:xfrm>
          <a:prstGeom prst="trapezoid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矩形 108"/>
          <p:cNvSpPr/>
          <p:nvPr/>
        </p:nvSpPr>
        <p:spPr>
          <a:xfrm>
            <a:off x="1042873" y="1524000"/>
            <a:ext cx="3747293" cy="55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i="1" dirty="0">
                <a:solidFill>
                  <a:srgbClr val="FFFFFF"/>
                </a:solidFill>
                <a:ea typeface="MS PGothic" pitchFamily="34" charset="-128"/>
              </a:rPr>
              <a:t>We may have an </a:t>
            </a:r>
            <a:r>
              <a:rPr lang="en-US" sz="1400" i="1" dirty="0">
                <a:solidFill>
                  <a:srgbClr val="FF0000"/>
                </a:solidFill>
                <a:ea typeface="MS PGothic" pitchFamily="34" charset="-128"/>
              </a:rPr>
              <a:t>extremely</a:t>
            </a:r>
            <a:r>
              <a:rPr lang="en-US" sz="1400" i="1" dirty="0">
                <a:solidFill>
                  <a:srgbClr val="FFFFFF"/>
                </a:solidFill>
                <a:ea typeface="MS PGothic" pitchFamily="34" charset="-128"/>
              </a:rPr>
              <a:t> large number of choices of potential sources to use.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Outline of Source-Selection-Free Transfer Learning (SSFTL)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1: </a:t>
            </a:r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Building base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models</a:t>
            </a:r>
            <a:b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2: </a:t>
            </a:r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Label Bridging via </a:t>
            </a:r>
            <a:r>
              <a:rPr lang="en-US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Laplacian</a:t>
            </a:r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Graph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Embedding</a:t>
            </a:r>
            <a:b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3: </a:t>
            </a:r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Mapping the target instance using the base classifiers &amp; the projection matrix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4: </a:t>
            </a:r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Learning a matrix W to directly project the target instance to the latent space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5: Making p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redictions </a:t>
            </a:r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 the incoming test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data using W</a:t>
            </a:r>
            <a:endParaRPr lang="en-U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HKUST - IJCAI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100B-BE19-46D7-B7B2-476EFF3C3D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7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SSFTL – Building base models</a:t>
            </a:r>
          </a:p>
        </p:txBody>
      </p:sp>
      <p:sp>
        <p:nvSpPr>
          <p:cNvPr id="4" name="右箭头 3"/>
          <p:cNvSpPr/>
          <p:nvPr/>
        </p:nvSpPr>
        <p:spPr>
          <a:xfrm>
            <a:off x="5086297" y="3129768"/>
            <a:ext cx="552503" cy="739347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7413" name="Picture 2" descr="http://4.bp.blogspot.com/_tz1wjwHFmJ4/RxKvRWf612I/AAAAAAAAAI4/t4pvkQw6sbk/s400/WebGraph-Duval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467722"/>
            <a:ext cx="3684587" cy="369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ttp://www.webarts.com.cy/blog/images/stories/diseno-web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773488"/>
            <a:ext cx="1414462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柱形 6"/>
          <p:cNvSpPr/>
          <p:nvPr/>
        </p:nvSpPr>
        <p:spPr>
          <a:xfrm rot="16200000">
            <a:off x="6172200" y="16795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8" name="流程图: 摘录 7"/>
          <p:cNvSpPr/>
          <p:nvPr/>
        </p:nvSpPr>
        <p:spPr>
          <a:xfrm>
            <a:off x="6062663" y="2098675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48438" y="2098675"/>
            <a:ext cx="157162" cy="1555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圆柱形 9"/>
          <p:cNvSpPr/>
          <p:nvPr/>
        </p:nvSpPr>
        <p:spPr>
          <a:xfrm rot="16200000">
            <a:off x="6172200" y="22129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13" name="圆柱形 12"/>
          <p:cNvSpPr/>
          <p:nvPr/>
        </p:nvSpPr>
        <p:spPr>
          <a:xfrm rot="16200000">
            <a:off x="6172200" y="27463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14" name="流程图: 摘录 13"/>
          <p:cNvSpPr/>
          <p:nvPr/>
        </p:nvSpPr>
        <p:spPr>
          <a:xfrm>
            <a:off x="6062663" y="3165475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6" name="圆柱形 15"/>
          <p:cNvSpPr/>
          <p:nvPr/>
        </p:nvSpPr>
        <p:spPr>
          <a:xfrm rot="16200000">
            <a:off x="6172200" y="32797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17" name="流程图: 摘录 16"/>
          <p:cNvSpPr/>
          <p:nvPr/>
        </p:nvSpPr>
        <p:spPr>
          <a:xfrm>
            <a:off x="6062663" y="3698875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9" name="圆柱形 18"/>
          <p:cNvSpPr/>
          <p:nvPr/>
        </p:nvSpPr>
        <p:spPr>
          <a:xfrm rot="16200000">
            <a:off x="6172200" y="38131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22" name="圆柱形 21"/>
          <p:cNvSpPr/>
          <p:nvPr/>
        </p:nvSpPr>
        <p:spPr>
          <a:xfrm rot="16200000">
            <a:off x="6172200" y="43465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23" name="流程图: 摘录 22"/>
          <p:cNvSpPr/>
          <p:nvPr/>
        </p:nvSpPr>
        <p:spPr>
          <a:xfrm>
            <a:off x="6062663" y="4765675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5" name="圆柱形 24"/>
          <p:cNvSpPr/>
          <p:nvPr/>
        </p:nvSpPr>
        <p:spPr>
          <a:xfrm rot="16200000">
            <a:off x="7391400" y="19843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28" name="圆柱形 27"/>
          <p:cNvSpPr/>
          <p:nvPr/>
        </p:nvSpPr>
        <p:spPr>
          <a:xfrm rot="16200000">
            <a:off x="7391400" y="25177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30" name="椭圆 29"/>
          <p:cNvSpPr/>
          <p:nvPr/>
        </p:nvSpPr>
        <p:spPr>
          <a:xfrm>
            <a:off x="7767638" y="2936875"/>
            <a:ext cx="157162" cy="1555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1" name="圆柱形 30"/>
          <p:cNvSpPr/>
          <p:nvPr/>
        </p:nvSpPr>
        <p:spPr>
          <a:xfrm rot="16200000">
            <a:off x="7391400" y="30511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34" name="圆柱形 33"/>
          <p:cNvSpPr/>
          <p:nvPr/>
        </p:nvSpPr>
        <p:spPr>
          <a:xfrm rot="16200000">
            <a:off x="7391400" y="35845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37" name="圆柱形 36"/>
          <p:cNvSpPr/>
          <p:nvPr/>
        </p:nvSpPr>
        <p:spPr>
          <a:xfrm rot="16200000">
            <a:off x="7391400" y="41179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39" name="椭圆 38"/>
          <p:cNvSpPr/>
          <p:nvPr/>
        </p:nvSpPr>
        <p:spPr>
          <a:xfrm>
            <a:off x="7767638" y="4537075"/>
            <a:ext cx="157162" cy="1555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781925" y="2409825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053138" y="2641600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553200" y="3697288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261225" y="3479800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6" name="梯形 45"/>
          <p:cNvSpPr/>
          <p:nvPr/>
        </p:nvSpPr>
        <p:spPr>
          <a:xfrm>
            <a:off x="6567488" y="3168650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梯形 46"/>
          <p:cNvSpPr/>
          <p:nvPr/>
        </p:nvSpPr>
        <p:spPr>
          <a:xfrm>
            <a:off x="6053138" y="4232275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梯形 47"/>
          <p:cNvSpPr/>
          <p:nvPr/>
        </p:nvSpPr>
        <p:spPr>
          <a:xfrm>
            <a:off x="7261225" y="2409825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梯形 48"/>
          <p:cNvSpPr/>
          <p:nvPr/>
        </p:nvSpPr>
        <p:spPr>
          <a:xfrm>
            <a:off x="7261225" y="4540250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正五边形 49"/>
          <p:cNvSpPr/>
          <p:nvPr/>
        </p:nvSpPr>
        <p:spPr>
          <a:xfrm>
            <a:off x="7767638" y="3479800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1" name="正五边形 50"/>
          <p:cNvSpPr/>
          <p:nvPr/>
        </p:nvSpPr>
        <p:spPr>
          <a:xfrm>
            <a:off x="6559550" y="4754563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2" name="正五边形 51"/>
          <p:cNvSpPr/>
          <p:nvPr/>
        </p:nvSpPr>
        <p:spPr>
          <a:xfrm>
            <a:off x="7777163" y="4013200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3" name="正五边形 52"/>
          <p:cNvSpPr/>
          <p:nvPr/>
        </p:nvSpPr>
        <p:spPr>
          <a:xfrm>
            <a:off x="7261225" y="2940050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5" name="流程图: 合并 54"/>
          <p:cNvSpPr/>
          <p:nvPr/>
        </p:nvSpPr>
        <p:spPr>
          <a:xfrm>
            <a:off x="6538913" y="4232275"/>
            <a:ext cx="152400" cy="152400"/>
          </a:xfrm>
          <a:prstGeom prst="flowChartMerg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6" name="流程图: 合并 55"/>
          <p:cNvSpPr/>
          <p:nvPr/>
        </p:nvSpPr>
        <p:spPr>
          <a:xfrm>
            <a:off x="7261225" y="4013200"/>
            <a:ext cx="152400" cy="152400"/>
          </a:xfrm>
          <a:prstGeom prst="flowChartMerg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093913" y="5354638"/>
            <a:ext cx="4751387" cy="665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i="1">
                <a:solidFill>
                  <a:srgbClr val="FFFFFF"/>
                </a:solidFill>
                <a:ea typeface="MS PGothic" pitchFamily="34" charset="-128"/>
              </a:rPr>
              <a:t>From the taxonomy of the online information source, we can </a:t>
            </a:r>
            <a:r>
              <a:rPr lang="ja-JP" altLang="en-US" sz="1400" i="1">
                <a:solidFill>
                  <a:srgbClr val="FFFFFF"/>
                </a:solidFill>
              </a:rPr>
              <a:t>“</a:t>
            </a:r>
            <a:r>
              <a:rPr lang="en-US" altLang="ja-JP" sz="1400" b="1" i="1">
                <a:solidFill>
                  <a:srgbClr val="FF0000"/>
                </a:solidFill>
              </a:rPr>
              <a:t>Compile</a:t>
            </a:r>
            <a:r>
              <a:rPr lang="ja-JP" altLang="en-US" sz="1400" i="1">
                <a:solidFill>
                  <a:srgbClr val="FFFFFF"/>
                </a:solidFill>
              </a:rPr>
              <a:t>”</a:t>
            </a:r>
            <a:r>
              <a:rPr lang="en-US" altLang="ja-JP" sz="1400" i="1">
                <a:solidFill>
                  <a:srgbClr val="FFFFFF"/>
                </a:solidFill>
              </a:rPr>
              <a:t> a lot of base classification models</a:t>
            </a:r>
            <a:endParaRPr lang="en-US" sz="1400" i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9" name="流程图: 合并 58"/>
          <p:cNvSpPr/>
          <p:nvPr/>
        </p:nvSpPr>
        <p:spPr>
          <a:xfrm>
            <a:off x="6553200" y="2641600"/>
            <a:ext cx="152400" cy="152400"/>
          </a:xfrm>
          <a:prstGeom prst="flowChartMerg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17450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D699304-03AF-4EDA-B97A-FBBD41FE5030}" type="slidenum">
              <a:rPr 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static.howstuffworks.com/gif/deliciou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14763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标题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2652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SSFTL – Label Bridging via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Graph Embedding</a:t>
            </a:r>
          </a:p>
        </p:txBody>
      </p:sp>
      <p:sp>
        <p:nvSpPr>
          <p:cNvPr id="4" name="圆柱形 3"/>
          <p:cNvSpPr/>
          <p:nvPr/>
        </p:nvSpPr>
        <p:spPr>
          <a:xfrm rot="16200000">
            <a:off x="904876" y="4114800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5" name="流程图: 摘录 4"/>
          <p:cNvSpPr/>
          <p:nvPr/>
        </p:nvSpPr>
        <p:spPr>
          <a:xfrm>
            <a:off x="795339" y="4533900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81114" y="4533900"/>
            <a:ext cx="157162" cy="157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圆柱形 6"/>
          <p:cNvSpPr/>
          <p:nvPr/>
        </p:nvSpPr>
        <p:spPr>
          <a:xfrm rot="16200000">
            <a:off x="904876" y="4648200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9" name="圆柱形 8"/>
          <p:cNvSpPr/>
          <p:nvPr/>
        </p:nvSpPr>
        <p:spPr>
          <a:xfrm rot="16200000">
            <a:off x="904876" y="5181600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10" name="流程图: 摘录 9"/>
          <p:cNvSpPr/>
          <p:nvPr/>
        </p:nvSpPr>
        <p:spPr>
          <a:xfrm>
            <a:off x="795339" y="5600700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圆柱形 10"/>
          <p:cNvSpPr/>
          <p:nvPr/>
        </p:nvSpPr>
        <p:spPr>
          <a:xfrm rot="16200000">
            <a:off x="2124076" y="4419600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12" name="圆柱形 11"/>
          <p:cNvSpPr/>
          <p:nvPr/>
        </p:nvSpPr>
        <p:spPr>
          <a:xfrm rot="16200000">
            <a:off x="2124076" y="4953000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13" name="椭圆 12"/>
          <p:cNvSpPr/>
          <p:nvPr/>
        </p:nvSpPr>
        <p:spPr>
          <a:xfrm>
            <a:off x="2500314" y="5372100"/>
            <a:ext cx="157162" cy="157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14601" y="4845050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5814" y="5078413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6" name="梯形 15"/>
          <p:cNvSpPr/>
          <p:nvPr/>
        </p:nvSpPr>
        <p:spPr>
          <a:xfrm>
            <a:off x="1300164" y="5605463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梯形 16"/>
          <p:cNvSpPr/>
          <p:nvPr/>
        </p:nvSpPr>
        <p:spPr>
          <a:xfrm>
            <a:off x="1993901" y="4845050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正五边形 17"/>
          <p:cNvSpPr/>
          <p:nvPr/>
        </p:nvSpPr>
        <p:spPr>
          <a:xfrm>
            <a:off x="1993901" y="5376863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9" name="圆柱形 18"/>
          <p:cNvSpPr/>
          <p:nvPr/>
        </p:nvSpPr>
        <p:spPr>
          <a:xfrm rot="16200000">
            <a:off x="1590675" y="2590801"/>
            <a:ext cx="381000" cy="990600"/>
          </a:xfrm>
          <a:prstGeom prst="can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20" name="椭圆 19"/>
          <p:cNvSpPr/>
          <p:nvPr/>
        </p:nvSpPr>
        <p:spPr>
          <a:xfrm>
            <a:off x="1966913" y="3009901"/>
            <a:ext cx="157162" cy="1571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71613" y="3021014"/>
            <a:ext cx="152400" cy="15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2" name="正五边形 21"/>
          <p:cNvSpPr/>
          <p:nvPr/>
        </p:nvSpPr>
        <p:spPr>
          <a:xfrm>
            <a:off x="1285876" y="5073650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3" name="上下箭头 22"/>
          <p:cNvSpPr/>
          <p:nvPr/>
        </p:nvSpPr>
        <p:spPr>
          <a:xfrm rot="10800000">
            <a:off x="1514475" y="3429000"/>
            <a:ext cx="500063" cy="914400"/>
          </a:xfrm>
          <a:prstGeom prst="up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/>
              <a:t>mismatch</a:t>
            </a:r>
          </a:p>
        </p:txBody>
      </p:sp>
      <p:sp>
        <p:nvSpPr>
          <p:cNvPr id="24" name="矩形 23"/>
          <p:cNvSpPr/>
          <p:nvPr/>
        </p:nvSpPr>
        <p:spPr>
          <a:xfrm>
            <a:off x="685800" y="1676400"/>
            <a:ext cx="2066925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However, the </a:t>
            </a:r>
            <a:r>
              <a:rPr lang="en-US" sz="1400" i="1" dirty="0">
                <a:solidFill>
                  <a:srgbClr val="FF0000"/>
                </a:solidFill>
              </a:rPr>
              <a:t>label spaces </a:t>
            </a:r>
            <a:r>
              <a:rPr lang="en-US" sz="1400" i="1" dirty="0"/>
              <a:t>of the based classification models and the target task can be </a:t>
            </a:r>
            <a:r>
              <a:rPr lang="en-US" sz="1400" i="1" dirty="0">
                <a:solidFill>
                  <a:srgbClr val="FF0000"/>
                </a:solidFill>
              </a:rPr>
              <a:t>different</a:t>
            </a:r>
          </a:p>
        </p:txBody>
      </p:sp>
      <p:sp>
        <p:nvSpPr>
          <p:cNvPr id="64" name="矩形 63"/>
          <p:cNvSpPr/>
          <p:nvPr/>
        </p:nvSpPr>
        <p:spPr>
          <a:xfrm>
            <a:off x="3019425" y="5638800"/>
            <a:ext cx="542131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bg1"/>
                </a:solidFill>
              </a:rPr>
              <a:t>The </a:t>
            </a:r>
            <a:r>
              <a:rPr lang="en-US" sz="1400" b="1" i="1" dirty="0">
                <a:solidFill>
                  <a:srgbClr val="FF0000"/>
                </a:solidFill>
              </a:rPr>
              <a:t>relationships</a:t>
            </a:r>
            <a:r>
              <a:rPr lang="en-US" sz="1400" i="1" dirty="0">
                <a:solidFill>
                  <a:schemeClr val="bg1"/>
                </a:solidFill>
              </a:rPr>
              <a:t> between labels, e.g., similar or dissimilar, can be represented by the </a:t>
            </a:r>
            <a:r>
              <a:rPr lang="en-US" sz="1400" b="1" i="1" dirty="0">
                <a:solidFill>
                  <a:srgbClr val="FF0000"/>
                </a:solidFill>
              </a:rPr>
              <a:t>distance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>
                <a:solidFill>
                  <a:schemeClr val="bg1"/>
                </a:solidFill>
              </a:rPr>
              <a:t>between their corresponding prototypes in the latent space, e.g., close to or far away from each other.</a:t>
            </a:r>
          </a:p>
        </p:txBody>
      </p:sp>
      <p:sp>
        <p:nvSpPr>
          <p:cNvPr id="68" name="矩形 67"/>
          <p:cNvSpPr/>
          <p:nvPr/>
        </p:nvSpPr>
        <p:spPr>
          <a:xfrm>
            <a:off x="6172200" y="3251200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9" name="正五边形 68"/>
          <p:cNvSpPr/>
          <p:nvPr/>
        </p:nvSpPr>
        <p:spPr>
          <a:xfrm>
            <a:off x="6162675" y="2876550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0" name="梯形 69"/>
          <p:cNvSpPr/>
          <p:nvPr/>
        </p:nvSpPr>
        <p:spPr>
          <a:xfrm>
            <a:off x="6153150" y="2130425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流程图: 摘录 70"/>
          <p:cNvSpPr/>
          <p:nvPr/>
        </p:nvSpPr>
        <p:spPr>
          <a:xfrm>
            <a:off x="6156325" y="1784350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6161088" y="2495550"/>
            <a:ext cx="155575" cy="1555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73" name="直接箭头连接符 72"/>
          <p:cNvCxnSpPr/>
          <p:nvPr/>
        </p:nvCxnSpPr>
        <p:spPr>
          <a:xfrm flipH="1">
            <a:off x="5561013" y="2238375"/>
            <a:ext cx="555625" cy="0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>
            <a:off x="5575300" y="2282825"/>
            <a:ext cx="542925" cy="320675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H="1">
            <a:off x="5575300" y="1951038"/>
            <a:ext cx="541338" cy="255587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右箭头 75"/>
          <p:cNvSpPr/>
          <p:nvPr/>
        </p:nvSpPr>
        <p:spPr>
          <a:xfrm rot="5400000">
            <a:off x="4252118" y="3566317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9491" name="Picture 31" descr="http://www.jjx8.cn/school/UploadFiles_8957/200801/200801031924105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1766888"/>
            <a:ext cx="228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2" name="Picture 32" descr="http://www.jjx8.cn/school/UploadFiles_8957/200801/200801031924105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2127250"/>
            <a:ext cx="228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3" name="Picture 33" descr="http://www.jjx8.cn/school/UploadFiles_8957/200801/200801031924105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2487613"/>
            <a:ext cx="228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4" name="Picture 34" descr="http://www.jjx8.cn/school/UploadFiles_8957/200801/200801031924105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2846388"/>
            <a:ext cx="228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5" name="Picture 35" descr="http://www.jjx8.cn/school/UploadFiles_8957/200801/200801031924105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3206750"/>
            <a:ext cx="228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7" name="直接箭头连接符 86"/>
          <p:cNvCxnSpPr/>
          <p:nvPr/>
        </p:nvCxnSpPr>
        <p:spPr>
          <a:xfrm flipH="1">
            <a:off x="5553075" y="1878013"/>
            <a:ext cx="608013" cy="0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>
            <a:stCxn id="72" idx="2"/>
          </p:cNvCxnSpPr>
          <p:nvPr/>
        </p:nvCxnSpPr>
        <p:spPr>
          <a:xfrm flipH="1">
            <a:off x="5545138" y="2573338"/>
            <a:ext cx="615950" cy="361950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>
            <a:stCxn id="68" idx="1"/>
          </p:cNvCxnSpPr>
          <p:nvPr/>
        </p:nvCxnSpPr>
        <p:spPr>
          <a:xfrm flipH="1" flipV="1">
            <a:off x="5575300" y="3028950"/>
            <a:ext cx="596900" cy="298450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/>
          <p:nvPr/>
        </p:nvCxnSpPr>
        <p:spPr>
          <a:xfrm flipH="1">
            <a:off x="5575300" y="3021013"/>
            <a:ext cx="577850" cy="306387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矩形 98"/>
          <p:cNvSpPr/>
          <p:nvPr/>
        </p:nvSpPr>
        <p:spPr>
          <a:xfrm>
            <a:off x="6875462" y="1219200"/>
            <a:ext cx="1811338" cy="2733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i="1" dirty="0">
                <a:solidFill>
                  <a:srgbClr val="FFFFFF"/>
                </a:solidFill>
                <a:ea typeface="MS PGothic" pitchFamily="34" charset="-128"/>
              </a:rPr>
              <a:t>Since the label names are usually short and sparse, , in order to uncover the intrinsic relationships between the target and source labels, we turn to some </a:t>
            </a:r>
            <a:r>
              <a:rPr lang="en-US" sz="1400" i="1" dirty="0">
                <a:solidFill>
                  <a:srgbClr val="FF0000"/>
                </a:solidFill>
                <a:ea typeface="MS PGothic" pitchFamily="34" charset="-128"/>
              </a:rPr>
              <a:t>social media </a:t>
            </a:r>
            <a:r>
              <a:rPr lang="en-US" sz="1400" i="1" dirty="0">
                <a:solidFill>
                  <a:srgbClr val="FFFFFF"/>
                </a:solidFill>
                <a:ea typeface="MS PGothic" pitchFamily="34" charset="-128"/>
              </a:rPr>
              <a:t>such as Delicious, which can help to bridge different label sets together.</a:t>
            </a:r>
            <a:endParaRPr lang="en-US" sz="1400" i="1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271962" y="4397375"/>
            <a:ext cx="798513" cy="10287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04" name="右箭头 103"/>
          <p:cNvSpPr/>
          <p:nvPr/>
        </p:nvSpPr>
        <p:spPr>
          <a:xfrm>
            <a:off x="5486400" y="4658564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508" name="TextBox 101"/>
          <p:cNvSpPr txBox="1">
            <a:spLocks noChangeArrowheads="1"/>
          </p:cNvSpPr>
          <p:nvPr/>
        </p:nvSpPr>
        <p:spPr bwMode="auto">
          <a:xfrm>
            <a:off x="4119562" y="4089400"/>
            <a:ext cx="1595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b="1" i="1" dirty="0"/>
              <a:t>Projection matrix</a:t>
            </a:r>
          </a:p>
        </p:txBody>
      </p:sp>
      <p:sp>
        <p:nvSpPr>
          <p:cNvPr id="19510" name="TextBox 107"/>
          <p:cNvSpPr txBox="1">
            <a:spLocks noChangeArrowheads="1"/>
          </p:cNvSpPr>
          <p:nvPr/>
        </p:nvSpPr>
        <p:spPr bwMode="auto">
          <a:xfrm>
            <a:off x="5080000" y="4780756"/>
            <a:ext cx="228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/>
              <a:t>q</a:t>
            </a:r>
          </a:p>
        </p:txBody>
      </p:sp>
      <p:sp>
        <p:nvSpPr>
          <p:cNvPr id="19511" name="TextBox 108"/>
          <p:cNvSpPr txBox="1">
            <a:spLocks noChangeArrowheads="1"/>
          </p:cNvSpPr>
          <p:nvPr/>
        </p:nvSpPr>
        <p:spPr bwMode="auto">
          <a:xfrm>
            <a:off x="4576762" y="5376863"/>
            <a:ext cx="228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/>
              <a:t>m</a:t>
            </a:r>
          </a:p>
        </p:txBody>
      </p:sp>
      <p:cxnSp>
        <p:nvCxnSpPr>
          <p:cNvPr id="85" name="直接箭头连接符 84"/>
          <p:cNvCxnSpPr/>
          <p:nvPr/>
        </p:nvCxnSpPr>
        <p:spPr>
          <a:xfrm flipV="1">
            <a:off x="6167438" y="5484813"/>
            <a:ext cx="2290762" cy="15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flipV="1">
            <a:off x="6178550" y="4191000"/>
            <a:ext cx="908050" cy="12954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7848600" y="4876800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0" name="正五边形 89"/>
          <p:cNvSpPr/>
          <p:nvPr/>
        </p:nvSpPr>
        <p:spPr>
          <a:xfrm>
            <a:off x="7772400" y="4343400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1" name="梯形 90"/>
          <p:cNvSpPr/>
          <p:nvPr/>
        </p:nvSpPr>
        <p:spPr>
          <a:xfrm>
            <a:off x="7467600" y="5181600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流程图: 摘录 91"/>
          <p:cNvSpPr/>
          <p:nvPr/>
        </p:nvSpPr>
        <p:spPr>
          <a:xfrm>
            <a:off x="6934200" y="5181600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7234238" y="4495800"/>
            <a:ext cx="157162" cy="157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95" name="直接箭头连接符 94"/>
          <p:cNvCxnSpPr/>
          <p:nvPr/>
        </p:nvCxnSpPr>
        <p:spPr>
          <a:xfrm flipH="1" flipV="1">
            <a:off x="7086600" y="5257800"/>
            <a:ext cx="368300" cy="0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/>
          <p:nvPr/>
        </p:nvCxnSpPr>
        <p:spPr>
          <a:xfrm flipH="1">
            <a:off x="7604125" y="5072063"/>
            <a:ext cx="244475" cy="190500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/>
          <p:nvPr/>
        </p:nvCxnSpPr>
        <p:spPr>
          <a:xfrm flipH="1">
            <a:off x="7404100" y="4446588"/>
            <a:ext cx="379413" cy="131762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19523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11C6E66-9FC6-4E92-BFB0-90E46135C0A1}" type="slidenum">
              <a:rPr 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5" name="TextBox 107"/>
          <p:cNvSpPr txBox="1">
            <a:spLocks noChangeArrowheads="1"/>
          </p:cNvSpPr>
          <p:nvPr/>
        </p:nvSpPr>
        <p:spPr bwMode="auto">
          <a:xfrm>
            <a:off x="4876800" y="1752600"/>
            <a:ext cx="457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Bob</a:t>
            </a:r>
            <a:endParaRPr lang="en-US" sz="1100" i="1" dirty="0"/>
          </a:p>
        </p:txBody>
      </p:sp>
      <p:sp>
        <p:nvSpPr>
          <p:cNvPr id="66" name="TextBox 107"/>
          <p:cNvSpPr txBox="1">
            <a:spLocks noChangeArrowheads="1"/>
          </p:cNvSpPr>
          <p:nvPr/>
        </p:nvSpPr>
        <p:spPr bwMode="auto">
          <a:xfrm>
            <a:off x="4876800" y="2100590"/>
            <a:ext cx="457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Tom</a:t>
            </a:r>
            <a:endParaRPr lang="en-US" sz="1100" i="1" dirty="0"/>
          </a:p>
        </p:txBody>
      </p:sp>
      <p:sp>
        <p:nvSpPr>
          <p:cNvPr id="67" name="TextBox 107"/>
          <p:cNvSpPr txBox="1">
            <a:spLocks noChangeArrowheads="1"/>
          </p:cNvSpPr>
          <p:nvPr/>
        </p:nvSpPr>
        <p:spPr bwMode="auto">
          <a:xfrm>
            <a:off x="4876800" y="2438400"/>
            <a:ext cx="457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John</a:t>
            </a:r>
            <a:endParaRPr lang="en-US" sz="1100" i="1" dirty="0"/>
          </a:p>
        </p:txBody>
      </p:sp>
      <p:sp>
        <p:nvSpPr>
          <p:cNvPr id="77" name="TextBox 107"/>
          <p:cNvSpPr txBox="1">
            <a:spLocks noChangeArrowheads="1"/>
          </p:cNvSpPr>
          <p:nvPr/>
        </p:nvSpPr>
        <p:spPr bwMode="auto">
          <a:xfrm>
            <a:off x="4876800" y="2819400"/>
            <a:ext cx="457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Gary</a:t>
            </a:r>
            <a:endParaRPr lang="en-US" sz="1100" i="1" dirty="0"/>
          </a:p>
        </p:txBody>
      </p:sp>
      <p:sp>
        <p:nvSpPr>
          <p:cNvPr id="78" name="TextBox 107"/>
          <p:cNvSpPr txBox="1">
            <a:spLocks noChangeArrowheads="1"/>
          </p:cNvSpPr>
          <p:nvPr/>
        </p:nvSpPr>
        <p:spPr bwMode="auto">
          <a:xfrm>
            <a:off x="4876800" y="3167390"/>
            <a:ext cx="533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Steve</a:t>
            </a:r>
            <a:endParaRPr lang="en-US" sz="1100" i="1" dirty="0"/>
          </a:p>
        </p:txBody>
      </p:sp>
      <p:sp>
        <p:nvSpPr>
          <p:cNvPr id="79" name="TextBox 107"/>
          <p:cNvSpPr txBox="1">
            <a:spLocks noChangeArrowheads="1"/>
          </p:cNvSpPr>
          <p:nvPr/>
        </p:nvSpPr>
        <p:spPr bwMode="auto">
          <a:xfrm>
            <a:off x="6257925" y="3187070"/>
            <a:ext cx="609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Sports</a:t>
            </a:r>
            <a:endParaRPr lang="en-US" sz="1100" i="1" dirty="0"/>
          </a:p>
        </p:txBody>
      </p:sp>
      <p:sp>
        <p:nvSpPr>
          <p:cNvPr id="80" name="TextBox 107"/>
          <p:cNvSpPr txBox="1">
            <a:spLocks noChangeArrowheads="1"/>
          </p:cNvSpPr>
          <p:nvPr/>
        </p:nvSpPr>
        <p:spPr bwMode="auto">
          <a:xfrm>
            <a:off x="6276975" y="2829253"/>
            <a:ext cx="609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Tech</a:t>
            </a:r>
            <a:endParaRPr lang="en-US" sz="1100" i="1" dirty="0"/>
          </a:p>
        </p:txBody>
      </p:sp>
      <p:sp>
        <p:nvSpPr>
          <p:cNvPr id="81" name="TextBox 107"/>
          <p:cNvSpPr txBox="1">
            <a:spLocks noChangeArrowheads="1"/>
          </p:cNvSpPr>
          <p:nvPr/>
        </p:nvSpPr>
        <p:spPr bwMode="auto">
          <a:xfrm>
            <a:off x="6248400" y="2433965"/>
            <a:ext cx="685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Finance</a:t>
            </a:r>
            <a:endParaRPr lang="en-US" sz="1100" i="1" dirty="0"/>
          </a:p>
        </p:txBody>
      </p:sp>
      <p:sp>
        <p:nvSpPr>
          <p:cNvPr id="82" name="TextBox 107"/>
          <p:cNvSpPr txBox="1">
            <a:spLocks noChangeArrowheads="1"/>
          </p:cNvSpPr>
          <p:nvPr/>
        </p:nvSpPr>
        <p:spPr bwMode="auto">
          <a:xfrm>
            <a:off x="6238875" y="2077106"/>
            <a:ext cx="609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Travel</a:t>
            </a:r>
            <a:endParaRPr lang="en-US" sz="1100" i="1" dirty="0"/>
          </a:p>
        </p:txBody>
      </p:sp>
      <p:sp>
        <p:nvSpPr>
          <p:cNvPr id="83" name="TextBox 107"/>
          <p:cNvSpPr txBox="1">
            <a:spLocks noChangeArrowheads="1"/>
          </p:cNvSpPr>
          <p:nvPr/>
        </p:nvSpPr>
        <p:spPr bwMode="auto">
          <a:xfrm>
            <a:off x="6238875" y="1727528"/>
            <a:ext cx="609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History</a:t>
            </a:r>
            <a:endParaRPr lang="en-US" sz="1100" i="1" dirty="0"/>
          </a:p>
        </p:txBody>
      </p:sp>
      <p:sp>
        <p:nvSpPr>
          <p:cNvPr id="84" name="矩形 100"/>
          <p:cNvSpPr/>
          <p:nvPr/>
        </p:nvSpPr>
        <p:spPr>
          <a:xfrm>
            <a:off x="3352800" y="2230438"/>
            <a:ext cx="1066800" cy="1012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M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0" name="TextBox 107"/>
          <p:cNvSpPr txBox="1">
            <a:spLocks noChangeArrowheads="1"/>
          </p:cNvSpPr>
          <p:nvPr/>
        </p:nvSpPr>
        <p:spPr bwMode="auto">
          <a:xfrm>
            <a:off x="4419600" y="2633663"/>
            <a:ext cx="228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/>
              <a:t>q</a:t>
            </a:r>
          </a:p>
        </p:txBody>
      </p:sp>
      <p:sp>
        <p:nvSpPr>
          <p:cNvPr id="102" name="TextBox 108"/>
          <p:cNvSpPr txBox="1">
            <a:spLocks noChangeArrowheads="1"/>
          </p:cNvSpPr>
          <p:nvPr/>
        </p:nvSpPr>
        <p:spPr bwMode="auto">
          <a:xfrm>
            <a:off x="3766344" y="3209925"/>
            <a:ext cx="228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q</a:t>
            </a:r>
            <a:endParaRPr lang="en-US" sz="1100" i="1" dirty="0"/>
          </a:p>
        </p:txBody>
      </p:sp>
      <p:sp>
        <p:nvSpPr>
          <p:cNvPr id="105" name="右箭头 75"/>
          <p:cNvSpPr/>
          <p:nvPr/>
        </p:nvSpPr>
        <p:spPr>
          <a:xfrm rot="10800000">
            <a:off x="4495800" y="2286000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7" name="矩形 67"/>
          <p:cNvSpPr/>
          <p:nvPr/>
        </p:nvSpPr>
        <p:spPr>
          <a:xfrm>
            <a:off x="3124200" y="3090863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8" name="正五边形 68"/>
          <p:cNvSpPr/>
          <p:nvPr/>
        </p:nvSpPr>
        <p:spPr>
          <a:xfrm>
            <a:off x="3124200" y="2862263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9" name="梯形 69"/>
          <p:cNvSpPr/>
          <p:nvPr/>
        </p:nvSpPr>
        <p:spPr>
          <a:xfrm>
            <a:off x="3124200" y="2405063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流程图: 摘录 70"/>
          <p:cNvSpPr/>
          <p:nvPr/>
        </p:nvSpPr>
        <p:spPr>
          <a:xfrm>
            <a:off x="3124200" y="2176463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1" name="椭圆 71"/>
          <p:cNvSpPr/>
          <p:nvPr/>
        </p:nvSpPr>
        <p:spPr>
          <a:xfrm>
            <a:off x="3124200" y="2633663"/>
            <a:ext cx="155575" cy="1555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2" name="矩形 67"/>
          <p:cNvSpPr/>
          <p:nvPr/>
        </p:nvSpPr>
        <p:spPr>
          <a:xfrm>
            <a:off x="4264025" y="2024063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3" name="正五边形 68"/>
          <p:cNvSpPr/>
          <p:nvPr/>
        </p:nvSpPr>
        <p:spPr>
          <a:xfrm>
            <a:off x="4035425" y="2024063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4" name="梯形 69"/>
          <p:cNvSpPr/>
          <p:nvPr/>
        </p:nvSpPr>
        <p:spPr>
          <a:xfrm>
            <a:off x="3578225" y="2024063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流程图: 摘录 70"/>
          <p:cNvSpPr/>
          <p:nvPr/>
        </p:nvSpPr>
        <p:spPr>
          <a:xfrm>
            <a:off x="3352800" y="2024063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6" name="椭圆 71"/>
          <p:cNvSpPr/>
          <p:nvPr/>
        </p:nvSpPr>
        <p:spPr>
          <a:xfrm>
            <a:off x="3806825" y="2024063"/>
            <a:ext cx="155575" cy="1555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8" name="TextBox 101"/>
          <p:cNvSpPr txBox="1">
            <a:spLocks noChangeArrowheads="1"/>
          </p:cNvSpPr>
          <p:nvPr/>
        </p:nvSpPr>
        <p:spPr bwMode="auto">
          <a:xfrm>
            <a:off x="3048000" y="1524000"/>
            <a:ext cx="1595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200" b="1" i="1" dirty="0" smtClean="0"/>
              <a:t>Neighborhood matrix</a:t>
            </a:r>
            <a:br>
              <a:rPr lang="en-US" sz="1200" b="1" i="1" dirty="0" smtClean="0"/>
            </a:br>
            <a:r>
              <a:rPr lang="en-US" sz="1200" b="1" i="1" dirty="0" smtClean="0"/>
              <a:t>for label graph</a:t>
            </a:r>
            <a:endParaRPr lang="en-US" sz="1200" b="1" i="1" dirty="0"/>
          </a:p>
        </p:txBody>
      </p:sp>
      <p:sp>
        <p:nvSpPr>
          <p:cNvPr id="117" name="矩形 116"/>
          <p:cNvSpPr/>
          <p:nvPr/>
        </p:nvSpPr>
        <p:spPr>
          <a:xfrm>
            <a:off x="479426" y="1212850"/>
            <a:ext cx="2416174" cy="48831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Problem</a:t>
            </a:r>
            <a:endParaRPr lang="en-US" sz="1600" b="1" i="1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 smtClean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 smtClean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 smtClean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 smtClean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 smtClean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 smtClean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0" name="TextBox 101"/>
          <p:cNvSpPr txBox="1">
            <a:spLocks noChangeArrowheads="1"/>
          </p:cNvSpPr>
          <p:nvPr/>
        </p:nvSpPr>
        <p:spPr bwMode="auto">
          <a:xfrm>
            <a:off x="5867400" y="4262735"/>
            <a:ext cx="113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b="1" i="1" dirty="0" smtClean="0"/>
              <a:t>m-dimensional latent space</a:t>
            </a:r>
            <a:endParaRPr lang="en-US" sz="1200" b="1" i="1" dirty="0"/>
          </a:p>
        </p:txBody>
      </p:sp>
      <p:sp>
        <p:nvSpPr>
          <p:cNvPr id="121" name="矩形 67"/>
          <p:cNvSpPr/>
          <p:nvPr/>
        </p:nvSpPr>
        <p:spPr>
          <a:xfrm>
            <a:off x="3978275" y="5305425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2" name="正五边形 68"/>
          <p:cNvSpPr/>
          <p:nvPr/>
        </p:nvSpPr>
        <p:spPr>
          <a:xfrm>
            <a:off x="3978275" y="5076825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3" name="梯形 69"/>
          <p:cNvSpPr/>
          <p:nvPr/>
        </p:nvSpPr>
        <p:spPr>
          <a:xfrm>
            <a:off x="3978275" y="4619625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流程图: 摘录 70"/>
          <p:cNvSpPr/>
          <p:nvPr/>
        </p:nvSpPr>
        <p:spPr>
          <a:xfrm>
            <a:off x="3978275" y="4391025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5" name="椭圆 71"/>
          <p:cNvSpPr/>
          <p:nvPr/>
        </p:nvSpPr>
        <p:spPr>
          <a:xfrm>
            <a:off x="3978275" y="4848225"/>
            <a:ext cx="155575" cy="1555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4876800" y="3581400"/>
            <a:ext cx="18288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i="1" dirty="0" err="1"/>
              <a:t>Laplacian</a:t>
            </a:r>
            <a:r>
              <a:rPr lang="en-US" sz="1400" b="1" i="1" dirty="0"/>
              <a:t> </a:t>
            </a:r>
            <a:r>
              <a:rPr lang="en-US" sz="1400" b="1" i="1" dirty="0" err="1"/>
              <a:t>Eigenmap</a:t>
            </a:r>
            <a:r>
              <a:rPr lang="en-US" sz="1400" b="1" i="1" dirty="0"/>
              <a:t> </a:t>
            </a:r>
            <a:r>
              <a:rPr lang="en-US" sz="1400" i="1" dirty="0"/>
              <a:t>[</a:t>
            </a:r>
            <a:r>
              <a:rPr lang="en-US" sz="1400" i="1" dirty="0" err="1"/>
              <a:t>Belkin</a:t>
            </a:r>
            <a:r>
              <a:rPr lang="en-US" sz="1400" i="1" dirty="0"/>
              <a:t> </a:t>
            </a:r>
            <a:r>
              <a:rPr lang="en-US" sz="1400" i="1" dirty="0" smtClean="0"/>
              <a:t>&amp; Niyogi,2003</a:t>
            </a:r>
            <a:r>
              <a:rPr lang="en-US" sz="1400" i="1" dirty="0"/>
              <a:t>]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0063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SSFTL – Mapping the target instance using the base classifiers &amp; the projection matrix V</a:t>
            </a:r>
          </a:p>
        </p:txBody>
      </p:sp>
      <p:sp>
        <p:nvSpPr>
          <p:cNvPr id="4" name="圆柱形 3"/>
          <p:cNvSpPr/>
          <p:nvPr/>
        </p:nvSpPr>
        <p:spPr>
          <a:xfrm rot="16200000">
            <a:off x="609601" y="1295400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5" name="流程图: 摘录 4"/>
          <p:cNvSpPr/>
          <p:nvPr/>
        </p:nvSpPr>
        <p:spPr>
          <a:xfrm>
            <a:off x="500064" y="1714500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85839" y="1714500"/>
            <a:ext cx="157162" cy="157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圆柱形 6"/>
          <p:cNvSpPr/>
          <p:nvPr/>
        </p:nvSpPr>
        <p:spPr>
          <a:xfrm rot="16200000">
            <a:off x="609601" y="1828800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9" name="圆柱形 8"/>
          <p:cNvSpPr/>
          <p:nvPr/>
        </p:nvSpPr>
        <p:spPr>
          <a:xfrm rot="16200000">
            <a:off x="609601" y="2362200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10" name="流程图: 摘录 9"/>
          <p:cNvSpPr/>
          <p:nvPr/>
        </p:nvSpPr>
        <p:spPr>
          <a:xfrm>
            <a:off x="500064" y="2781300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圆柱形 10"/>
          <p:cNvSpPr/>
          <p:nvPr/>
        </p:nvSpPr>
        <p:spPr>
          <a:xfrm rot="16200000">
            <a:off x="2438400" y="1600200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12" name="圆柱形 11"/>
          <p:cNvSpPr/>
          <p:nvPr/>
        </p:nvSpPr>
        <p:spPr>
          <a:xfrm rot="16200000">
            <a:off x="2438400" y="2133600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13" name="椭圆 12"/>
          <p:cNvSpPr/>
          <p:nvPr/>
        </p:nvSpPr>
        <p:spPr>
          <a:xfrm>
            <a:off x="2814638" y="2552700"/>
            <a:ext cx="157162" cy="157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28925" y="2025650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0539" y="2259013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6" name="梯形 15"/>
          <p:cNvSpPr/>
          <p:nvPr/>
        </p:nvSpPr>
        <p:spPr>
          <a:xfrm>
            <a:off x="1004889" y="2786063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梯形 16"/>
          <p:cNvSpPr/>
          <p:nvPr/>
        </p:nvSpPr>
        <p:spPr>
          <a:xfrm>
            <a:off x="2308225" y="2025650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正五边形 17"/>
          <p:cNvSpPr/>
          <p:nvPr/>
        </p:nvSpPr>
        <p:spPr>
          <a:xfrm>
            <a:off x="2308225" y="2557463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2" name="正五边形 21"/>
          <p:cNvSpPr/>
          <p:nvPr/>
        </p:nvSpPr>
        <p:spPr>
          <a:xfrm>
            <a:off x="990601" y="2254250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15000" y="1752600"/>
            <a:ext cx="2971800" cy="938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i="1">
                <a:solidFill>
                  <a:srgbClr val="FFFFFF"/>
                </a:solidFill>
                <a:ea typeface="MS PGothic" pitchFamily="34" charset="-128"/>
              </a:rPr>
              <a:t>For each target instance, we can obtain a </a:t>
            </a:r>
            <a:r>
              <a:rPr lang="en-US" sz="1400" b="1" i="1">
                <a:solidFill>
                  <a:srgbClr val="FF0000"/>
                </a:solidFill>
                <a:ea typeface="MS PGothic" pitchFamily="34" charset="-128"/>
              </a:rPr>
              <a:t>combined result on the label space </a:t>
            </a:r>
            <a:r>
              <a:rPr lang="en-US" sz="1400" i="1">
                <a:solidFill>
                  <a:srgbClr val="FFFFFF"/>
                </a:solidFill>
                <a:ea typeface="MS PGothic" pitchFamily="34" charset="-128"/>
              </a:rPr>
              <a:t>via aggregating the predictions from all the base classifiers</a:t>
            </a:r>
            <a:endParaRPr lang="en-US" sz="1400" i="1">
              <a:solidFill>
                <a:srgbClr val="FF0000"/>
              </a:solidFill>
              <a:ea typeface="MS PGothic" pitchFamily="34" charset="-128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6167438" y="5484813"/>
            <a:ext cx="2290762" cy="15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6178550" y="4191000"/>
            <a:ext cx="908050" cy="12954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848600" y="4876800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7" name="正五边形 46"/>
          <p:cNvSpPr/>
          <p:nvPr/>
        </p:nvSpPr>
        <p:spPr>
          <a:xfrm>
            <a:off x="7772400" y="4343400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8" name="梯形 47"/>
          <p:cNvSpPr/>
          <p:nvPr/>
        </p:nvSpPr>
        <p:spPr>
          <a:xfrm>
            <a:off x="7467600" y="5181600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流程图: 摘录 48"/>
          <p:cNvSpPr/>
          <p:nvPr/>
        </p:nvSpPr>
        <p:spPr>
          <a:xfrm>
            <a:off x="6934200" y="5181600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234238" y="4495800"/>
            <a:ext cx="157162" cy="157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584450" y="5715000"/>
            <a:ext cx="599281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bg1"/>
                </a:solidFill>
              </a:rPr>
              <a:t>However, do we need to </a:t>
            </a:r>
            <a:r>
              <a:rPr lang="en-US" sz="1400" i="1" dirty="0" smtClean="0">
                <a:solidFill>
                  <a:schemeClr val="bg1"/>
                </a:solidFill>
              </a:rPr>
              <a:t>recall </a:t>
            </a:r>
            <a:r>
              <a:rPr lang="en-US" sz="1400" i="1" dirty="0">
                <a:solidFill>
                  <a:schemeClr val="bg1"/>
                </a:solidFill>
              </a:rPr>
              <a:t>the base classifiers during the </a:t>
            </a:r>
            <a:r>
              <a:rPr lang="en-US" sz="1400" b="1" i="1" dirty="0">
                <a:solidFill>
                  <a:srgbClr val="FF0000"/>
                </a:solidFill>
              </a:rPr>
              <a:t>prediction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>
                <a:solidFill>
                  <a:schemeClr val="bg1"/>
                </a:solidFill>
              </a:rPr>
              <a:t>phase?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bg1"/>
                </a:solidFill>
              </a:rPr>
              <a:t>The answer is </a:t>
            </a:r>
            <a:r>
              <a:rPr lang="en-US" sz="1400" b="1" i="1" dirty="0">
                <a:solidFill>
                  <a:srgbClr val="FF0000"/>
                </a:solidFill>
              </a:rPr>
              <a:t>No</a:t>
            </a:r>
            <a:r>
              <a:rPr lang="en-US" sz="1400" i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8" name="矩形 67"/>
          <p:cNvSpPr/>
          <p:nvPr/>
        </p:nvSpPr>
        <p:spPr>
          <a:xfrm>
            <a:off x="2692400" y="5249863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9" name="正五边形 68"/>
          <p:cNvSpPr/>
          <p:nvPr/>
        </p:nvSpPr>
        <p:spPr>
          <a:xfrm>
            <a:off x="2295525" y="5249863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1" name="流程图: 摘录 70"/>
          <p:cNvSpPr/>
          <p:nvPr/>
        </p:nvSpPr>
        <p:spPr>
          <a:xfrm>
            <a:off x="1143000" y="5249863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925638" y="5240338"/>
            <a:ext cx="155575" cy="1555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6" name="右箭头 75"/>
          <p:cNvSpPr/>
          <p:nvPr/>
        </p:nvSpPr>
        <p:spPr>
          <a:xfrm rot="5400000">
            <a:off x="1813718" y="3291683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3505200" y="3111500"/>
            <a:ext cx="3259138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i="1">
                <a:solidFill>
                  <a:srgbClr val="FFFFFF"/>
                </a:solidFill>
                <a:ea typeface="MS PGothic" pitchFamily="34" charset="-128"/>
              </a:rPr>
              <a:t>Then we can use the </a:t>
            </a:r>
            <a:r>
              <a:rPr lang="en-US" sz="1400" b="1" i="1">
                <a:solidFill>
                  <a:srgbClr val="FF0000"/>
                </a:solidFill>
                <a:ea typeface="MS PGothic" pitchFamily="34" charset="-128"/>
              </a:rPr>
              <a:t>projection matrix V </a:t>
            </a:r>
            <a:r>
              <a:rPr lang="en-US" sz="1400" i="1">
                <a:solidFill>
                  <a:srgbClr val="FFFFFF"/>
                </a:solidFill>
                <a:ea typeface="MS PGothic" pitchFamily="34" charset="-128"/>
              </a:rPr>
              <a:t>to transform such combined results from the </a:t>
            </a:r>
            <a:r>
              <a:rPr lang="en-US" sz="1400" b="1" i="1">
                <a:solidFill>
                  <a:srgbClr val="FF0000"/>
                </a:solidFill>
                <a:ea typeface="MS PGothic" pitchFamily="34" charset="-128"/>
              </a:rPr>
              <a:t>label</a:t>
            </a:r>
            <a:r>
              <a:rPr lang="en-US" sz="1400" i="1">
                <a:solidFill>
                  <a:srgbClr val="FFFFFF"/>
                </a:solidFill>
                <a:ea typeface="MS PGothic" pitchFamily="34" charset="-128"/>
              </a:rPr>
              <a:t> space to a </a:t>
            </a:r>
            <a:r>
              <a:rPr lang="en-US" sz="1400" b="1" i="1">
                <a:solidFill>
                  <a:srgbClr val="FF0000"/>
                </a:solidFill>
                <a:ea typeface="MS PGothic" pitchFamily="34" charset="-128"/>
              </a:rPr>
              <a:t>latent</a:t>
            </a:r>
            <a:r>
              <a:rPr lang="en-US" sz="1400" i="1">
                <a:solidFill>
                  <a:srgbClr val="FFFFFF"/>
                </a:solidFill>
                <a:ea typeface="MS PGothic" pitchFamily="34" charset="-128"/>
              </a:rPr>
              <a:t> space</a:t>
            </a:r>
            <a:endParaRPr lang="en-US" sz="1400" i="1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572000" y="4397375"/>
            <a:ext cx="798513" cy="10287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03" name="右箭头 102"/>
          <p:cNvSpPr/>
          <p:nvPr/>
        </p:nvSpPr>
        <p:spPr>
          <a:xfrm>
            <a:off x="3475035" y="4648200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4" name="右箭头 103"/>
          <p:cNvSpPr/>
          <p:nvPr/>
        </p:nvSpPr>
        <p:spPr>
          <a:xfrm>
            <a:off x="5562600" y="4658564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521" name="TextBox 101"/>
          <p:cNvSpPr txBox="1">
            <a:spLocks noChangeArrowheads="1"/>
          </p:cNvSpPr>
          <p:nvPr/>
        </p:nvSpPr>
        <p:spPr bwMode="auto">
          <a:xfrm>
            <a:off x="4419600" y="4089400"/>
            <a:ext cx="1595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b="1" i="1" dirty="0"/>
              <a:t>Projection matrix</a:t>
            </a:r>
          </a:p>
        </p:txBody>
      </p:sp>
      <p:sp>
        <p:nvSpPr>
          <p:cNvPr id="106" name="乘号 105"/>
          <p:cNvSpPr/>
          <p:nvPr/>
        </p:nvSpPr>
        <p:spPr>
          <a:xfrm>
            <a:off x="4038600" y="4760913"/>
            <a:ext cx="282575" cy="301625"/>
          </a:xfrm>
          <a:prstGeom prst="mathMultiply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3" name="TextBox 107"/>
          <p:cNvSpPr txBox="1">
            <a:spLocks noChangeArrowheads="1"/>
          </p:cNvSpPr>
          <p:nvPr/>
        </p:nvSpPr>
        <p:spPr bwMode="auto">
          <a:xfrm>
            <a:off x="4343400" y="4767263"/>
            <a:ext cx="228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/>
              <a:t>q</a:t>
            </a:r>
          </a:p>
        </p:txBody>
      </p:sp>
      <p:sp>
        <p:nvSpPr>
          <p:cNvPr id="20524" name="TextBox 108"/>
          <p:cNvSpPr txBox="1">
            <a:spLocks noChangeArrowheads="1"/>
          </p:cNvSpPr>
          <p:nvPr/>
        </p:nvSpPr>
        <p:spPr bwMode="auto">
          <a:xfrm>
            <a:off x="4876800" y="5376863"/>
            <a:ext cx="228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/>
              <a:t>m</a:t>
            </a:r>
          </a:p>
        </p:txBody>
      </p:sp>
      <p:cxnSp>
        <p:nvCxnSpPr>
          <p:cNvPr id="61" name="直接箭头连接符 60"/>
          <p:cNvCxnSpPr/>
          <p:nvPr/>
        </p:nvCxnSpPr>
        <p:spPr>
          <a:xfrm flipV="1">
            <a:off x="909638" y="5172075"/>
            <a:ext cx="2443162" cy="158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 flipV="1">
            <a:off x="920750" y="3878263"/>
            <a:ext cx="0" cy="12954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梯形 64"/>
          <p:cNvSpPr/>
          <p:nvPr/>
        </p:nvSpPr>
        <p:spPr>
          <a:xfrm>
            <a:off x="1536700" y="5249863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同侧圆角矩形 2"/>
          <p:cNvSpPr/>
          <p:nvPr/>
        </p:nvSpPr>
        <p:spPr>
          <a:xfrm>
            <a:off x="1066800" y="5097463"/>
            <a:ext cx="279400" cy="76200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同侧圆角矩形 66"/>
          <p:cNvSpPr/>
          <p:nvPr/>
        </p:nvSpPr>
        <p:spPr>
          <a:xfrm>
            <a:off x="1473200" y="4876800"/>
            <a:ext cx="279400" cy="296863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同侧圆角矩形 76"/>
          <p:cNvSpPr/>
          <p:nvPr/>
        </p:nvSpPr>
        <p:spPr>
          <a:xfrm>
            <a:off x="1854200" y="4575175"/>
            <a:ext cx="279400" cy="59848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同侧圆角矩形 77"/>
          <p:cNvSpPr/>
          <p:nvPr/>
        </p:nvSpPr>
        <p:spPr>
          <a:xfrm>
            <a:off x="2235200" y="4183063"/>
            <a:ext cx="279400" cy="990600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同侧圆角矩形 78"/>
          <p:cNvSpPr/>
          <p:nvPr/>
        </p:nvSpPr>
        <p:spPr>
          <a:xfrm>
            <a:off x="2616200" y="4897438"/>
            <a:ext cx="279400" cy="276225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33" name="TextBox 101"/>
          <p:cNvSpPr txBox="1">
            <a:spLocks noChangeArrowheads="1"/>
          </p:cNvSpPr>
          <p:nvPr/>
        </p:nvSpPr>
        <p:spPr bwMode="auto">
          <a:xfrm rot="-5400000">
            <a:off x="169068" y="4114007"/>
            <a:ext cx="11731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/>
              <a:t>Probability</a:t>
            </a:r>
          </a:p>
        </p:txBody>
      </p:sp>
      <p:sp>
        <p:nvSpPr>
          <p:cNvPr id="20534" name="TextBox 101"/>
          <p:cNvSpPr txBox="1">
            <a:spLocks noChangeArrowheads="1"/>
          </p:cNvSpPr>
          <p:nvPr/>
        </p:nvSpPr>
        <p:spPr bwMode="auto">
          <a:xfrm>
            <a:off x="1674813" y="5368925"/>
            <a:ext cx="16017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/>
              <a:t>Label space</a:t>
            </a:r>
          </a:p>
        </p:txBody>
      </p:sp>
      <p:cxnSp>
        <p:nvCxnSpPr>
          <p:cNvPr id="53" name="直接箭头连接符 52"/>
          <p:cNvCxnSpPr/>
          <p:nvPr/>
        </p:nvCxnSpPr>
        <p:spPr>
          <a:xfrm flipH="1" flipV="1">
            <a:off x="7653338" y="4629150"/>
            <a:ext cx="195262" cy="209550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H="1" flipV="1">
            <a:off x="7378700" y="4564063"/>
            <a:ext cx="188913" cy="9525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乘号 55"/>
          <p:cNvSpPr/>
          <p:nvPr/>
        </p:nvSpPr>
        <p:spPr>
          <a:xfrm>
            <a:off x="7561263" y="4492625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流程图: 文档 18"/>
          <p:cNvSpPr/>
          <p:nvPr/>
        </p:nvSpPr>
        <p:spPr>
          <a:xfrm>
            <a:off x="4546600" y="1789887"/>
            <a:ext cx="1046956" cy="860425"/>
          </a:xfrm>
          <a:prstGeom prst="flowChartDocumen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 smtClean="0"/>
              <a:t>“Ipad2 is released in March, …”</a:t>
            </a:r>
            <a:endParaRPr lang="en-US" sz="1400" b="1" i="1" dirty="0"/>
          </a:p>
        </p:txBody>
      </p:sp>
      <p:sp>
        <p:nvSpPr>
          <p:cNvPr id="60" name="右箭头 59"/>
          <p:cNvSpPr/>
          <p:nvPr/>
        </p:nvSpPr>
        <p:spPr>
          <a:xfrm rot="10800000">
            <a:off x="3975101" y="2003406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20543" name="灯片编号占位符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6C59E2-6C40-4C88-98D1-F4681917932B}" type="slidenum">
              <a:rPr 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7" name="TextBox 107"/>
          <p:cNvSpPr txBox="1">
            <a:spLocks noChangeArrowheads="1"/>
          </p:cNvSpPr>
          <p:nvPr/>
        </p:nvSpPr>
        <p:spPr bwMode="auto">
          <a:xfrm>
            <a:off x="2505075" y="4678363"/>
            <a:ext cx="609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Sports</a:t>
            </a:r>
            <a:endParaRPr lang="en-US" sz="1100" i="1" dirty="0"/>
          </a:p>
        </p:txBody>
      </p:sp>
      <p:sp>
        <p:nvSpPr>
          <p:cNvPr id="58" name="TextBox 107"/>
          <p:cNvSpPr txBox="1">
            <a:spLocks noChangeArrowheads="1"/>
          </p:cNvSpPr>
          <p:nvPr/>
        </p:nvSpPr>
        <p:spPr bwMode="auto">
          <a:xfrm>
            <a:off x="2152650" y="3943678"/>
            <a:ext cx="609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Tech</a:t>
            </a:r>
            <a:endParaRPr lang="en-US" sz="1100" i="1" dirty="0"/>
          </a:p>
        </p:txBody>
      </p:sp>
      <p:sp>
        <p:nvSpPr>
          <p:cNvPr id="59" name="TextBox 107"/>
          <p:cNvSpPr txBox="1">
            <a:spLocks noChangeArrowheads="1"/>
          </p:cNvSpPr>
          <p:nvPr/>
        </p:nvSpPr>
        <p:spPr bwMode="auto">
          <a:xfrm>
            <a:off x="1676400" y="4338965"/>
            <a:ext cx="685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Finance</a:t>
            </a:r>
            <a:endParaRPr lang="en-US" sz="1100" i="1" dirty="0"/>
          </a:p>
        </p:txBody>
      </p:sp>
      <p:sp>
        <p:nvSpPr>
          <p:cNvPr id="63" name="TextBox 107"/>
          <p:cNvSpPr txBox="1">
            <a:spLocks noChangeArrowheads="1"/>
          </p:cNvSpPr>
          <p:nvPr/>
        </p:nvSpPr>
        <p:spPr bwMode="auto">
          <a:xfrm>
            <a:off x="1352550" y="4648200"/>
            <a:ext cx="609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Travel</a:t>
            </a:r>
            <a:endParaRPr lang="en-US" sz="1100" i="1" dirty="0"/>
          </a:p>
        </p:txBody>
      </p:sp>
      <p:sp>
        <p:nvSpPr>
          <p:cNvPr id="66" name="TextBox 107"/>
          <p:cNvSpPr txBox="1">
            <a:spLocks noChangeArrowheads="1"/>
          </p:cNvSpPr>
          <p:nvPr/>
        </p:nvSpPr>
        <p:spPr bwMode="auto">
          <a:xfrm>
            <a:off x="904874" y="4873953"/>
            <a:ext cx="609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 smtClean="0"/>
              <a:t>History</a:t>
            </a:r>
            <a:endParaRPr lang="en-US" sz="1100" i="1" dirty="0"/>
          </a:p>
        </p:txBody>
      </p:sp>
      <p:sp>
        <p:nvSpPr>
          <p:cNvPr id="70" name="TextBox 101"/>
          <p:cNvSpPr txBox="1">
            <a:spLocks noChangeArrowheads="1"/>
          </p:cNvSpPr>
          <p:nvPr/>
        </p:nvSpPr>
        <p:spPr bwMode="auto">
          <a:xfrm>
            <a:off x="4500562" y="1524000"/>
            <a:ext cx="1595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b="1" i="1" dirty="0" smtClean="0"/>
              <a:t>Target Instance</a:t>
            </a:r>
            <a:endParaRPr lang="en-US" sz="1200" b="1" i="1" dirty="0"/>
          </a:p>
        </p:txBody>
      </p:sp>
      <p:sp>
        <p:nvSpPr>
          <p:cNvPr id="73" name="同侧圆角矩形 72"/>
          <p:cNvSpPr/>
          <p:nvPr/>
        </p:nvSpPr>
        <p:spPr>
          <a:xfrm>
            <a:off x="1219200" y="1654968"/>
            <a:ext cx="781050" cy="276225"/>
          </a:xfrm>
          <a:prstGeom prst="round2SameRect">
            <a:avLst>
              <a:gd name="adj1" fmla="val 16667"/>
              <a:gd name="adj2" fmla="val 2413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0.1:0.9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同侧圆角矩形 73"/>
          <p:cNvSpPr/>
          <p:nvPr/>
        </p:nvSpPr>
        <p:spPr>
          <a:xfrm>
            <a:off x="1219200" y="2162175"/>
            <a:ext cx="781050" cy="276225"/>
          </a:xfrm>
          <a:prstGeom prst="round2SameRect">
            <a:avLst>
              <a:gd name="adj1" fmla="val 16667"/>
              <a:gd name="adj2" fmla="val 2413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0.3:0.7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同侧圆角矩形 74"/>
          <p:cNvSpPr/>
          <p:nvPr/>
        </p:nvSpPr>
        <p:spPr>
          <a:xfrm>
            <a:off x="1219200" y="2695575"/>
            <a:ext cx="781050" cy="276225"/>
          </a:xfrm>
          <a:prstGeom prst="round2SameRect">
            <a:avLst>
              <a:gd name="adj1" fmla="val 16667"/>
              <a:gd name="adj2" fmla="val 2413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0.2:0.8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同侧圆角矩形 79"/>
          <p:cNvSpPr/>
          <p:nvPr/>
        </p:nvSpPr>
        <p:spPr>
          <a:xfrm>
            <a:off x="3048000" y="1933575"/>
            <a:ext cx="781050" cy="276225"/>
          </a:xfrm>
          <a:prstGeom prst="round2SameRect">
            <a:avLst>
              <a:gd name="adj1" fmla="val 16667"/>
              <a:gd name="adj2" fmla="val 2413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0.6:0.4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同侧圆角矩形 80"/>
          <p:cNvSpPr/>
          <p:nvPr/>
        </p:nvSpPr>
        <p:spPr>
          <a:xfrm>
            <a:off x="3048000" y="2466975"/>
            <a:ext cx="781050" cy="276225"/>
          </a:xfrm>
          <a:prstGeom prst="round2SameRect">
            <a:avLst>
              <a:gd name="adj1" fmla="val 16667"/>
              <a:gd name="adj2" fmla="val 2413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0.7:0.3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107"/>
          <p:cNvSpPr txBox="1">
            <a:spLocks noChangeArrowheads="1"/>
          </p:cNvSpPr>
          <p:nvPr/>
        </p:nvSpPr>
        <p:spPr bwMode="auto">
          <a:xfrm>
            <a:off x="3200400" y="5148263"/>
            <a:ext cx="228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 dirty="0"/>
              <a:t>q</a:t>
            </a:r>
          </a:p>
        </p:txBody>
      </p:sp>
      <p:sp>
        <p:nvSpPr>
          <p:cNvPr id="83" name="TextBox 101"/>
          <p:cNvSpPr txBox="1">
            <a:spLocks noChangeArrowheads="1"/>
          </p:cNvSpPr>
          <p:nvPr/>
        </p:nvSpPr>
        <p:spPr bwMode="auto">
          <a:xfrm>
            <a:off x="7167562" y="3886200"/>
            <a:ext cx="1595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b="1" dirty="0" smtClean="0"/>
              <a:t>= &lt;Z</a:t>
            </a:r>
            <a:r>
              <a:rPr lang="en-US" sz="1200" b="1" baseline="-25000" dirty="0" smtClean="0"/>
              <a:t>1</a:t>
            </a:r>
            <a:r>
              <a:rPr lang="en-US" sz="1200" b="1" dirty="0"/>
              <a:t>, </a:t>
            </a:r>
            <a:r>
              <a:rPr lang="en-US" sz="1200" b="1" dirty="0" smtClean="0"/>
              <a:t>Z</a:t>
            </a:r>
            <a:r>
              <a:rPr lang="en-US" sz="1200" b="1" baseline="-25000" dirty="0" smtClean="0"/>
              <a:t>2</a:t>
            </a:r>
            <a:r>
              <a:rPr lang="en-US" sz="1200" b="1" dirty="0" smtClean="0"/>
              <a:t>, Z</a:t>
            </a:r>
            <a:r>
              <a:rPr lang="en-US" sz="1200" b="1" baseline="-25000" dirty="0" smtClean="0"/>
              <a:t>3</a:t>
            </a:r>
            <a:r>
              <a:rPr lang="en-US" sz="1200" b="1" dirty="0" smtClean="0"/>
              <a:t>, …, </a:t>
            </a:r>
            <a:r>
              <a:rPr lang="en-US" sz="1200" b="1" dirty="0" err="1" smtClean="0"/>
              <a:t>Z</a:t>
            </a:r>
            <a:r>
              <a:rPr lang="en-US" sz="1200" b="1" baseline="-25000" dirty="0" err="1" smtClean="0"/>
              <a:t>m</a:t>
            </a:r>
            <a:r>
              <a:rPr lang="en-US" sz="1200" b="1" dirty="0" smtClean="0"/>
              <a:t>&gt;</a:t>
            </a:r>
            <a:endParaRPr lang="en-US" sz="1200" b="1" dirty="0"/>
          </a:p>
        </p:txBody>
      </p:sp>
      <p:sp>
        <p:nvSpPr>
          <p:cNvPr id="84" name="乘号 83"/>
          <p:cNvSpPr/>
          <p:nvPr/>
        </p:nvSpPr>
        <p:spPr>
          <a:xfrm>
            <a:off x="7091362" y="3944124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TextBox 101"/>
          <p:cNvSpPr txBox="1">
            <a:spLocks noChangeArrowheads="1"/>
          </p:cNvSpPr>
          <p:nvPr/>
        </p:nvSpPr>
        <p:spPr bwMode="auto">
          <a:xfrm>
            <a:off x="5867400" y="4262735"/>
            <a:ext cx="113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b="1" i="1" dirty="0" smtClean="0"/>
              <a:t>m-dimensional latent space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SSFTL – Learning a matrix W to directly project the target instance to the latent space </a:t>
            </a:r>
          </a:p>
        </p:txBody>
      </p:sp>
      <p:sp>
        <p:nvSpPr>
          <p:cNvPr id="4" name="圆柱形 3"/>
          <p:cNvSpPr/>
          <p:nvPr/>
        </p:nvSpPr>
        <p:spPr>
          <a:xfrm rot="16200000">
            <a:off x="3433763" y="139382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5" name="流程图: 摘录 4"/>
          <p:cNvSpPr/>
          <p:nvPr/>
        </p:nvSpPr>
        <p:spPr>
          <a:xfrm>
            <a:off x="3322638" y="1812925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810000" y="1812925"/>
            <a:ext cx="157163" cy="157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圆柱形 6"/>
          <p:cNvSpPr/>
          <p:nvPr/>
        </p:nvSpPr>
        <p:spPr>
          <a:xfrm rot="16200000">
            <a:off x="3433763" y="192722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8" name="圆柱形 7"/>
          <p:cNvSpPr/>
          <p:nvPr/>
        </p:nvSpPr>
        <p:spPr>
          <a:xfrm rot="16200000">
            <a:off x="3433763" y="246062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9" name="流程图: 摘录 8"/>
          <p:cNvSpPr/>
          <p:nvPr/>
        </p:nvSpPr>
        <p:spPr>
          <a:xfrm>
            <a:off x="3322638" y="2879725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圆柱形 9"/>
          <p:cNvSpPr/>
          <p:nvPr/>
        </p:nvSpPr>
        <p:spPr>
          <a:xfrm rot="16200000">
            <a:off x="4652963" y="169862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11" name="圆柱形 10"/>
          <p:cNvSpPr/>
          <p:nvPr/>
        </p:nvSpPr>
        <p:spPr>
          <a:xfrm rot="16200000">
            <a:off x="4652963" y="223202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12" name="椭圆 11"/>
          <p:cNvSpPr/>
          <p:nvPr/>
        </p:nvSpPr>
        <p:spPr>
          <a:xfrm>
            <a:off x="5029200" y="2651125"/>
            <a:ext cx="157163" cy="157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43488" y="2124075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14700" y="2357438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" name="梯形 14"/>
          <p:cNvSpPr/>
          <p:nvPr/>
        </p:nvSpPr>
        <p:spPr>
          <a:xfrm>
            <a:off x="3827463" y="2884488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梯形 15"/>
          <p:cNvSpPr/>
          <p:nvPr/>
        </p:nvSpPr>
        <p:spPr>
          <a:xfrm>
            <a:off x="4522788" y="2124075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正五边形 16"/>
          <p:cNvSpPr/>
          <p:nvPr/>
        </p:nvSpPr>
        <p:spPr>
          <a:xfrm>
            <a:off x="4522788" y="2655888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" name="正五边形 17"/>
          <p:cNvSpPr/>
          <p:nvPr/>
        </p:nvSpPr>
        <p:spPr>
          <a:xfrm>
            <a:off x="3814763" y="2352675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5719763" y="5126038"/>
            <a:ext cx="2290762" cy="15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5729288" y="3832225"/>
            <a:ext cx="909637" cy="12954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400925" y="4518025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786563" y="4137025"/>
            <a:ext cx="157162" cy="157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H="1" flipV="1">
            <a:off x="6967538" y="4572000"/>
            <a:ext cx="390525" cy="49213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endCxn id="25" idx="4"/>
          </p:cNvCxnSpPr>
          <p:nvPr/>
        </p:nvCxnSpPr>
        <p:spPr>
          <a:xfrm flipH="1" flipV="1">
            <a:off x="6865938" y="4294188"/>
            <a:ext cx="25400" cy="201612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786563" y="1905000"/>
            <a:ext cx="798512" cy="10287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0" name="右箭头 29"/>
          <p:cNvSpPr/>
          <p:nvPr/>
        </p:nvSpPr>
        <p:spPr>
          <a:xfrm>
            <a:off x="5689438" y="2156617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1531" name="TextBox 31"/>
          <p:cNvSpPr txBox="1">
            <a:spLocks noChangeArrowheads="1"/>
          </p:cNvSpPr>
          <p:nvPr/>
        </p:nvSpPr>
        <p:spPr bwMode="auto">
          <a:xfrm>
            <a:off x="6634163" y="1598613"/>
            <a:ext cx="1595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b="1" i="1" dirty="0"/>
              <a:t>Projection matrix</a:t>
            </a:r>
          </a:p>
        </p:txBody>
      </p:sp>
      <p:sp>
        <p:nvSpPr>
          <p:cNvPr id="33" name="乘号 32"/>
          <p:cNvSpPr/>
          <p:nvPr/>
        </p:nvSpPr>
        <p:spPr>
          <a:xfrm>
            <a:off x="6248400" y="2268538"/>
            <a:ext cx="282575" cy="303212"/>
          </a:xfrm>
          <a:prstGeom prst="mathMultiply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右箭头 33"/>
          <p:cNvSpPr/>
          <p:nvPr/>
        </p:nvSpPr>
        <p:spPr>
          <a:xfrm rot="5400000">
            <a:off x="6885620" y="3185318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4213" y="1524000"/>
            <a:ext cx="1600200" cy="17224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Target Domain</a:t>
            </a:r>
          </a:p>
          <a:p>
            <a:pPr algn="ctr"/>
            <a:endParaRPr lang="en-US" sz="1600" b="1" i="1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" name="流程图: 多文档 35"/>
          <p:cNvSpPr/>
          <p:nvPr/>
        </p:nvSpPr>
        <p:spPr>
          <a:xfrm>
            <a:off x="912813" y="2003425"/>
            <a:ext cx="1149350" cy="1127125"/>
          </a:xfrm>
          <a:prstGeom prst="flowChartMultidocumen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Labeled &amp; Unlabeled Data</a:t>
            </a:r>
            <a:endParaRPr lang="en-US" sz="1200" b="1" baseline="-250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" name="右箭头 36"/>
          <p:cNvSpPr/>
          <p:nvPr/>
        </p:nvSpPr>
        <p:spPr>
          <a:xfrm>
            <a:off x="2489038" y="2156617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92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3576638"/>
            <a:ext cx="1665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4419600"/>
            <a:ext cx="286543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5181600"/>
            <a:ext cx="2444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867400"/>
            <a:ext cx="3429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42" name="直接箭头连接符 41"/>
          <p:cNvCxnSpPr/>
          <p:nvPr/>
        </p:nvCxnSpPr>
        <p:spPr>
          <a:xfrm flipV="1">
            <a:off x="4953000" y="4824413"/>
            <a:ext cx="0" cy="1077912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2819400" y="4824413"/>
            <a:ext cx="2667000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H="1">
            <a:off x="2209800" y="5464175"/>
            <a:ext cx="2209800" cy="0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V="1">
            <a:off x="2819400" y="5453063"/>
            <a:ext cx="0" cy="468312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H="1">
            <a:off x="3883025" y="4113213"/>
            <a:ext cx="1512888" cy="1587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V="1">
            <a:off x="5186363" y="4113213"/>
            <a:ext cx="0" cy="404812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51" name="TextBox 60"/>
          <p:cNvSpPr txBox="1">
            <a:spLocks noChangeArrowheads="1"/>
          </p:cNvSpPr>
          <p:nvPr/>
        </p:nvSpPr>
        <p:spPr bwMode="auto">
          <a:xfrm>
            <a:off x="6553200" y="2286000"/>
            <a:ext cx="228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/>
              <a:t>q</a:t>
            </a:r>
          </a:p>
        </p:txBody>
      </p:sp>
      <p:sp>
        <p:nvSpPr>
          <p:cNvPr id="21552" name="TextBox 61"/>
          <p:cNvSpPr txBox="1">
            <a:spLocks noChangeArrowheads="1"/>
          </p:cNvSpPr>
          <p:nvPr/>
        </p:nvSpPr>
        <p:spPr bwMode="auto">
          <a:xfrm>
            <a:off x="7086600" y="2895600"/>
            <a:ext cx="228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/>
              <a:t>m</a:t>
            </a:r>
          </a:p>
        </p:txBody>
      </p:sp>
      <p:sp>
        <p:nvSpPr>
          <p:cNvPr id="63" name="矩形 62"/>
          <p:cNvSpPr/>
          <p:nvPr/>
        </p:nvSpPr>
        <p:spPr>
          <a:xfrm>
            <a:off x="6811963" y="5529263"/>
            <a:ext cx="798512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64" name="右箭头 63"/>
          <p:cNvSpPr/>
          <p:nvPr/>
        </p:nvSpPr>
        <p:spPr>
          <a:xfrm>
            <a:off x="5872023" y="5798426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1557" name="TextBox 65"/>
          <p:cNvSpPr txBox="1">
            <a:spLocks noChangeArrowheads="1"/>
          </p:cNvSpPr>
          <p:nvPr/>
        </p:nvSpPr>
        <p:spPr bwMode="auto">
          <a:xfrm>
            <a:off x="6578600" y="5910263"/>
            <a:ext cx="228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/>
              <a:t>d</a:t>
            </a:r>
          </a:p>
        </p:txBody>
      </p:sp>
      <p:sp>
        <p:nvSpPr>
          <p:cNvPr id="21558" name="TextBox 66"/>
          <p:cNvSpPr txBox="1">
            <a:spLocks noChangeArrowheads="1"/>
          </p:cNvSpPr>
          <p:nvPr/>
        </p:nvSpPr>
        <p:spPr bwMode="auto">
          <a:xfrm>
            <a:off x="7112000" y="6519863"/>
            <a:ext cx="228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/>
              <a:t>m</a:t>
            </a:r>
          </a:p>
        </p:txBody>
      </p:sp>
      <p:sp>
        <p:nvSpPr>
          <p:cNvPr id="21559" name="TextBox 67"/>
          <p:cNvSpPr txBox="1">
            <a:spLocks noChangeArrowheads="1"/>
          </p:cNvSpPr>
          <p:nvPr/>
        </p:nvSpPr>
        <p:spPr bwMode="auto">
          <a:xfrm>
            <a:off x="6404882" y="5262470"/>
            <a:ext cx="198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b="1" i="1" dirty="0"/>
              <a:t>Learned Projection matrix</a:t>
            </a:r>
          </a:p>
        </p:txBody>
      </p:sp>
      <p:sp>
        <p:nvSpPr>
          <p:cNvPr id="73" name="乘号 72"/>
          <p:cNvSpPr/>
          <p:nvPr/>
        </p:nvSpPr>
        <p:spPr>
          <a:xfrm>
            <a:off x="7467600" y="4191000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乘号 75"/>
          <p:cNvSpPr/>
          <p:nvPr/>
        </p:nvSpPr>
        <p:spPr>
          <a:xfrm>
            <a:off x="7086600" y="4316413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乘号 76"/>
          <p:cNvSpPr/>
          <p:nvPr/>
        </p:nvSpPr>
        <p:spPr>
          <a:xfrm>
            <a:off x="6815138" y="4491038"/>
            <a:ext cx="152400" cy="152400"/>
          </a:xfrm>
          <a:prstGeom prst="mathMultiply">
            <a:avLst>
              <a:gd name="adj1" fmla="val 14803"/>
            </a:avLst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乘号 77"/>
          <p:cNvSpPr/>
          <p:nvPr/>
        </p:nvSpPr>
        <p:spPr>
          <a:xfrm>
            <a:off x="6629400" y="4240213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乘号 79"/>
          <p:cNvSpPr/>
          <p:nvPr/>
        </p:nvSpPr>
        <p:spPr>
          <a:xfrm>
            <a:off x="6934200" y="4926013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乘号 80"/>
          <p:cNvSpPr/>
          <p:nvPr/>
        </p:nvSpPr>
        <p:spPr>
          <a:xfrm>
            <a:off x="6477000" y="4857750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乘号 81"/>
          <p:cNvSpPr/>
          <p:nvPr/>
        </p:nvSpPr>
        <p:spPr>
          <a:xfrm>
            <a:off x="6400800" y="4495800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乘号 82"/>
          <p:cNvSpPr/>
          <p:nvPr/>
        </p:nvSpPr>
        <p:spPr>
          <a:xfrm>
            <a:off x="7467600" y="4933950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2" name="直接箭头连接符 91"/>
          <p:cNvCxnSpPr/>
          <p:nvPr/>
        </p:nvCxnSpPr>
        <p:spPr>
          <a:xfrm flipH="1" flipV="1">
            <a:off x="5181600" y="2971800"/>
            <a:ext cx="14288" cy="762000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28600" y="5818188"/>
            <a:ext cx="1752600" cy="43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Our regression model</a:t>
            </a:r>
          </a:p>
        </p:txBody>
      </p:sp>
      <p:sp>
        <p:nvSpPr>
          <p:cNvPr id="95" name="矩形 94"/>
          <p:cNvSpPr/>
          <p:nvPr/>
        </p:nvSpPr>
        <p:spPr>
          <a:xfrm>
            <a:off x="228600" y="5132388"/>
            <a:ext cx="1752600" cy="43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Loss on labeled data</a:t>
            </a:r>
          </a:p>
        </p:txBody>
      </p:sp>
      <p:sp>
        <p:nvSpPr>
          <p:cNvPr id="96" name="矩形 95"/>
          <p:cNvSpPr/>
          <p:nvPr/>
        </p:nvSpPr>
        <p:spPr>
          <a:xfrm>
            <a:off x="228600" y="4419600"/>
            <a:ext cx="1898650" cy="43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Loss on unlabeled data</a:t>
            </a:r>
          </a:p>
        </p:txBody>
      </p:sp>
      <p:sp>
        <p:nvSpPr>
          <p:cNvPr id="97" name="矩形 96"/>
          <p:cNvSpPr/>
          <p:nvPr/>
        </p:nvSpPr>
        <p:spPr>
          <a:xfrm>
            <a:off x="234950" y="3452813"/>
            <a:ext cx="3389313" cy="738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For each target instance, we first aggregate its prediction on the base label space, and then project it onto the latent space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21574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F7CB19F-0A6B-414E-B2E5-676E953C2950}" type="slidenum">
              <a:rPr 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SSFTL –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Making predictions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b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incoming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test data</a:t>
            </a:r>
          </a:p>
        </p:txBody>
      </p:sp>
      <p:sp>
        <p:nvSpPr>
          <p:cNvPr id="4" name="圆柱形 3"/>
          <p:cNvSpPr/>
          <p:nvPr/>
        </p:nvSpPr>
        <p:spPr>
          <a:xfrm rot="16200000">
            <a:off x="914400" y="39528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5" name="流程图: 摘录 4"/>
          <p:cNvSpPr/>
          <p:nvPr/>
        </p:nvSpPr>
        <p:spPr>
          <a:xfrm>
            <a:off x="804863" y="4371975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90638" y="4371975"/>
            <a:ext cx="157162" cy="1555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圆柱形 6"/>
          <p:cNvSpPr/>
          <p:nvPr/>
        </p:nvSpPr>
        <p:spPr>
          <a:xfrm rot="16200000">
            <a:off x="914400" y="44862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8" name="圆柱形 7"/>
          <p:cNvSpPr/>
          <p:nvPr/>
        </p:nvSpPr>
        <p:spPr>
          <a:xfrm rot="16200000">
            <a:off x="914400" y="50196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9" name="流程图: 摘录 8"/>
          <p:cNvSpPr/>
          <p:nvPr/>
        </p:nvSpPr>
        <p:spPr>
          <a:xfrm>
            <a:off x="804863" y="5438775"/>
            <a:ext cx="152400" cy="15240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圆柱形 9"/>
          <p:cNvSpPr/>
          <p:nvPr/>
        </p:nvSpPr>
        <p:spPr>
          <a:xfrm rot="16200000">
            <a:off x="2133600" y="42576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11" name="圆柱形 10"/>
          <p:cNvSpPr/>
          <p:nvPr/>
        </p:nvSpPr>
        <p:spPr>
          <a:xfrm rot="16200000">
            <a:off x="2133600" y="4791075"/>
            <a:ext cx="381000" cy="9906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vs.</a:t>
            </a:r>
          </a:p>
        </p:txBody>
      </p:sp>
      <p:sp>
        <p:nvSpPr>
          <p:cNvPr id="12" name="椭圆 11"/>
          <p:cNvSpPr/>
          <p:nvPr/>
        </p:nvSpPr>
        <p:spPr>
          <a:xfrm>
            <a:off x="2509838" y="5210175"/>
            <a:ext cx="157162" cy="1555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24125" y="4683125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5338" y="4916488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" name="梯形 14"/>
          <p:cNvSpPr/>
          <p:nvPr/>
        </p:nvSpPr>
        <p:spPr>
          <a:xfrm>
            <a:off x="1309688" y="5441950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梯形 15"/>
          <p:cNvSpPr/>
          <p:nvPr/>
        </p:nvSpPr>
        <p:spPr>
          <a:xfrm>
            <a:off x="2003425" y="4683125"/>
            <a:ext cx="152400" cy="1524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正五边形 16"/>
          <p:cNvSpPr/>
          <p:nvPr/>
        </p:nvSpPr>
        <p:spPr>
          <a:xfrm>
            <a:off x="2003425" y="5213350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" name="正五边形 17"/>
          <p:cNvSpPr/>
          <p:nvPr/>
        </p:nvSpPr>
        <p:spPr>
          <a:xfrm>
            <a:off x="1295400" y="4910138"/>
            <a:ext cx="152400" cy="152400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6243638" y="3884613"/>
            <a:ext cx="2290762" cy="15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6254750" y="2590800"/>
            <a:ext cx="908050" cy="12954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924800" y="3276600"/>
            <a:ext cx="1524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310438" y="2895600"/>
            <a:ext cx="157162" cy="157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H="1" flipV="1">
            <a:off x="7491413" y="3330575"/>
            <a:ext cx="390525" cy="49213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endCxn id="25" idx="4"/>
          </p:cNvCxnSpPr>
          <p:nvPr/>
        </p:nvCxnSpPr>
        <p:spPr>
          <a:xfrm flipH="1" flipV="1">
            <a:off x="7389813" y="3052763"/>
            <a:ext cx="25400" cy="201612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4119563" y="4462463"/>
            <a:ext cx="798512" cy="10287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0" name="右箭头 29"/>
          <p:cNvSpPr/>
          <p:nvPr/>
        </p:nvSpPr>
        <p:spPr>
          <a:xfrm>
            <a:off x="3048000" y="4714409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2555" name="TextBox 31"/>
          <p:cNvSpPr txBox="1">
            <a:spLocks noChangeArrowheads="1"/>
          </p:cNvSpPr>
          <p:nvPr/>
        </p:nvSpPr>
        <p:spPr bwMode="auto">
          <a:xfrm>
            <a:off x="3962400" y="4156075"/>
            <a:ext cx="1595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b="1" i="1" dirty="0"/>
              <a:t>Projection matrix</a:t>
            </a:r>
          </a:p>
        </p:txBody>
      </p:sp>
      <p:sp>
        <p:nvSpPr>
          <p:cNvPr id="33" name="乘号 32"/>
          <p:cNvSpPr/>
          <p:nvPr/>
        </p:nvSpPr>
        <p:spPr>
          <a:xfrm>
            <a:off x="3527425" y="4826000"/>
            <a:ext cx="282575" cy="303213"/>
          </a:xfrm>
          <a:prstGeom prst="mathMultiply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右箭头 33"/>
          <p:cNvSpPr/>
          <p:nvPr/>
        </p:nvSpPr>
        <p:spPr>
          <a:xfrm rot="1876769">
            <a:off x="5290192" y="2753808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4213" y="1524000"/>
            <a:ext cx="1600200" cy="17224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Target Domain</a:t>
            </a:r>
          </a:p>
          <a:p>
            <a:pPr algn="ctr"/>
            <a:endParaRPr lang="en-US" sz="1600" b="1" i="1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  <a:p>
            <a:pPr algn="ctr"/>
            <a:endParaRPr lang="en-US" sz="1600" b="1" i="1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" name="流程图: 多文档 35"/>
          <p:cNvSpPr/>
          <p:nvPr/>
        </p:nvSpPr>
        <p:spPr>
          <a:xfrm>
            <a:off x="912813" y="2003425"/>
            <a:ext cx="1149350" cy="1127125"/>
          </a:xfrm>
          <a:prstGeom prst="flowChartMultidocumen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Incoming Test Data</a:t>
            </a:r>
            <a:endParaRPr lang="en-US" sz="1200" b="1" baseline="-250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" name="右箭头 36"/>
          <p:cNvSpPr/>
          <p:nvPr/>
        </p:nvSpPr>
        <p:spPr>
          <a:xfrm>
            <a:off x="2636835" y="2156617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2565" name="TextBox 60"/>
          <p:cNvSpPr txBox="1">
            <a:spLocks noChangeArrowheads="1"/>
          </p:cNvSpPr>
          <p:nvPr/>
        </p:nvSpPr>
        <p:spPr bwMode="auto">
          <a:xfrm>
            <a:off x="3886200" y="4843463"/>
            <a:ext cx="228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/>
              <a:t>q</a:t>
            </a:r>
          </a:p>
        </p:txBody>
      </p:sp>
      <p:sp>
        <p:nvSpPr>
          <p:cNvPr id="22566" name="TextBox 61"/>
          <p:cNvSpPr txBox="1">
            <a:spLocks noChangeArrowheads="1"/>
          </p:cNvSpPr>
          <p:nvPr/>
        </p:nvSpPr>
        <p:spPr bwMode="auto">
          <a:xfrm>
            <a:off x="4419600" y="5453063"/>
            <a:ext cx="228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/>
              <a:t>m</a:t>
            </a:r>
          </a:p>
        </p:txBody>
      </p:sp>
      <p:sp>
        <p:nvSpPr>
          <p:cNvPr id="63" name="矩形 62"/>
          <p:cNvSpPr/>
          <p:nvPr/>
        </p:nvSpPr>
        <p:spPr>
          <a:xfrm>
            <a:off x="4119563" y="1943100"/>
            <a:ext cx="798512" cy="1028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22571" name="TextBox 65"/>
          <p:cNvSpPr txBox="1">
            <a:spLocks noChangeArrowheads="1"/>
          </p:cNvSpPr>
          <p:nvPr/>
        </p:nvSpPr>
        <p:spPr bwMode="auto">
          <a:xfrm>
            <a:off x="3886200" y="2324100"/>
            <a:ext cx="228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/>
              <a:t>d</a:t>
            </a:r>
          </a:p>
        </p:txBody>
      </p:sp>
      <p:sp>
        <p:nvSpPr>
          <p:cNvPr id="22572" name="TextBox 66"/>
          <p:cNvSpPr txBox="1">
            <a:spLocks noChangeArrowheads="1"/>
          </p:cNvSpPr>
          <p:nvPr/>
        </p:nvSpPr>
        <p:spPr bwMode="auto">
          <a:xfrm>
            <a:off x="4419600" y="3055938"/>
            <a:ext cx="228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 i="1"/>
              <a:t>m</a:t>
            </a:r>
          </a:p>
        </p:txBody>
      </p:sp>
      <p:sp>
        <p:nvSpPr>
          <p:cNvPr id="22573" name="TextBox 67"/>
          <p:cNvSpPr txBox="1">
            <a:spLocks noChangeArrowheads="1"/>
          </p:cNvSpPr>
          <p:nvPr/>
        </p:nvSpPr>
        <p:spPr bwMode="auto">
          <a:xfrm>
            <a:off x="3570287" y="1600200"/>
            <a:ext cx="19254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b="1" i="1" dirty="0"/>
              <a:t>Learned Projection matrix</a:t>
            </a:r>
          </a:p>
        </p:txBody>
      </p:sp>
      <p:sp>
        <p:nvSpPr>
          <p:cNvPr id="73" name="乘号 72"/>
          <p:cNvSpPr/>
          <p:nvPr/>
        </p:nvSpPr>
        <p:spPr>
          <a:xfrm>
            <a:off x="7991475" y="2949575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乘号 75"/>
          <p:cNvSpPr/>
          <p:nvPr/>
        </p:nvSpPr>
        <p:spPr>
          <a:xfrm>
            <a:off x="7610475" y="3074988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乘号 76"/>
          <p:cNvSpPr/>
          <p:nvPr/>
        </p:nvSpPr>
        <p:spPr>
          <a:xfrm>
            <a:off x="7339013" y="3249613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乘号 77"/>
          <p:cNvSpPr/>
          <p:nvPr/>
        </p:nvSpPr>
        <p:spPr>
          <a:xfrm>
            <a:off x="7153275" y="2998788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乘号 79"/>
          <p:cNvSpPr/>
          <p:nvPr/>
        </p:nvSpPr>
        <p:spPr>
          <a:xfrm>
            <a:off x="7458075" y="3684588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乘号 80"/>
          <p:cNvSpPr/>
          <p:nvPr/>
        </p:nvSpPr>
        <p:spPr>
          <a:xfrm>
            <a:off x="7000875" y="3616325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乘号 81"/>
          <p:cNvSpPr/>
          <p:nvPr/>
        </p:nvSpPr>
        <p:spPr>
          <a:xfrm>
            <a:off x="6924675" y="3254375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乘号 82"/>
          <p:cNvSpPr/>
          <p:nvPr/>
        </p:nvSpPr>
        <p:spPr>
          <a:xfrm>
            <a:off x="7991475" y="3692525"/>
            <a:ext cx="152400" cy="152400"/>
          </a:xfrm>
          <a:prstGeom prst="mathMultiply">
            <a:avLst>
              <a:gd name="adj1" fmla="val 14803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矩形 93"/>
          <p:cNvSpPr/>
          <p:nvPr/>
        </p:nvSpPr>
        <p:spPr>
          <a:xfrm>
            <a:off x="6096000" y="4797425"/>
            <a:ext cx="2514600" cy="137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Therefore, we can make prediction </a:t>
            </a:r>
            <a:r>
              <a:rPr lang="en-US" sz="1400" b="1" i="1" dirty="0">
                <a:solidFill>
                  <a:srgbClr val="FF0000"/>
                </a:solidFill>
              </a:rPr>
              <a:t>directly</a:t>
            </a:r>
            <a:r>
              <a:rPr lang="en-US" sz="1400" i="1" dirty="0"/>
              <a:t> for any incoming test data based on the distance to the label prototypes, </a:t>
            </a:r>
            <a:r>
              <a:rPr lang="en-US" sz="1400" b="1" i="1" dirty="0">
                <a:solidFill>
                  <a:srgbClr val="FF0000"/>
                </a:solidFill>
              </a:rPr>
              <a:t>without calling the base classification models</a:t>
            </a:r>
          </a:p>
        </p:txBody>
      </p:sp>
      <p:sp>
        <p:nvSpPr>
          <p:cNvPr id="69" name="右箭头 68"/>
          <p:cNvSpPr/>
          <p:nvPr/>
        </p:nvSpPr>
        <p:spPr>
          <a:xfrm rot="5400000">
            <a:off x="1280318" y="3490117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0" name="乘号 69"/>
          <p:cNvSpPr/>
          <p:nvPr/>
        </p:nvSpPr>
        <p:spPr>
          <a:xfrm>
            <a:off x="3429000" y="2287587"/>
            <a:ext cx="282575" cy="303213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87" name="Picture 2" descr="http://icons.iconarchive.com/icons/icons-land/vista-elements/256/Cancel-2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11112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3962400"/>
            <a:ext cx="36703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" name="矩形 51"/>
          <p:cNvSpPr/>
          <p:nvPr/>
        </p:nvSpPr>
        <p:spPr>
          <a:xfrm>
            <a:off x="5445125" y="1738313"/>
            <a:ext cx="3435350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i="1">
                <a:solidFill>
                  <a:srgbClr val="FFFFFF"/>
                </a:solidFill>
                <a:ea typeface="MS PGothic" pitchFamily="34" charset="-128"/>
              </a:rPr>
              <a:t>The learned projection matrix </a:t>
            </a:r>
            <a:r>
              <a:rPr lang="en-US" sz="1400" b="1" i="1">
                <a:solidFill>
                  <a:srgbClr val="FFFFFF"/>
                </a:solidFill>
                <a:ea typeface="MS PGothic" pitchFamily="34" charset="-128"/>
              </a:rPr>
              <a:t>W</a:t>
            </a:r>
            <a:r>
              <a:rPr lang="en-US" sz="1400" i="1">
                <a:solidFill>
                  <a:srgbClr val="FFFFFF"/>
                </a:solidFill>
                <a:ea typeface="MS PGothic" pitchFamily="34" charset="-128"/>
              </a:rPr>
              <a:t> can be used to transform any target instance </a:t>
            </a:r>
            <a:r>
              <a:rPr lang="en-US" sz="1400" b="1" i="1">
                <a:solidFill>
                  <a:srgbClr val="FF0000"/>
                </a:solidFill>
                <a:ea typeface="MS PGothic" pitchFamily="34" charset="-128"/>
              </a:rPr>
              <a:t>directly</a:t>
            </a:r>
            <a:r>
              <a:rPr lang="en-US" sz="1400" i="1">
                <a:solidFill>
                  <a:srgbClr val="FFFFFF"/>
                </a:solidFill>
                <a:ea typeface="MS PGothic" pitchFamily="34" charset="-128"/>
              </a:rPr>
              <a:t> from the </a:t>
            </a:r>
            <a:r>
              <a:rPr lang="en-US" sz="1400" b="1" i="1">
                <a:solidFill>
                  <a:srgbClr val="FF0000"/>
                </a:solidFill>
                <a:ea typeface="MS PGothic" pitchFamily="34" charset="-128"/>
              </a:rPr>
              <a:t>feature </a:t>
            </a:r>
            <a:r>
              <a:rPr lang="en-US" sz="1400" i="1">
                <a:solidFill>
                  <a:srgbClr val="FFFFFF"/>
                </a:solidFill>
                <a:ea typeface="MS PGothic" pitchFamily="34" charset="-128"/>
              </a:rPr>
              <a:t>space to the </a:t>
            </a:r>
            <a:r>
              <a:rPr lang="en-US" sz="1400" b="1" i="1">
                <a:solidFill>
                  <a:srgbClr val="FF0000"/>
                </a:solidFill>
                <a:ea typeface="MS PGothic" pitchFamily="34" charset="-128"/>
              </a:rPr>
              <a:t>latent</a:t>
            </a:r>
            <a:r>
              <a:rPr lang="en-US" sz="1400" i="1">
                <a:solidFill>
                  <a:srgbClr val="FFFFFF"/>
                </a:solidFill>
                <a:ea typeface="MS PGothic" pitchFamily="34" charset="-128"/>
              </a:rPr>
              <a:t> space</a:t>
            </a:r>
            <a:endParaRPr lang="en-US" sz="1400" i="1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HKUST - IJCAI 2011</a:t>
            </a:r>
          </a:p>
        </p:txBody>
      </p:sp>
      <p:sp>
        <p:nvSpPr>
          <p:cNvPr id="22591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045482-EA2D-4B94-A624-6C6D28450DB1}" type="slidenum">
              <a:rPr 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4" name="右箭头 63"/>
          <p:cNvSpPr/>
          <p:nvPr/>
        </p:nvSpPr>
        <p:spPr>
          <a:xfrm rot="19713564">
            <a:off x="5290532" y="4411479"/>
            <a:ext cx="411165" cy="533400"/>
          </a:xfrm>
          <a:prstGeom prst="rightArrow">
            <a:avLst>
              <a:gd name="adj1" fmla="val 58333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5" name="Picture 2" descr="http://icons.iconarchive.com/icons/icons-land/vista-elements/256/Cancel-2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1112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1525</Words>
  <Application>Microsoft Macintosh PowerPoint</Application>
  <PresentationFormat>On-screen Show (4:3)</PresentationFormat>
  <Paragraphs>310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主题​​</vt:lpstr>
      <vt:lpstr>Source-Selection-Free  Transfer Learning</vt:lpstr>
      <vt:lpstr>Transfer Learning</vt:lpstr>
      <vt:lpstr>Where are the “right” source data?</vt:lpstr>
      <vt:lpstr>Outline of Source-Selection-Free Transfer Learning (SSFTL)</vt:lpstr>
      <vt:lpstr>SSFTL – Building base models</vt:lpstr>
      <vt:lpstr>SSFTL – Label Bridging via Laplacian Graph Embedding</vt:lpstr>
      <vt:lpstr>SSFTL – Mapping the target instance using the base classifiers &amp; the projection matrix V</vt:lpstr>
      <vt:lpstr>SSFTL – Learning a matrix W to directly project the target instance to the latent space </vt:lpstr>
      <vt:lpstr>SSFTL – Making predictions for the  incoming test data</vt:lpstr>
      <vt:lpstr>Experiments - Datasets</vt:lpstr>
      <vt:lpstr>SSFTL - Building base classifiers Parallelly using MapReduce</vt:lpstr>
      <vt:lpstr>Experiments - Results</vt:lpstr>
      <vt:lpstr>Experiments - Results</vt:lpstr>
      <vt:lpstr>Experiments - Results</vt:lpstr>
      <vt:lpstr>Experiments - Results</vt:lpstr>
      <vt:lpstr>Experiments - Results</vt:lpstr>
      <vt:lpstr>Related Works</vt:lpstr>
      <vt:lpstr>Conclusion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Source-Selection-Free  Transfer Learning</dc:title>
  <dc:creator>Evan</dc:creator>
  <cp:lastModifiedBy>evan xiang</cp:lastModifiedBy>
  <cp:revision>82</cp:revision>
  <dcterms:created xsi:type="dcterms:W3CDTF">2011-06-06T07:05:55Z</dcterms:created>
  <dcterms:modified xsi:type="dcterms:W3CDTF">2011-07-20T13:22:42Z</dcterms:modified>
</cp:coreProperties>
</file>