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embeddings/oleObject15.bin" ContentType="application/vnd.openxmlformats-officedocument.oleObject"/>
  <Override PartName="/ppt/embeddings/oleObject16.bin" ContentType="application/vnd.openxmlformats-officedocument.oleObject"/>
  <Override PartName="/ppt/embeddings/oleObject17.bin" ContentType="application/vnd.openxmlformats-officedocument.oleObject"/>
  <Override PartName="/ppt/embeddings/oleObject18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20"/>
  </p:notesMasterIdLst>
  <p:handoutMasterIdLst>
    <p:handoutMasterId r:id="rId21"/>
  </p:handoutMasterIdLst>
  <p:sldIdLst>
    <p:sldId id="256" r:id="rId2"/>
    <p:sldId id="268" r:id="rId3"/>
    <p:sldId id="261" r:id="rId4"/>
    <p:sldId id="287" r:id="rId5"/>
    <p:sldId id="289" r:id="rId6"/>
    <p:sldId id="288" r:id="rId7"/>
    <p:sldId id="290" r:id="rId8"/>
    <p:sldId id="301" r:id="rId9"/>
    <p:sldId id="292" r:id="rId10"/>
    <p:sldId id="293" r:id="rId11"/>
    <p:sldId id="294" r:id="rId12"/>
    <p:sldId id="295" r:id="rId13"/>
    <p:sldId id="296" r:id="rId14"/>
    <p:sldId id="297" r:id="rId15"/>
    <p:sldId id="298" r:id="rId16"/>
    <p:sldId id="299" r:id="rId17"/>
    <p:sldId id="300" r:id="rId18"/>
    <p:sldId id="302" r:id="rId19"/>
  </p:sldIdLst>
  <p:sldSz cx="9144000" cy="6858000" type="screen4x3"/>
  <p:notesSz cx="10234613" cy="70993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66FF33"/>
    <a:srgbClr val="3333FF"/>
    <a:srgbClr val="990033"/>
    <a:srgbClr val="FF6600"/>
    <a:srgbClr val="FF000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19" autoAdjust="0"/>
    <p:restoredTop sz="94241" autoAdjust="0"/>
  </p:normalViewPr>
  <p:slideViewPr>
    <p:cSldViewPr>
      <p:cViewPr>
        <p:scale>
          <a:sx n="66" d="100"/>
          <a:sy n="66" d="100"/>
        </p:scale>
        <p:origin x="-3336" y="-9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254" y="-84"/>
      </p:cViewPr>
      <p:guideLst>
        <p:guide orient="horz" pos="2236"/>
        <p:guide pos="32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4" Type="http://schemas.openxmlformats.org/officeDocument/2006/relationships/image" Target="../media/image5.wmf"/><Relationship Id="rId1" Type="http://schemas.openxmlformats.org/officeDocument/2006/relationships/image" Target="NULL"/><Relationship Id="rId2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Relationship Id="rId2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Relationship Id="rId2" Type="http://schemas.openxmlformats.org/officeDocument/2006/relationships/image" Target="../media/image18.wmf"/><Relationship Id="rId3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4" Type="http://schemas.openxmlformats.org/officeDocument/2006/relationships/image" Target="../media/image25.wmf"/><Relationship Id="rId5" Type="http://schemas.openxmlformats.org/officeDocument/2006/relationships/image" Target="../media/image26.wmf"/><Relationship Id="rId1" Type="http://schemas.openxmlformats.org/officeDocument/2006/relationships/image" Target="../media/image22.wmf"/><Relationship Id="rId2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Relationship Id="rId2" Type="http://schemas.openxmlformats.org/officeDocument/2006/relationships/image" Target="../media/image29.wmf"/><Relationship Id="rId3" Type="http://schemas.openxmlformats.org/officeDocument/2006/relationships/image" Target="../media/image3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755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755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fld id="{49FBC7A1-5611-4885-9C6A-65005E5A0223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45758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79755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1813"/>
            <a:ext cx="3549650" cy="26622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98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023938" y="3371850"/>
            <a:ext cx="8186737" cy="319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79755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fld id="{F7CD4355-98D6-4E10-B92A-ED4FF00E3E2B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75158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9FC9D-9D15-45BE-A15F-AC71BAD8CDB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2189C-EAE1-4217-BE95-5A0D8F9784D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3A8A5-F1F8-4A5E-9DF9-DBA97BB89FF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40005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0" y="6642100"/>
            <a:ext cx="6048375" cy="2159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6588125" y="623728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2AD2982-C8A2-46B9-B5BF-2CA42BE54529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0" y="6642100"/>
            <a:ext cx="6048375" cy="2159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6588125" y="623728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D9C910F-95E2-44E4-84AE-A7A1028AFFDD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0" y="6642100"/>
            <a:ext cx="6048375" cy="2159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6588125" y="623728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1E02EA1-D2B5-4355-B372-290AC846D86A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latin typeface="+mj-lt"/>
              </a:defRPr>
            </a:lvl1pPr>
            <a:lvl2pPr>
              <a:defRPr>
                <a:solidFill>
                  <a:schemeClr val="tx2"/>
                </a:solidFill>
                <a:latin typeface="+mj-lt"/>
              </a:defRPr>
            </a:lvl2pPr>
            <a:lvl3pPr>
              <a:defRPr>
                <a:solidFill>
                  <a:schemeClr val="tx2"/>
                </a:solidFill>
                <a:latin typeface="+mj-lt"/>
              </a:defRPr>
            </a:lvl3pPr>
            <a:lvl4pPr>
              <a:defRPr>
                <a:solidFill>
                  <a:schemeClr val="tx2"/>
                </a:solidFill>
                <a:latin typeface="+mj-lt"/>
              </a:defRPr>
            </a:lvl4pPr>
            <a:lvl5pPr>
              <a:defRPr>
                <a:solidFill>
                  <a:schemeClr val="tx2"/>
                </a:solidFill>
                <a:latin typeface="+mj-lt"/>
              </a:defRPr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85852" y="6356350"/>
            <a:ext cx="6572296" cy="365125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tr-TR" dirty="0" smtClean="0"/>
              <a:t>Lecture Notes for E Alpaydın 2010 Introduction to Machine Learning 2e © The MIT Press (V1.0)</a:t>
            </a:r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0D210-71C6-4AB2-92CC-A96B65609C9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06D11-2F9E-4A4A-828F-51F06953354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CD1E1-66F6-4E77-93A5-2A4F7545580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CA57-FC94-4931-B11A-2F2ACEF44B6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D2405-7236-4FE9-A01B-229FC56EB2D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68DC6-015F-4B3D-BE3B-5FAD708A3D8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2CA00-C455-4D07-AD6F-44B603437ED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A2A8F87-D051-4D9B-94F9-CCDD8C41D47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A565094-E862-46FE-885C-8B286966E5F8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4" Type="http://schemas.openxmlformats.org/officeDocument/2006/relationships/oleObject" Target="../embeddings/oleObject8.bin"/><Relationship Id="rId5" Type="http://schemas.openxmlformats.org/officeDocument/2006/relationships/image" Target="../media/image17.wmf"/><Relationship Id="rId6" Type="http://schemas.openxmlformats.org/officeDocument/2006/relationships/oleObject" Target="../embeddings/oleObject9.bin"/><Relationship Id="rId7" Type="http://schemas.openxmlformats.org/officeDocument/2006/relationships/image" Target="../media/image18.wmf"/><Relationship Id="rId8" Type="http://schemas.openxmlformats.org/officeDocument/2006/relationships/oleObject" Target="../embeddings/oleObject10.bin"/><Relationship Id="rId9" Type="http://schemas.openxmlformats.org/officeDocument/2006/relationships/image" Target="../media/image19.wmf"/><Relationship Id="rId10" Type="http://schemas.openxmlformats.org/officeDocument/2006/relationships/image" Target="../media/image21.png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1" Type="http://schemas.openxmlformats.org/officeDocument/2006/relationships/image" Target="../media/image25.wmf"/><Relationship Id="rId12" Type="http://schemas.openxmlformats.org/officeDocument/2006/relationships/oleObject" Target="../embeddings/oleObject15.bin"/><Relationship Id="rId13" Type="http://schemas.openxmlformats.org/officeDocument/2006/relationships/image" Target="../media/image26.w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12.xml"/><Relationship Id="rId3" Type="http://schemas.openxmlformats.org/officeDocument/2006/relationships/image" Target="../media/image27.png"/><Relationship Id="rId4" Type="http://schemas.openxmlformats.org/officeDocument/2006/relationships/oleObject" Target="../embeddings/oleObject11.bin"/><Relationship Id="rId5" Type="http://schemas.openxmlformats.org/officeDocument/2006/relationships/image" Target="../media/image22.wmf"/><Relationship Id="rId6" Type="http://schemas.openxmlformats.org/officeDocument/2006/relationships/oleObject" Target="../embeddings/oleObject12.bin"/><Relationship Id="rId7" Type="http://schemas.openxmlformats.org/officeDocument/2006/relationships/image" Target="../media/image23.wmf"/><Relationship Id="rId8" Type="http://schemas.openxmlformats.org/officeDocument/2006/relationships/oleObject" Target="../embeddings/oleObject13.bin"/><Relationship Id="rId9" Type="http://schemas.openxmlformats.org/officeDocument/2006/relationships/image" Target="../media/image24.wmf"/><Relationship Id="rId10" Type="http://schemas.openxmlformats.org/officeDocument/2006/relationships/oleObject" Target="../embeddings/oleObject14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4" Type="http://schemas.openxmlformats.org/officeDocument/2006/relationships/image" Target="../media/image28.wmf"/><Relationship Id="rId5" Type="http://schemas.openxmlformats.org/officeDocument/2006/relationships/oleObject" Target="../embeddings/oleObject17.bin"/><Relationship Id="rId6" Type="http://schemas.openxmlformats.org/officeDocument/2006/relationships/image" Target="../media/image29.wmf"/><Relationship Id="rId7" Type="http://schemas.openxmlformats.org/officeDocument/2006/relationships/oleObject" Target="../embeddings/oleObject18.bin"/><Relationship Id="rId8" Type="http://schemas.openxmlformats.org/officeDocument/2006/relationships/image" Target="../media/image30.w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oleObject" Target="../embeddings/oleObject1.bin"/><Relationship Id="rId5" Type="http://schemas.openxmlformats.org/officeDocument/2006/relationships/oleObject" Target="../embeddings/oleObject2.bin"/><Relationship Id="rId6" Type="http://schemas.openxmlformats.org/officeDocument/2006/relationships/image" Target="../media/image3.wmf"/><Relationship Id="rId7" Type="http://schemas.openxmlformats.org/officeDocument/2006/relationships/oleObject" Target="../embeddings/oleObject3.bin"/><Relationship Id="rId8" Type="http://schemas.openxmlformats.org/officeDocument/2006/relationships/image" Target="../media/image4.wmf"/><Relationship Id="rId9" Type="http://schemas.openxmlformats.org/officeDocument/2006/relationships/oleObject" Target="../embeddings/oleObject4.bin"/><Relationship Id="rId10" Type="http://schemas.openxmlformats.org/officeDocument/2006/relationships/image" Target="../media/image5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oleObject" Target="../embeddings/oleObject5.bin"/><Relationship Id="rId5" Type="http://schemas.openxmlformats.org/officeDocument/2006/relationships/image" Target="../media/image7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oleObject" Target="../embeddings/oleObject6.bin"/><Relationship Id="rId5" Type="http://schemas.openxmlformats.org/officeDocument/2006/relationships/image" Target="../media/image9.wmf"/><Relationship Id="rId6" Type="http://schemas.openxmlformats.org/officeDocument/2006/relationships/oleObject" Target="../embeddings/oleObject7.bin"/><Relationship Id="rId7" Type="http://schemas.openxmlformats.org/officeDocument/2006/relationships/image" Target="../media/image10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2000" i="0" dirty="0"/>
              <a:t>INTRODUCTION TO</a:t>
            </a:r>
            <a:r>
              <a:rPr lang="tr-TR" dirty="0"/>
              <a:t> </a:t>
            </a:r>
            <a:br>
              <a:rPr lang="tr-TR" dirty="0"/>
            </a:br>
            <a:r>
              <a:rPr lang="tr-TR" sz="5400" dirty="0"/>
              <a:t>Machine Learning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71736" y="4357694"/>
            <a:ext cx="6019800" cy="176053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tr-TR" sz="2400" dirty="0">
                <a:latin typeface="+mj-lt"/>
              </a:rPr>
              <a:t>ETHEM </a:t>
            </a:r>
            <a:r>
              <a:rPr lang="tr-TR" sz="2400" dirty="0" smtClean="0">
                <a:latin typeface="+mj-lt"/>
              </a:rPr>
              <a:t>ALPAYDIN</a:t>
            </a:r>
            <a:endParaRPr lang="tr-TR" sz="2400" dirty="0">
              <a:latin typeface="+mj-lt"/>
            </a:endParaRPr>
          </a:p>
          <a:p>
            <a:pPr>
              <a:lnSpc>
                <a:spcPct val="80000"/>
              </a:lnSpc>
            </a:pPr>
            <a:r>
              <a:rPr lang="tr-TR" sz="2400" dirty="0">
                <a:latin typeface="+mj-lt"/>
              </a:rPr>
              <a:t>© The MIT Press, </a:t>
            </a:r>
            <a:r>
              <a:rPr lang="tr-TR" sz="2400" dirty="0" smtClean="0">
                <a:latin typeface="+mj-lt"/>
              </a:rPr>
              <a:t>2010</a:t>
            </a:r>
            <a:endParaRPr lang="tr-TR" sz="2400" dirty="0">
              <a:latin typeface="+mj-lt"/>
            </a:endParaRPr>
          </a:p>
          <a:p>
            <a:pPr>
              <a:lnSpc>
                <a:spcPct val="80000"/>
              </a:lnSpc>
            </a:pPr>
            <a:endParaRPr lang="tr-TR" sz="1800" dirty="0">
              <a:latin typeface="+mj-lt"/>
            </a:endParaRPr>
          </a:p>
          <a:p>
            <a:pPr>
              <a:lnSpc>
                <a:spcPct val="80000"/>
              </a:lnSpc>
            </a:pPr>
            <a:r>
              <a:rPr lang="tr-TR" sz="2000" i="1" dirty="0">
                <a:latin typeface="+mj-lt"/>
              </a:rPr>
              <a:t>alpaydin@boun.edu.tr</a:t>
            </a:r>
          </a:p>
          <a:p>
            <a:pPr>
              <a:lnSpc>
                <a:spcPct val="80000"/>
              </a:lnSpc>
            </a:pPr>
            <a:r>
              <a:rPr lang="tr-TR" sz="2000" i="1" dirty="0">
                <a:latin typeface="+mj-lt"/>
              </a:rPr>
              <a:t>http://www.cmpe.boun.edu.tr/~</a:t>
            </a:r>
            <a:r>
              <a:rPr lang="tr-TR" sz="2000" i="1" dirty="0" smtClean="0">
                <a:latin typeface="+mj-lt"/>
              </a:rPr>
              <a:t>ethem/i2ml2e</a:t>
            </a:r>
            <a:endParaRPr lang="tr-TR" sz="2000" i="1" dirty="0">
              <a:latin typeface="+mj-lt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3132138" y="836613"/>
            <a:ext cx="4895850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tr-TR" sz="2800" dirty="0">
                <a:solidFill>
                  <a:schemeClr val="accent3"/>
                </a:solidFill>
                <a:latin typeface="+mj-lt"/>
              </a:rPr>
              <a:t>Lecture Slides for</a:t>
            </a:r>
          </a:p>
        </p:txBody>
      </p:sp>
      <p:pic>
        <p:nvPicPr>
          <p:cNvPr id="6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928670"/>
            <a:ext cx="2155821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Probably Approximately Correct (PAC) Learning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sz="2000" dirty="0"/>
              <a:t>How many training examples </a:t>
            </a:r>
            <a:r>
              <a:rPr lang="tr-TR" sz="2000" i="1" dirty="0"/>
              <a:t>N</a:t>
            </a:r>
            <a:r>
              <a:rPr lang="tr-TR" sz="2000" dirty="0"/>
              <a:t> should we have, such that with </a:t>
            </a:r>
            <a:r>
              <a:rPr lang="tr-TR" sz="2000" dirty="0">
                <a:solidFill>
                  <a:schemeClr val="bg2"/>
                </a:solidFill>
              </a:rPr>
              <a:t>probability at least</a:t>
            </a:r>
            <a:r>
              <a:rPr lang="tr-TR" sz="2000" dirty="0"/>
              <a:t> 1 ‒ δ, </a:t>
            </a:r>
            <a:r>
              <a:rPr lang="tr-TR" sz="2000" i="1" dirty="0"/>
              <a:t>h</a:t>
            </a:r>
            <a:r>
              <a:rPr lang="tr-TR" sz="2000" dirty="0"/>
              <a:t> has </a:t>
            </a:r>
            <a:r>
              <a:rPr lang="tr-TR" sz="2000" dirty="0">
                <a:solidFill>
                  <a:schemeClr val="accent1"/>
                </a:solidFill>
              </a:rPr>
              <a:t>error at most </a:t>
            </a:r>
            <a:r>
              <a:rPr lang="tr-TR" sz="2000" dirty="0"/>
              <a:t>ε ?</a:t>
            </a:r>
          </a:p>
          <a:p>
            <a:pPr>
              <a:buFont typeface="Wingdings" pitchFamily="2" charset="2"/>
              <a:buNone/>
            </a:pPr>
            <a:r>
              <a:rPr lang="tr-TR" sz="2000" dirty="0"/>
              <a:t>	(Blumer et al., 1989)</a:t>
            </a:r>
          </a:p>
          <a:p>
            <a:pPr>
              <a:buFont typeface="Wingdings" pitchFamily="2" charset="2"/>
              <a:buNone/>
            </a:pPr>
            <a:endParaRPr lang="tr-TR" sz="2000" dirty="0"/>
          </a:p>
          <a:p>
            <a:r>
              <a:rPr lang="tr-TR" sz="1800" dirty="0"/>
              <a:t>Each strip is at most ε/4</a:t>
            </a:r>
          </a:p>
          <a:p>
            <a:r>
              <a:rPr lang="tr-TR" sz="1800" dirty="0"/>
              <a:t>Pr that we miss a strip 1‒ ε/4</a:t>
            </a:r>
          </a:p>
          <a:p>
            <a:r>
              <a:rPr lang="tr-TR" sz="1800" dirty="0"/>
              <a:t>Pr that </a:t>
            </a:r>
            <a:r>
              <a:rPr lang="tr-TR" sz="1800" i="1" dirty="0"/>
              <a:t>N</a:t>
            </a:r>
            <a:r>
              <a:rPr lang="tr-TR" sz="1800" dirty="0"/>
              <a:t> instances miss a strip (1 ‒ ε/4)</a:t>
            </a:r>
            <a:r>
              <a:rPr lang="tr-TR" sz="1800" i="1" baseline="30000" dirty="0"/>
              <a:t>N</a:t>
            </a:r>
          </a:p>
          <a:p>
            <a:r>
              <a:rPr lang="tr-TR" sz="1800" dirty="0"/>
              <a:t>Pr that </a:t>
            </a:r>
            <a:r>
              <a:rPr lang="tr-TR" sz="1800" i="1" dirty="0"/>
              <a:t>N</a:t>
            </a:r>
            <a:r>
              <a:rPr lang="tr-TR" sz="1800" dirty="0"/>
              <a:t> instances miss 4 strips 4(1 ‒ </a:t>
            </a:r>
            <a:r>
              <a:rPr lang="tr-TR" sz="1800" i="1" dirty="0"/>
              <a:t>ε</a:t>
            </a:r>
            <a:r>
              <a:rPr lang="tr-TR" sz="1800" dirty="0"/>
              <a:t>/4)</a:t>
            </a:r>
            <a:r>
              <a:rPr lang="tr-TR" sz="1800" i="1" baseline="30000" dirty="0"/>
              <a:t>N</a:t>
            </a:r>
          </a:p>
          <a:p>
            <a:r>
              <a:rPr lang="tr-TR" sz="1800" dirty="0"/>
              <a:t>4(1 ‒ ε/4)</a:t>
            </a:r>
            <a:r>
              <a:rPr lang="tr-TR" sz="1800" i="1" baseline="30000" dirty="0"/>
              <a:t>N</a:t>
            </a:r>
            <a:r>
              <a:rPr lang="tr-TR" sz="1800" dirty="0"/>
              <a:t> ≤ δ and (1 ‒ x)≤exp( ‒ x)</a:t>
            </a:r>
            <a:endParaRPr lang="tr-TR" sz="1800" baseline="30000" dirty="0"/>
          </a:p>
          <a:p>
            <a:r>
              <a:rPr lang="tr-TR" sz="1800" dirty="0"/>
              <a:t>4exp(‒ ε</a:t>
            </a:r>
            <a:r>
              <a:rPr lang="tr-TR" sz="1800" i="1" dirty="0"/>
              <a:t>N</a:t>
            </a:r>
            <a:r>
              <a:rPr lang="tr-TR" sz="1800" dirty="0"/>
              <a:t>/4) ≤ δ  and </a:t>
            </a:r>
            <a:r>
              <a:rPr lang="tr-TR" sz="1800" i="1" dirty="0"/>
              <a:t>N</a:t>
            </a:r>
            <a:r>
              <a:rPr lang="tr-TR" sz="1800" dirty="0"/>
              <a:t> ≥ (4/ε)log(4/δ)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7A151-C605-45FE-A0D0-184A34F3C27A}" type="slidenum">
              <a:rPr lang="tr-TR"/>
              <a:pPr/>
              <a:t>10</a:t>
            </a:fld>
            <a:endParaRPr lang="tr-TR"/>
          </a:p>
        </p:txBody>
      </p:sp>
      <p:pic>
        <p:nvPicPr>
          <p:cNvPr id="11981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27650" y="2852738"/>
            <a:ext cx="3816350" cy="336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86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638" y="2205038"/>
            <a:ext cx="4714875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Noise and Model Complexity</a:t>
            </a:r>
          </a:p>
        </p:txBody>
      </p:sp>
      <p:sp>
        <p:nvSpPr>
          <p:cNvPr id="121859" name="AutoShap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tr-TR"/>
              <a:t>Use the simpler one because</a:t>
            </a:r>
          </a:p>
          <a:p>
            <a:r>
              <a:rPr lang="tr-TR" sz="2000"/>
              <a:t>Simpler to use </a:t>
            </a:r>
          </a:p>
          <a:p>
            <a:pPr>
              <a:buFont typeface="Wingdings" pitchFamily="2" charset="2"/>
              <a:buNone/>
            </a:pPr>
            <a:r>
              <a:rPr lang="tr-TR" sz="2000"/>
              <a:t>	(lower computational </a:t>
            </a:r>
          </a:p>
          <a:p>
            <a:pPr>
              <a:buFont typeface="Wingdings" pitchFamily="2" charset="2"/>
              <a:buNone/>
            </a:pPr>
            <a:r>
              <a:rPr lang="tr-TR" sz="2000"/>
              <a:t>	complexity)</a:t>
            </a:r>
          </a:p>
          <a:p>
            <a:r>
              <a:rPr lang="tr-TR" sz="2000"/>
              <a:t>Easier to train (lower </a:t>
            </a:r>
          </a:p>
          <a:p>
            <a:pPr>
              <a:buFont typeface="Wingdings" pitchFamily="2" charset="2"/>
              <a:buNone/>
            </a:pPr>
            <a:r>
              <a:rPr lang="tr-TR" sz="2000"/>
              <a:t>	space complexity)</a:t>
            </a:r>
          </a:p>
          <a:p>
            <a:r>
              <a:rPr lang="tr-TR" sz="2000"/>
              <a:t>Easier to explain </a:t>
            </a:r>
          </a:p>
          <a:p>
            <a:pPr>
              <a:buFont typeface="Wingdings" pitchFamily="2" charset="2"/>
              <a:buNone/>
            </a:pPr>
            <a:r>
              <a:rPr lang="tr-TR" sz="2000"/>
              <a:t>	(more interpretable)</a:t>
            </a:r>
          </a:p>
          <a:p>
            <a:r>
              <a:rPr lang="tr-TR" sz="2000"/>
              <a:t>Generalizes better (lower </a:t>
            </a:r>
          </a:p>
          <a:p>
            <a:pPr>
              <a:buFont typeface="Wingdings" pitchFamily="2" charset="2"/>
              <a:buNone/>
            </a:pPr>
            <a:r>
              <a:rPr lang="tr-TR" sz="2000"/>
              <a:t>	variance - Occam’s razor)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A90D-68B4-44BD-B5BA-4D595A9E4370}" type="slidenum">
              <a:rPr lang="tr-TR"/>
              <a:pPr/>
              <a:t>11</a:t>
            </a:fld>
            <a:endParaRPr lang="tr-T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88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188" y="1557338"/>
            <a:ext cx="6153150" cy="470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757222"/>
          </a:xfrm>
        </p:spPr>
        <p:txBody>
          <a:bodyPr>
            <a:normAutofit fontScale="90000"/>
          </a:bodyPr>
          <a:lstStyle/>
          <a:p>
            <a:r>
              <a:rPr lang="tr-TR" noProof="1"/>
              <a:t>Multiple Classes</a:t>
            </a:r>
            <a:r>
              <a:rPr lang="tr-TR" dirty="0"/>
              <a:t>, </a:t>
            </a:r>
            <a:r>
              <a:rPr lang="tr-TR" i="0" dirty="0">
                <a:latin typeface="Lucida Calligraphy" pitchFamily="66" charset="0"/>
              </a:rPr>
              <a:t>C</a:t>
            </a:r>
            <a:r>
              <a:rPr lang="tr-TR" baseline="-25000" dirty="0"/>
              <a:t>i</a:t>
            </a:r>
            <a:r>
              <a:rPr lang="tr-TR" dirty="0"/>
              <a:t> i=1,...,K</a:t>
            </a:r>
            <a:endParaRPr lang="tr-TR" i="0" noProof="1"/>
          </a:p>
        </p:txBody>
      </p:sp>
      <p:graphicFrame>
        <p:nvGraphicFramePr>
          <p:cNvPr id="122902" name="Object 22"/>
          <p:cNvGraphicFramePr>
            <a:graphicFrameLocks noGrp="1" noChangeAspect="1"/>
          </p:cNvGraphicFramePr>
          <p:nvPr>
            <p:ph sz="half" idx="1"/>
          </p:nvPr>
        </p:nvGraphicFramePr>
        <p:xfrm>
          <a:off x="5575300" y="1412875"/>
          <a:ext cx="1881188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8" name="Equation" r:id="rId4" imgW="863280" imgH="241200" progId="Equation.3">
                  <p:embed/>
                </p:oleObj>
              </mc:Choice>
              <mc:Fallback>
                <p:oleObj name="Equation" r:id="rId4" imgW="863280" imgH="241200" progId="Equation.3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300" y="1412875"/>
                        <a:ext cx="1881188" cy="525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04" name="Object 2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5816600" y="2009775"/>
          <a:ext cx="2620963" cy="998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9" name="Equation" r:id="rId6" imgW="1333440" imgH="507960" progId="Equation.3">
                  <p:embed/>
                </p:oleObj>
              </mc:Choice>
              <mc:Fallback>
                <p:oleObj name="Equation" r:id="rId6" imgW="1333440" imgH="507960" progId="Equation.3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6600" y="2009775"/>
                        <a:ext cx="2620963" cy="998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06" name="Object 2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5937249" y="4429125"/>
          <a:ext cx="3241425" cy="10715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0" name="Equation" r:id="rId8" imgW="1536480" imgH="507960" progId="Equation.3">
                  <p:embed/>
                </p:oleObj>
              </mc:Choice>
              <mc:Fallback>
                <p:oleObj name="Equation" r:id="rId8" imgW="1536480" imgH="507960" progId="Equation.3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7249" y="4429125"/>
                        <a:ext cx="3241425" cy="107157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1555BC-930B-4076-A8BF-A2F2FB6FDEDE}" type="slidenum">
              <a:rPr lang="tr-TR"/>
              <a:pPr/>
              <a:t>12</a:t>
            </a:fld>
            <a:endParaRPr lang="tr-TR" dirty="0"/>
          </a:p>
        </p:txBody>
      </p:sp>
      <p:pic>
        <p:nvPicPr>
          <p:cNvPr id="122895" name="Picture 15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476375" y="2924175"/>
            <a:ext cx="68580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2901" name="Text Box 21"/>
          <p:cNvSpPr txBox="1">
            <a:spLocks noChangeArrowheads="1"/>
          </p:cNvSpPr>
          <p:nvPr/>
        </p:nvSpPr>
        <p:spPr bwMode="auto">
          <a:xfrm>
            <a:off x="5867400" y="3357563"/>
            <a:ext cx="236731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dirty="0">
                <a:latin typeface="+mj-lt"/>
              </a:rPr>
              <a:t>Train hypotheses </a:t>
            </a:r>
          </a:p>
          <a:p>
            <a:r>
              <a:rPr lang="tr-TR" sz="2400" i="1" dirty="0">
                <a:latin typeface="Calibri" pitchFamily="34" charset="0"/>
                <a:cs typeface="Calibri" pitchFamily="34" charset="0"/>
              </a:rPr>
              <a:t>h</a:t>
            </a:r>
            <a:r>
              <a:rPr lang="tr-TR" sz="2400" i="1" baseline="-25000" dirty="0">
                <a:latin typeface="Calibri" pitchFamily="34" charset="0"/>
                <a:cs typeface="Calibri" pitchFamily="34" charset="0"/>
              </a:rPr>
              <a:t>i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(</a:t>
            </a:r>
            <a:r>
              <a:rPr lang="tr-TR" sz="2400" b="1" i="1" dirty="0">
                <a:latin typeface="Calibri" pitchFamily="34" charset="0"/>
                <a:cs typeface="Calibri" pitchFamily="34" charset="0"/>
              </a:rPr>
              <a:t>x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), </a:t>
            </a:r>
            <a:r>
              <a:rPr lang="tr-TR" sz="2400" i="1" dirty="0">
                <a:latin typeface="Calibri" pitchFamily="34" charset="0"/>
                <a:cs typeface="Calibri" pitchFamily="34" charset="0"/>
              </a:rPr>
              <a:t>i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=1,...,</a:t>
            </a:r>
            <a:r>
              <a:rPr lang="tr-TR" sz="2400" i="1" dirty="0">
                <a:latin typeface="Calibri" pitchFamily="34" charset="0"/>
                <a:cs typeface="Calibri" pitchFamily="34" charset="0"/>
              </a:rPr>
              <a:t>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:</a:t>
            </a:r>
          </a:p>
        </p:txBody>
      </p:sp>
      <p:sp>
        <p:nvSpPr>
          <p:cNvPr id="11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1285852" y="6356350"/>
            <a:ext cx="6572296" cy="365125"/>
          </a:xfrm>
        </p:spPr>
        <p:txBody>
          <a:bodyPr/>
          <a:lstStyle/>
          <a:p>
            <a:r>
              <a:rPr lang="tr-TR" dirty="0" smtClean="0">
                <a:solidFill>
                  <a:srgbClr val="B2B2B2"/>
                </a:solidFill>
                <a:latin typeface="+mj-lt"/>
              </a:rPr>
              <a:t>Lecture Notes for E Alpaydın 2010 Introduction to Machine Learning 2e © The MIT Press (V1.0)</a:t>
            </a:r>
            <a:endParaRPr lang="tr-TR" dirty="0">
              <a:solidFill>
                <a:srgbClr val="B2B2B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90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4438" y="1412875"/>
            <a:ext cx="6124575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3906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457200" y="457200"/>
            <a:ext cx="8229600" cy="757222"/>
          </a:xfrm>
        </p:spPr>
        <p:txBody>
          <a:bodyPr>
            <a:normAutofit fontScale="90000"/>
          </a:bodyPr>
          <a:lstStyle/>
          <a:p>
            <a:r>
              <a:rPr lang="tr-TR" dirty="0"/>
              <a:t>Regression</a:t>
            </a:r>
          </a:p>
        </p:txBody>
      </p:sp>
      <p:graphicFrame>
        <p:nvGraphicFramePr>
          <p:cNvPr id="123945" name="Object 41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4506913" y="2205038"/>
          <a:ext cx="193357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55" name="Equation" r:id="rId4" imgW="952200" imgH="215640" progId="Equation.3">
                  <p:embed/>
                </p:oleObj>
              </mc:Choice>
              <mc:Fallback>
                <p:oleObj name="Equation" r:id="rId4" imgW="952200" imgH="215640" progId="Equation.3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6913" y="2205038"/>
                        <a:ext cx="1933575" cy="4381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939" name="Object 35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6038850" y="2794000"/>
          <a:ext cx="2848745" cy="4921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56" name="Equation" r:id="rId6" imgW="1396800" imgH="241200" progId="Equation.3">
                  <p:embed/>
                </p:oleObj>
              </mc:Choice>
              <mc:Fallback>
                <p:oleObj name="Equation" r:id="rId6" imgW="1396800" imgH="241200" progId="Equation.3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8850" y="2794000"/>
                        <a:ext cx="2848745" cy="49212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941" name="Object 37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639763" y="4076700"/>
          <a:ext cx="3541712" cy="91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57" name="Equation" r:id="rId8" imgW="1663560" imgH="431640" progId="Equation.3">
                  <p:embed/>
                </p:oleObj>
              </mc:Choice>
              <mc:Fallback>
                <p:oleObj name="Equation" r:id="rId8" imgW="1663560" imgH="431640" progId="Equation.3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763" y="4076700"/>
                        <a:ext cx="3541712" cy="9191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C3B7E8-76BE-4C0C-B1F0-65BB59E694E5}" type="slidenum">
              <a:rPr lang="tr-TR"/>
              <a:pPr/>
              <a:t>13</a:t>
            </a:fld>
            <a:endParaRPr lang="tr-TR"/>
          </a:p>
        </p:txBody>
      </p:sp>
      <p:sp>
        <p:nvSpPr>
          <p:cNvPr id="123916" name="Line 12"/>
          <p:cNvSpPr>
            <a:spLocks noChangeShapeType="1"/>
          </p:cNvSpPr>
          <p:nvPr/>
        </p:nvSpPr>
        <p:spPr bwMode="auto">
          <a:xfrm flipH="1">
            <a:off x="4211638" y="2781300"/>
            <a:ext cx="360362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23917" name="Line 13"/>
          <p:cNvSpPr>
            <a:spLocks noChangeShapeType="1"/>
          </p:cNvSpPr>
          <p:nvPr/>
        </p:nvSpPr>
        <p:spPr bwMode="auto">
          <a:xfrm flipH="1">
            <a:off x="5292725" y="3429000"/>
            <a:ext cx="576263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graphicFrame>
        <p:nvGraphicFramePr>
          <p:cNvPr id="123952" name="Object 48"/>
          <p:cNvGraphicFramePr>
            <a:graphicFrameLocks noChangeAspect="1"/>
          </p:cNvGraphicFramePr>
          <p:nvPr/>
        </p:nvGraphicFramePr>
        <p:xfrm>
          <a:off x="736600" y="4968875"/>
          <a:ext cx="5491163" cy="1017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58" name="Equation" r:id="rId10" imgW="2323800" imgH="431640" progId="Equation.3">
                  <p:embed/>
                </p:oleObj>
              </mc:Choice>
              <mc:Fallback>
                <p:oleObj name="Equation" r:id="rId10" imgW="2323800" imgH="431640" progId="Equation.3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600" y="4968875"/>
                        <a:ext cx="5491163" cy="10175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953" name="Object 49"/>
          <p:cNvGraphicFramePr>
            <a:graphicFrameLocks noChangeAspect="1"/>
          </p:cNvGraphicFramePr>
          <p:nvPr/>
        </p:nvGraphicFramePr>
        <p:xfrm>
          <a:off x="627063" y="1844675"/>
          <a:ext cx="1912937" cy="173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59" name="Equation" r:id="rId12" imgW="838080" imgH="761760" progId="Equation.3">
                  <p:embed/>
                </p:oleObj>
              </mc:Choice>
              <mc:Fallback>
                <p:oleObj name="Equation" r:id="rId12" imgW="838080" imgH="761760" progId="Equation.3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063" y="1844675"/>
                        <a:ext cx="1912937" cy="1738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1285852" y="6356350"/>
            <a:ext cx="6572296" cy="365125"/>
          </a:xfrm>
        </p:spPr>
        <p:txBody>
          <a:bodyPr/>
          <a:lstStyle/>
          <a:p>
            <a:r>
              <a:rPr lang="tr-TR" dirty="0" smtClean="0">
                <a:solidFill>
                  <a:srgbClr val="B2B2B2"/>
                </a:solidFill>
                <a:latin typeface="+mj-lt"/>
              </a:rPr>
              <a:t>Lecture Notes for E Alpaydın 2010 Introduction to Machine Learning 2e © The MIT Press (V1.0)</a:t>
            </a:r>
            <a:endParaRPr lang="tr-TR" dirty="0">
              <a:solidFill>
                <a:srgbClr val="B2B2B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/>
              <a:t>Model Selection &amp; Generalization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Learning is an </a:t>
            </a:r>
            <a:r>
              <a:rPr lang="tr-TR" dirty="0">
                <a:solidFill>
                  <a:schemeClr val="accent1"/>
                </a:solidFill>
              </a:rPr>
              <a:t>ill-posed problem</a:t>
            </a:r>
            <a:r>
              <a:rPr lang="tr-TR" dirty="0">
                <a:solidFill>
                  <a:schemeClr val="bg2"/>
                </a:solidFill>
              </a:rPr>
              <a:t>;</a:t>
            </a:r>
            <a:r>
              <a:rPr lang="tr-TR" dirty="0"/>
              <a:t> data is not sufficient to find a unique solution</a:t>
            </a:r>
          </a:p>
          <a:p>
            <a:r>
              <a:rPr lang="tr-TR" dirty="0"/>
              <a:t>The need for </a:t>
            </a:r>
            <a:r>
              <a:rPr lang="tr-TR" dirty="0">
                <a:solidFill>
                  <a:schemeClr val="accent1"/>
                </a:solidFill>
              </a:rPr>
              <a:t>inductive bias</a:t>
            </a:r>
            <a:r>
              <a:rPr lang="tr-TR" dirty="0">
                <a:solidFill>
                  <a:schemeClr val="bg2"/>
                </a:solidFill>
              </a:rPr>
              <a:t>,</a:t>
            </a:r>
            <a:r>
              <a:rPr lang="tr-TR" dirty="0">
                <a:solidFill>
                  <a:schemeClr val="hlink"/>
                </a:solidFill>
              </a:rPr>
              <a:t> </a:t>
            </a:r>
            <a:r>
              <a:rPr lang="tr-TR" dirty="0"/>
              <a:t>assumptions about </a:t>
            </a:r>
            <a:r>
              <a:rPr lang="tr-TR" dirty="0">
                <a:latin typeface="Lucida Calligraphy" pitchFamily="66" charset="0"/>
              </a:rPr>
              <a:t>H</a:t>
            </a:r>
            <a:endParaRPr lang="tr-TR" dirty="0">
              <a:solidFill>
                <a:schemeClr val="hlink"/>
              </a:solidFill>
              <a:latin typeface="Lucida Calligraphy" pitchFamily="66" charset="0"/>
            </a:endParaRPr>
          </a:p>
          <a:p>
            <a:r>
              <a:rPr lang="tr-TR" dirty="0">
                <a:solidFill>
                  <a:schemeClr val="accent1"/>
                </a:solidFill>
              </a:rPr>
              <a:t>Generalization: </a:t>
            </a:r>
            <a:r>
              <a:rPr lang="tr-TR" dirty="0"/>
              <a:t>How well a model performs on new data</a:t>
            </a:r>
          </a:p>
          <a:p>
            <a:r>
              <a:rPr lang="tr-TR" dirty="0"/>
              <a:t>Overfitting: </a:t>
            </a:r>
            <a:r>
              <a:rPr lang="tr-TR" dirty="0">
                <a:latin typeface="Lucida Calligraphy" pitchFamily="66" charset="0"/>
              </a:rPr>
              <a:t>H</a:t>
            </a:r>
            <a:r>
              <a:rPr lang="tr-TR" dirty="0"/>
              <a:t> more complex than </a:t>
            </a:r>
            <a:r>
              <a:rPr lang="tr-TR" i="1" dirty="0"/>
              <a:t>C</a:t>
            </a:r>
            <a:r>
              <a:rPr lang="tr-TR" dirty="0"/>
              <a:t> or </a:t>
            </a:r>
            <a:r>
              <a:rPr lang="tr-TR" i="1" dirty="0"/>
              <a:t>f </a:t>
            </a:r>
          </a:p>
          <a:p>
            <a:r>
              <a:rPr lang="tr-TR" dirty="0"/>
              <a:t>Underfitting: </a:t>
            </a:r>
            <a:r>
              <a:rPr lang="tr-TR" dirty="0">
                <a:latin typeface="Lucida Calligraphy" pitchFamily="66" charset="0"/>
              </a:rPr>
              <a:t>H</a:t>
            </a:r>
            <a:r>
              <a:rPr lang="tr-TR" dirty="0"/>
              <a:t> less complex than </a:t>
            </a:r>
            <a:r>
              <a:rPr lang="tr-TR" i="1" dirty="0"/>
              <a:t>C</a:t>
            </a:r>
            <a:r>
              <a:rPr lang="tr-TR" dirty="0"/>
              <a:t> or </a:t>
            </a:r>
            <a:r>
              <a:rPr lang="tr-TR" i="1" dirty="0"/>
              <a:t>f</a:t>
            </a:r>
            <a:endParaRPr lang="tr-TR" i="1" dirty="0">
              <a:solidFill>
                <a:srgbClr val="990033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26EC8-C52F-40DA-B769-489166C0D70A}" type="slidenum">
              <a:rPr lang="tr-TR"/>
              <a:pPr/>
              <a:t>14</a:t>
            </a:fld>
            <a:endParaRPr lang="tr-T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Triple Trade-Off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989138"/>
            <a:ext cx="8229600" cy="3886200"/>
          </a:xfrm>
        </p:spPr>
        <p:txBody>
          <a:bodyPr/>
          <a:lstStyle/>
          <a:p>
            <a:pPr marL="609600" indent="-609600"/>
            <a:r>
              <a:rPr lang="tr-TR"/>
              <a:t>There is a trade-off between three factors (Dietterich, 2003):</a:t>
            </a:r>
          </a:p>
          <a:p>
            <a:pPr marL="990600" lvl="1" indent="-533400">
              <a:buFont typeface="Wingdings" pitchFamily="2" charset="2"/>
              <a:buAutoNum type="arabicPeriod"/>
            </a:pPr>
            <a:r>
              <a:rPr lang="tr-TR" sz="2400"/>
              <a:t>Complexity of </a:t>
            </a:r>
            <a:r>
              <a:rPr lang="tr-TR" sz="2400">
                <a:latin typeface="Lucida Calligraphy" pitchFamily="66" charset="0"/>
              </a:rPr>
              <a:t>H</a:t>
            </a:r>
            <a:r>
              <a:rPr lang="tr-TR" sz="2400" i="1"/>
              <a:t>, c </a:t>
            </a:r>
            <a:r>
              <a:rPr lang="tr-TR" sz="2400"/>
              <a:t>(</a:t>
            </a:r>
            <a:r>
              <a:rPr lang="tr-TR" sz="2400">
                <a:latin typeface="Lucida Calligraphy" pitchFamily="66" charset="0"/>
              </a:rPr>
              <a:t>H</a:t>
            </a:r>
            <a:r>
              <a:rPr lang="tr-TR" sz="2400"/>
              <a:t>),</a:t>
            </a:r>
          </a:p>
          <a:p>
            <a:pPr marL="990600" lvl="1" indent="-533400">
              <a:buFont typeface="Wingdings" pitchFamily="2" charset="2"/>
              <a:buAutoNum type="arabicPeriod"/>
            </a:pPr>
            <a:r>
              <a:rPr lang="tr-TR" sz="2400"/>
              <a:t>Training set size, </a:t>
            </a:r>
            <a:r>
              <a:rPr lang="tr-TR" sz="2400" i="1"/>
              <a:t>N, </a:t>
            </a:r>
            <a:endParaRPr lang="tr-TR" sz="2400"/>
          </a:p>
          <a:p>
            <a:pPr marL="990600" lvl="1" indent="-533400">
              <a:buFont typeface="Wingdings" pitchFamily="2" charset="2"/>
              <a:buAutoNum type="arabicPeriod"/>
            </a:pPr>
            <a:r>
              <a:rPr lang="tr-TR" sz="2400"/>
              <a:t>Generalization error, </a:t>
            </a:r>
            <a:r>
              <a:rPr lang="tr-TR" sz="2400" i="1"/>
              <a:t>E</a:t>
            </a:r>
            <a:r>
              <a:rPr lang="tr-TR" sz="2400"/>
              <a:t>, on new data</a:t>
            </a:r>
          </a:p>
          <a:p>
            <a:pPr marL="609600" indent="-609600">
              <a:buFont typeface="Wingdings" pitchFamily="2" charset="2"/>
              <a:buChar char="¨"/>
            </a:pPr>
            <a:r>
              <a:rPr lang="tr-TR"/>
              <a:t>As </a:t>
            </a:r>
            <a:r>
              <a:rPr lang="tr-TR" i="1"/>
              <a:t>N</a:t>
            </a:r>
            <a:r>
              <a:rPr lang="tr-TR">
                <a:latin typeface="Symbol" pitchFamily="18" charset="2"/>
              </a:rPr>
              <a:t>­, </a:t>
            </a:r>
            <a:r>
              <a:rPr lang="tr-TR" i="1"/>
              <a:t>E</a:t>
            </a:r>
            <a:r>
              <a:rPr lang="tr-TR">
                <a:latin typeface="Symbol" pitchFamily="18" charset="2"/>
              </a:rPr>
              <a:t>¯</a:t>
            </a:r>
            <a:endParaRPr lang="tr-TR"/>
          </a:p>
          <a:p>
            <a:pPr marL="609600" indent="-609600">
              <a:buFont typeface="Wingdings" pitchFamily="2" charset="2"/>
              <a:buChar char="¨"/>
            </a:pPr>
            <a:r>
              <a:rPr lang="tr-TR"/>
              <a:t>As </a:t>
            </a:r>
            <a:r>
              <a:rPr lang="tr-TR" i="1"/>
              <a:t>c </a:t>
            </a:r>
            <a:r>
              <a:rPr lang="tr-TR"/>
              <a:t>(</a:t>
            </a:r>
            <a:r>
              <a:rPr lang="tr-TR">
                <a:latin typeface="Lucida Calligraphy" pitchFamily="66" charset="0"/>
              </a:rPr>
              <a:t>H</a:t>
            </a:r>
            <a:r>
              <a:rPr lang="tr-TR"/>
              <a:t>)</a:t>
            </a:r>
            <a:r>
              <a:rPr lang="tr-TR">
                <a:latin typeface="Symbol" pitchFamily="18" charset="2"/>
              </a:rPr>
              <a:t>­, </a:t>
            </a:r>
            <a:r>
              <a:rPr lang="tr-TR"/>
              <a:t>first </a:t>
            </a:r>
            <a:r>
              <a:rPr lang="tr-TR" i="1"/>
              <a:t>E</a:t>
            </a:r>
            <a:r>
              <a:rPr lang="tr-TR">
                <a:latin typeface="Symbol" pitchFamily="18" charset="2"/>
              </a:rPr>
              <a:t>¯ </a:t>
            </a:r>
            <a:r>
              <a:rPr lang="tr-TR"/>
              <a:t>and then </a:t>
            </a:r>
            <a:r>
              <a:rPr lang="tr-TR" i="1"/>
              <a:t>E</a:t>
            </a:r>
            <a:r>
              <a:rPr lang="tr-TR">
                <a:latin typeface="Symbol" pitchFamily="18" charset="2"/>
              </a:rPr>
              <a:t>­</a:t>
            </a:r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AD753-33B0-45DC-B91F-EDFAACD52824}" type="slidenum">
              <a:rPr lang="tr-TR"/>
              <a:pPr/>
              <a:t>15</a:t>
            </a:fld>
            <a:endParaRPr lang="tr-T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Cross-Validation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To estimate generalization error, we need data unseen during training. We split the data as</a:t>
            </a:r>
          </a:p>
          <a:p>
            <a:pPr lvl="1"/>
            <a:r>
              <a:rPr lang="tr-TR" sz="2400"/>
              <a:t>Training set (50%)</a:t>
            </a:r>
          </a:p>
          <a:p>
            <a:pPr lvl="1"/>
            <a:r>
              <a:rPr lang="tr-TR" sz="2400"/>
              <a:t>Validation set (25%)</a:t>
            </a:r>
          </a:p>
          <a:p>
            <a:pPr lvl="1"/>
            <a:r>
              <a:rPr lang="tr-TR" sz="2400"/>
              <a:t>Test (publication) set (25%)</a:t>
            </a:r>
          </a:p>
          <a:p>
            <a:r>
              <a:rPr lang="tr-TR"/>
              <a:t>Resampling when there is few data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Lecture Notes for E </a:t>
            </a:r>
            <a:r>
              <a:rPr lang="en-US" dirty="0" err="1" smtClean="0"/>
              <a:t>Alpaydın</a:t>
            </a:r>
            <a:r>
              <a:rPr lang="en-US" dirty="0" smtClean="0"/>
              <a:t> 2010 Introduction to Machine Learning 2e © The MIT Press (V1.0)</a:t>
            </a:r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C725E-4115-4786-8A56-EA4079F6953E}" type="slidenum">
              <a:rPr lang="tr-TR"/>
              <a:pPr/>
              <a:t>16</a:t>
            </a:fld>
            <a:endParaRPr lang="tr-T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Dimensions of a Supervised Learner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609600" indent="-609600">
              <a:buFont typeface="Wingdings" pitchFamily="2" charset="2"/>
              <a:buAutoNum type="arabicPeriod"/>
            </a:pPr>
            <a:r>
              <a:rPr lang="tr-TR" sz="2400" dirty="0" smtClean="0">
                <a:solidFill>
                  <a:schemeClr val="accent1"/>
                </a:solidFill>
                <a:latin typeface="+mj-lt"/>
              </a:rPr>
              <a:t>Model: </a:t>
            </a:r>
            <a:endParaRPr lang="tr-TR" sz="2400" dirty="0">
              <a:solidFill>
                <a:schemeClr val="accent1"/>
              </a:solidFill>
              <a:latin typeface="+mj-lt"/>
            </a:endParaRPr>
          </a:p>
          <a:p>
            <a:pPr marL="990600" lvl="1" indent="-533400">
              <a:buFont typeface="Wingdings" pitchFamily="2" charset="2"/>
              <a:buNone/>
            </a:pPr>
            <a:r>
              <a:rPr lang="tr-TR" i="1" dirty="0">
                <a:latin typeface="+mj-lt"/>
              </a:rPr>
              <a:t>		</a:t>
            </a:r>
            <a:endParaRPr lang="tr-TR" dirty="0">
              <a:latin typeface="+mj-lt"/>
            </a:endParaRPr>
          </a:p>
          <a:p>
            <a:pPr marL="609600" indent="-609600">
              <a:buFont typeface="Wingdings" pitchFamily="2" charset="2"/>
              <a:buAutoNum type="arabicPeriod"/>
            </a:pPr>
            <a:r>
              <a:rPr lang="tr-TR" sz="2400" dirty="0">
                <a:solidFill>
                  <a:schemeClr val="accent1"/>
                </a:solidFill>
                <a:latin typeface="+mj-lt"/>
              </a:rPr>
              <a:t>Loss function:</a:t>
            </a:r>
          </a:p>
          <a:p>
            <a:pPr marL="990600" lvl="1" indent="-533400">
              <a:buFont typeface="Wingdings" pitchFamily="2" charset="2"/>
              <a:buNone/>
            </a:pPr>
            <a:r>
              <a:rPr lang="tr-TR" dirty="0">
                <a:latin typeface="+mj-lt"/>
              </a:rPr>
              <a:t>		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tr-TR" sz="2400" dirty="0">
                <a:solidFill>
                  <a:schemeClr val="accent1"/>
                </a:solidFill>
                <a:latin typeface="+mj-lt"/>
              </a:rPr>
              <a:t>Optimization procedure:</a:t>
            </a:r>
          </a:p>
          <a:p>
            <a:pPr marL="609600" indent="-609600">
              <a:buFont typeface="Wingdings" pitchFamily="2" charset="2"/>
              <a:buNone/>
            </a:pPr>
            <a:r>
              <a:rPr lang="tr-TR" sz="2000" dirty="0">
                <a:latin typeface="Symbol" pitchFamily="18" charset="2"/>
              </a:rPr>
              <a:t>			</a:t>
            </a:r>
            <a:endParaRPr lang="tr-TR" sz="2000" dirty="0"/>
          </a:p>
        </p:txBody>
      </p:sp>
      <p:graphicFrame>
        <p:nvGraphicFramePr>
          <p:cNvPr id="128017" name="Object 17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2443163" y="2071688"/>
          <a:ext cx="900112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23" name="Equation" r:id="rId3" imgW="457200" imgH="203040" progId="Equation.3">
                  <p:embed/>
                </p:oleObj>
              </mc:Choice>
              <mc:Fallback>
                <p:oleObj name="Equation" r:id="rId3" imgW="457200" imgH="20304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3163" y="2071688"/>
                        <a:ext cx="900112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019" name="Object 19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3625850" y="2928938"/>
          <a:ext cx="3590925" cy="763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24" name="Equation" r:id="rId5" imgW="1612800" imgH="342720" progId="Equation.3">
                  <p:embed/>
                </p:oleObj>
              </mc:Choice>
              <mc:Fallback>
                <p:oleObj name="Equation" r:id="rId5" imgW="1612800" imgH="34272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5850" y="2928938"/>
                        <a:ext cx="3590925" cy="763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0D5A9-BAEB-40C8-9A1F-20C1C81D894A}" type="slidenum">
              <a:rPr lang="tr-TR"/>
              <a:pPr/>
              <a:t>17</a:t>
            </a:fld>
            <a:endParaRPr lang="tr-TR"/>
          </a:p>
        </p:txBody>
      </p:sp>
      <p:graphicFrame>
        <p:nvGraphicFramePr>
          <p:cNvPr id="128021" name="Object 21"/>
          <p:cNvGraphicFramePr>
            <a:graphicFrameLocks noChangeAspect="1"/>
          </p:cNvGraphicFramePr>
          <p:nvPr/>
        </p:nvGraphicFramePr>
        <p:xfrm>
          <a:off x="3190875" y="4375150"/>
          <a:ext cx="2814638" cy="58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25" name="Equation" r:id="rId7" imgW="1282680" imgH="266400" progId="Equation.3">
                  <p:embed/>
                </p:oleObj>
              </mc:Choice>
              <mc:Fallback>
                <p:oleObj name="Equation" r:id="rId7" imgW="1282680" imgH="266400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0875" y="4375150"/>
                        <a:ext cx="2814638" cy="582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1285852" y="6356350"/>
            <a:ext cx="6572296" cy="365125"/>
          </a:xfrm>
        </p:spPr>
        <p:txBody>
          <a:bodyPr/>
          <a:lstStyle/>
          <a:p>
            <a:r>
              <a:rPr lang="tr-TR" dirty="0" smtClean="0">
                <a:solidFill>
                  <a:srgbClr val="B2B2B2"/>
                </a:solidFill>
                <a:latin typeface="Calibri" pitchFamily="34" charset="0"/>
                <a:cs typeface="Calibri" pitchFamily="34" charset="0"/>
              </a:rPr>
              <a:t>Lecture Notes for E Alpaydın 2010 Introduction to Machine Learning 2e © The MIT Press (V1.0)</a:t>
            </a:r>
            <a:endParaRPr lang="tr-TR" dirty="0">
              <a:solidFill>
                <a:srgbClr val="B2B2B2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Question: N-Fold Cross Validation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happens when N is small?</a:t>
            </a:r>
          </a:p>
          <a:p>
            <a:pPr lvl="1"/>
            <a:r>
              <a:rPr lang="en-US" dirty="0" smtClean="0"/>
              <a:t>Extreme =2</a:t>
            </a:r>
          </a:p>
          <a:p>
            <a:r>
              <a:rPr lang="en-US" dirty="0" smtClean="0"/>
              <a:t>What happens when N is large?</a:t>
            </a:r>
          </a:p>
          <a:p>
            <a:pPr lvl="1"/>
            <a:r>
              <a:rPr lang="en-US" dirty="0" smtClean="0"/>
              <a:t>Extreme = N (LOO-CV)</a:t>
            </a:r>
          </a:p>
          <a:p>
            <a:r>
              <a:rPr lang="en-US" dirty="0" smtClean="0"/>
              <a:t>What are you testing (say, Algorithm = decision trees)</a:t>
            </a:r>
          </a:p>
          <a:p>
            <a:pPr lvl="1"/>
            <a:r>
              <a:rPr lang="en-US" dirty="0" smtClean="0"/>
              <a:t>Modeling algorithm?</a:t>
            </a:r>
          </a:p>
          <a:p>
            <a:pPr lvl="1"/>
            <a:r>
              <a:rPr lang="en-US" dirty="0" smtClean="0"/>
              <a:t>Model for </a:t>
            </a:r>
            <a:r>
              <a:rPr lang="en-US" dirty="0" err="1" smtClean="0"/>
              <a:t>ith</a:t>
            </a:r>
            <a:r>
              <a:rPr lang="en-US" dirty="0" smtClean="0"/>
              <a:t> fold?</a:t>
            </a:r>
          </a:p>
          <a:p>
            <a:pPr lvl="1"/>
            <a:r>
              <a:rPr lang="en-US" dirty="0" smtClean="0"/>
              <a:t>Model for N folds?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02EA1-D2B5-4355-B372-290AC846D86A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3819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2000" i="0"/>
              <a:t>CHAPTER 2:</a:t>
            </a:r>
            <a:r>
              <a:rPr lang="tr-TR"/>
              <a:t> </a:t>
            </a:r>
            <a:br>
              <a:rPr lang="tr-TR"/>
            </a:br>
            <a:r>
              <a:rPr lang="tr-TR"/>
              <a:t>Supervised Learning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1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Learning a Class from Examples</a:t>
            </a:r>
          </a:p>
        </p:txBody>
      </p:sp>
      <p:sp>
        <p:nvSpPr>
          <p:cNvPr id="47111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Class C of a “family car”</a:t>
            </a:r>
          </a:p>
          <a:p>
            <a:pPr lvl="1"/>
            <a:r>
              <a:rPr lang="tr-TR" sz="2400" dirty="0">
                <a:solidFill>
                  <a:schemeClr val="accent1"/>
                </a:solidFill>
                <a:latin typeface="+mj-lt"/>
              </a:rPr>
              <a:t>Prediction: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 Is car 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 a family car?</a:t>
            </a:r>
          </a:p>
          <a:p>
            <a:pPr lvl="1"/>
            <a:r>
              <a:rPr lang="tr-TR" sz="2400" dirty="0">
                <a:solidFill>
                  <a:schemeClr val="accent1"/>
                </a:solidFill>
                <a:latin typeface="+mj-lt"/>
              </a:rPr>
              <a:t>Knowledge extraction: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What do people expect from a family car?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Output: </a:t>
            </a:r>
          </a:p>
          <a:p>
            <a:pPr lvl="1">
              <a:buFont typeface="Wingdings" pitchFamily="2" charset="2"/>
              <a:buNone/>
            </a:pPr>
            <a:r>
              <a:rPr lang="tr-TR" sz="2400" dirty="0">
                <a:solidFill>
                  <a:schemeClr val="tx2"/>
                </a:solidFill>
                <a:latin typeface="+mj-lt"/>
              </a:rPr>
              <a:t>		Positive (+) and negative (–) examples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Input representation: </a:t>
            </a:r>
          </a:p>
          <a:p>
            <a:pPr>
              <a:buFont typeface="Wingdings" pitchFamily="2" charset="2"/>
              <a:buNone/>
            </a:pPr>
            <a:r>
              <a:rPr lang="tr-TR" i="1" dirty="0">
                <a:solidFill>
                  <a:schemeClr val="tx2"/>
                </a:solidFill>
                <a:latin typeface="+mj-lt"/>
              </a:rPr>
              <a:t>		x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1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: price,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2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: engine power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44352-98EB-4C2F-B839-A2A12EA93647}" type="slidenum">
              <a:rPr lang="tr-TR"/>
              <a:pPr/>
              <a:t>3</a:t>
            </a:fld>
            <a:endParaRPr lang="tr-TR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857224" y="6429396"/>
            <a:ext cx="6572296" cy="292079"/>
          </a:xfrm>
        </p:spPr>
        <p:txBody>
          <a:bodyPr/>
          <a:lstStyle/>
          <a:p>
            <a:r>
              <a:rPr lang="en-US" dirty="0" smtClean="0"/>
              <a:t>Lecture Notes for E </a:t>
            </a:r>
            <a:r>
              <a:rPr lang="en-US" dirty="0" err="1" smtClean="0"/>
              <a:t>Alpaydın</a:t>
            </a:r>
            <a:r>
              <a:rPr lang="en-US" dirty="0" smtClean="0"/>
              <a:t> 2010 Introduction to Machine Learning 2e © The MIT Press (V1.0)</a:t>
            </a:r>
            <a:endParaRPr lang="tr-T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46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1557338"/>
            <a:ext cx="5581650" cy="508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2644" name="Rectangle 4"/>
          <p:cNvSpPr>
            <a:spLocks noGrp="1" noChangeArrowheads="1"/>
          </p:cNvSpPr>
          <p:nvPr>
            <p:ph type="title" sz="quarter"/>
          </p:nvPr>
        </p:nvSpPr>
        <p:spPr>
          <a:xfrm>
            <a:off x="457200" y="457200"/>
            <a:ext cx="8229600" cy="828660"/>
          </a:xfrm>
        </p:spPr>
        <p:txBody>
          <a:bodyPr/>
          <a:lstStyle/>
          <a:p>
            <a:r>
              <a:rPr lang="tr-TR" dirty="0"/>
              <a:t>Training set </a:t>
            </a:r>
            <a:r>
              <a:rPr lang="tr-TR" i="0" dirty="0">
                <a:latin typeface="Lucida Calligraphy" pitchFamily="66" charset="0"/>
              </a:rPr>
              <a:t>X</a:t>
            </a:r>
          </a:p>
        </p:txBody>
      </p:sp>
      <p:graphicFrame>
        <p:nvGraphicFramePr>
          <p:cNvPr id="112665" name="Rectangle 25"/>
          <p:cNvGraphicFramePr>
            <a:graphicFrameLocks noGrp="1"/>
          </p:cNvGraphicFramePr>
          <p:nvPr>
            <p:ph sz="quarter" idx="1"/>
          </p:nvPr>
        </p:nvGraphicFramePr>
        <p:xfrm>
          <a:off x="2476500" y="2914650"/>
          <a:ext cx="0" cy="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5" name="Equation" r:id="rId4" imgW="0" imgH="0" progId="Equation.3">
                  <p:embed/>
                </p:oleObj>
              </mc:Choice>
              <mc:Fallback>
                <p:oleObj name="Equation" r:id="rId4" imgW="0" imgH="0" progId="Equation.3">
                  <p:embed/>
                  <p:pic>
                    <p:nvPicPr>
                      <p:cNvPr id="0" name="Rectangle 25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0" y="2914650"/>
                        <a:ext cx="0" cy="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67" name="Object 27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6175375" y="1357313"/>
          <a:ext cx="180657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6" name="Equation" r:id="rId5" imgW="863280" imgH="241200" progId="Equation.3">
                  <p:embed/>
                </p:oleObj>
              </mc:Choice>
              <mc:Fallback>
                <p:oleObj name="Equation" r:id="rId5" imgW="863280" imgH="241200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5375" y="1357313"/>
                        <a:ext cx="1806575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71" name="Object 31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4810125" y="2071688"/>
          <a:ext cx="3095625" cy="1031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7" name="Equation" r:id="rId7" imgW="1371600" imgH="457200" progId="Equation.3">
                  <p:embed/>
                </p:oleObj>
              </mc:Choice>
              <mc:Fallback>
                <p:oleObj name="Equation" r:id="rId7" imgW="1371600" imgH="457200" progId="Equation.3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0125" y="2071688"/>
                        <a:ext cx="3095625" cy="1031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DA0B84-E934-4CCF-852A-950DBD7D0868}" type="slidenum">
              <a:rPr lang="tr-TR"/>
              <a:pPr/>
              <a:t>4</a:t>
            </a:fld>
            <a:endParaRPr lang="tr-TR"/>
          </a:p>
        </p:txBody>
      </p:sp>
      <p:graphicFrame>
        <p:nvGraphicFramePr>
          <p:cNvPr id="112673" name="Object 33"/>
          <p:cNvGraphicFramePr>
            <a:graphicFrameLocks noChangeAspect="1"/>
          </p:cNvGraphicFramePr>
          <p:nvPr/>
        </p:nvGraphicFramePr>
        <p:xfrm>
          <a:off x="6359525" y="3746500"/>
          <a:ext cx="1247775" cy="1068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8" name="Equation" r:id="rId9" imgW="533160" imgH="457200" progId="Equation.3">
                  <p:embed/>
                </p:oleObj>
              </mc:Choice>
              <mc:Fallback>
                <p:oleObj name="Equation" r:id="rId9" imgW="533160" imgH="457200" progId="Equation.3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9525" y="3746500"/>
                        <a:ext cx="1247775" cy="1068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857224" y="6429396"/>
            <a:ext cx="6572296" cy="292079"/>
          </a:xfrm>
        </p:spPr>
        <p:txBody>
          <a:bodyPr/>
          <a:lstStyle/>
          <a:p>
            <a:r>
              <a:rPr lang="en-US" dirty="0" smtClean="0">
                <a:solidFill>
                  <a:srgbClr val="B2B2B2"/>
                </a:solidFill>
                <a:latin typeface="Calibri" pitchFamily="34" charset="0"/>
                <a:cs typeface="Calibri" pitchFamily="34" charset="0"/>
              </a:rPr>
              <a:t>Lecture Notes for E </a:t>
            </a:r>
            <a:r>
              <a:rPr lang="en-US" dirty="0" err="1" smtClean="0">
                <a:solidFill>
                  <a:srgbClr val="B2B2B2"/>
                </a:solidFill>
                <a:latin typeface="Calibri" pitchFamily="34" charset="0"/>
                <a:cs typeface="Calibri" pitchFamily="34" charset="0"/>
              </a:rPr>
              <a:t>Alpaydın</a:t>
            </a:r>
            <a:r>
              <a:rPr lang="en-US" dirty="0" smtClean="0">
                <a:solidFill>
                  <a:srgbClr val="B2B2B2"/>
                </a:solidFill>
                <a:latin typeface="Calibri" pitchFamily="34" charset="0"/>
                <a:cs typeface="Calibri" pitchFamily="34" charset="0"/>
              </a:rPr>
              <a:t> 2010 Introduction to Machine Learning 2e © The MIT Press (V1.0)</a:t>
            </a:r>
            <a:endParaRPr lang="tr-TR" dirty="0">
              <a:solidFill>
                <a:srgbClr val="B2B2B2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71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188" y="1484313"/>
            <a:ext cx="5400675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428604"/>
            <a:ext cx="8229600" cy="1143000"/>
          </a:xfrm>
        </p:spPr>
        <p:txBody>
          <a:bodyPr/>
          <a:lstStyle/>
          <a:p>
            <a:r>
              <a:rPr lang="tr-TR" dirty="0"/>
              <a:t>Class </a:t>
            </a:r>
            <a:r>
              <a:rPr lang="tr-TR" i="0" dirty="0">
                <a:latin typeface="Lucida Calligraphy" pitchFamily="66" charset="0"/>
              </a:rPr>
              <a:t>C</a:t>
            </a:r>
          </a:p>
        </p:txBody>
      </p:sp>
      <p:graphicFrame>
        <p:nvGraphicFramePr>
          <p:cNvPr id="115723" name="Object 11"/>
          <p:cNvGraphicFramePr>
            <a:graphicFrameLocks noGrp="1" noChangeAspect="1"/>
          </p:cNvGraphicFramePr>
          <p:nvPr>
            <p:ph idx="1"/>
          </p:nvPr>
        </p:nvGraphicFramePr>
        <p:xfrm>
          <a:off x="2114550" y="1863725"/>
          <a:ext cx="6135688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25" name="Equation" r:id="rId4" imgW="3022560" imgH="203040" progId="Equation.3">
                  <p:embed/>
                </p:oleObj>
              </mc:Choice>
              <mc:Fallback>
                <p:oleObj name="Equation" r:id="rId4" imgW="3022560" imgH="20304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4550" y="1863725"/>
                        <a:ext cx="6135688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E7FC5-EBE2-4223-9934-12223D1105AE}" type="slidenum">
              <a:rPr lang="tr-TR"/>
              <a:pPr/>
              <a:t>5</a:t>
            </a:fld>
            <a:endParaRPr lang="tr-T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Lecture Notes for E Alpaydın 2010 Introduction to Machine Learning 2e © The MIT Press (V1.0)</a:t>
            </a:r>
            <a:endParaRPr lang="tr-T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701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0" y="1484313"/>
            <a:ext cx="6153150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357166"/>
            <a:ext cx="8229600" cy="1143000"/>
          </a:xfrm>
        </p:spPr>
        <p:txBody>
          <a:bodyPr/>
          <a:lstStyle/>
          <a:p>
            <a:r>
              <a:rPr lang="tr-TR" dirty="0"/>
              <a:t>Hypothesis class </a:t>
            </a:r>
            <a:r>
              <a:rPr lang="tr-TR" i="0" dirty="0">
                <a:latin typeface="Lucida Calligraphy" pitchFamily="66" charset="0"/>
              </a:rPr>
              <a:t>H</a:t>
            </a:r>
          </a:p>
        </p:txBody>
      </p:sp>
      <p:graphicFrame>
        <p:nvGraphicFramePr>
          <p:cNvPr id="114712" name="Object 24"/>
          <p:cNvGraphicFramePr>
            <a:graphicFrameLocks noGrp="1" noChangeAspect="1"/>
          </p:cNvGraphicFramePr>
          <p:nvPr>
            <p:ph sz="half" idx="1"/>
          </p:nvPr>
        </p:nvGraphicFramePr>
        <p:xfrm>
          <a:off x="3922713" y="1543050"/>
          <a:ext cx="3689350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16" name="Equation" r:id="rId4" imgW="2019240" imgH="457200" progId="Equation.3">
                  <p:embed/>
                </p:oleObj>
              </mc:Choice>
              <mc:Fallback>
                <p:oleObj name="Equation" r:id="rId4" imgW="2019240" imgH="457200" progId="Equation.3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2713" y="1543050"/>
                        <a:ext cx="3689350" cy="835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714" name="Object 26"/>
          <p:cNvGraphicFramePr>
            <a:graphicFrameLocks noGrp="1" noChangeAspect="1"/>
          </p:cNvGraphicFramePr>
          <p:nvPr>
            <p:ph sz="half" idx="2"/>
          </p:nvPr>
        </p:nvGraphicFramePr>
        <p:xfrm>
          <a:off x="5503863" y="4500563"/>
          <a:ext cx="300037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17" name="Equation" r:id="rId6" imgW="1511280" imgH="431640" progId="Equation.3">
                  <p:embed/>
                </p:oleObj>
              </mc:Choice>
              <mc:Fallback>
                <p:oleObj name="Equation" r:id="rId6" imgW="1511280" imgH="431640" progId="Equation.3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3863" y="4500563"/>
                        <a:ext cx="3000375" cy="857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044D3-A45A-49F6-AF6E-C0C10AACE9F4}" type="slidenum">
              <a:rPr lang="tr-TR"/>
              <a:pPr/>
              <a:t>6</a:t>
            </a:fld>
            <a:endParaRPr lang="tr-TR"/>
          </a:p>
        </p:txBody>
      </p:sp>
      <p:sp>
        <p:nvSpPr>
          <p:cNvPr id="114709" name="Text Box 21"/>
          <p:cNvSpPr txBox="1">
            <a:spLocks noChangeArrowheads="1"/>
          </p:cNvSpPr>
          <p:nvPr/>
        </p:nvSpPr>
        <p:spPr bwMode="auto">
          <a:xfrm>
            <a:off x="5148263" y="4000504"/>
            <a:ext cx="36210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tr-TR" sz="2400" dirty="0">
                <a:latin typeface="+mj-lt"/>
              </a:rPr>
              <a:t>Error of </a:t>
            </a:r>
            <a:r>
              <a:rPr lang="tr-TR" sz="2400" i="1" dirty="0">
                <a:latin typeface="+mj-lt"/>
              </a:rPr>
              <a:t>h </a:t>
            </a:r>
            <a:r>
              <a:rPr lang="tr-TR" sz="2400" dirty="0">
                <a:latin typeface="+mj-lt"/>
              </a:rPr>
              <a:t>on</a:t>
            </a:r>
            <a:r>
              <a:rPr lang="tr-TR" sz="2400" i="1" dirty="0">
                <a:latin typeface="+mj-lt"/>
              </a:rPr>
              <a:t> </a:t>
            </a:r>
            <a:r>
              <a:rPr lang="tr-TR" sz="2400" i="0" dirty="0" smtClean="0">
                <a:latin typeface="Lucida Calligraphy" pitchFamily="66" charset="0"/>
              </a:rPr>
              <a:t>H</a:t>
            </a:r>
            <a:endParaRPr lang="en-GB" sz="2400" dirty="0">
              <a:latin typeface="+mj-lt"/>
            </a:endParaRPr>
          </a:p>
        </p:txBody>
      </p:sp>
      <p:sp>
        <p:nvSpPr>
          <p:cNvPr id="11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1285852" y="6356350"/>
            <a:ext cx="6572296" cy="365125"/>
          </a:xfrm>
        </p:spPr>
        <p:txBody>
          <a:bodyPr/>
          <a:lstStyle/>
          <a:p>
            <a:r>
              <a:rPr lang="tr-TR" dirty="0" smtClean="0">
                <a:solidFill>
                  <a:srgbClr val="B2B2B2"/>
                </a:solidFill>
                <a:latin typeface="Calibri" pitchFamily="34" charset="0"/>
                <a:cs typeface="Calibri" pitchFamily="34" charset="0"/>
              </a:rPr>
              <a:t>Lecture Notes for E Alpaydın 2010 Introduction to Machine Learning 2e © The MIT Press (V1.0)</a:t>
            </a:r>
            <a:endParaRPr lang="tr-TR" dirty="0">
              <a:solidFill>
                <a:srgbClr val="B2B2B2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74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1557338"/>
            <a:ext cx="5000625" cy="466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S, G, and the Version Space</a:t>
            </a:r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278D9-B881-4104-A829-EC488FE52DF4}" type="slidenum">
              <a:rPr lang="tr-TR"/>
              <a:pPr/>
              <a:t>7</a:t>
            </a:fld>
            <a:endParaRPr lang="tr-TR"/>
          </a:p>
        </p:txBody>
      </p:sp>
      <p:sp>
        <p:nvSpPr>
          <p:cNvPr id="116749" name="Line 13"/>
          <p:cNvSpPr>
            <a:spLocks noChangeShapeType="1"/>
          </p:cNvSpPr>
          <p:nvPr/>
        </p:nvSpPr>
        <p:spPr bwMode="auto">
          <a:xfrm>
            <a:off x="2411413" y="2349500"/>
            <a:ext cx="215900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16750" name="Line 14"/>
          <p:cNvSpPr>
            <a:spLocks noChangeShapeType="1"/>
          </p:cNvSpPr>
          <p:nvPr/>
        </p:nvSpPr>
        <p:spPr bwMode="auto">
          <a:xfrm flipH="1">
            <a:off x="4427538" y="2781300"/>
            <a:ext cx="576262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16753" name="Text Box 17"/>
          <p:cNvSpPr txBox="1">
            <a:spLocks noChangeArrowheads="1"/>
          </p:cNvSpPr>
          <p:nvPr/>
        </p:nvSpPr>
        <p:spPr bwMode="auto">
          <a:xfrm>
            <a:off x="1547813" y="1952625"/>
            <a:ext cx="296626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000" dirty="0">
                <a:latin typeface="+mj-lt"/>
              </a:rPr>
              <a:t>most specific hypothesis, </a:t>
            </a:r>
            <a:r>
              <a:rPr lang="tr-TR" sz="2000" i="1" dirty="0">
                <a:latin typeface="+mj-lt"/>
              </a:rPr>
              <a:t>S</a:t>
            </a:r>
            <a:endParaRPr lang="en-GB" sz="2000" i="1" dirty="0">
              <a:latin typeface="+mj-lt"/>
            </a:endParaRPr>
          </a:p>
        </p:txBody>
      </p:sp>
      <p:sp>
        <p:nvSpPr>
          <p:cNvPr id="116754" name="Text Box 18"/>
          <p:cNvSpPr txBox="1">
            <a:spLocks noChangeArrowheads="1"/>
          </p:cNvSpPr>
          <p:nvPr/>
        </p:nvSpPr>
        <p:spPr bwMode="auto">
          <a:xfrm>
            <a:off x="5003800" y="2457450"/>
            <a:ext cx="301018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000" dirty="0">
                <a:latin typeface="+mj-lt"/>
              </a:rPr>
              <a:t>most general hypothesis, </a:t>
            </a:r>
            <a:r>
              <a:rPr lang="tr-TR" sz="2000" i="1" dirty="0">
                <a:latin typeface="+mj-lt"/>
              </a:rPr>
              <a:t>G</a:t>
            </a:r>
            <a:endParaRPr lang="en-GB" sz="2000" i="1" dirty="0">
              <a:latin typeface="+mj-lt"/>
            </a:endParaRPr>
          </a:p>
        </p:txBody>
      </p:sp>
      <p:sp>
        <p:nvSpPr>
          <p:cNvPr id="116756" name="Text Box 20"/>
          <p:cNvSpPr txBox="1">
            <a:spLocks noChangeArrowheads="1"/>
          </p:cNvSpPr>
          <p:nvPr/>
        </p:nvSpPr>
        <p:spPr bwMode="auto">
          <a:xfrm>
            <a:off x="5148263" y="3482975"/>
            <a:ext cx="2883738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000" i="1" dirty="0">
                <a:latin typeface="+mj-lt"/>
              </a:rPr>
              <a:t>h </a:t>
            </a:r>
            <a:r>
              <a:rPr lang="tr-TR" sz="2000" dirty="0">
                <a:latin typeface="Symbol" pitchFamily="18" charset="2"/>
              </a:rPr>
              <a:t>Î </a:t>
            </a:r>
            <a:r>
              <a:rPr lang="tr-TR" sz="2000" dirty="0">
                <a:latin typeface="+mj-lt"/>
              </a:rPr>
              <a:t>H, between </a:t>
            </a:r>
            <a:r>
              <a:rPr lang="tr-TR" sz="2000" i="1" dirty="0">
                <a:latin typeface="+mj-lt"/>
              </a:rPr>
              <a:t>S</a:t>
            </a:r>
            <a:r>
              <a:rPr lang="tr-TR" sz="2000" dirty="0">
                <a:latin typeface="+mj-lt"/>
              </a:rPr>
              <a:t> and </a:t>
            </a:r>
            <a:r>
              <a:rPr lang="tr-TR" sz="2000" i="1" dirty="0">
                <a:latin typeface="+mj-lt"/>
              </a:rPr>
              <a:t>G</a:t>
            </a:r>
            <a:r>
              <a:rPr lang="tr-TR" sz="2000" dirty="0">
                <a:latin typeface="+mj-lt"/>
              </a:rPr>
              <a:t> is</a:t>
            </a:r>
          </a:p>
          <a:p>
            <a:r>
              <a:rPr lang="tr-TR" sz="2000" dirty="0">
                <a:solidFill>
                  <a:schemeClr val="tx2"/>
                </a:solidFill>
                <a:latin typeface="+mj-lt"/>
              </a:rPr>
              <a:t>consistent </a:t>
            </a:r>
          </a:p>
          <a:p>
            <a:r>
              <a:rPr lang="tr-TR" sz="2000" dirty="0" smtClean="0">
                <a:latin typeface="+mj-lt"/>
              </a:rPr>
              <a:t>and </a:t>
            </a:r>
            <a:r>
              <a:rPr lang="tr-TR" sz="2000" dirty="0">
                <a:latin typeface="+mj-lt"/>
              </a:rPr>
              <a:t>make up the </a:t>
            </a:r>
          </a:p>
          <a:p>
            <a:r>
              <a:rPr lang="tr-TR" sz="2000" dirty="0">
                <a:solidFill>
                  <a:schemeClr val="tx2"/>
                </a:solidFill>
                <a:latin typeface="+mj-lt"/>
              </a:rPr>
              <a:t>version </a:t>
            </a:r>
            <a:r>
              <a:rPr lang="tr-TR" sz="2000" dirty="0" smtClean="0">
                <a:solidFill>
                  <a:schemeClr val="tx2"/>
                </a:solidFill>
                <a:latin typeface="+mj-lt"/>
              </a:rPr>
              <a:t>space</a:t>
            </a:r>
            <a:endParaRPr lang="tr-TR" sz="2000" dirty="0">
              <a:solidFill>
                <a:schemeClr val="tx2"/>
              </a:solidFill>
              <a:latin typeface="+mj-lt"/>
            </a:endParaRPr>
          </a:p>
          <a:p>
            <a:r>
              <a:rPr lang="tr-TR" sz="2000" dirty="0">
                <a:latin typeface="+mj-lt"/>
              </a:rPr>
              <a:t>(Mitchell, 1997)</a:t>
            </a:r>
            <a:endParaRPr lang="en-GB" sz="2000" dirty="0">
              <a:latin typeface="+mj-lt"/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Lecture Notes for E Alpaydın 2010 Introduction to Machine Learning 2e © The MIT Press (V1.0)</a:t>
            </a:r>
            <a:endParaRPr lang="tr-T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Margin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Choose </a:t>
            </a:r>
            <a:r>
              <a:rPr lang="tr-TR" i="1" dirty="0" smtClean="0"/>
              <a:t>h</a:t>
            </a:r>
            <a:r>
              <a:rPr lang="tr-TR" dirty="0" smtClean="0"/>
              <a:t> with largest margin</a:t>
            </a:r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Lecture Notes for E Alpaydın 2010 Introduction to Machine Learning 2e © The MIT Press (V1.0)</a:t>
            </a:r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0D210-71C6-4AB2-92CC-A96B65609C9A}" type="slidenum">
              <a:rPr lang="tr-TR" smtClean="0"/>
              <a:pPr/>
              <a:t>8</a:t>
            </a:fld>
            <a:endParaRPr lang="tr-TR"/>
          </a:p>
        </p:txBody>
      </p:sp>
      <p:pic>
        <p:nvPicPr>
          <p:cNvPr id="40858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8926" y="2643182"/>
            <a:ext cx="3829050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VC Dimension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/>
              <a:t>N</a:t>
            </a:r>
            <a:r>
              <a:rPr lang="tr-TR" dirty="0"/>
              <a:t> points can be labeled in 2</a:t>
            </a:r>
            <a:r>
              <a:rPr lang="tr-TR" i="1" baseline="30000" dirty="0"/>
              <a:t>N</a:t>
            </a:r>
            <a:r>
              <a:rPr lang="tr-TR" i="1" dirty="0"/>
              <a:t> </a:t>
            </a:r>
            <a:r>
              <a:rPr lang="tr-TR" dirty="0"/>
              <a:t>ways as +/–</a:t>
            </a:r>
          </a:p>
          <a:p>
            <a:r>
              <a:rPr lang="tr-TR" dirty="0">
                <a:latin typeface="Lucida Calligraphy" pitchFamily="66" charset="0"/>
              </a:rPr>
              <a:t>H</a:t>
            </a:r>
            <a:r>
              <a:rPr lang="tr-TR" dirty="0"/>
              <a:t> </a:t>
            </a:r>
            <a:r>
              <a:rPr lang="tr-TR" dirty="0">
                <a:solidFill>
                  <a:schemeClr val="accent1"/>
                </a:solidFill>
              </a:rPr>
              <a:t>shatters</a:t>
            </a:r>
            <a:r>
              <a:rPr lang="tr-TR" dirty="0"/>
              <a:t> </a:t>
            </a:r>
            <a:r>
              <a:rPr lang="tr-TR" i="1" dirty="0"/>
              <a:t>N</a:t>
            </a:r>
            <a:r>
              <a:rPr lang="tr-TR" dirty="0"/>
              <a:t> if there </a:t>
            </a:r>
          </a:p>
          <a:p>
            <a:pPr>
              <a:buFont typeface="Wingdings" pitchFamily="2" charset="2"/>
              <a:buNone/>
            </a:pPr>
            <a:r>
              <a:rPr lang="tr-TR" dirty="0"/>
              <a:t>	exists </a:t>
            </a:r>
            <a:r>
              <a:rPr lang="tr-TR" i="1" dirty="0"/>
              <a:t>h </a:t>
            </a:r>
            <a:r>
              <a:rPr lang="tr-TR" dirty="0">
                <a:latin typeface="Symbol" pitchFamily="18" charset="2"/>
              </a:rPr>
              <a:t>Î</a:t>
            </a:r>
            <a:r>
              <a:rPr lang="tr-TR" dirty="0"/>
              <a:t> </a:t>
            </a:r>
            <a:r>
              <a:rPr lang="tr-TR" dirty="0">
                <a:latin typeface="Lucida Calligraphy" pitchFamily="66" charset="0"/>
              </a:rPr>
              <a:t>H</a:t>
            </a:r>
            <a:r>
              <a:rPr lang="tr-TR" dirty="0"/>
              <a:t> consistent </a:t>
            </a:r>
          </a:p>
          <a:p>
            <a:pPr>
              <a:buFont typeface="Wingdings" pitchFamily="2" charset="2"/>
              <a:buNone/>
            </a:pPr>
            <a:r>
              <a:rPr lang="tr-TR" dirty="0"/>
              <a:t>	for any of these: </a:t>
            </a:r>
          </a:p>
          <a:p>
            <a:pPr>
              <a:buFont typeface="Wingdings" pitchFamily="2" charset="2"/>
              <a:buNone/>
            </a:pPr>
            <a:r>
              <a:rPr lang="tr-TR" dirty="0"/>
              <a:t>	VC(</a:t>
            </a:r>
            <a:r>
              <a:rPr lang="tr-TR" dirty="0">
                <a:latin typeface="Lucida Calligraphy" pitchFamily="66" charset="0"/>
              </a:rPr>
              <a:t>H </a:t>
            </a:r>
            <a:r>
              <a:rPr lang="tr-TR" dirty="0"/>
              <a:t>) = </a:t>
            </a:r>
            <a:r>
              <a:rPr lang="tr-TR" i="1" dirty="0"/>
              <a:t>N</a:t>
            </a:r>
          </a:p>
          <a:p>
            <a:pPr>
              <a:buFont typeface="Wingdings" pitchFamily="2" charset="2"/>
              <a:buNone/>
            </a:pPr>
            <a:endParaRPr lang="tr-TR" dirty="0"/>
          </a:p>
          <a:p>
            <a:pPr>
              <a:buFont typeface="Wingdings" pitchFamily="2" charset="2"/>
              <a:buNone/>
            </a:pPr>
            <a:endParaRPr lang="tr-TR" dirty="0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72E8B-B100-44E8-A6FB-3C1D87C241FA}" type="slidenum">
              <a:rPr lang="tr-TR"/>
              <a:pPr/>
              <a:t>9</a:t>
            </a:fld>
            <a:endParaRPr lang="tr-TR"/>
          </a:p>
        </p:txBody>
      </p:sp>
      <p:pic>
        <p:nvPicPr>
          <p:cNvPr id="11878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825" y="2997200"/>
            <a:ext cx="3468688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8789" name="Text Box 5"/>
          <p:cNvSpPr txBox="1">
            <a:spLocks noChangeArrowheads="1"/>
          </p:cNvSpPr>
          <p:nvPr/>
        </p:nvSpPr>
        <p:spPr bwMode="auto">
          <a:xfrm>
            <a:off x="323850" y="5876925"/>
            <a:ext cx="521841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000" i="1" dirty="0">
                <a:solidFill>
                  <a:schemeClr val="accent1"/>
                </a:solidFill>
                <a:latin typeface="+mj-lt"/>
              </a:rPr>
              <a:t>An axis-aligned rectangle shatters 4 points only !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Lecture Notes for E Alpaydın 2010 Introduction to Machine Learning 2e © The MIT Press (V1.0)</a:t>
            </a:r>
            <a:endParaRPr lang="tr-T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3485</TotalTime>
  <Words>760</Words>
  <Application>Microsoft Macintosh PowerPoint</Application>
  <PresentationFormat>On-screen Show (4:3)</PresentationFormat>
  <Paragraphs>129</Paragraphs>
  <Slides>18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Flow</vt:lpstr>
      <vt:lpstr>Equation</vt:lpstr>
      <vt:lpstr>INTRODUCTION TO  Machine Learning</vt:lpstr>
      <vt:lpstr>CHAPTER 2:  Supervised Learning</vt:lpstr>
      <vt:lpstr>Learning a Class from Examples</vt:lpstr>
      <vt:lpstr>Training set X</vt:lpstr>
      <vt:lpstr>Class C</vt:lpstr>
      <vt:lpstr>Hypothesis class H</vt:lpstr>
      <vt:lpstr>S, G, and the Version Space</vt:lpstr>
      <vt:lpstr>Margin</vt:lpstr>
      <vt:lpstr>VC Dimension</vt:lpstr>
      <vt:lpstr>Probably Approximately Correct (PAC) Learning</vt:lpstr>
      <vt:lpstr>Noise and Model Complexity</vt:lpstr>
      <vt:lpstr>Multiple Classes, Ci i=1,...,K</vt:lpstr>
      <vt:lpstr>Regression</vt:lpstr>
      <vt:lpstr>Model Selection &amp; Generalization</vt:lpstr>
      <vt:lpstr>Triple Trade-Off</vt:lpstr>
      <vt:lpstr>Cross-Validation</vt:lpstr>
      <vt:lpstr>Dimensions of a Supervised Learner</vt:lpstr>
      <vt:lpstr>Question: N-Fold Cross Validation</vt:lpstr>
    </vt:vector>
  </TitlesOfParts>
  <Company>BOGAZICI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Machine Learning</dc:title>
  <dc:creator>ethem</dc:creator>
  <cp:lastModifiedBy>Qiang Yang</cp:lastModifiedBy>
  <cp:revision>208</cp:revision>
  <dcterms:created xsi:type="dcterms:W3CDTF">2005-01-24T14:46:28Z</dcterms:created>
  <dcterms:modified xsi:type="dcterms:W3CDTF">2012-05-20T16:02:53Z</dcterms:modified>
</cp:coreProperties>
</file>