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10"/>
  </p:notesMasterIdLst>
  <p:sldIdLst>
    <p:sldId id="256" r:id="rId2"/>
    <p:sldId id="559" r:id="rId3"/>
    <p:sldId id="426" r:id="rId4"/>
    <p:sldId id="498" r:id="rId5"/>
    <p:sldId id="499" r:id="rId6"/>
    <p:sldId id="500" r:id="rId7"/>
    <p:sldId id="501" r:id="rId8"/>
    <p:sldId id="503" r:id="rId9"/>
    <p:sldId id="504" r:id="rId10"/>
    <p:sldId id="496" r:id="rId11"/>
    <p:sldId id="429" r:id="rId12"/>
    <p:sldId id="428" r:id="rId13"/>
    <p:sldId id="430" r:id="rId14"/>
    <p:sldId id="431" r:id="rId15"/>
    <p:sldId id="424" r:id="rId16"/>
    <p:sldId id="435" r:id="rId17"/>
    <p:sldId id="436" r:id="rId18"/>
    <p:sldId id="513" r:id="rId19"/>
    <p:sldId id="464" r:id="rId20"/>
    <p:sldId id="432" r:id="rId21"/>
    <p:sldId id="465" r:id="rId22"/>
    <p:sldId id="437" r:id="rId23"/>
    <p:sldId id="521" r:id="rId24"/>
    <p:sldId id="438" r:id="rId25"/>
    <p:sldId id="439" r:id="rId26"/>
    <p:sldId id="489" r:id="rId27"/>
    <p:sldId id="490" r:id="rId28"/>
    <p:sldId id="493" r:id="rId29"/>
    <p:sldId id="492" r:id="rId30"/>
    <p:sldId id="494" r:id="rId31"/>
    <p:sldId id="495" r:id="rId32"/>
    <p:sldId id="467" r:id="rId33"/>
    <p:sldId id="433" r:id="rId34"/>
    <p:sldId id="507" r:id="rId35"/>
    <p:sldId id="508" r:id="rId36"/>
    <p:sldId id="509" r:id="rId37"/>
    <p:sldId id="506" r:id="rId38"/>
    <p:sldId id="441" r:id="rId39"/>
    <p:sldId id="443" r:id="rId40"/>
    <p:sldId id="520" r:id="rId41"/>
    <p:sldId id="444" r:id="rId42"/>
    <p:sldId id="445" r:id="rId43"/>
    <p:sldId id="446" r:id="rId44"/>
    <p:sldId id="448" r:id="rId45"/>
    <p:sldId id="447" r:id="rId46"/>
    <p:sldId id="449" r:id="rId47"/>
    <p:sldId id="450" r:id="rId48"/>
    <p:sldId id="452" r:id="rId49"/>
    <p:sldId id="470" r:id="rId50"/>
    <p:sldId id="469" r:id="rId51"/>
    <p:sldId id="434" r:id="rId52"/>
    <p:sldId id="471" r:id="rId53"/>
    <p:sldId id="473" r:id="rId54"/>
    <p:sldId id="474" r:id="rId55"/>
    <p:sldId id="475" r:id="rId56"/>
    <p:sldId id="476" r:id="rId57"/>
    <p:sldId id="477" r:id="rId58"/>
    <p:sldId id="478" r:id="rId59"/>
    <p:sldId id="480" r:id="rId60"/>
    <p:sldId id="481" r:id="rId61"/>
    <p:sldId id="482" r:id="rId62"/>
    <p:sldId id="483" r:id="rId63"/>
    <p:sldId id="484" r:id="rId64"/>
    <p:sldId id="485" r:id="rId65"/>
    <p:sldId id="486" r:id="rId66"/>
    <p:sldId id="487" r:id="rId67"/>
    <p:sldId id="488" r:id="rId68"/>
    <p:sldId id="519" r:id="rId69"/>
    <p:sldId id="515" r:id="rId70"/>
    <p:sldId id="516" r:id="rId71"/>
    <p:sldId id="517" r:id="rId72"/>
    <p:sldId id="518" r:id="rId73"/>
    <p:sldId id="522" r:id="rId74"/>
    <p:sldId id="523" r:id="rId75"/>
    <p:sldId id="524" r:id="rId76"/>
    <p:sldId id="525" r:id="rId77"/>
    <p:sldId id="526" r:id="rId78"/>
    <p:sldId id="527" r:id="rId79"/>
    <p:sldId id="528" r:id="rId80"/>
    <p:sldId id="529" r:id="rId81"/>
    <p:sldId id="530" r:id="rId82"/>
    <p:sldId id="531" r:id="rId83"/>
    <p:sldId id="532" r:id="rId84"/>
    <p:sldId id="533" r:id="rId85"/>
    <p:sldId id="534" r:id="rId86"/>
    <p:sldId id="535" r:id="rId87"/>
    <p:sldId id="536" r:id="rId88"/>
    <p:sldId id="537" r:id="rId89"/>
    <p:sldId id="538" r:id="rId90"/>
    <p:sldId id="539" r:id="rId91"/>
    <p:sldId id="540" r:id="rId92"/>
    <p:sldId id="541" r:id="rId93"/>
    <p:sldId id="542" r:id="rId94"/>
    <p:sldId id="543" r:id="rId95"/>
    <p:sldId id="544" r:id="rId96"/>
    <p:sldId id="545" r:id="rId97"/>
    <p:sldId id="546" r:id="rId98"/>
    <p:sldId id="547" r:id="rId99"/>
    <p:sldId id="548" r:id="rId100"/>
    <p:sldId id="549" r:id="rId101"/>
    <p:sldId id="550" r:id="rId102"/>
    <p:sldId id="551" r:id="rId103"/>
    <p:sldId id="552" r:id="rId104"/>
    <p:sldId id="553" r:id="rId105"/>
    <p:sldId id="554" r:id="rId106"/>
    <p:sldId id="555" r:id="rId107"/>
    <p:sldId id="556" r:id="rId108"/>
    <p:sldId id="557" r:id="rId109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0000FF"/>
    <a:srgbClr val="CCCCFF"/>
    <a:srgbClr val="CCFFCC"/>
    <a:srgbClr val="CCECFF"/>
    <a:srgbClr val="FFCCCC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754" autoAdjust="0"/>
    <p:restoredTop sz="94660"/>
  </p:normalViewPr>
  <p:slideViewPr>
    <p:cSldViewPr>
      <p:cViewPr varScale="1">
        <p:scale>
          <a:sx n="109" d="100"/>
          <a:sy n="109" d="100"/>
        </p:scale>
        <p:origin x="1272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7603" tIns="48802" rIns="97603" bIns="48802" numCol="1" anchor="t" anchorCtr="0" compatLnSpc="1">
            <a:prstTxWarp prst="textNoShape">
              <a:avLst/>
            </a:prstTxWarp>
          </a:bodyPr>
          <a:lstStyle>
            <a:lvl1pPr defTabSz="976313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7603" tIns="48802" rIns="97603" bIns="48802" numCol="1" anchor="t" anchorCtr="0" compatLnSpc="1">
            <a:prstTxWarp prst="textNoShape">
              <a:avLst/>
            </a:prstTxWarp>
          </a:bodyPr>
          <a:lstStyle>
            <a:lvl1pPr algn="r" defTabSz="976313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73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7603" tIns="48802" rIns="97603" bIns="488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573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8600"/>
            <a:ext cx="3170238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7603" tIns="48802" rIns="97603" bIns="48802" numCol="1" anchor="b" anchorCtr="0" compatLnSpc="1">
            <a:prstTxWarp prst="textNoShape">
              <a:avLst/>
            </a:prstTxWarp>
          </a:bodyPr>
          <a:lstStyle>
            <a:lvl1pPr defTabSz="976313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73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18600"/>
            <a:ext cx="3170238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7603" tIns="48802" rIns="97603" bIns="48802" numCol="1" anchor="b" anchorCtr="0" compatLnSpc="1">
            <a:prstTxWarp prst="textNoShape">
              <a:avLst/>
            </a:prstTxWarp>
          </a:bodyPr>
          <a:lstStyle>
            <a:lvl1pPr algn="r" defTabSz="976313" eaLnBrk="1" hangingPunct="1">
              <a:defRPr sz="1300"/>
            </a:lvl1pPr>
          </a:lstStyle>
          <a:p>
            <a:pPr>
              <a:defRPr/>
            </a:pPr>
            <a:fld id="{A528072E-A781-42D0-8206-02E14BA5DE0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mtClean="0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mtClean="0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mtClean="0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9" y="2640"/>
                <a:ext cx="335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mtClean="0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</p:grpSp>
      <p:sp>
        <p:nvSpPr>
          <p:cNvPr id="922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zh-TW" noProof="0" smtClean="0"/>
              <a:t>Click to edit Master title style</a:t>
            </a:r>
          </a:p>
        </p:txBody>
      </p:sp>
      <p:sp>
        <p:nvSpPr>
          <p:cNvPr id="922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zh-TW" noProof="0" smtClean="0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A2B24AF5-B330-40A3-BD4F-7C1ABBDD243A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22109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B977DA-0E0B-4A69-B481-E3DC633E6D30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09917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D5E1C9-5188-4262-A47F-7898D2D3F53C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5997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F54945-CE83-4626-A48C-C26025D690CF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48973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DFDAA-35A6-40EA-9724-A1922F0B8417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93538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F3074-6740-458F-813A-DDCAEF84EF6F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38639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9E517D-78C2-4482-AB64-8E0E6F262977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5187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093DD8-3508-4625-A1A0-F9158F2703DB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21309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5AB6D4-5486-4F4B-AF74-32EE9E0C8BAD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66176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323C07-0FF6-4830-8EC8-D665151E6505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20843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BBAD9B-F526-4807-8BE5-A8A0B1AC90B3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08782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7C3902-1F55-477C-B134-90BE2C6D6BF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59080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kumimoji="1" lang="zh-TW" altLang="en-US" sz="2400" smtClean="0">
              <a:latin typeface="Tahoma" panose="020B0604030504040204" pitchFamily="34" charset="0"/>
              <a:ea typeface="新細明體" pitchFamily="18" charset="-12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kumimoji="1" lang="zh-TW" altLang="en-US" sz="2400" smtClean="0">
              <a:latin typeface="Tahoma" panose="020B0604030504040204" pitchFamily="34" charset="0"/>
              <a:ea typeface="新細明體" pitchFamily="18" charset="-12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kumimoji="1" lang="zh-TW" altLang="en-US" sz="2400" smtClean="0">
              <a:latin typeface="Tahoma" panose="020B0604030504040204" pitchFamily="34" charset="0"/>
              <a:ea typeface="新細明體" pitchFamily="18" charset="-12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kumimoji="1" lang="zh-TW" altLang="en-US" sz="2400" smtClean="0">
              <a:latin typeface="Tahoma" panose="020B0604030504040204" pitchFamily="34" charset="0"/>
              <a:ea typeface="新細明體" pitchFamily="18" charset="-12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kumimoji="1" lang="zh-TW" altLang="en-US" sz="2400" smtClean="0">
              <a:latin typeface="Tahoma" panose="020B0604030504040204" pitchFamily="34" charset="0"/>
              <a:ea typeface="新細明體" pitchFamily="18" charset="-12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kumimoji="1" lang="zh-TW" altLang="en-US" sz="2400" smtClean="0">
              <a:latin typeface="Tahoma" panose="020B0604030504040204" pitchFamily="34" charset="0"/>
              <a:ea typeface="新細明體" pitchFamily="18" charset="-12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kumimoji="1" lang="zh-TW" altLang="en-US" sz="2400" smtClean="0">
              <a:latin typeface="Tahoma" panose="020B0604030504040204" pitchFamily="34" charset="0"/>
              <a:ea typeface="新細明體" pitchFamily="18" charset="-12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820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ea typeface="新細明體" pitchFamily="18" charset="-120"/>
              </a:defRPr>
            </a:lvl1pPr>
          </a:lstStyle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820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20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Tahoma" panose="020B0604030504040204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fld id="{E0198D65-BA94-4160-A477-7143E14E829F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7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9" Type="http://schemas.openxmlformats.org/officeDocument/2006/relationships/image" Target="../media/image60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0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60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png"/><Relationship Id="rId4" Type="http://schemas.openxmlformats.org/officeDocument/2006/relationships/image" Target="../media/image60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0.png"/><Relationship Id="rId4" Type="http://schemas.openxmlformats.org/officeDocument/2006/relationships/image" Target="../media/image60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2.png"/><Relationship Id="rId4" Type="http://schemas.openxmlformats.org/officeDocument/2006/relationships/image" Target="../media/image60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4099" name="Rectangle 1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7D34ADC-7F2B-410B-AD3A-09C1E850509B}" type="slidenum">
              <a:rPr lang="zh-TW" altLang="en-US" sz="1400" smtClean="0">
                <a:solidFill>
                  <a:schemeClr val="bg2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lang="en-US" altLang="zh-TW" sz="1400" smtClean="0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zh-TW" smtClean="0">
                <a:ea typeface="新細明體" pitchFamily="18" charset="-120"/>
              </a:rPr>
              <a:t>COMP5331</a:t>
            </a:r>
            <a:endParaRPr lang="en-US" altLang="zh-TW" dirty="0" smtClean="0">
              <a:ea typeface="新細明體" pitchFamily="18" charset="-120"/>
            </a:endParaRP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ea typeface="新細明體" pitchFamily="18" charset="-120"/>
              </a:rPr>
              <a:t>Other Classification Models: Recurrent </a:t>
            </a:r>
            <a:r>
              <a:rPr lang="en-US" altLang="zh-TW" dirty="0" smtClean="0">
                <a:ea typeface="新細明體" pitchFamily="18" charset="-120"/>
              </a:rPr>
              <a:t>Neural Network (RNN)</a:t>
            </a:r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5943600" y="5516563"/>
            <a:ext cx="3013075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sz="1400" dirty="0">
                <a:ea typeface="新細明體" pitchFamily="18" charset="-120"/>
              </a:rPr>
              <a:t>Prepared by Raymond Wong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sz="1400" dirty="0" smtClean="0">
                <a:ea typeface="新細明體" pitchFamily="18" charset="-120"/>
              </a:rPr>
              <a:t>Presented </a:t>
            </a:r>
            <a:r>
              <a:rPr lang="en-US" altLang="zh-TW" sz="1400" dirty="0">
                <a:ea typeface="新細明體" pitchFamily="18" charset="-120"/>
              </a:rPr>
              <a:t>by Raymond Wong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sz="1400" dirty="0" err="1">
                <a:ea typeface="新細明體" pitchFamily="18" charset="-120"/>
              </a:rPr>
              <a:t>raywong@cse</a:t>
            </a:r>
            <a:endParaRPr lang="en-US" altLang="zh-TW" sz="1400" dirty="0">
              <a:ea typeface="新細明體" pitchFamily="18" charset="-120"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zh-TW" sz="1400" dirty="0"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RNN</a:t>
            </a:r>
            <a:endParaRPr lang="en-US" altLang="zh-TW" dirty="0"/>
          </a:p>
        </p:txBody>
      </p:sp>
      <p:sp>
        <p:nvSpPr>
          <p:cNvPr id="51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4A91E82-DD36-46F3-890B-F0EF21C9C7AA}" type="slidenum">
              <a:rPr lang="zh-TW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en-US" altLang="zh-TW" sz="1400"/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Other Classification Models</a:t>
            </a:r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Support Vector Machine (SVM)</a:t>
            </a:r>
          </a:p>
          <a:p>
            <a:pPr eaLnBrk="1" hangingPunct="1"/>
            <a:r>
              <a:rPr lang="en-US" altLang="en-US" smtClean="0"/>
              <a:t>Neural Network</a:t>
            </a:r>
          </a:p>
          <a:p>
            <a:pPr eaLnBrk="1" hangingPunct="1"/>
            <a:r>
              <a:rPr lang="en-US" altLang="en-US" smtClean="0"/>
              <a:t>Recurrent Neural Network</a:t>
            </a:r>
          </a:p>
        </p:txBody>
      </p:sp>
      <p:sp>
        <p:nvSpPr>
          <p:cNvPr id="162820" name="Oval 4"/>
          <p:cNvSpPr>
            <a:spLocks noChangeArrowheads="1"/>
          </p:cNvSpPr>
          <p:nvPr/>
        </p:nvSpPr>
        <p:spPr bwMode="auto">
          <a:xfrm>
            <a:off x="1428750" y="3276600"/>
            <a:ext cx="5200650" cy="533400"/>
          </a:xfrm>
          <a:prstGeom prst="ellipse">
            <a:avLst/>
          </a:prstGeom>
          <a:noFill/>
          <a:ln w="38100">
            <a:solidFill>
              <a:schemeClr val="accent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692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614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913E88B-0BCE-4B4D-92AD-F6FD77D17AF0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en-US" altLang="zh-TW" sz="1400" smtClean="0"/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Neural Network</a:t>
            </a:r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82688" y="2017713"/>
            <a:ext cx="4760912" cy="411480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Neural Network</a:t>
            </a:r>
          </a:p>
        </p:txBody>
      </p:sp>
      <p:sp>
        <p:nvSpPr>
          <p:cNvPr id="6150" name="Rectangle 4"/>
          <p:cNvSpPr>
            <a:spLocks noChangeArrowheads="1"/>
          </p:cNvSpPr>
          <p:nvPr/>
        </p:nvSpPr>
        <p:spPr bwMode="auto">
          <a:xfrm>
            <a:off x="2743200" y="3124200"/>
            <a:ext cx="2133600" cy="17526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Neural </a:t>
            </a:r>
            <a:r>
              <a:rPr lang="en-US" altLang="en-US" sz="1800" dirty="0">
                <a:latin typeface="Arial" panose="020B0604020202020204" pitchFamily="34" charset="0"/>
              </a:rPr>
              <a:t>Network</a:t>
            </a:r>
          </a:p>
        </p:txBody>
      </p:sp>
      <p:sp>
        <p:nvSpPr>
          <p:cNvPr id="6151" name="Line 5"/>
          <p:cNvSpPr>
            <a:spLocks noChangeShapeType="1"/>
          </p:cNvSpPr>
          <p:nvPr/>
        </p:nvSpPr>
        <p:spPr bwMode="auto">
          <a:xfrm>
            <a:off x="1981200" y="370522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2" name="Line 6"/>
          <p:cNvSpPr>
            <a:spLocks noChangeShapeType="1"/>
          </p:cNvSpPr>
          <p:nvPr/>
        </p:nvSpPr>
        <p:spPr bwMode="auto">
          <a:xfrm>
            <a:off x="1981200" y="423862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3" name="Line 8"/>
          <p:cNvSpPr>
            <a:spLocks noChangeShapeType="1"/>
          </p:cNvSpPr>
          <p:nvPr/>
        </p:nvSpPr>
        <p:spPr bwMode="auto">
          <a:xfrm>
            <a:off x="4876800" y="41148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4" name="Text Box 9"/>
          <p:cNvSpPr txBox="1">
            <a:spLocks noChangeArrowheads="1"/>
          </p:cNvSpPr>
          <p:nvPr/>
        </p:nvSpPr>
        <p:spPr bwMode="auto">
          <a:xfrm>
            <a:off x="1524000" y="3095625"/>
            <a:ext cx="679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input</a:t>
            </a:r>
          </a:p>
        </p:txBody>
      </p:sp>
      <p:sp>
        <p:nvSpPr>
          <p:cNvPr id="6155" name="Text Box 10"/>
          <p:cNvSpPr txBox="1">
            <a:spLocks noChangeArrowheads="1"/>
          </p:cNvSpPr>
          <p:nvPr/>
        </p:nvSpPr>
        <p:spPr bwMode="auto">
          <a:xfrm>
            <a:off x="5486400" y="3505200"/>
            <a:ext cx="819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output</a:t>
            </a:r>
          </a:p>
        </p:txBody>
      </p:sp>
      <p:sp>
        <p:nvSpPr>
          <p:cNvPr id="6156" name="Text Box 11"/>
          <p:cNvSpPr txBox="1">
            <a:spLocks noChangeArrowheads="1"/>
          </p:cNvSpPr>
          <p:nvPr/>
        </p:nvSpPr>
        <p:spPr bwMode="auto">
          <a:xfrm>
            <a:off x="1674813" y="3490913"/>
            <a:ext cx="3825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x</a:t>
            </a:r>
            <a:r>
              <a:rPr lang="en-US" altLang="en-US" sz="1800" baseline="-250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6157" name="Text Box 12"/>
          <p:cNvSpPr txBox="1">
            <a:spLocks noChangeArrowheads="1"/>
          </p:cNvSpPr>
          <p:nvPr/>
        </p:nvSpPr>
        <p:spPr bwMode="auto">
          <a:xfrm>
            <a:off x="1676400" y="4052888"/>
            <a:ext cx="3825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x</a:t>
            </a:r>
            <a:r>
              <a:rPr lang="en-US" altLang="en-US" sz="1800" baseline="-2500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6158" name="Text Box 14"/>
          <p:cNvSpPr txBox="1">
            <a:spLocks noChangeArrowheads="1"/>
          </p:cNvSpPr>
          <p:nvPr/>
        </p:nvSpPr>
        <p:spPr bwMode="auto">
          <a:xfrm>
            <a:off x="5715000" y="3917950"/>
            <a:ext cx="298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y</a:t>
            </a:r>
            <a:endParaRPr lang="en-US" altLang="en-US" sz="1800" baseline="-25000">
              <a:latin typeface="Arial" panose="020B0604020202020204" pitchFamily="34" charset="0"/>
            </a:endParaRPr>
          </a:p>
        </p:txBody>
      </p:sp>
      <p:sp>
        <p:nvSpPr>
          <p:cNvPr id="17" name="AutoShape 44"/>
          <p:cNvSpPr>
            <a:spLocks noChangeArrowheads="1"/>
          </p:cNvSpPr>
          <p:nvPr/>
        </p:nvSpPr>
        <p:spPr bwMode="auto">
          <a:xfrm>
            <a:off x="1112838" y="5218113"/>
            <a:ext cx="1954212" cy="381000"/>
          </a:xfrm>
          <a:prstGeom prst="wedgeRoundRectCallout">
            <a:avLst>
              <a:gd name="adj1" fmla="val -9014"/>
              <a:gd name="adj2" fmla="val -212315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Input attributes</a:t>
            </a:r>
          </a:p>
        </p:txBody>
      </p:sp>
      <p:sp>
        <p:nvSpPr>
          <p:cNvPr id="19" name="AutoShape 44"/>
          <p:cNvSpPr>
            <a:spLocks noChangeArrowheads="1"/>
          </p:cNvSpPr>
          <p:nvPr/>
        </p:nvSpPr>
        <p:spPr bwMode="auto">
          <a:xfrm>
            <a:off x="5257800" y="5105400"/>
            <a:ext cx="1954213" cy="381000"/>
          </a:xfrm>
          <a:prstGeom prst="wedgeRoundRectCallout">
            <a:avLst>
              <a:gd name="adj1" fmla="val -17435"/>
              <a:gd name="adj2" fmla="val -221917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Output attribute</a:t>
            </a:r>
          </a:p>
        </p:txBody>
      </p:sp>
      <p:graphicFrame>
        <p:nvGraphicFramePr>
          <p:cNvPr id="18" name="Group 12"/>
          <p:cNvGraphicFramePr>
            <a:graphicFrameLocks noGrp="1"/>
          </p:cNvGraphicFramePr>
          <p:nvPr>
            <p:ph sz="half" idx="2"/>
          </p:nvPr>
        </p:nvGraphicFramePr>
        <p:xfrm>
          <a:off x="5943600" y="457200"/>
          <a:ext cx="2703513" cy="1981200"/>
        </p:xfrm>
        <a:graphic>
          <a:graphicData uri="http://schemas.openxmlformats.org/drawingml/2006/table">
            <a:tbl>
              <a:tblPr/>
              <a:tblGrid>
                <a:gridCol w="901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01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0" name="AutoShape 64"/>
          <p:cNvSpPr>
            <a:spLocks noChangeArrowheads="1"/>
          </p:cNvSpPr>
          <p:nvPr/>
        </p:nvSpPr>
        <p:spPr bwMode="auto">
          <a:xfrm>
            <a:off x="5257800" y="838200"/>
            <a:ext cx="609600" cy="4572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21" name="AutoShape 44"/>
          <p:cNvSpPr>
            <a:spLocks noChangeArrowheads="1"/>
          </p:cNvSpPr>
          <p:nvPr/>
        </p:nvSpPr>
        <p:spPr bwMode="auto">
          <a:xfrm>
            <a:off x="1371600" y="874712"/>
            <a:ext cx="3152777" cy="830263"/>
          </a:xfrm>
          <a:prstGeom prst="wedgeRoundRectCallout">
            <a:avLst>
              <a:gd name="adj1" fmla="val 75962"/>
              <a:gd name="adj2" fmla="val -28957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We  train the model starting from the first record.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0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614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913E88B-0BCE-4B4D-92AD-F6FD77D17AF0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en-US" altLang="zh-TW" sz="1400" smtClean="0"/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Neural Network</a:t>
            </a:r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82688" y="2017713"/>
            <a:ext cx="4760912" cy="411480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Neural Network</a:t>
            </a:r>
          </a:p>
        </p:txBody>
      </p:sp>
      <p:sp>
        <p:nvSpPr>
          <p:cNvPr id="6150" name="Rectangle 4"/>
          <p:cNvSpPr>
            <a:spLocks noChangeArrowheads="1"/>
          </p:cNvSpPr>
          <p:nvPr/>
        </p:nvSpPr>
        <p:spPr bwMode="auto">
          <a:xfrm>
            <a:off x="2743200" y="3124200"/>
            <a:ext cx="2133600" cy="17526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Neural </a:t>
            </a:r>
            <a:r>
              <a:rPr lang="en-US" altLang="en-US" sz="1800" dirty="0">
                <a:latin typeface="Arial" panose="020B0604020202020204" pitchFamily="34" charset="0"/>
              </a:rPr>
              <a:t>Network</a:t>
            </a:r>
          </a:p>
        </p:txBody>
      </p:sp>
      <p:sp>
        <p:nvSpPr>
          <p:cNvPr id="6151" name="Line 5"/>
          <p:cNvSpPr>
            <a:spLocks noChangeShapeType="1"/>
          </p:cNvSpPr>
          <p:nvPr/>
        </p:nvSpPr>
        <p:spPr bwMode="auto">
          <a:xfrm>
            <a:off x="1981200" y="370522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2" name="Line 6"/>
          <p:cNvSpPr>
            <a:spLocks noChangeShapeType="1"/>
          </p:cNvSpPr>
          <p:nvPr/>
        </p:nvSpPr>
        <p:spPr bwMode="auto">
          <a:xfrm>
            <a:off x="1981200" y="423862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3" name="Line 8"/>
          <p:cNvSpPr>
            <a:spLocks noChangeShapeType="1"/>
          </p:cNvSpPr>
          <p:nvPr/>
        </p:nvSpPr>
        <p:spPr bwMode="auto">
          <a:xfrm>
            <a:off x="4876800" y="41148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4" name="Text Box 9"/>
          <p:cNvSpPr txBox="1">
            <a:spLocks noChangeArrowheads="1"/>
          </p:cNvSpPr>
          <p:nvPr/>
        </p:nvSpPr>
        <p:spPr bwMode="auto">
          <a:xfrm>
            <a:off x="1524000" y="3095625"/>
            <a:ext cx="679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input</a:t>
            </a:r>
          </a:p>
        </p:txBody>
      </p:sp>
      <p:sp>
        <p:nvSpPr>
          <p:cNvPr id="6155" name="Text Box 10"/>
          <p:cNvSpPr txBox="1">
            <a:spLocks noChangeArrowheads="1"/>
          </p:cNvSpPr>
          <p:nvPr/>
        </p:nvSpPr>
        <p:spPr bwMode="auto">
          <a:xfrm>
            <a:off x="5486400" y="3505200"/>
            <a:ext cx="819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output</a:t>
            </a:r>
          </a:p>
        </p:txBody>
      </p:sp>
      <p:sp>
        <p:nvSpPr>
          <p:cNvPr id="6156" name="Text Box 11"/>
          <p:cNvSpPr txBox="1">
            <a:spLocks noChangeArrowheads="1"/>
          </p:cNvSpPr>
          <p:nvPr/>
        </p:nvSpPr>
        <p:spPr bwMode="auto">
          <a:xfrm>
            <a:off x="1674813" y="3490913"/>
            <a:ext cx="3825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x</a:t>
            </a:r>
            <a:r>
              <a:rPr lang="en-US" altLang="en-US" sz="1800" baseline="-250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6157" name="Text Box 12"/>
          <p:cNvSpPr txBox="1">
            <a:spLocks noChangeArrowheads="1"/>
          </p:cNvSpPr>
          <p:nvPr/>
        </p:nvSpPr>
        <p:spPr bwMode="auto">
          <a:xfrm>
            <a:off x="1676400" y="4052888"/>
            <a:ext cx="3825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x</a:t>
            </a:r>
            <a:r>
              <a:rPr lang="en-US" altLang="en-US" sz="1800" baseline="-2500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6158" name="Text Box 14"/>
          <p:cNvSpPr txBox="1">
            <a:spLocks noChangeArrowheads="1"/>
          </p:cNvSpPr>
          <p:nvPr/>
        </p:nvSpPr>
        <p:spPr bwMode="auto">
          <a:xfrm>
            <a:off x="5715000" y="3917950"/>
            <a:ext cx="298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y</a:t>
            </a:r>
            <a:endParaRPr lang="en-US" altLang="en-US" sz="1800" baseline="-25000">
              <a:latin typeface="Arial" panose="020B0604020202020204" pitchFamily="34" charset="0"/>
            </a:endParaRPr>
          </a:p>
        </p:txBody>
      </p:sp>
      <p:sp>
        <p:nvSpPr>
          <p:cNvPr id="17" name="AutoShape 44"/>
          <p:cNvSpPr>
            <a:spLocks noChangeArrowheads="1"/>
          </p:cNvSpPr>
          <p:nvPr/>
        </p:nvSpPr>
        <p:spPr bwMode="auto">
          <a:xfrm>
            <a:off x="1112838" y="5218113"/>
            <a:ext cx="1954212" cy="381000"/>
          </a:xfrm>
          <a:prstGeom prst="wedgeRoundRectCallout">
            <a:avLst>
              <a:gd name="adj1" fmla="val -9014"/>
              <a:gd name="adj2" fmla="val -212315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Input attributes</a:t>
            </a:r>
          </a:p>
        </p:txBody>
      </p:sp>
      <p:sp>
        <p:nvSpPr>
          <p:cNvPr id="19" name="AutoShape 44"/>
          <p:cNvSpPr>
            <a:spLocks noChangeArrowheads="1"/>
          </p:cNvSpPr>
          <p:nvPr/>
        </p:nvSpPr>
        <p:spPr bwMode="auto">
          <a:xfrm>
            <a:off x="5257800" y="5105400"/>
            <a:ext cx="1954213" cy="381000"/>
          </a:xfrm>
          <a:prstGeom prst="wedgeRoundRectCallout">
            <a:avLst>
              <a:gd name="adj1" fmla="val -17435"/>
              <a:gd name="adj2" fmla="val -221917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Output attribute</a:t>
            </a:r>
          </a:p>
        </p:txBody>
      </p:sp>
      <p:graphicFrame>
        <p:nvGraphicFramePr>
          <p:cNvPr id="18" name="Group 12"/>
          <p:cNvGraphicFramePr>
            <a:graphicFrameLocks noGrp="1"/>
          </p:cNvGraphicFramePr>
          <p:nvPr>
            <p:ph sz="half" idx="2"/>
          </p:nvPr>
        </p:nvGraphicFramePr>
        <p:xfrm>
          <a:off x="5943600" y="457200"/>
          <a:ext cx="2703513" cy="1981200"/>
        </p:xfrm>
        <a:graphic>
          <a:graphicData uri="http://schemas.openxmlformats.org/drawingml/2006/table">
            <a:tbl>
              <a:tblPr/>
              <a:tblGrid>
                <a:gridCol w="901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01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0" name="AutoShape 64"/>
          <p:cNvSpPr>
            <a:spLocks noChangeArrowheads="1"/>
          </p:cNvSpPr>
          <p:nvPr/>
        </p:nvSpPr>
        <p:spPr bwMode="auto">
          <a:xfrm>
            <a:off x="5257800" y="1196976"/>
            <a:ext cx="609600" cy="4572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9617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614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913E88B-0BCE-4B4D-92AD-F6FD77D17AF0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en-US" altLang="zh-TW" sz="1400" smtClean="0"/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Neural Network</a:t>
            </a:r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82688" y="2017713"/>
            <a:ext cx="4760912" cy="411480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Neural Network</a:t>
            </a:r>
          </a:p>
        </p:txBody>
      </p:sp>
      <p:sp>
        <p:nvSpPr>
          <p:cNvPr id="6150" name="Rectangle 4"/>
          <p:cNvSpPr>
            <a:spLocks noChangeArrowheads="1"/>
          </p:cNvSpPr>
          <p:nvPr/>
        </p:nvSpPr>
        <p:spPr bwMode="auto">
          <a:xfrm>
            <a:off x="2743200" y="3124200"/>
            <a:ext cx="2133600" cy="17526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Neural </a:t>
            </a:r>
            <a:r>
              <a:rPr lang="en-US" altLang="en-US" sz="1800" dirty="0">
                <a:latin typeface="Arial" panose="020B0604020202020204" pitchFamily="34" charset="0"/>
              </a:rPr>
              <a:t>Network</a:t>
            </a:r>
          </a:p>
        </p:txBody>
      </p:sp>
      <p:sp>
        <p:nvSpPr>
          <p:cNvPr id="6151" name="Line 5"/>
          <p:cNvSpPr>
            <a:spLocks noChangeShapeType="1"/>
          </p:cNvSpPr>
          <p:nvPr/>
        </p:nvSpPr>
        <p:spPr bwMode="auto">
          <a:xfrm>
            <a:off x="1981200" y="370522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2" name="Line 6"/>
          <p:cNvSpPr>
            <a:spLocks noChangeShapeType="1"/>
          </p:cNvSpPr>
          <p:nvPr/>
        </p:nvSpPr>
        <p:spPr bwMode="auto">
          <a:xfrm>
            <a:off x="1981200" y="423862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3" name="Line 8"/>
          <p:cNvSpPr>
            <a:spLocks noChangeShapeType="1"/>
          </p:cNvSpPr>
          <p:nvPr/>
        </p:nvSpPr>
        <p:spPr bwMode="auto">
          <a:xfrm>
            <a:off x="4876800" y="41148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4" name="Text Box 9"/>
          <p:cNvSpPr txBox="1">
            <a:spLocks noChangeArrowheads="1"/>
          </p:cNvSpPr>
          <p:nvPr/>
        </p:nvSpPr>
        <p:spPr bwMode="auto">
          <a:xfrm>
            <a:off x="1524000" y="3095625"/>
            <a:ext cx="679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input</a:t>
            </a:r>
          </a:p>
        </p:txBody>
      </p:sp>
      <p:sp>
        <p:nvSpPr>
          <p:cNvPr id="6155" name="Text Box 10"/>
          <p:cNvSpPr txBox="1">
            <a:spLocks noChangeArrowheads="1"/>
          </p:cNvSpPr>
          <p:nvPr/>
        </p:nvSpPr>
        <p:spPr bwMode="auto">
          <a:xfrm>
            <a:off x="5486400" y="3505200"/>
            <a:ext cx="819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output</a:t>
            </a:r>
          </a:p>
        </p:txBody>
      </p:sp>
      <p:sp>
        <p:nvSpPr>
          <p:cNvPr id="6156" name="Text Box 11"/>
          <p:cNvSpPr txBox="1">
            <a:spLocks noChangeArrowheads="1"/>
          </p:cNvSpPr>
          <p:nvPr/>
        </p:nvSpPr>
        <p:spPr bwMode="auto">
          <a:xfrm>
            <a:off x="1674813" y="3490913"/>
            <a:ext cx="3825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x</a:t>
            </a:r>
            <a:r>
              <a:rPr lang="en-US" altLang="en-US" sz="1800" baseline="-250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6157" name="Text Box 12"/>
          <p:cNvSpPr txBox="1">
            <a:spLocks noChangeArrowheads="1"/>
          </p:cNvSpPr>
          <p:nvPr/>
        </p:nvSpPr>
        <p:spPr bwMode="auto">
          <a:xfrm>
            <a:off x="1676400" y="4052888"/>
            <a:ext cx="3825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x</a:t>
            </a:r>
            <a:r>
              <a:rPr lang="en-US" altLang="en-US" sz="1800" baseline="-2500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6158" name="Text Box 14"/>
          <p:cNvSpPr txBox="1">
            <a:spLocks noChangeArrowheads="1"/>
          </p:cNvSpPr>
          <p:nvPr/>
        </p:nvSpPr>
        <p:spPr bwMode="auto">
          <a:xfrm>
            <a:off x="5715000" y="3917950"/>
            <a:ext cx="298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y</a:t>
            </a:r>
            <a:endParaRPr lang="en-US" altLang="en-US" sz="1800" baseline="-25000">
              <a:latin typeface="Arial" panose="020B0604020202020204" pitchFamily="34" charset="0"/>
            </a:endParaRPr>
          </a:p>
        </p:txBody>
      </p:sp>
      <p:sp>
        <p:nvSpPr>
          <p:cNvPr id="17" name="AutoShape 44"/>
          <p:cNvSpPr>
            <a:spLocks noChangeArrowheads="1"/>
          </p:cNvSpPr>
          <p:nvPr/>
        </p:nvSpPr>
        <p:spPr bwMode="auto">
          <a:xfrm>
            <a:off x="1112838" y="5218113"/>
            <a:ext cx="1954212" cy="381000"/>
          </a:xfrm>
          <a:prstGeom prst="wedgeRoundRectCallout">
            <a:avLst>
              <a:gd name="adj1" fmla="val -9014"/>
              <a:gd name="adj2" fmla="val -212315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Input attributes</a:t>
            </a:r>
          </a:p>
        </p:txBody>
      </p:sp>
      <p:sp>
        <p:nvSpPr>
          <p:cNvPr id="19" name="AutoShape 44"/>
          <p:cNvSpPr>
            <a:spLocks noChangeArrowheads="1"/>
          </p:cNvSpPr>
          <p:nvPr/>
        </p:nvSpPr>
        <p:spPr bwMode="auto">
          <a:xfrm>
            <a:off x="5257800" y="5105400"/>
            <a:ext cx="1954213" cy="381000"/>
          </a:xfrm>
          <a:prstGeom prst="wedgeRoundRectCallout">
            <a:avLst>
              <a:gd name="adj1" fmla="val -17435"/>
              <a:gd name="adj2" fmla="val -221917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Output attribute</a:t>
            </a:r>
          </a:p>
        </p:txBody>
      </p:sp>
      <p:graphicFrame>
        <p:nvGraphicFramePr>
          <p:cNvPr id="18" name="Group 12"/>
          <p:cNvGraphicFramePr>
            <a:graphicFrameLocks noGrp="1"/>
          </p:cNvGraphicFramePr>
          <p:nvPr>
            <p:ph sz="half" idx="2"/>
          </p:nvPr>
        </p:nvGraphicFramePr>
        <p:xfrm>
          <a:off x="5943600" y="457200"/>
          <a:ext cx="2703513" cy="1981200"/>
        </p:xfrm>
        <a:graphic>
          <a:graphicData uri="http://schemas.openxmlformats.org/drawingml/2006/table">
            <a:tbl>
              <a:tblPr/>
              <a:tblGrid>
                <a:gridCol w="901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01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0" name="AutoShape 64"/>
          <p:cNvSpPr>
            <a:spLocks noChangeArrowheads="1"/>
          </p:cNvSpPr>
          <p:nvPr/>
        </p:nvSpPr>
        <p:spPr bwMode="auto">
          <a:xfrm>
            <a:off x="5257800" y="1607343"/>
            <a:ext cx="609600" cy="4572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972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614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913E88B-0BCE-4B4D-92AD-F6FD77D17AF0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en-US" altLang="zh-TW" sz="1400" smtClean="0"/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Neural Network</a:t>
            </a:r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82688" y="2017713"/>
            <a:ext cx="4760912" cy="411480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Neural Network</a:t>
            </a:r>
          </a:p>
        </p:txBody>
      </p:sp>
      <p:sp>
        <p:nvSpPr>
          <p:cNvPr id="6150" name="Rectangle 4"/>
          <p:cNvSpPr>
            <a:spLocks noChangeArrowheads="1"/>
          </p:cNvSpPr>
          <p:nvPr/>
        </p:nvSpPr>
        <p:spPr bwMode="auto">
          <a:xfrm>
            <a:off x="2743200" y="3124200"/>
            <a:ext cx="2133600" cy="17526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Neural </a:t>
            </a:r>
            <a:r>
              <a:rPr lang="en-US" altLang="en-US" sz="1800" dirty="0">
                <a:latin typeface="Arial" panose="020B0604020202020204" pitchFamily="34" charset="0"/>
              </a:rPr>
              <a:t>Network</a:t>
            </a:r>
          </a:p>
        </p:txBody>
      </p:sp>
      <p:sp>
        <p:nvSpPr>
          <p:cNvPr id="6151" name="Line 5"/>
          <p:cNvSpPr>
            <a:spLocks noChangeShapeType="1"/>
          </p:cNvSpPr>
          <p:nvPr/>
        </p:nvSpPr>
        <p:spPr bwMode="auto">
          <a:xfrm>
            <a:off x="1981200" y="370522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2" name="Line 6"/>
          <p:cNvSpPr>
            <a:spLocks noChangeShapeType="1"/>
          </p:cNvSpPr>
          <p:nvPr/>
        </p:nvSpPr>
        <p:spPr bwMode="auto">
          <a:xfrm>
            <a:off x="1981200" y="423862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3" name="Line 8"/>
          <p:cNvSpPr>
            <a:spLocks noChangeShapeType="1"/>
          </p:cNvSpPr>
          <p:nvPr/>
        </p:nvSpPr>
        <p:spPr bwMode="auto">
          <a:xfrm>
            <a:off x="4876800" y="41148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4" name="Text Box 9"/>
          <p:cNvSpPr txBox="1">
            <a:spLocks noChangeArrowheads="1"/>
          </p:cNvSpPr>
          <p:nvPr/>
        </p:nvSpPr>
        <p:spPr bwMode="auto">
          <a:xfrm>
            <a:off x="1524000" y="3095625"/>
            <a:ext cx="679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input</a:t>
            </a:r>
          </a:p>
        </p:txBody>
      </p:sp>
      <p:sp>
        <p:nvSpPr>
          <p:cNvPr id="6155" name="Text Box 10"/>
          <p:cNvSpPr txBox="1">
            <a:spLocks noChangeArrowheads="1"/>
          </p:cNvSpPr>
          <p:nvPr/>
        </p:nvSpPr>
        <p:spPr bwMode="auto">
          <a:xfrm>
            <a:off x="5486400" y="3505200"/>
            <a:ext cx="819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output</a:t>
            </a:r>
          </a:p>
        </p:txBody>
      </p:sp>
      <p:sp>
        <p:nvSpPr>
          <p:cNvPr id="6156" name="Text Box 11"/>
          <p:cNvSpPr txBox="1">
            <a:spLocks noChangeArrowheads="1"/>
          </p:cNvSpPr>
          <p:nvPr/>
        </p:nvSpPr>
        <p:spPr bwMode="auto">
          <a:xfrm>
            <a:off x="1674813" y="3490913"/>
            <a:ext cx="3825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x</a:t>
            </a:r>
            <a:r>
              <a:rPr lang="en-US" altLang="en-US" sz="1800" baseline="-250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6157" name="Text Box 12"/>
          <p:cNvSpPr txBox="1">
            <a:spLocks noChangeArrowheads="1"/>
          </p:cNvSpPr>
          <p:nvPr/>
        </p:nvSpPr>
        <p:spPr bwMode="auto">
          <a:xfrm>
            <a:off x="1676400" y="4052888"/>
            <a:ext cx="3825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x</a:t>
            </a:r>
            <a:r>
              <a:rPr lang="en-US" altLang="en-US" sz="1800" baseline="-2500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6158" name="Text Box 14"/>
          <p:cNvSpPr txBox="1">
            <a:spLocks noChangeArrowheads="1"/>
          </p:cNvSpPr>
          <p:nvPr/>
        </p:nvSpPr>
        <p:spPr bwMode="auto">
          <a:xfrm>
            <a:off x="5715000" y="3917950"/>
            <a:ext cx="298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y</a:t>
            </a:r>
            <a:endParaRPr lang="en-US" altLang="en-US" sz="1800" baseline="-25000">
              <a:latin typeface="Arial" panose="020B0604020202020204" pitchFamily="34" charset="0"/>
            </a:endParaRPr>
          </a:p>
        </p:txBody>
      </p:sp>
      <p:sp>
        <p:nvSpPr>
          <p:cNvPr id="17" name="AutoShape 44"/>
          <p:cNvSpPr>
            <a:spLocks noChangeArrowheads="1"/>
          </p:cNvSpPr>
          <p:nvPr/>
        </p:nvSpPr>
        <p:spPr bwMode="auto">
          <a:xfrm>
            <a:off x="1112838" y="5218113"/>
            <a:ext cx="1954212" cy="381000"/>
          </a:xfrm>
          <a:prstGeom prst="wedgeRoundRectCallout">
            <a:avLst>
              <a:gd name="adj1" fmla="val -9014"/>
              <a:gd name="adj2" fmla="val -212315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Input attributes</a:t>
            </a:r>
          </a:p>
        </p:txBody>
      </p:sp>
      <p:sp>
        <p:nvSpPr>
          <p:cNvPr id="19" name="AutoShape 44"/>
          <p:cNvSpPr>
            <a:spLocks noChangeArrowheads="1"/>
          </p:cNvSpPr>
          <p:nvPr/>
        </p:nvSpPr>
        <p:spPr bwMode="auto">
          <a:xfrm>
            <a:off x="5257800" y="5105400"/>
            <a:ext cx="1954213" cy="381000"/>
          </a:xfrm>
          <a:prstGeom prst="wedgeRoundRectCallout">
            <a:avLst>
              <a:gd name="adj1" fmla="val -17435"/>
              <a:gd name="adj2" fmla="val -221917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Output attribute</a:t>
            </a:r>
          </a:p>
        </p:txBody>
      </p:sp>
      <p:graphicFrame>
        <p:nvGraphicFramePr>
          <p:cNvPr id="18" name="Group 12"/>
          <p:cNvGraphicFramePr>
            <a:graphicFrameLocks noGrp="1"/>
          </p:cNvGraphicFramePr>
          <p:nvPr>
            <p:ph sz="half" idx="2"/>
          </p:nvPr>
        </p:nvGraphicFramePr>
        <p:xfrm>
          <a:off x="5943600" y="457200"/>
          <a:ext cx="2703513" cy="1981200"/>
        </p:xfrm>
        <a:graphic>
          <a:graphicData uri="http://schemas.openxmlformats.org/drawingml/2006/table">
            <a:tbl>
              <a:tblPr/>
              <a:tblGrid>
                <a:gridCol w="901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01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0" name="AutoShape 64"/>
          <p:cNvSpPr>
            <a:spLocks noChangeArrowheads="1"/>
          </p:cNvSpPr>
          <p:nvPr/>
        </p:nvSpPr>
        <p:spPr bwMode="auto">
          <a:xfrm>
            <a:off x="5243703" y="2027967"/>
            <a:ext cx="609600" cy="4572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3350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614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913E88B-0BCE-4B4D-92AD-F6FD77D17AF0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en-US" altLang="zh-TW" sz="1400" smtClean="0"/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Neural Network</a:t>
            </a:r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82688" y="2017713"/>
            <a:ext cx="4760912" cy="411480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Neural Network</a:t>
            </a:r>
          </a:p>
        </p:txBody>
      </p:sp>
      <p:sp>
        <p:nvSpPr>
          <p:cNvPr id="6150" name="Rectangle 4"/>
          <p:cNvSpPr>
            <a:spLocks noChangeArrowheads="1"/>
          </p:cNvSpPr>
          <p:nvPr/>
        </p:nvSpPr>
        <p:spPr bwMode="auto">
          <a:xfrm>
            <a:off x="2743200" y="3124200"/>
            <a:ext cx="2133600" cy="17526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Neural </a:t>
            </a:r>
            <a:r>
              <a:rPr lang="en-US" altLang="en-US" sz="1800" dirty="0">
                <a:latin typeface="Arial" panose="020B0604020202020204" pitchFamily="34" charset="0"/>
              </a:rPr>
              <a:t>Network</a:t>
            </a:r>
          </a:p>
        </p:txBody>
      </p:sp>
      <p:sp>
        <p:nvSpPr>
          <p:cNvPr id="6151" name="Line 5"/>
          <p:cNvSpPr>
            <a:spLocks noChangeShapeType="1"/>
          </p:cNvSpPr>
          <p:nvPr/>
        </p:nvSpPr>
        <p:spPr bwMode="auto">
          <a:xfrm>
            <a:off x="1981200" y="370522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2" name="Line 6"/>
          <p:cNvSpPr>
            <a:spLocks noChangeShapeType="1"/>
          </p:cNvSpPr>
          <p:nvPr/>
        </p:nvSpPr>
        <p:spPr bwMode="auto">
          <a:xfrm>
            <a:off x="1981200" y="423862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3" name="Line 8"/>
          <p:cNvSpPr>
            <a:spLocks noChangeShapeType="1"/>
          </p:cNvSpPr>
          <p:nvPr/>
        </p:nvSpPr>
        <p:spPr bwMode="auto">
          <a:xfrm>
            <a:off x="4876800" y="41148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4" name="Text Box 9"/>
          <p:cNvSpPr txBox="1">
            <a:spLocks noChangeArrowheads="1"/>
          </p:cNvSpPr>
          <p:nvPr/>
        </p:nvSpPr>
        <p:spPr bwMode="auto">
          <a:xfrm>
            <a:off x="1524000" y="3095625"/>
            <a:ext cx="679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input</a:t>
            </a:r>
          </a:p>
        </p:txBody>
      </p:sp>
      <p:sp>
        <p:nvSpPr>
          <p:cNvPr id="6155" name="Text Box 10"/>
          <p:cNvSpPr txBox="1">
            <a:spLocks noChangeArrowheads="1"/>
          </p:cNvSpPr>
          <p:nvPr/>
        </p:nvSpPr>
        <p:spPr bwMode="auto">
          <a:xfrm>
            <a:off x="5486400" y="3505200"/>
            <a:ext cx="819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output</a:t>
            </a:r>
          </a:p>
        </p:txBody>
      </p:sp>
      <p:sp>
        <p:nvSpPr>
          <p:cNvPr id="6156" name="Text Box 11"/>
          <p:cNvSpPr txBox="1">
            <a:spLocks noChangeArrowheads="1"/>
          </p:cNvSpPr>
          <p:nvPr/>
        </p:nvSpPr>
        <p:spPr bwMode="auto">
          <a:xfrm>
            <a:off x="1674813" y="3490913"/>
            <a:ext cx="3825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x</a:t>
            </a:r>
            <a:r>
              <a:rPr lang="en-US" altLang="en-US" sz="1800" baseline="-250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6157" name="Text Box 12"/>
          <p:cNvSpPr txBox="1">
            <a:spLocks noChangeArrowheads="1"/>
          </p:cNvSpPr>
          <p:nvPr/>
        </p:nvSpPr>
        <p:spPr bwMode="auto">
          <a:xfrm>
            <a:off x="1676400" y="4052888"/>
            <a:ext cx="3825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x</a:t>
            </a:r>
            <a:r>
              <a:rPr lang="en-US" altLang="en-US" sz="1800" baseline="-2500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6158" name="Text Box 14"/>
          <p:cNvSpPr txBox="1">
            <a:spLocks noChangeArrowheads="1"/>
          </p:cNvSpPr>
          <p:nvPr/>
        </p:nvSpPr>
        <p:spPr bwMode="auto">
          <a:xfrm>
            <a:off x="5715000" y="3917950"/>
            <a:ext cx="298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y</a:t>
            </a:r>
            <a:endParaRPr lang="en-US" altLang="en-US" sz="1800" baseline="-25000">
              <a:latin typeface="Arial" panose="020B0604020202020204" pitchFamily="34" charset="0"/>
            </a:endParaRPr>
          </a:p>
        </p:txBody>
      </p:sp>
      <p:sp>
        <p:nvSpPr>
          <p:cNvPr id="17" name="AutoShape 44"/>
          <p:cNvSpPr>
            <a:spLocks noChangeArrowheads="1"/>
          </p:cNvSpPr>
          <p:nvPr/>
        </p:nvSpPr>
        <p:spPr bwMode="auto">
          <a:xfrm>
            <a:off x="1112838" y="5218113"/>
            <a:ext cx="1954212" cy="381000"/>
          </a:xfrm>
          <a:prstGeom prst="wedgeRoundRectCallout">
            <a:avLst>
              <a:gd name="adj1" fmla="val -9014"/>
              <a:gd name="adj2" fmla="val -212315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Input attributes</a:t>
            </a:r>
          </a:p>
        </p:txBody>
      </p:sp>
      <p:sp>
        <p:nvSpPr>
          <p:cNvPr id="19" name="AutoShape 44"/>
          <p:cNvSpPr>
            <a:spLocks noChangeArrowheads="1"/>
          </p:cNvSpPr>
          <p:nvPr/>
        </p:nvSpPr>
        <p:spPr bwMode="auto">
          <a:xfrm>
            <a:off x="5257800" y="5105400"/>
            <a:ext cx="1954213" cy="381000"/>
          </a:xfrm>
          <a:prstGeom prst="wedgeRoundRectCallout">
            <a:avLst>
              <a:gd name="adj1" fmla="val -17435"/>
              <a:gd name="adj2" fmla="val -221917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Output attribute</a:t>
            </a:r>
          </a:p>
        </p:txBody>
      </p:sp>
      <p:graphicFrame>
        <p:nvGraphicFramePr>
          <p:cNvPr id="18" name="Group 12"/>
          <p:cNvGraphicFramePr>
            <a:graphicFrameLocks noGrp="1"/>
          </p:cNvGraphicFramePr>
          <p:nvPr>
            <p:ph sz="half" idx="2"/>
          </p:nvPr>
        </p:nvGraphicFramePr>
        <p:xfrm>
          <a:off x="5943600" y="457200"/>
          <a:ext cx="2703513" cy="1981200"/>
        </p:xfrm>
        <a:graphic>
          <a:graphicData uri="http://schemas.openxmlformats.org/drawingml/2006/table">
            <a:tbl>
              <a:tblPr/>
              <a:tblGrid>
                <a:gridCol w="901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01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0" name="AutoShape 64"/>
          <p:cNvSpPr>
            <a:spLocks noChangeArrowheads="1"/>
          </p:cNvSpPr>
          <p:nvPr/>
        </p:nvSpPr>
        <p:spPr bwMode="auto">
          <a:xfrm>
            <a:off x="5289423" y="836613"/>
            <a:ext cx="609600" cy="4572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21" name="AutoShape 44"/>
          <p:cNvSpPr>
            <a:spLocks noChangeArrowheads="1"/>
          </p:cNvSpPr>
          <p:nvPr/>
        </p:nvSpPr>
        <p:spPr bwMode="auto">
          <a:xfrm>
            <a:off x="1674813" y="874712"/>
            <a:ext cx="2849564" cy="830263"/>
          </a:xfrm>
          <a:prstGeom prst="wedgeRoundRectCallout">
            <a:avLst>
              <a:gd name="adj1" fmla="val 75962"/>
              <a:gd name="adj2" fmla="val -28957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We  train the model with the first record again.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2588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Neural Network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1182688" y="2017713"/>
            <a:ext cx="7772400" cy="1639887"/>
          </a:xfrm>
        </p:spPr>
        <p:txBody>
          <a:bodyPr/>
          <a:lstStyle/>
          <a:p>
            <a:r>
              <a:rPr lang="en-US" altLang="en-US" dirty="0" smtClean="0"/>
              <a:t>Here, we know that training the model with one record is “independent” of training the model with another record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1434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097F115-1F82-4DBB-8DAD-DD37B9521029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en-US" altLang="zh-TW" sz="1400" smtClean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150938" y="3624009"/>
            <a:ext cx="7772400" cy="163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kern="0" dirty="0" smtClean="0"/>
              <a:t>This means that we assume that records in the table are “independent” </a:t>
            </a:r>
          </a:p>
        </p:txBody>
      </p:sp>
    </p:spTree>
    <p:extLst>
      <p:ext uri="{BB962C8B-B14F-4D97-AF65-F5344CB8AC3E}">
        <p14:creationId xmlns:p14="http://schemas.microsoft.com/office/powerpoint/2010/main" val="2442814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dirty="0" smtClean="0"/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1182688" y="2017713"/>
            <a:ext cx="7772400" cy="1639887"/>
          </a:xfrm>
        </p:spPr>
        <p:txBody>
          <a:bodyPr/>
          <a:lstStyle/>
          <a:p>
            <a:r>
              <a:rPr lang="en-US" altLang="en-US" dirty="0" smtClean="0"/>
              <a:t>In some cases, the current record is “related” to the “previous” records in the table.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1434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097F115-1F82-4DBB-8DAD-DD37B9521029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en-US" altLang="zh-TW" sz="1400" smtClean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150938" y="3624009"/>
            <a:ext cx="7772400" cy="1176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kern="0" dirty="0" smtClean="0"/>
              <a:t>Thus, records in the table are “dependent”.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182688" y="4675600"/>
            <a:ext cx="7772400" cy="1176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kern="0" dirty="0" smtClean="0"/>
              <a:t>We also want to capture this “dependency” in the model</a:t>
            </a:r>
          </a:p>
        </p:txBody>
      </p:sp>
      <p:sp>
        <p:nvSpPr>
          <p:cNvPr id="8" name="AutoShape 44"/>
          <p:cNvSpPr>
            <a:spLocks noChangeArrowheads="1"/>
          </p:cNvSpPr>
          <p:nvPr/>
        </p:nvSpPr>
        <p:spPr bwMode="auto">
          <a:xfrm>
            <a:off x="2114550" y="5947887"/>
            <a:ext cx="5572918" cy="801687"/>
          </a:xfrm>
          <a:prstGeom prst="wedgeRoundRectCallout">
            <a:avLst>
              <a:gd name="adj1" fmla="val -37922"/>
              <a:gd name="adj2" fmla="val -85685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We could use a new model called “recurrent neural network” for this purpose.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932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614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913E88B-0BCE-4B4D-92AD-F6FD77D17AF0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en-US" altLang="zh-TW" sz="1400" smtClean="0"/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Neural Network</a:t>
            </a:r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82688" y="2017713"/>
            <a:ext cx="4760912" cy="411480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Neural Network</a:t>
            </a:r>
          </a:p>
        </p:txBody>
      </p:sp>
      <p:sp>
        <p:nvSpPr>
          <p:cNvPr id="6150" name="Rectangle 4"/>
          <p:cNvSpPr>
            <a:spLocks noChangeArrowheads="1"/>
          </p:cNvSpPr>
          <p:nvPr/>
        </p:nvSpPr>
        <p:spPr bwMode="auto">
          <a:xfrm>
            <a:off x="2743200" y="3124200"/>
            <a:ext cx="2133600" cy="17526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Neural </a:t>
            </a:r>
            <a:r>
              <a:rPr lang="en-US" altLang="en-US" sz="1800" dirty="0">
                <a:latin typeface="Arial" panose="020B0604020202020204" pitchFamily="34" charset="0"/>
              </a:rPr>
              <a:t>Network</a:t>
            </a:r>
          </a:p>
        </p:txBody>
      </p:sp>
      <p:sp>
        <p:nvSpPr>
          <p:cNvPr id="6151" name="Line 5"/>
          <p:cNvSpPr>
            <a:spLocks noChangeShapeType="1"/>
          </p:cNvSpPr>
          <p:nvPr/>
        </p:nvSpPr>
        <p:spPr bwMode="auto">
          <a:xfrm>
            <a:off x="1981200" y="370522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2" name="Line 6"/>
          <p:cNvSpPr>
            <a:spLocks noChangeShapeType="1"/>
          </p:cNvSpPr>
          <p:nvPr/>
        </p:nvSpPr>
        <p:spPr bwMode="auto">
          <a:xfrm>
            <a:off x="1981200" y="423862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3" name="Line 8"/>
          <p:cNvSpPr>
            <a:spLocks noChangeShapeType="1"/>
          </p:cNvSpPr>
          <p:nvPr/>
        </p:nvSpPr>
        <p:spPr bwMode="auto">
          <a:xfrm>
            <a:off x="4876800" y="41148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4" name="Text Box 9"/>
          <p:cNvSpPr txBox="1">
            <a:spLocks noChangeArrowheads="1"/>
          </p:cNvSpPr>
          <p:nvPr/>
        </p:nvSpPr>
        <p:spPr bwMode="auto">
          <a:xfrm>
            <a:off x="1524000" y="3095625"/>
            <a:ext cx="679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input</a:t>
            </a:r>
          </a:p>
        </p:txBody>
      </p:sp>
      <p:sp>
        <p:nvSpPr>
          <p:cNvPr id="6155" name="Text Box 10"/>
          <p:cNvSpPr txBox="1">
            <a:spLocks noChangeArrowheads="1"/>
          </p:cNvSpPr>
          <p:nvPr/>
        </p:nvSpPr>
        <p:spPr bwMode="auto">
          <a:xfrm>
            <a:off x="5486400" y="3505200"/>
            <a:ext cx="819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output</a:t>
            </a:r>
          </a:p>
        </p:txBody>
      </p:sp>
      <p:sp>
        <p:nvSpPr>
          <p:cNvPr id="6156" name="Text Box 11"/>
          <p:cNvSpPr txBox="1">
            <a:spLocks noChangeArrowheads="1"/>
          </p:cNvSpPr>
          <p:nvPr/>
        </p:nvSpPr>
        <p:spPr bwMode="auto">
          <a:xfrm>
            <a:off x="1674813" y="3490913"/>
            <a:ext cx="3825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x</a:t>
            </a:r>
            <a:r>
              <a:rPr lang="en-US" altLang="en-US" sz="1800" baseline="-250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6157" name="Text Box 12"/>
          <p:cNvSpPr txBox="1">
            <a:spLocks noChangeArrowheads="1"/>
          </p:cNvSpPr>
          <p:nvPr/>
        </p:nvSpPr>
        <p:spPr bwMode="auto">
          <a:xfrm>
            <a:off x="1676400" y="4052888"/>
            <a:ext cx="3825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x</a:t>
            </a:r>
            <a:r>
              <a:rPr lang="en-US" altLang="en-US" sz="1800" baseline="-2500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6158" name="Text Box 14"/>
          <p:cNvSpPr txBox="1">
            <a:spLocks noChangeArrowheads="1"/>
          </p:cNvSpPr>
          <p:nvPr/>
        </p:nvSpPr>
        <p:spPr bwMode="auto">
          <a:xfrm>
            <a:off x="5715000" y="3917950"/>
            <a:ext cx="298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y</a:t>
            </a:r>
            <a:endParaRPr lang="en-US" altLang="en-US" sz="1800" baseline="-25000">
              <a:latin typeface="Arial" panose="020B0604020202020204" pitchFamily="34" charset="0"/>
            </a:endParaRPr>
          </a:p>
        </p:txBody>
      </p:sp>
      <p:sp>
        <p:nvSpPr>
          <p:cNvPr id="17" name="AutoShape 44"/>
          <p:cNvSpPr>
            <a:spLocks noChangeArrowheads="1"/>
          </p:cNvSpPr>
          <p:nvPr/>
        </p:nvSpPr>
        <p:spPr bwMode="auto">
          <a:xfrm>
            <a:off x="1112838" y="5218113"/>
            <a:ext cx="1954212" cy="381000"/>
          </a:xfrm>
          <a:prstGeom prst="wedgeRoundRectCallout">
            <a:avLst>
              <a:gd name="adj1" fmla="val -9014"/>
              <a:gd name="adj2" fmla="val -212315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Input attributes</a:t>
            </a:r>
          </a:p>
        </p:txBody>
      </p:sp>
      <p:sp>
        <p:nvSpPr>
          <p:cNvPr id="19" name="AutoShape 44"/>
          <p:cNvSpPr>
            <a:spLocks noChangeArrowheads="1"/>
          </p:cNvSpPr>
          <p:nvPr/>
        </p:nvSpPr>
        <p:spPr bwMode="auto">
          <a:xfrm>
            <a:off x="5257800" y="5105400"/>
            <a:ext cx="1954213" cy="381000"/>
          </a:xfrm>
          <a:prstGeom prst="wedgeRoundRectCallout">
            <a:avLst>
              <a:gd name="adj1" fmla="val -17435"/>
              <a:gd name="adj2" fmla="val -221917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Output attribute</a:t>
            </a:r>
          </a:p>
        </p:txBody>
      </p:sp>
    </p:spTree>
    <p:extLst>
      <p:ext uri="{BB962C8B-B14F-4D97-AF65-F5344CB8AC3E}">
        <p14:creationId xmlns:p14="http://schemas.microsoft.com/office/powerpoint/2010/main" val="337457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7171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B3FCEDC-4EF7-430A-8FD3-E5242FCD31AF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en-US" altLang="zh-TW" sz="1400" smtClean="0"/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Neural Network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82688" y="2017713"/>
            <a:ext cx="4760912" cy="411480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Neural Network</a:t>
            </a:r>
          </a:p>
        </p:txBody>
      </p:sp>
      <p:sp>
        <p:nvSpPr>
          <p:cNvPr id="7174" name="Rectangle 4"/>
          <p:cNvSpPr>
            <a:spLocks noChangeArrowheads="1"/>
          </p:cNvSpPr>
          <p:nvPr/>
        </p:nvSpPr>
        <p:spPr bwMode="auto">
          <a:xfrm>
            <a:off x="2743200" y="3124200"/>
            <a:ext cx="2133600" cy="17526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Neural </a:t>
            </a:r>
            <a:r>
              <a:rPr lang="en-US" altLang="en-US" sz="1800" dirty="0">
                <a:latin typeface="Arial" panose="020B0604020202020204" pitchFamily="34" charset="0"/>
              </a:rPr>
              <a:t>Network</a:t>
            </a:r>
          </a:p>
        </p:txBody>
      </p:sp>
      <p:sp>
        <p:nvSpPr>
          <p:cNvPr id="7175" name="Line 5"/>
          <p:cNvSpPr>
            <a:spLocks noChangeShapeType="1"/>
          </p:cNvSpPr>
          <p:nvPr/>
        </p:nvSpPr>
        <p:spPr bwMode="auto">
          <a:xfrm>
            <a:off x="1981200" y="370522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6" name="Line 6"/>
          <p:cNvSpPr>
            <a:spLocks noChangeShapeType="1"/>
          </p:cNvSpPr>
          <p:nvPr/>
        </p:nvSpPr>
        <p:spPr bwMode="auto">
          <a:xfrm>
            <a:off x="1981200" y="423862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7" name="Line 8"/>
          <p:cNvSpPr>
            <a:spLocks noChangeShapeType="1"/>
          </p:cNvSpPr>
          <p:nvPr/>
        </p:nvSpPr>
        <p:spPr bwMode="auto">
          <a:xfrm>
            <a:off x="4876800" y="41148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8" name="Text Box 9"/>
          <p:cNvSpPr txBox="1">
            <a:spLocks noChangeArrowheads="1"/>
          </p:cNvSpPr>
          <p:nvPr/>
        </p:nvSpPr>
        <p:spPr bwMode="auto">
          <a:xfrm>
            <a:off x="1524000" y="3095625"/>
            <a:ext cx="679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input</a:t>
            </a:r>
          </a:p>
        </p:txBody>
      </p:sp>
      <p:sp>
        <p:nvSpPr>
          <p:cNvPr id="7179" name="Text Box 10"/>
          <p:cNvSpPr txBox="1">
            <a:spLocks noChangeArrowheads="1"/>
          </p:cNvSpPr>
          <p:nvPr/>
        </p:nvSpPr>
        <p:spPr bwMode="auto">
          <a:xfrm>
            <a:off x="5486400" y="3505200"/>
            <a:ext cx="819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output</a:t>
            </a:r>
          </a:p>
        </p:txBody>
      </p:sp>
      <p:sp>
        <p:nvSpPr>
          <p:cNvPr id="7180" name="Text Box 11"/>
          <p:cNvSpPr txBox="1">
            <a:spLocks noChangeArrowheads="1"/>
          </p:cNvSpPr>
          <p:nvPr/>
        </p:nvSpPr>
        <p:spPr bwMode="auto">
          <a:xfrm>
            <a:off x="1422400" y="3490913"/>
            <a:ext cx="51435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x</a:t>
            </a:r>
            <a:r>
              <a:rPr lang="en-US" altLang="en-US" sz="1800" baseline="-25000" dirty="0">
                <a:latin typeface="Arial" panose="020B0604020202020204" pitchFamily="34" charset="0"/>
              </a:rPr>
              <a:t>1,1</a:t>
            </a:r>
          </a:p>
        </p:txBody>
      </p:sp>
      <p:sp>
        <p:nvSpPr>
          <p:cNvPr id="7181" name="Text Box 12"/>
          <p:cNvSpPr txBox="1">
            <a:spLocks noChangeArrowheads="1"/>
          </p:cNvSpPr>
          <p:nvPr/>
        </p:nvSpPr>
        <p:spPr bwMode="auto">
          <a:xfrm>
            <a:off x="1468438" y="4052888"/>
            <a:ext cx="512762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x</a:t>
            </a:r>
            <a:r>
              <a:rPr lang="en-US" altLang="en-US" sz="1800" baseline="-25000" dirty="0">
                <a:latin typeface="Arial" panose="020B0604020202020204" pitchFamily="34" charset="0"/>
              </a:rPr>
              <a:t>1,2</a:t>
            </a:r>
          </a:p>
        </p:txBody>
      </p:sp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5715000" y="3917950"/>
            <a:ext cx="385763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y</a:t>
            </a:r>
            <a:r>
              <a:rPr lang="en-US" altLang="en-US" sz="1800" baseline="-25000" dirty="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7183" name="AutoShape 44"/>
          <p:cNvSpPr>
            <a:spLocks noChangeArrowheads="1"/>
          </p:cNvSpPr>
          <p:nvPr/>
        </p:nvSpPr>
        <p:spPr bwMode="auto">
          <a:xfrm>
            <a:off x="1112838" y="5218113"/>
            <a:ext cx="1954212" cy="381000"/>
          </a:xfrm>
          <a:prstGeom prst="wedgeRoundRectCallout">
            <a:avLst>
              <a:gd name="adj1" fmla="val -9014"/>
              <a:gd name="adj2" fmla="val -212315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Input attributes</a:t>
            </a:r>
          </a:p>
        </p:txBody>
      </p:sp>
      <p:sp>
        <p:nvSpPr>
          <p:cNvPr id="7184" name="AutoShape 44"/>
          <p:cNvSpPr>
            <a:spLocks noChangeArrowheads="1"/>
          </p:cNvSpPr>
          <p:nvPr/>
        </p:nvSpPr>
        <p:spPr bwMode="auto">
          <a:xfrm>
            <a:off x="5257800" y="5105400"/>
            <a:ext cx="1954213" cy="381000"/>
          </a:xfrm>
          <a:prstGeom prst="wedgeRoundRectCallout">
            <a:avLst>
              <a:gd name="adj1" fmla="val -17435"/>
              <a:gd name="adj2" fmla="val -221917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Output attribute</a:t>
            </a:r>
          </a:p>
        </p:txBody>
      </p:sp>
      <p:sp>
        <p:nvSpPr>
          <p:cNvPr id="2" name="Left Brace 1"/>
          <p:cNvSpPr/>
          <p:nvPr/>
        </p:nvSpPr>
        <p:spPr>
          <a:xfrm>
            <a:off x="1218407" y="3585430"/>
            <a:ext cx="239712" cy="914400"/>
          </a:xfrm>
          <a:prstGeom prst="leftBrac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utoShape 44"/>
          <p:cNvSpPr>
            <a:spLocks noChangeArrowheads="1"/>
          </p:cNvSpPr>
          <p:nvPr/>
        </p:nvSpPr>
        <p:spPr bwMode="auto">
          <a:xfrm>
            <a:off x="218679" y="3810000"/>
            <a:ext cx="653256" cy="381000"/>
          </a:xfrm>
          <a:prstGeom prst="wedgeRoundRectCallout">
            <a:avLst>
              <a:gd name="adj1" fmla="val 93276"/>
              <a:gd name="adj2" fmla="val 6916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x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  <p:sp>
        <p:nvSpPr>
          <p:cNvPr id="20" name="AutoShape 44"/>
          <p:cNvSpPr>
            <a:spLocks noChangeArrowheads="1"/>
          </p:cNvSpPr>
          <p:nvPr/>
        </p:nvSpPr>
        <p:spPr bwMode="auto">
          <a:xfrm>
            <a:off x="228203" y="2471739"/>
            <a:ext cx="1229915" cy="728662"/>
          </a:xfrm>
          <a:prstGeom prst="wedgeRoundRectCallout">
            <a:avLst>
              <a:gd name="adj1" fmla="val -26797"/>
              <a:gd name="adj2" fmla="val 144050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Record 1 (vector)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0" grpId="0"/>
      <p:bldP spid="7181" grpId="0"/>
      <p:bldP spid="7182" grpId="0"/>
      <p:bldP spid="2" grpId="0" animBg="1"/>
      <p:bldP spid="19" grpId="0" animBg="1"/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819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8F07B22-5986-4F01-B0C7-2A87FD57DBCE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en-US" altLang="zh-TW" sz="1400" smtClean="0"/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Neural Network</a:t>
            </a:r>
          </a:p>
        </p:txBody>
      </p:sp>
      <p:sp>
        <p:nvSpPr>
          <p:cNvPr id="819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82688" y="2017713"/>
            <a:ext cx="4760912" cy="411480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Neural Network</a:t>
            </a:r>
          </a:p>
        </p:txBody>
      </p:sp>
      <p:sp>
        <p:nvSpPr>
          <p:cNvPr id="8198" name="Rectangle 4"/>
          <p:cNvSpPr>
            <a:spLocks noChangeArrowheads="1"/>
          </p:cNvSpPr>
          <p:nvPr/>
        </p:nvSpPr>
        <p:spPr bwMode="auto">
          <a:xfrm>
            <a:off x="2743200" y="3124200"/>
            <a:ext cx="2133600" cy="17526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Neural </a:t>
            </a:r>
            <a:r>
              <a:rPr lang="en-US" altLang="en-US" sz="1800" dirty="0">
                <a:latin typeface="Arial" panose="020B0604020202020204" pitchFamily="34" charset="0"/>
              </a:rPr>
              <a:t>Network</a:t>
            </a:r>
          </a:p>
        </p:txBody>
      </p:sp>
      <p:sp>
        <p:nvSpPr>
          <p:cNvPr id="8200" name="Line 8"/>
          <p:cNvSpPr>
            <a:spLocks noChangeShapeType="1"/>
          </p:cNvSpPr>
          <p:nvPr/>
        </p:nvSpPr>
        <p:spPr bwMode="auto">
          <a:xfrm>
            <a:off x="4876800" y="41148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1473200" y="3492500"/>
            <a:ext cx="679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input</a:t>
            </a:r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5486400" y="3505200"/>
            <a:ext cx="819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output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674813" y="3865563"/>
            <a:ext cx="1062037" cy="369887"/>
            <a:chOff x="1674813" y="3865563"/>
            <a:chExt cx="1062037" cy="369887"/>
          </a:xfrm>
        </p:grpSpPr>
        <p:sp>
          <p:nvSpPr>
            <p:cNvPr id="8199" name="Line 5"/>
            <p:cNvSpPr>
              <a:spLocks noChangeShapeType="1"/>
            </p:cNvSpPr>
            <p:nvPr/>
          </p:nvSpPr>
          <p:spPr bwMode="auto">
            <a:xfrm>
              <a:off x="1974850" y="40894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03" name="Text Box 11"/>
            <p:cNvSpPr txBox="1">
              <a:spLocks noChangeArrowheads="1"/>
            </p:cNvSpPr>
            <p:nvPr/>
          </p:nvSpPr>
          <p:spPr bwMode="auto">
            <a:xfrm>
              <a:off x="1674813" y="3865563"/>
              <a:ext cx="385762" cy="369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x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1</a:t>
              </a:r>
            </a:p>
          </p:txBody>
        </p:sp>
      </p:grpSp>
      <p:sp>
        <p:nvSpPr>
          <p:cNvPr id="8204" name="Text Box 14"/>
          <p:cNvSpPr txBox="1">
            <a:spLocks noChangeArrowheads="1"/>
          </p:cNvSpPr>
          <p:nvPr/>
        </p:nvSpPr>
        <p:spPr bwMode="auto">
          <a:xfrm>
            <a:off x="5715000" y="3917950"/>
            <a:ext cx="385763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y</a:t>
            </a:r>
            <a:r>
              <a:rPr lang="en-US" altLang="en-US" sz="1800" baseline="-250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8205" name="AutoShape 44"/>
          <p:cNvSpPr>
            <a:spLocks noChangeArrowheads="1"/>
          </p:cNvSpPr>
          <p:nvPr/>
        </p:nvSpPr>
        <p:spPr bwMode="auto">
          <a:xfrm>
            <a:off x="914400" y="4919663"/>
            <a:ext cx="1954213" cy="381000"/>
          </a:xfrm>
          <a:prstGeom prst="wedgeRoundRectCallout">
            <a:avLst>
              <a:gd name="adj1" fmla="val -9014"/>
              <a:gd name="adj2" fmla="val -212315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Input vector</a:t>
            </a:r>
          </a:p>
        </p:txBody>
      </p:sp>
      <p:sp>
        <p:nvSpPr>
          <p:cNvPr id="16" name="AutoShape 44"/>
          <p:cNvSpPr>
            <a:spLocks noChangeArrowheads="1"/>
          </p:cNvSpPr>
          <p:nvPr/>
        </p:nvSpPr>
        <p:spPr bwMode="auto">
          <a:xfrm>
            <a:off x="5257800" y="5105400"/>
            <a:ext cx="1954213" cy="381000"/>
          </a:xfrm>
          <a:prstGeom prst="wedgeRoundRectCallout">
            <a:avLst>
              <a:gd name="adj1" fmla="val -17435"/>
              <a:gd name="adj2" fmla="val -221917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Output attribute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1" grpId="0"/>
      <p:bldP spid="820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921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377B4C9-EB1F-4BA1-B713-62EE94AF46E9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en-US" altLang="zh-TW" sz="1400" smtClean="0"/>
          </a:p>
        </p:txBody>
      </p:sp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Recurrent Neural Network</a:t>
            </a:r>
          </a:p>
        </p:txBody>
      </p:sp>
      <p:sp>
        <p:nvSpPr>
          <p:cNvPr id="922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82688" y="2017713"/>
            <a:ext cx="6742112" cy="411480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Recurrent Neural Network (RNN)</a:t>
            </a:r>
          </a:p>
        </p:txBody>
      </p:sp>
      <p:sp>
        <p:nvSpPr>
          <p:cNvPr id="9222" name="Rectangle 4"/>
          <p:cNvSpPr>
            <a:spLocks noChangeArrowheads="1"/>
          </p:cNvSpPr>
          <p:nvPr/>
        </p:nvSpPr>
        <p:spPr bwMode="auto">
          <a:xfrm>
            <a:off x="2743200" y="3124200"/>
            <a:ext cx="2133600" cy="17526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Recurrent </a:t>
            </a:r>
            <a:r>
              <a:rPr lang="en-US" altLang="en-US" sz="1800" dirty="0" smtClean="0">
                <a:latin typeface="Arial" panose="020B0604020202020204" pitchFamily="34" charset="0"/>
              </a:rPr>
              <a:t>Neural </a:t>
            </a:r>
            <a:r>
              <a:rPr lang="en-US" altLang="en-US" sz="1800" dirty="0">
                <a:latin typeface="Arial" panose="020B0604020202020204" pitchFamily="34" charset="0"/>
              </a:rPr>
              <a:t/>
            </a:r>
            <a:br>
              <a:rPr lang="en-US" altLang="en-US" sz="1800" dirty="0">
                <a:latin typeface="Arial" panose="020B0604020202020204" pitchFamily="34" charset="0"/>
              </a:rPr>
            </a:br>
            <a:r>
              <a:rPr lang="en-US" altLang="en-US" sz="1800" dirty="0">
                <a:latin typeface="Arial" panose="020B0604020202020204" pitchFamily="34" charset="0"/>
              </a:rPr>
              <a:t>Network (RNN)</a:t>
            </a:r>
          </a:p>
        </p:txBody>
      </p:sp>
      <p:sp>
        <p:nvSpPr>
          <p:cNvPr id="9223" name="Line 5"/>
          <p:cNvSpPr>
            <a:spLocks noChangeShapeType="1"/>
          </p:cNvSpPr>
          <p:nvPr/>
        </p:nvSpPr>
        <p:spPr bwMode="auto">
          <a:xfrm>
            <a:off x="1974850" y="40894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4" name="Line 8"/>
          <p:cNvSpPr>
            <a:spLocks noChangeShapeType="1"/>
          </p:cNvSpPr>
          <p:nvPr/>
        </p:nvSpPr>
        <p:spPr bwMode="auto">
          <a:xfrm>
            <a:off x="4876800" y="41148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1473200" y="3492500"/>
            <a:ext cx="679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input</a:t>
            </a:r>
          </a:p>
        </p:txBody>
      </p:sp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5486400" y="3505200"/>
            <a:ext cx="819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output</a:t>
            </a:r>
          </a:p>
        </p:txBody>
      </p: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1674813" y="3865563"/>
            <a:ext cx="385762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x</a:t>
            </a:r>
            <a:r>
              <a:rPr lang="en-US" altLang="en-US" sz="1800" baseline="-250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9228" name="Text Box 14"/>
          <p:cNvSpPr txBox="1">
            <a:spLocks noChangeArrowheads="1"/>
          </p:cNvSpPr>
          <p:nvPr/>
        </p:nvSpPr>
        <p:spPr bwMode="auto">
          <a:xfrm>
            <a:off x="5715000" y="3917950"/>
            <a:ext cx="385763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y</a:t>
            </a:r>
            <a:r>
              <a:rPr lang="en-US" altLang="en-US" sz="1800" baseline="-250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9229" name="AutoShape 44"/>
          <p:cNvSpPr>
            <a:spLocks noChangeArrowheads="1"/>
          </p:cNvSpPr>
          <p:nvPr/>
        </p:nvSpPr>
        <p:spPr bwMode="auto">
          <a:xfrm>
            <a:off x="914400" y="4919663"/>
            <a:ext cx="1954213" cy="381000"/>
          </a:xfrm>
          <a:prstGeom prst="wedgeRoundRectCallout">
            <a:avLst>
              <a:gd name="adj1" fmla="val -9014"/>
              <a:gd name="adj2" fmla="val -212315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Input vector</a:t>
            </a:r>
          </a:p>
        </p:txBody>
      </p: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3810000" y="2667000"/>
            <a:ext cx="1219200" cy="2795588"/>
            <a:chOff x="3810000" y="2667000"/>
            <a:chExt cx="1219200" cy="2795493"/>
          </a:xfrm>
        </p:grpSpPr>
        <p:cxnSp>
          <p:nvCxnSpPr>
            <p:cNvPr id="5" name="Straight Connector 4"/>
            <p:cNvCxnSpPr/>
            <p:nvPr/>
          </p:nvCxnSpPr>
          <p:spPr>
            <a:xfrm flipV="1">
              <a:off x="3810000" y="2667000"/>
              <a:ext cx="0" cy="45718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3810000" y="2667000"/>
              <a:ext cx="12192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5029200" y="2667000"/>
              <a:ext cx="0" cy="279549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3810000" y="5462493"/>
              <a:ext cx="12192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endCxn id="9222" idx="2"/>
            </p:cNvCxnSpPr>
            <p:nvPr/>
          </p:nvCxnSpPr>
          <p:spPr>
            <a:xfrm flipV="1">
              <a:off x="3810000" y="4876725"/>
              <a:ext cx="0" cy="58576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AutoShape 44"/>
          <p:cNvSpPr>
            <a:spLocks noChangeArrowheads="1"/>
          </p:cNvSpPr>
          <p:nvPr/>
        </p:nvSpPr>
        <p:spPr bwMode="auto">
          <a:xfrm>
            <a:off x="5257800" y="5105400"/>
            <a:ext cx="1954213" cy="381000"/>
          </a:xfrm>
          <a:prstGeom prst="wedgeRoundRectCallout">
            <a:avLst>
              <a:gd name="adj1" fmla="val -17435"/>
              <a:gd name="adj2" fmla="val -221917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Output attribute</a:t>
            </a:r>
          </a:p>
        </p:txBody>
      </p:sp>
      <p:sp>
        <p:nvSpPr>
          <p:cNvPr id="22" name="AutoShape 44"/>
          <p:cNvSpPr>
            <a:spLocks noChangeArrowheads="1"/>
          </p:cNvSpPr>
          <p:nvPr/>
        </p:nvSpPr>
        <p:spPr bwMode="auto">
          <a:xfrm>
            <a:off x="5410200" y="2570163"/>
            <a:ext cx="3048000" cy="381000"/>
          </a:xfrm>
          <a:prstGeom prst="wedgeRoundRectCallout">
            <a:avLst>
              <a:gd name="adj1" fmla="val -55573"/>
              <a:gd name="adj2" fmla="val 75685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Neural Network with a Loop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10243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96761DA-A7FD-483C-B1B1-068418175B76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en-US" altLang="zh-TW" sz="1400" smtClean="0"/>
          </a:p>
        </p:txBody>
      </p:sp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Recurrent Neural Network</a:t>
            </a:r>
          </a:p>
        </p:txBody>
      </p:sp>
      <p:sp>
        <p:nvSpPr>
          <p:cNvPr id="1024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82688" y="2017713"/>
            <a:ext cx="6742112" cy="411480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Recurrent Neural Network (RNN)</a:t>
            </a:r>
          </a:p>
        </p:txBody>
      </p:sp>
      <p:sp>
        <p:nvSpPr>
          <p:cNvPr id="10246" name="Rectangle 4"/>
          <p:cNvSpPr>
            <a:spLocks noChangeArrowheads="1"/>
          </p:cNvSpPr>
          <p:nvPr/>
        </p:nvSpPr>
        <p:spPr bwMode="auto">
          <a:xfrm>
            <a:off x="2743200" y="3810000"/>
            <a:ext cx="2133600" cy="6619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RNN</a:t>
            </a:r>
          </a:p>
        </p:txBody>
      </p:sp>
      <p:sp>
        <p:nvSpPr>
          <p:cNvPr id="10247" name="Line 5"/>
          <p:cNvSpPr>
            <a:spLocks noChangeShapeType="1"/>
          </p:cNvSpPr>
          <p:nvPr/>
        </p:nvSpPr>
        <p:spPr bwMode="auto">
          <a:xfrm>
            <a:off x="1974850" y="40894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>
            <a:off x="4876800" y="41148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1473200" y="3492500"/>
            <a:ext cx="679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input</a:t>
            </a:r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5486400" y="3505200"/>
            <a:ext cx="819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output</a:t>
            </a:r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1674813" y="3865563"/>
            <a:ext cx="385762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x</a:t>
            </a:r>
            <a:r>
              <a:rPr lang="en-US" altLang="en-US" sz="1800" baseline="-250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0252" name="Text Box 14"/>
          <p:cNvSpPr txBox="1">
            <a:spLocks noChangeArrowheads="1"/>
          </p:cNvSpPr>
          <p:nvPr/>
        </p:nvSpPr>
        <p:spPr bwMode="auto">
          <a:xfrm>
            <a:off x="5715000" y="3917950"/>
            <a:ext cx="385763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y</a:t>
            </a:r>
            <a:r>
              <a:rPr lang="en-US" altLang="en-US" sz="1800" baseline="-250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0253" name="AutoShape 44"/>
          <p:cNvSpPr>
            <a:spLocks noChangeArrowheads="1"/>
          </p:cNvSpPr>
          <p:nvPr/>
        </p:nvSpPr>
        <p:spPr bwMode="auto">
          <a:xfrm>
            <a:off x="914400" y="4919663"/>
            <a:ext cx="1954213" cy="381000"/>
          </a:xfrm>
          <a:prstGeom prst="wedgeRoundRectCallout">
            <a:avLst>
              <a:gd name="adj1" fmla="val -9014"/>
              <a:gd name="adj2" fmla="val -212315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Input vector</a:t>
            </a:r>
          </a:p>
        </p:txBody>
      </p:sp>
      <p:grpSp>
        <p:nvGrpSpPr>
          <p:cNvPr id="10255" name="Group 14"/>
          <p:cNvGrpSpPr>
            <a:grpSpLocks/>
          </p:cNvGrpSpPr>
          <p:nvPr/>
        </p:nvGrpSpPr>
        <p:grpSpPr bwMode="auto">
          <a:xfrm>
            <a:off x="3810000" y="3492500"/>
            <a:ext cx="1219200" cy="1308100"/>
            <a:chOff x="3810000" y="2667000"/>
            <a:chExt cx="1219200" cy="2795493"/>
          </a:xfrm>
        </p:grpSpPr>
        <p:cxnSp>
          <p:nvCxnSpPr>
            <p:cNvPr id="5" name="Straight Connector 4"/>
            <p:cNvCxnSpPr>
              <a:stCxn id="10246" idx="0"/>
            </p:cNvCxnSpPr>
            <p:nvPr/>
          </p:nvCxnSpPr>
          <p:spPr>
            <a:xfrm flipV="1">
              <a:off x="3810000" y="2667000"/>
              <a:ext cx="0" cy="67851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3810000" y="2667000"/>
              <a:ext cx="12192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5029200" y="2667000"/>
              <a:ext cx="0" cy="279549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3810000" y="5462493"/>
              <a:ext cx="12192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endCxn id="10246" idx="2"/>
            </p:cNvCxnSpPr>
            <p:nvPr/>
          </p:nvCxnSpPr>
          <p:spPr>
            <a:xfrm flipV="1">
              <a:off x="3810000" y="4760228"/>
              <a:ext cx="0" cy="70226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AutoShape 44"/>
          <p:cNvSpPr>
            <a:spLocks noChangeArrowheads="1"/>
          </p:cNvSpPr>
          <p:nvPr/>
        </p:nvSpPr>
        <p:spPr bwMode="auto">
          <a:xfrm>
            <a:off x="5257800" y="5105400"/>
            <a:ext cx="1954213" cy="381000"/>
          </a:xfrm>
          <a:prstGeom prst="wedgeRoundRectCallout">
            <a:avLst>
              <a:gd name="adj1" fmla="val -17435"/>
              <a:gd name="adj2" fmla="val -221917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Output attribute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1126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EB17A5E-3DBA-4EA9-834B-97AC78D80E90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en-US" altLang="zh-TW" sz="1400" smtClean="0"/>
          </a:p>
        </p:txBody>
      </p:sp>
      <p:grpSp>
        <p:nvGrpSpPr>
          <p:cNvPr id="11269" name="Group 1"/>
          <p:cNvGrpSpPr>
            <a:grpSpLocks/>
          </p:cNvGrpSpPr>
          <p:nvPr/>
        </p:nvGrpSpPr>
        <p:grpSpPr bwMode="auto">
          <a:xfrm>
            <a:off x="2833688" y="1801813"/>
            <a:ext cx="4425950" cy="661987"/>
            <a:chOff x="1674813" y="3809444"/>
            <a:chExt cx="4425229" cy="662448"/>
          </a:xfrm>
        </p:grpSpPr>
        <p:sp>
          <p:nvSpPr>
            <p:cNvPr id="11302" name="Rectangle 4"/>
            <p:cNvSpPr>
              <a:spLocks noChangeArrowheads="1"/>
            </p:cNvSpPr>
            <p:nvPr/>
          </p:nvSpPr>
          <p:spPr bwMode="auto">
            <a:xfrm>
              <a:off x="2743200" y="3809444"/>
              <a:ext cx="2133600" cy="66244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RNN</a:t>
              </a:r>
            </a:p>
          </p:txBody>
        </p:sp>
        <p:sp>
          <p:nvSpPr>
            <p:cNvPr id="11303" name="Line 5"/>
            <p:cNvSpPr>
              <a:spLocks noChangeShapeType="1"/>
            </p:cNvSpPr>
            <p:nvPr/>
          </p:nvSpPr>
          <p:spPr bwMode="auto">
            <a:xfrm>
              <a:off x="1974895" y="4089273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4" name="Line 8"/>
            <p:cNvSpPr>
              <a:spLocks noChangeShapeType="1"/>
            </p:cNvSpPr>
            <p:nvPr/>
          </p:nvSpPr>
          <p:spPr bwMode="auto">
            <a:xfrm>
              <a:off x="4876800" y="41148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5" name="Text Box 11"/>
            <p:cNvSpPr txBox="1">
              <a:spLocks noChangeArrowheads="1"/>
            </p:cNvSpPr>
            <p:nvPr/>
          </p:nvSpPr>
          <p:spPr bwMode="auto">
            <a:xfrm>
              <a:off x="1674813" y="3865817"/>
              <a:ext cx="385042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x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11306" name="Text Box 14"/>
            <p:cNvSpPr txBox="1">
              <a:spLocks noChangeArrowheads="1"/>
            </p:cNvSpPr>
            <p:nvPr/>
          </p:nvSpPr>
          <p:spPr bwMode="auto">
            <a:xfrm>
              <a:off x="5715000" y="3917950"/>
              <a:ext cx="385042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1</a:t>
              </a:r>
            </a:p>
          </p:txBody>
        </p:sp>
      </p:grp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430213" y="1900238"/>
            <a:ext cx="1828800" cy="36988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1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30213" y="2971800"/>
            <a:ext cx="1828800" cy="3698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2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2833688" y="2463800"/>
            <a:ext cx="4425950" cy="1023938"/>
            <a:chOff x="2834481" y="2463092"/>
            <a:chExt cx="4425950" cy="1024368"/>
          </a:xfrm>
        </p:grpSpPr>
        <p:grpSp>
          <p:nvGrpSpPr>
            <p:cNvPr id="11295" name="Group 1"/>
            <p:cNvGrpSpPr>
              <a:grpSpLocks/>
            </p:cNvGrpSpPr>
            <p:nvPr/>
          </p:nvGrpSpPr>
          <p:grpSpPr bwMode="auto">
            <a:xfrm>
              <a:off x="2834481" y="2825472"/>
              <a:ext cx="4425950" cy="661988"/>
              <a:chOff x="1674813" y="3809444"/>
              <a:chExt cx="4425229" cy="662448"/>
            </a:xfrm>
          </p:grpSpPr>
          <p:sp>
            <p:nvSpPr>
              <p:cNvPr id="11297" name="Rectangle 4"/>
              <p:cNvSpPr>
                <a:spLocks noChangeArrowheads="1"/>
              </p:cNvSpPr>
              <p:nvPr/>
            </p:nvSpPr>
            <p:spPr bwMode="auto">
              <a:xfrm>
                <a:off x="2743200" y="3809444"/>
                <a:ext cx="2133600" cy="662448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RNN</a:t>
                </a:r>
              </a:p>
            </p:txBody>
          </p:sp>
          <p:sp>
            <p:nvSpPr>
              <p:cNvPr id="11298" name="Line 5"/>
              <p:cNvSpPr>
                <a:spLocks noChangeShapeType="1"/>
              </p:cNvSpPr>
              <p:nvPr/>
            </p:nvSpPr>
            <p:spPr bwMode="auto">
              <a:xfrm>
                <a:off x="1974895" y="4089273"/>
                <a:ext cx="762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99" name="Line 8"/>
              <p:cNvSpPr>
                <a:spLocks noChangeShapeType="1"/>
              </p:cNvSpPr>
              <p:nvPr/>
            </p:nvSpPr>
            <p:spPr bwMode="auto">
              <a:xfrm>
                <a:off x="4876800" y="4114800"/>
                <a:ext cx="762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00" name="Text Box 11"/>
              <p:cNvSpPr txBox="1">
                <a:spLocks noChangeArrowheads="1"/>
              </p:cNvSpPr>
              <p:nvPr/>
            </p:nvSpPr>
            <p:spPr bwMode="auto">
              <a:xfrm>
                <a:off x="1674813" y="3865817"/>
                <a:ext cx="385042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x</a:t>
                </a:r>
                <a:r>
                  <a:rPr lang="en-US" altLang="en-US" sz="1800" baseline="-25000">
                    <a:latin typeface="Arial" panose="020B0604020202020204" pitchFamily="34" charset="0"/>
                  </a:rPr>
                  <a:t>2</a:t>
                </a:r>
              </a:p>
            </p:txBody>
          </p:sp>
          <p:sp>
            <p:nvSpPr>
              <p:cNvPr id="11301" name="Text Box 14"/>
              <p:cNvSpPr txBox="1">
                <a:spLocks noChangeArrowheads="1"/>
              </p:cNvSpPr>
              <p:nvPr/>
            </p:nvSpPr>
            <p:spPr bwMode="auto">
              <a:xfrm>
                <a:off x="5715000" y="3917950"/>
                <a:ext cx="385042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y</a:t>
                </a:r>
                <a:r>
                  <a:rPr lang="en-US" altLang="en-US" sz="1800" baseline="-25000">
                    <a:latin typeface="Arial" panose="020B0604020202020204" pitchFamily="34" charset="0"/>
                  </a:rPr>
                  <a:t>2</a:t>
                </a:r>
              </a:p>
            </p:txBody>
          </p:sp>
        </p:grpSp>
        <p:cxnSp>
          <p:nvCxnSpPr>
            <p:cNvPr id="5" name="Straight Arrow Connector 4"/>
            <p:cNvCxnSpPr>
              <a:stCxn id="11302" idx="2"/>
              <a:endCxn id="11297" idx="0"/>
            </p:cNvCxnSpPr>
            <p:nvPr/>
          </p:nvCxnSpPr>
          <p:spPr>
            <a:xfrm>
              <a:off x="4969668" y="2463092"/>
              <a:ext cx="0" cy="36210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420688" y="3997325"/>
            <a:ext cx="1828800" cy="3698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3</a:t>
            </a:r>
          </a:p>
        </p:txBody>
      </p: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2824163" y="3489325"/>
            <a:ext cx="4425950" cy="1023938"/>
            <a:chOff x="2834481" y="2463092"/>
            <a:chExt cx="4425950" cy="1024368"/>
          </a:xfrm>
        </p:grpSpPr>
        <p:grpSp>
          <p:nvGrpSpPr>
            <p:cNvPr id="11288" name="Group 1"/>
            <p:cNvGrpSpPr>
              <a:grpSpLocks/>
            </p:cNvGrpSpPr>
            <p:nvPr/>
          </p:nvGrpSpPr>
          <p:grpSpPr bwMode="auto">
            <a:xfrm>
              <a:off x="2834481" y="2825472"/>
              <a:ext cx="4425950" cy="661988"/>
              <a:chOff x="1674813" y="3809444"/>
              <a:chExt cx="4425229" cy="662448"/>
            </a:xfrm>
          </p:grpSpPr>
          <p:sp>
            <p:nvSpPr>
              <p:cNvPr id="11290" name="Rectangle 4"/>
              <p:cNvSpPr>
                <a:spLocks noChangeArrowheads="1"/>
              </p:cNvSpPr>
              <p:nvPr/>
            </p:nvSpPr>
            <p:spPr bwMode="auto">
              <a:xfrm>
                <a:off x="2743200" y="3809444"/>
                <a:ext cx="2133600" cy="662448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RNN</a:t>
                </a:r>
              </a:p>
            </p:txBody>
          </p:sp>
          <p:sp>
            <p:nvSpPr>
              <p:cNvPr id="11291" name="Line 5"/>
              <p:cNvSpPr>
                <a:spLocks noChangeShapeType="1"/>
              </p:cNvSpPr>
              <p:nvPr/>
            </p:nvSpPr>
            <p:spPr bwMode="auto">
              <a:xfrm>
                <a:off x="1974895" y="4089273"/>
                <a:ext cx="762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92" name="Line 8"/>
              <p:cNvSpPr>
                <a:spLocks noChangeShapeType="1"/>
              </p:cNvSpPr>
              <p:nvPr/>
            </p:nvSpPr>
            <p:spPr bwMode="auto">
              <a:xfrm>
                <a:off x="4876800" y="4114800"/>
                <a:ext cx="762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93" name="Text Box 11"/>
              <p:cNvSpPr txBox="1">
                <a:spLocks noChangeArrowheads="1"/>
              </p:cNvSpPr>
              <p:nvPr/>
            </p:nvSpPr>
            <p:spPr bwMode="auto">
              <a:xfrm>
                <a:off x="1674813" y="3865817"/>
                <a:ext cx="385042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x</a:t>
                </a:r>
                <a:r>
                  <a:rPr lang="en-US" altLang="en-US" sz="1800" baseline="-25000">
                    <a:latin typeface="Arial" panose="020B0604020202020204" pitchFamily="34" charset="0"/>
                  </a:rPr>
                  <a:t>3</a:t>
                </a:r>
              </a:p>
            </p:txBody>
          </p:sp>
          <p:sp>
            <p:nvSpPr>
              <p:cNvPr id="11294" name="Text Box 14"/>
              <p:cNvSpPr txBox="1">
                <a:spLocks noChangeArrowheads="1"/>
              </p:cNvSpPr>
              <p:nvPr/>
            </p:nvSpPr>
            <p:spPr bwMode="auto">
              <a:xfrm>
                <a:off x="5715000" y="3917950"/>
                <a:ext cx="385042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y</a:t>
                </a:r>
                <a:r>
                  <a:rPr lang="en-US" altLang="en-US" sz="1800" baseline="-25000">
                    <a:latin typeface="Arial" panose="020B0604020202020204" pitchFamily="34" charset="0"/>
                  </a:rPr>
                  <a:t>3</a:t>
                </a:r>
              </a:p>
            </p:txBody>
          </p:sp>
        </p:grpSp>
        <p:cxnSp>
          <p:nvCxnSpPr>
            <p:cNvPr id="25" name="Straight Arrow Connector 24"/>
            <p:cNvCxnSpPr>
              <a:endCxn id="11290" idx="0"/>
            </p:cNvCxnSpPr>
            <p:nvPr/>
          </p:nvCxnSpPr>
          <p:spPr>
            <a:xfrm>
              <a:off x="4969668" y="2463092"/>
              <a:ext cx="0" cy="36210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420688" y="6032500"/>
            <a:ext cx="1828800" cy="3698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</a:t>
            </a:r>
          </a:p>
        </p:txBody>
      </p:sp>
      <p:grpSp>
        <p:nvGrpSpPr>
          <p:cNvPr id="32" name="Group 31"/>
          <p:cNvGrpSpPr>
            <a:grpSpLocks/>
          </p:cNvGrpSpPr>
          <p:nvPr/>
        </p:nvGrpSpPr>
        <p:grpSpPr bwMode="auto">
          <a:xfrm>
            <a:off x="2824163" y="5524500"/>
            <a:ext cx="4384675" cy="1023938"/>
            <a:chOff x="2834481" y="2463092"/>
            <a:chExt cx="4384210" cy="1024368"/>
          </a:xfrm>
        </p:grpSpPr>
        <p:grpSp>
          <p:nvGrpSpPr>
            <p:cNvPr id="11281" name="Group 1"/>
            <p:cNvGrpSpPr>
              <a:grpSpLocks/>
            </p:cNvGrpSpPr>
            <p:nvPr/>
          </p:nvGrpSpPr>
          <p:grpSpPr bwMode="auto">
            <a:xfrm>
              <a:off x="2834481" y="2825472"/>
              <a:ext cx="4384210" cy="661988"/>
              <a:chOff x="1674813" y="3809444"/>
              <a:chExt cx="4383495" cy="662448"/>
            </a:xfrm>
          </p:grpSpPr>
          <p:sp>
            <p:nvSpPr>
              <p:cNvPr id="11283" name="Rectangle 4"/>
              <p:cNvSpPr>
                <a:spLocks noChangeArrowheads="1"/>
              </p:cNvSpPr>
              <p:nvPr/>
            </p:nvSpPr>
            <p:spPr bwMode="auto">
              <a:xfrm>
                <a:off x="2743200" y="3809444"/>
                <a:ext cx="2133600" cy="662448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RNN</a:t>
                </a:r>
              </a:p>
            </p:txBody>
          </p:sp>
          <p:sp>
            <p:nvSpPr>
              <p:cNvPr id="11284" name="Line 5"/>
              <p:cNvSpPr>
                <a:spLocks noChangeShapeType="1"/>
              </p:cNvSpPr>
              <p:nvPr/>
            </p:nvSpPr>
            <p:spPr bwMode="auto">
              <a:xfrm>
                <a:off x="1974895" y="4089273"/>
                <a:ext cx="762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85" name="Line 8"/>
              <p:cNvSpPr>
                <a:spLocks noChangeShapeType="1"/>
              </p:cNvSpPr>
              <p:nvPr/>
            </p:nvSpPr>
            <p:spPr bwMode="auto">
              <a:xfrm>
                <a:off x="4876800" y="4114800"/>
                <a:ext cx="762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86" name="Text Box 11"/>
              <p:cNvSpPr txBox="1">
                <a:spLocks noChangeArrowheads="1"/>
              </p:cNvSpPr>
              <p:nvPr/>
            </p:nvSpPr>
            <p:spPr bwMode="auto">
              <a:xfrm>
                <a:off x="1674813" y="3865817"/>
                <a:ext cx="343308" cy="3695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x</a:t>
                </a:r>
                <a:r>
                  <a:rPr lang="en-US" altLang="en-US" sz="1800" baseline="-25000">
                    <a:latin typeface="Arial" panose="020B0604020202020204" pitchFamily="34" charset="0"/>
                  </a:rPr>
                  <a:t>t</a:t>
                </a:r>
              </a:p>
            </p:txBody>
          </p:sp>
          <p:sp>
            <p:nvSpPr>
              <p:cNvPr id="11287" name="Text Box 14"/>
              <p:cNvSpPr txBox="1">
                <a:spLocks noChangeArrowheads="1"/>
              </p:cNvSpPr>
              <p:nvPr/>
            </p:nvSpPr>
            <p:spPr bwMode="auto">
              <a:xfrm>
                <a:off x="5715000" y="3917950"/>
                <a:ext cx="343308" cy="3695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y</a:t>
                </a:r>
                <a:r>
                  <a:rPr lang="en-US" altLang="en-US" sz="1800" baseline="-25000">
                    <a:latin typeface="Arial" panose="020B0604020202020204" pitchFamily="34" charset="0"/>
                  </a:rPr>
                  <a:t>t</a:t>
                </a:r>
              </a:p>
            </p:txBody>
          </p:sp>
        </p:grpSp>
        <p:cxnSp>
          <p:nvCxnSpPr>
            <p:cNvPr id="34" name="Straight Arrow Connector 33"/>
            <p:cNvCxnSpPr>
              <a:endCxn id="11283" idx="0"/>
            </p:cNvCxnSpPr>
            <p:nvPr/>
          </p:nvCxnSpPr>
          <p:spPr>
            <a:xfrm>
              <a:off x="4969442" y="2463092"/>
              <a:ext cx="0" cy="36210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066800" y="5068888"/>
            <a:ext cx="4159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…</a:t>
            </a:r>
          </a:p>
        </p:txBody>
      </p: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4751388" y="4513263"/>
            <a:ext cx="415925" cy="903287"/>
            <a:chOff x="4751876" y="4513307"/>
            <a:chExt cx="415498" cy="903335"/>
          </a:xfrm>
        </p:grpSpPr>
        <p:cxnSp>
          <p:nvCxnSpPr>
            <p:cNvPr id="8" name="Straight Arrow Connector 7"/>
            <p:cNvCxnSpPr>
              <a:stCxn id="11290" idx="2"/>
            </p:cNvCxnSpPr>
            <p:nvPr/>
          </p:nvCxnSpPr>
          <p:spPr>
            <a:xfrm>
              <a:off x="4959625" y="4513307"/>
              <a:ext cx="0" cy="46039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80" name="TextBox 42"/>
            <p:cNvSpPr txBox="1">
              <a:spLocks noChangeArrowheads="1"/>
            </p:cNvSpPr>
            <p:nvPr/>
          </p:nvSpPr>
          <p:spPr bwMode="auto">
            <a:xfrm>
              <a:off x="4751876" y="5047310"/>
              <a:ext cx="41549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…</a:t>
              </a:r>
            </a:p>
          </p:txBody>
        </p:sp>
      </p:grp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420688" y="1063654"/>
            <a:ext cx="3694112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Unfolded representation of RNN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22" grpId="0" animBg="1"/>
      <p:bldP spid="31" grpId="0" animBg="1"/>
      <p:bldP spid="9" grpId="0"/>
      <p:bldP spid="4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1229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C91976A-7306-4F3B-99ED-498642D830E9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en-US" altLang="zh-TW" sz="1400" smtClean="0"/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430213" y="2568575"/>
            <a:ext cx="2008187" cy="3698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t-1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30213" y="3640138"/>
            <a:ext cx="2008187" cy="36988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</a:t>
            </a:r>
          </a:p>
        </p:txBody>
      </p:sp>
      <p:grpSp>
        <p:nvGrpSpPr>
          <p:cNvPr id="13" name="Group 1"/>
          <p:cNvGrpSpPr>
            <a:grpSpLocks/>
          </p:cNvGrpSpPr>
          <p:nvPr/>
        </p:nvGrpSpPr>
        <p:grpSpPr bwMode="auto">
          <a:xfrm>
            <a:off x="2819400" y="3494088"/>
            <a:ext cx="4398963" cy="661987"/>
            <a:chOff x="1659734" y="3809444"/>
            <a:chExt cx="4398574" cy="662448"/>
          </a:xfrm>
        </p:grpSpPr>
        <p:sp>
          <p:nvSpPr>
            <p:cNvPr id="12321" name="Rectangle 4"/>
            <p:cNvSpPr>
              <a:spLocks noChangeArrowheads="1"/>
            </p:cNvSpPr>
            <p:nvPr/>
          </p:nvSpPr>
          <p:spPr bwMode="auto">
            <a:xfrm>
              <a:off x="2743200" y="3809444"/>
              <a:ext cx="2133600" cy="66244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RNN</a:t>
              </a:r>
            </a:p>
          </p:txBody>
        </p:sp>
        <p:sp>
          <p:nvSpPr>
            <p:cNvPr id="12322" name="Line 5"/>
            <p:cNvSpPr>
              <a:spLocks noChangeShapeType="1"/>
            </p:cNvSpPr>
            <p:nvPr/>
          </p:nvSpPr>
          <p:spPr bwMode="auto">
            <a:xfrm>
              <a:off x="1974895" y="4089273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23" name="Line 8"/>
            <p:cNvSpPr>
              <a:spLocks noChangeShapeType="1"/>
            </p:cNvSpPr>
            <p:nvPr/>
          </p:nvSpPr>
          <p:spPr bwMode="auto">
            <a:xfrm>
              <a:off x="4876800" y="41148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24" name="Text Box 11"/>
            <p:cNvSpPr txBox="1">
              <a:spLocks noChangeArrowheads="1"/>
            </p:cNvSpPr>
            <p:nvPr/>
          </p:nvSpPr>
          <p:spPr bwMode="auto">
            <a:xfrm>
              <a:off x="1659734" y="3865817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x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  <p:sp>
          <p:nvSpPr>
            <p:cNvPr id="12325" name="Text Box 14"/>
            <p:cNvSpPr txBox="1">
              <a:spLocks noChangeArrowheads="1"/>
            </p:cNvSpPr>
            <p:nvPr/>
          </p:nvSpPr>
          <p:spPr bwMode="auto">
            <a:xfrm>
              <a:off x="5715000" y="3917950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endParaRPr lang="en-US" altLang="en-US" sz="1800" baseline="-25000" dirty="0">
                <a:latin typeface="Arial" panose="020B0604020202020204" pitchFamily="34" charset="0"/>
              </a:endParaRPr>
            </a:p>
          </p:txBody>
        </p:sp>
      </p:grp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420688" y="4665663"/>
            <a:ext cx="2017712" cy="36988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t+1</a:t>
            </a:r>
          </a:p>
        </p:txBody>
      </p:sp>
      <p:grpSp>
        <p:nvGrpSpPr>
          <p:cNvPr id="41" name="Group 40"/>
          <p:cNvGrpSpPr>
            <a:grpSpLocks/>
          </p:cNvGrpSpPr>
          <p:nvPr/>
        </p:nvGrpSpPr>
        <p:grpSpPr bwMode="auto">
          <a:xfrm>
            <a:off x="2743200" y="1822450"/>
            <a:ext cx="4611688" cy="1671638"/>
            <a:chOff x="2743199" y="1822728"/>
            <a:chExt cx="4611743" cy="1671037"/>
          </a:xfrm>
        </p:grpSpPr>
        <p:grpSp>
          <p:nvGrpSpPr>
            <p:cNvPr id="12310" name="Group 20"/>
            <p:cNvGrpSpPr>
              <a:grpSpLocks/>
            </p:cNvGrpSpPr>
            <p:nvPr/>
          </p:nvGrpSpPr>
          <p:grpSpPr bwMode="auto">
            <a:xfrm>
              <a:off x="2743199" y="2469397"/>
              <a:ext cx="4611743" cy="1024368"/>
              <a:chOff x="2743199" y="2469397"/>
              <a:chExt cx="4611743" cy="1024368"/>
            </a:xfrm>
          </p:grpSpPr>
          <p:grpSp>
            <p:nvGrpSpPr>
              <p:cNvPr id="12314" name="Group 1"/>
              <p:cNvGrpSpPr>
                <a:grpSpLocks/>
              </p:cNvGrpSpPr>
              <p:nvPr/>
            </p:nvGrpSpPr>
            <p:grpSpPr bwMode="auto">
              <a:xfrm>
                <a:off x="2743199" y="2469397"/>
                <a:ext cx="4611743" cy="661988"/>
                <a:chOff x="1583547" y="3809444"/>
                <a:chExt cx="4610993" cy="662448"/>
              </a:xfrm>
            </p:grpSpPr>
            <p:sp>
              <p:nvSpPr>
                <p:cNvPr id="12316" name="Rectangle 4"/>
                <p:cNvSpPr>
                  <a:spLocks noChangeArrowheads="1"/>
                </p:cNvSpPr>
                <p:nvPr/>
              </p:nvSpPr>
              <p:spPr bwMode="auto">
                <a:xfrm>
                  <a:off x="2743200" y="3809444"/>
                  <a:ext cx="2133600" cy="662448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RNN</a:t>
                  </a:r>
                </a:p>
              </p:txBody>
            </p:sp>
            <p:sp>
              <p:nvSpPr>
                <p:cNvPr id="12317" name="Line 5"/>
                <p:cNvSpPr>
                  <a:spLocks noChangeShapeType="1"/>
                </p:cNvSpPr>
                <p:nvPr/>
              </p:nvSpPr>
              <p:spPr bwMode="auto">
                <a:xfrm>
                  <a:off x="1974895" y="4089273"/>
                  <a:ext cx="7620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318" name="Line 8"/>
                <p:cNvSpPr>
                  <a:spLocks noChangeShapeType="1"/>
                </p:cNvSpPr>
                <p:nvPr/>
              </p:nvSpPr>
              <p:spPr bwMode="auto">
                <a:xfrm>
                  <a:off x="4876800" y="4114800"/>
                  <a:ext cx="7620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319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583547" y="3865817"/>
                  <a:ext cx="479540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x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t-1</a:t>
                  </a:r>
                </a:p>
              </p:txBody>
            </p:sp>
            <p:sp>
              <p:nvSpPr>
                <p:cNvPr id="12320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5715000" y="3917950"/>
                  <a:ext cx="479540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 dirty="0">
                      <a:latin typeface="Arial" panose="020B0604020202020204" pitchFamily="34" charset="0"/>
                    </a:rPr>
                    <a:t>y</a:t>
                  </a:r>
                  <a:r>
                    <a:rPr lang="en-US" altLang="en-US" sz="1800" baseline="-25000" dirty="0">
                      <a:latin typeface="Arial" panose="020B0604020202020204" pitchFamily="34" charset="0"/>
                    </a:rPr>
                    <a:t>t-1</a:t>
                  </a:r>
                </a:p>
              </p:txBody>
            </p:sp>
          </p:grpSp>
          <p:cxnSp>
            <p:nvCxnSpPr>
              <p:cNvPr id="5" name="Straight Arrow Connector 4"/>
              <p:cNvCxnSpPr>
                <a:stCxn id="12316" idx="2"/>
                <a:endCxn id="12321" idx="0"/>
              </p:cNvCxnSpPr>
              <p:nvPr/>
            </p:nvCxnSpPr>
            <p:spPr>
              <a:xfrm>
                <a:off x="4970489" y="3130358"/>
                <a:ext cx="0" cy="36340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311" name="Group 18"/>
            <p:cNvGrpSpPr>
              <a:grpSpLocks/>
            </p:cNvGrpSpPr>
            <p:nvPr/>
          </p:nvGrpSpPr>
          <p:grpSpPr bwMode="auto">
            <a:xfrm>
              <a:off x="4751876" y="1822728"/>
              <a:ext cx="415498" cy="646669"/>
              <a:chOff x="4751876" y="1822728"/>
              <a:chExt cx="415498" cy="646669"/>
            </a:xfrm>
          </p:grpSpPr>
          <p:cxnSp>
            <p:nvCxnSpPr>
              <p:cNvPr id="7" name="Straight Arrow Connector 6"/>
              <p:cNvCxnSpPr>
                <a:endCxn id="12316" idx="0"/>
              </p:cNvCxnSpPr>
              <p:nvPr/>
            </p:nvCxnSpPr>
            <p:spPr>
              <a:xfrm>
                <a:off x="4970489" y="2209938"/>
                <a:ext cx="0" cy="25867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313" name="TextBox 10"/>
              <p:cNvSpPr txBox="1">
                <a:spLocks noChangeArrowheads="1"/>
              </p:cNvSpPr>
              <p:nvPr/>
            </p:nvSpPr>
            <p:spPr bwMode="auto">
              <a:xfrm>
                <a:off x="4751876" y="1822728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grpSp>
        <p:nvGrpSpPr>
          <p:cNvPr id="40" name="Group 39"/>
          <p:cNvGrpSpPr>
            <a:grpSpLocks/>
          </p:cNvGrpSpPr>
          <p:nvPr/>
        </p:nvGrpSpPr>
        <p:grpSpPr bwMode="auto">
          <a:xfrm>
            <a:off x="2667000" y="4157663"/>
            <a:ext cx="4716463" cy="1679575"/>
            <a:chOff x="2666999" y="4157232"/>
            <a:chExt cx="4716027" cy="1680284"/>
          </a:xfrm>
        </p:grpSpPr>
        <p:grpSp>
          <p:nvGrpSpPr>
            <p:cNvPr id="12299" name="Group 22"/>
            <p:cNvGrpSpPr>
              <a:grpSpLocks/>
            </p:cNvGrpSpPr>
            <p:nvPr/>
          </p:nvGrpSpPr>
          <p:grpSpPr bwMode="auto">
            <a:xfrm>
              <a:off x="2666999" y="4157232"/>
              <a:ext cx="4716027" cy="1024368"/>
              <a:chOff x="2677390" y="2463092"/>
              <a:chExt cx="4716027" cy="1024368"/>
            </a:xfrm>
          </p:grpSpPr>
          <p:grpSp>
            <p:nvGrpSpPr>
              <p:cNvPr id="12303" name="Group 1"/>
              <p:cNvGrpSpPr>
                <a:grpSpLocks/>
              </p:cNvGrpSpPr>
              <p:nvPr/>
            </p:nvGrpSpPr>
            <p:grpSpPr bwMode="auto">
              <a:xfrm>
                <a:off x="2677390" y="2825472"/>
                <a:ext cx="4716027" cy="661988"/>
                <a:chOff x="1517748" y="3809444"/>
                <a:chExt cx="4715259" cy="662448"/>
              </a:xfrm>
            </p:grpSpPr>
            <p:sp>
              <p:nvSpPr>
                <p:cNvPr id="12305" name="Rectangle 4"/>
                <p:cNvSpPr>
                  <a:spLocks noChangeArrowheads="1"/>
                </p:cNvSpPr>
                <p:nvPr/>
              </p:nvSpPr>
              <p:spPr bwMode="auto">
                <a:xfrm>
                  <a:off x="2743200" y="3809444"/>
                  <a:ext cx="2133600" cy="662448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RNN</a:t>
                  </a:r>
                </a:p>
              </p:txBody>
            </p:sp>
            <p:sp>
              <p:nvSpPr>
                <p:cNvPr id="12306" name="Line 5"/>
                <p:cNvSpPr>
                  <a:spLocks noChangeShapeType="1"/>
                </p:cNvSpPr>
                <p:nvPr/>
              </p:nvSpPr>
              <p:spPr bwMode="auto">
                <a:xfrm>
                  <a:off x="1974895" y="4089273"/>
                  <a:ext cx="7620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307" name="Line 8"/>
                <p:cNvSpPr>
                  <a:spLocks noChangeShapeType="1"/>
                </p:cNvSpPr>
                <p:nvPr/>
              </p:nvSpPr>
              <p:spPr bwMode="auto">
                <a:xfrm>
                  <a:off x="4876800" y="4114800"/>
                  <a:ext cx="7620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308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517748" y="3865817"/>
                  <a:ext cx="518007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x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t+1</a:t>
                  </a:r>
                </a:p>
              </p:txBody>
            </p:sp>
            <p:sp>
              <p:nvSpPr>
                <p:cNvPr id="12309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5715000" y="3917950"/>
                  <a:ext cx="518007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 dirty="0">
                      <a:latin typeface="Arial" panose="020B0604020202020204" pitchFamily="34" charset="0"/>
                    </a:rPr>
                    <a:t>y</a:t>
                  </a:r>
                  <a:r>
                    <a:rPr lang="en-US" altLang="en-US" sz="1800" baseline="-25000" dirty="0">
                      <a:latin typeface="Arial" panose="020B0604020202020204" pitchFamily="34" charset="0"/>
                    </a:rPr>
                    <a:t>t+1</a:t>
                  </a:r>
                </a:p>
              </p:txBody>
            </p:sp>
          </p:grpSp>
          <p:cxnSp>
            <p:nvCxnSpPr>
              <p:cNvPr id="25" name="Straight Arrow Connector 24"/>
              <p:cNvCxnSpPr>
                <a:endCxn id="12305" idx="0"/>
              </p:cNvCxnSpPr>
              <p:nvPr/>
            </p:nvCxnSpPr>
            <p:spPr>
              <a:xfrm>
                <a:off x="4969528" y="2463092"/>
                <a:ext cx="0" cy="36210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300" name="Group 19"/>
            <p:cNvGrpSpPr>
              <a:grpSpLocks/>
            </p:cNvGrpSpPr>
            <p:nvPr/>
          </p:nvGrpSpPr>
          <p:grpSpPr bwMode="auto">
            <a:xfrm>
              <a:off x="4766102" y="5181600"/>
              <a:ext cx="415498" cy="655916"/>
              <a:chOff x="4766102" y="5181600"/>
              <a:chExt cx="415498" cy="655916"/>
            </a:xfrm>
          </p:grpSpPr>
          <p:cxnSp>
            <p:nvCxnSpPr>
              <p:cNvPr id="45" name="Straight Arrow Connector 44"/>
              <p:cNvCxnSpPr/>
              <p:nvPr/>
            </p:nvCxnSpPr>
            <p:spPr>
              <a:xfrm>
                <a:off x="4959137" y="5181601"/>
                <a:ext cx="0" cy="25887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302" name="TextBox 46"/>
              <p:cNvSpPr txBox="1">
                <a:spLocks noChangeArrowheads="1"/>
              </p:cNvSpPr>
              <p:nvPr/>
            </p:nvSpPr>
            <p:spPr bwMode="auto">
              <a:xfrm>
                <a:off x="4766102" y="5468184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sp>
        <p:nvSpPr>
          <p:cNvPr id="44" name="Text Box 14"/>
          <p:cNvSpPr txBox="1">
            <a:spLocks noChangeArrowheads="1"/>
          </p:cNvSpPr>
          <p:nvPr/>
        </p:nvSpPr>
        <p:spPr bwMode="auto">
          <a:xfrm>
            <a:off x="5047456" y="3096227"/>
            <a:ext cx="47961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s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t-1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  <p:sp>
        <p:nvSpPr>
          <p:cNvPr id="46" name="Text Box 14"/>
          <p:cNvSpPr txBox="1">
            <a:spLocks noChangeArrowheads="1"/>
          </p:cNvSpPr>
          <p:nvPr/>
        </p:nvSpPr>
        <p:spPr bwMode="auto">
          <a:xfrm>
            <a:off x="5069592" y="4130735"/>
            <a:ext cx="34336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 smtClean="0">
                <a:latin typeface="Arial" panose="020B0604020202020204" pitchFamily="34" charset="0"/>
              </a:rPr>
              <a:t>s</a:t>
            </a:r>
            <a:r>
              <a:rPr lang="en-US" altLang="en-US" sz="1800" baseline="-25000" dirty="0" err="1" smtClean="0">
                <a:latin typeface="Arial" panose="020B0604020202020204" pitchFamily="34" charset="0"/>
              </a:rPr>
              <a:t>t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  <p:sp>
        <p:nvSpPr>
          <p:cNvPr id="47" name="Text Box 14"/>
          <p:cNvSpPr txBox="1">
            <a:spLocks noChangeArrowheads="1"/>
          </p:cNvSpPr>
          <p:nvPr/>
        </p:nvSpPr>
        <p:spPr bwMode="auto">
          <a:xfrm>
            <a:off x="5069592" y="5140886"/>
            <a:ext cx="518139" cy="369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s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t+1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  <p:sp>
        <p:nvSpPr>
          <p:cNvPr id="42" name="AutoShape 44"/>
          <p:cNvSpPr>
            <a:spLocks noChangeArrowheads="1"/>
          </p:cNvSpPr>
          <p:nvPr/>
        </p:nvSpPr>
        <p:spPr bwMode="auto">
          <a:xfrm>
            <a:off x="6113942" y="3048838"/>
            <a:ext cx="2743200" cy="381000"/>
          </a:xfrm>
          <a:prstGeom prst="wedgeRoundRectCallout">
            <a:avLst>
              <a:gd name="adj1" fmla="val -65102"/>
              <a:gd name="adj2" fmla="val 27683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Internal state variable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3" name="AutoShape 44"/>
          <p:cNvSpPr>
            <a:spLocks noChangeArrowheads="1"/>
          </p:cNvSpPr>
          <p:nvPr/>
        </p:nvSpPr>
        <p:spPr bwMode="auto">
          <a:xfrm>
            <a:off x="6036751" y="4065651"/>
            <a:ext cx="2743200" cy="381000"/>
          </a:xfrm>
          <a:prstGeom prst="wedgeRoundRectCallout">
            <a:avLst>
              <a:gd name="adj1" fmla="val -65102"/>
              <a:gd name="adj2" fmla="val 27683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Internal state variable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8" name="AutoShape 44"/>
          <p:cNvSpPr>
            <a:spLocks noChangeArrowheads="1"/>
          </p:cNvSpPr>
          <p:nvPr/>
        </p:nvSpPr>
        <p:spPr bwMode="auto">
          <a:xfrm>
            <a:off x="6136178" y="5154644"/>
            <a:ext cx="2743200" cy="381000"/>
          </a:xfrm>
          <a:prstGeom prst="wedgeRoundRectCallout">
            <a:avLst>
              <a:gd name="adj1" fmla="val -65102"/>
              <a:gd name="adj2" fmla="val 27683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Internal state variable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22" grpId="0" animBg="1"/>
      <p:bldP spid="44" grpId="0"/>
      <p:bldP spid="46" grpId="0"/>
      <p:bldP spid="47" grpId="0"/>
      <p:bldP spid="42" grpId="0" animBg="1"/>
      <p:bldP spid="43" grpId="0" animBg="1"/>
      <p:bldP spid="4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1331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CE35B55-7C15-4058-BCDB-DC462F3FB373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en-US" altLang="zh-TW" sz="1400" smtClean="0"/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41300" y="760413"/>
            <a:ext cx="2008188" cy="36988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t-1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71450" y="1995488"/>
            <a:ext cx="2008188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</a:t>
            </a:r>
          </a:p>
        </p:txBody>
      </p:sp>
      <p:grpSp>
        <p:nvGrpSpPr>
          <p:cNvPr id="13" name="Group 1"/>
          <p:cNvGrpSpPr>
            <a:grpSpLocks/>
          </p:cNvGrpSpPr>
          <p:nvPr/>
        </p:nvGrpSpPr>
        <p:grpSpPr bwMode="auto">
          <a:xfrm>
            <a:off x="2314575" y="1676400"/>
            <a:ext cx="6705600" cy="3500438"/>
            <a:chOff x="1308088" y="2108051"/>
            <a:chExt cx="6703663" cy="3502978"/>
          </a:xfrm>
        </p:grpSpPr>
        <p:sp>
          <p:nvSpPr>
            <p:cNvPr id="13349" name="Rectangle 4"/>
            <p:cNvSpPr>
              <a:spLocks noChangeArrowheads="1"/>
            </p:cNvSpPr>
            <p:nvPr/>
          </p:nvSpPr>
          <p:spPr bwMode="auto">
            <a:xfrm>
              <a:off x="2059718" y="2108051"/>
              <a:ext cx="5009335" cy="350297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RNN</a:t>
              </a:r>
            </a:p>
          </p:txBody>
        </p:sp>
        <p:sp>
          <p:nvSpPr>
            <p:cNvPr id="13350" name="Line 5"/>
            <p:cNvSpPr>
              <a:spLocks noChangeShapeType="1"/>
            </p:cNvSpPr>
            <p:nvPr/>
          </p:nvSpPr>
          <p:spPr bwMode="auto">
            <a:xfrm>
              <a:off x="1623255" y="2616876"/>
              <a:ext cx="436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1" name="Line 8"/>
            <p:cNvSpPr>
              <a:spLocks noChangeShapeType="1"/>
            </p:cNvSpPr>
            <p:nvPr/>
          </p:nvSpPr>
          <p:spPr bwMode="auto">
            <a:xfrm flipV="1">
              <a:off x="7086077" y="5167239"/>
              <a:ext cx="48422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2" name="Text Box 11"/>
            <p:cNvSpPr txBox="1">
              <a:spLocks noChangeArrowheads="1"/>
            </p:cNvSpPr>
            <p:nvPr/>
          </p:nvSpPr>
          <p:spPr bwMode="auto">
            <a:xfrm>
              <a:off x="1308088" y="2393420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x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  <p:sp>
          <p:nvSpPr>
            <p:cNvPr id="13353" name="Text Box 14"/>
            <p:cNvSpPr txBox="1">
              <a:spLocks noChangeArrowheads="1"/>
            </p:cNvSpPr>
            <p:nvPr/>
          </p:nvSpPr>
          <p:spPr bwMode="auto">
            <a:xfrm>
              <a:off x="7668443" y="4929409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92075" y="5602288"/>
            <a:ext cx="2017713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t+1</a:t>
            </a:r>
          </a:p>
        </p:txBody>
      </p: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2209800" y="5138738"/>
            <a:ext cx="6945313" cy="1609725"/>
            <a:chOff x="2209800" y="5138609"/>
            <a:chExt cx="6946011" cy="1609752"/>
          </a:xfrm>
        </p:grpSpPr>
        <p:grpSp>
          <p:nvGrpSpPr>
            <p:cNvPr id="13336" name="Group 39"/>
            <p:cNvGrpSpPr>
              <a:grpSpLocks/>
            </p:cNvGrpSpPr>
            <p:nvPr/>
          </p:nvGrpSpPr>
          <p:grpSpPr bwMode="auto">
            <a:xfrm>
              <a:off x="2209800" y="5176947"/>
              <a:ext cx="6946011" cy="1571414"/>
              <a:chOff x="2314084" y="4157232"/>
              <a:chExt cx="6946011" cy="1571414"/>
            </a:xfrm>
          </p:grpSpPr>
          <p:grpSp>
            <p:nvGrpSpPr>
              <p:cNvPr id="13338" name="Group 22"/>
              <p:cNvGrpSpPr>
                <a:grpSpLocks/>
              </p:cNvGrpSpPr>
              <p:nvPr/>
            </p:nvGrpSpPr>
            <p:grpSpPr bwMode="auto">
              <a:xfrm>
                <a:off x="2314084" y="4157232"/>
                <a:ext cx="6946011" cy="1024368"/>
                <a:chOff x="2324475" y="2463092"/>
                <a:chExt cx="6946011" cy="1024368"/>
              </a:xfrm>
            </p:grpSpPr>
            <p:grpSp>
              <p:nvGrpSpPr>
                <p:cNvPr id="13342" name="Group 1"/>
                <p:cNvGrpSpPr>
                  <a:grpSpLocks/>
                </p:cNvGrpSpPr>
                <p:nvPr/>
              </p:nvGrpSpPr>
              <p:grpSpPr bwMode="auto">
                <a:xfrm>
                  <a:off x="2324475" y="2825472"/>
                  <a:ext cx="6946011" cy="661988"/>
                  <a:chOff x="1164890" y="3809444"/>
                  <a:chExt cx="6944881" cy="662448"/>
                </a:xfrm>
              </p:grpSpPr>
              <p:sp>
                <p:nvSpPr>
                  <p:cNvPr id="13344" name="Rectangle 4"/>
                  <p:cNvSpPr>
                    <a:spLocks noChangeArrowheads="1"/>
                  </p:cNvSpPr>
                  <p:nvPr/>
                </p:nvSpPr>
                <p:spPr bwMode="auto">
                  <a:xfrm>
                    <a:off x="2002955" y="3809444"/>
                    <a:ext cx="5045405" cy="662448"/>
                  </a:xfrm>
                  <a:prstGeom prst="rect">
                    <a:avLst/>
                  </a:prstGeom>
                  <a:solidFill>
                    <a:srgbClr val="FFFF9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lr>
                        <a:schemeClr val="folHlink"/>
                      </a:buClr>
                      <a:buSzPct val="60000"/>
                      <a:buFont typeface="Wingdings" panose="05000000000000000000" pitchFamily="2" charset="2"/>
                      <a:buChar char="n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hlink"/>
                      </a:buClr>
                      <a:buSzPct val="55000"/>
                      <a:buFont typeface="Wingdings" panose="05000000000000000000" pitchFamily="2" charset="2"/>
                      <a:buChar char="n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folHlink"/>
                      </a:buClr>
                      <a:buSzPct val="50000"/>
                      <a:buFont typeface="Wingdings" panose="05000000000000000000" pitchFamily="2" charset="2"/>
                      <a:buChar char="n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55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altLang="en-US" sz="1800">
                        <a:latin typeface="Arial" panose="020B0604020202020204" pitchFamily="34" charset="0"/>
                      </a:rPr>
                      <a:t>RNN</a:t>
                    </a:r>
                  </a:p>
                </p:txBody>
              </p:sp>
              <p:sp>
                <p:nvSpPr>
                  <p:cNvPr id="13345" name="Line 5"/>
                  <p:cNvSpPr>
                    <a:spLocks noChangeShapeType="1"/>
                  </p:cNvSpPr>
                  <p:nvPr/>
                </p:nvSpPr>
                <p:spPr bwMode="auto">
                  <a:xfrm>
                    <a:off x="1622041" y="4089273"/>
                    <a:ext cx="36025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3346" name="Line 8"/>
                  <p:cNvSpPr>
                    <a:spLocks noChangeShapeType="1"/>
                  </p:cNvSpPr>
                  <p:nvPr/>
                </p:nvSpPr>
                <p:spPr bwMode="auto">
                  <a:xfrm>
                    <a:off x="7031335" y="4089273"/>
                    <a:ext cx="484227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3347" name="Text Box 1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164890" y="3865817"/>
                    <a:ext cx="518007" cy="369589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lr>
                        <a:schemeClr val="folHlink"/>
                      </a:buClr>
                      <a:buSzPct val="60000"/>
                      <a:buFont typeface="Wingdings" panose="05000000000000000000" pitchFamily="2" charset="2"/>
                      <a:buChar char="n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hlink"/>
                      </a:buClr>
                      <a:buSzPct val="55000"/>
                      <a:buFont typeface="Wingdings" panose="05000000000000000000" pitchFamily="2" charset="2"/>
                      <a:buChar char="n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folHlink"/>
                      </a:buClr>
                      <a:buSzPct val="50000"/>
                      <a:buFont typeface="Wingdings" panose="05000000000000000000" pitchFamily="2" charset="2"/>
                      <a:buChar char="n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55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altLang="en-US" sz="1800">
                        <a:latin typeface="Arial" panose="020B0604020202020204" pitchFamily="34" charset="0"/>
                      </a:rPr>
                      <a:t>x</a:t>
                    </a:r>
                    <a:r>
                      <a:rPr lang="en-US" altLang="en-US" sz="1800" baseline="-25000">
                        <a:latin typeface="Arial" panose="020B0604020202020204" pitchFamily="34" charset="0"/>
                      </a:rPr>
                      <a:t>t+1</a:t>
                    </a:r>
                  </a:p>
                </p:txBody>
              </p:sp>
              <p:sp>
                <p:nvSpPr>
                  <p:cNvPr id="13348" name="Text Box 1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591764" y="3892424"/>
                    <a:ext cx="518007" cy="369589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lr>
                        <a:schemeClr val="folHlink"/>
                      </a:buClr>
                      <a:buSzPct val="60000"/>
                      <a:buFont typeface="Wingdings" panose="05000000000000000000" pitchFamily="2" charset="2"/>
                      <a:buChar char="n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hlink"/>
                      </a:buClr>
                      <a:buSzPct val="55000"/>
                      <a:buFont typeface="Wingdings" panose="05000000000000000000" pitchFamily="2" charset="2"/>
                      <a:buChar char="n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folHlink"/>
                      </a:buClr>
                      <a:buSzPct val="50000"/>
                      <a:buFont typeface="Wingdings" panose="05000000000000000000" pitchFamily="2" charset="2"/>
                      <a:buChar char="n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55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altLang="en-US" sz="1800">
                        <a:latin typeface="Arial" panose="020B0604020202020204" pitchFamily="34" charset="0"/>
                      </a:rPr>
                      <a:t>y</a:t>
                    </a:r>
                    <a:r>
                      <a:rPr lang="en-US" altLang="en-US" sz="1800" baseline="-25000">
                        <a:latin typeface="Arial" panose="020B0604020202020204" pitchFamily="34" charset="0"/>
                      </a:rPr>
                      <a:t>t+1</a:t>
                    </a:r>
                  </a:p>
                </p:txBody>
              </p:sp>
            </p:grpSp>
            <p:cxnSp>
              <p:nvCxnSpPr>
                <p:cNvPr id="25" name="Straight Arrow Connector 24"/>
                <p:cNvCxnSpPr/>
                <p:nvPr/>
              </p:nvCxnSpPr>
              <p:spPr>
                <a:xfrm>
                  <a:off x="7535174" y="2462855"/>
                  <a:ext cx="0" cy="361956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339" name="Group 19"/>
              <p:cNvGrpSpPr>
                <a:grpSpLocks/>
              </p:cNvGrpSpPr>
              <p:nvPr/>
            </p:nvGrpSpPr>
            <p:grpSpPr bwMode="auto">
              <a:xfrm>
                <a:off x="7267084" y="5181600"/>
                <a:ext cx="415498" cy="547046"/>
                <a:chOff x="7267084" y="5181600"/>
                <a:chExt cx="415498" cy="547046"/>
              </a:xfrm>
            </p:grpSpPr>
            <p:cxnSp>
              <p:nvCxnSpPr>
                <p:cNvPr id="45" name="Straight Arrow Connector 44"/>
                <p:cNvCxnSpPr/>
                <p:nvPr/>
              </p:nvCxnSpPr>
              <p:spPr>
                <a:xfrm>
                  <a:off x="7516845" y="5180949"/>
                  <a:ext cx="0" cy="260354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341" name="TextBox 46"/>
                <p:cNvSpPr txBox="1">
                  <a:spLocks noChangeArrowheads="1"/>
                </p:cNvSpPr>
                <p:nvPr/>
              </p:nvSpPr>
              <p:spPr bwMode="auto">
                <a:xfrm>
                  <a:off x="7267084" y="5359314"/>
                  <a:ext cx="415498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…</a:t>
                  </a:r>
                </a:p>
              </p:txBody>
            </p:sp>
          </p:grpSp>
        </p:grpSp>
        <p:sp>
          <p:nvSpPr>
            <p:cNvPr id="13337" name="TextBox 38"/>
            <p:cNvSpPr txBox="1">
              <a:spLocks noChangeArrowheads="1"/>
            </p:cNvSpPr>
            <p:nvPr/>
          </p:nvSpPr>
          <p:spPr bwMode="auto">
            <a:xfrm>
              <a:off x="7406616" y="5138609"/>
              <a:ext cx="34336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s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2286000" y="12700"/>
            <a:ext cx="6754813" cy="1663700"/>
            <a:chOff x="2286000" y="12403"/>
            <a:chExt cx="6755125" cy="1663997"/>
          </a:xfrm>
        </p:grpSpPr>
        <p:grpSp>
          <p:nvGrpSpPr>
            <p:cNvPr id="13323" name="Group 40"/>
            <p:cNvGrpSpPr>
              <a:grpSpLocks/>
            </p:cNvGrpSpPr>
            <p:nvPr/>
          </p:nvGrpSpPr>
          <p:grpSpPr bwMode="auto">
            <a:xfrm>
              <a:off x="2286000" y="12403"/>
              <a:ext cx="6755125" cy="1663997"/>
              <a:chOff x="2362200" y="1840087"/>
              <a:chExt cx="6755125" cy="1663997"/>
            </a:xfrm>
          </p:grpSpPr>
          <p:grpSp>
            <p:nvGrpSpPr>
              <p:cNvPr id="13325" name="Group 20"/>
              <p:cNvGrpSpPr>
                <a:grpSpLocks/>
              </p:cNvGrpSpPr>
              <p:nvPr/>
            </p:nvGrpSpPr>
            <p:grpSpPr bwMode="auto">
              <a:xfrm>
                <a:off x="2362200" y="2469397"/>
                <a:ext cx="6755125" cy="1034687"/>
                <a:chOff x="2362200" y="2469397"/>
                <a:chExt cx="6755125" cy="1034687"/>
              </a:xfrm>
            </p:grpSpPr>
            <p:grpSp>
              <p:nvGrpSpPr>
                <p:cNvPr id="13329" name="Group 1"/>
                <p:cNvGrpSpPr>
                  <a:grpSpLocks/>
                </p:cNvGrpSpPr>
                <p:nvPr/>
              </p:nvGrpSpPr>
              <p:grpSpPr bwMode="auto">
                <a:xfrm>
                  <a:off x="2362200" y="2469397"/>
                  <a:ext cx="6755125" cy="661988"/>
                  <a:chOff x="1202608" y="3809444"/>
                  <a:chExt cx="6754029" cy="662448"/>
                </a:xfrm>
              </p:grpSpPr>
              <p:sp>
                <p:nvSpPr>
                  <p:cNvPr id="13331" name="Rectangle 4"/>
                  <p:cNvSpPr>
                    <a:spLocks noChangeArrowheads="1"/>
                  </p:cNvSpPr>
                  <p:nvPr/>
                </p:nvSpPr>
                <p:spPr bwMode="auto">
                  <a:xfrm>
                    <a:off x="1954231" y="3809444"/>
                    <a:ext cx="5038636" cy="662448"/>
                  </a:xfrm>
                  <a:prstGeom prst="rect">
                    <a:avLst/>
                  </a:prstGeom>
                  <a:solidFill>
                    <a:srgbClr val="FFFF9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lr>
                        <a:schemeClr val="folHlink"/>
                      </a:buClr>
                      <a:buSzPct val="60000"/>
                      <a:buFont typeface="Wingdings" panose="05000000000000000000" pitchFamily="2" charset="2"/>
                      <a:buChar char="n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hlink"/>
                      </a:buClr>
                      <a:buSzPct val="55000"/>
                      <a:buFont typeface="Wingdings" panose="05000000000000000000" pitchFamily="2" charset="2"/>
                      <a:buChar char="n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folHlink"/>
                      </a:buClr>
                      <a:buSzPct val="50000"/>
                      <a:buFont typeface="Wingdings" panose="05000000000000000000" pitchFamily="2" charset="2"/>
                      <a:buChar char="n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55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altLang="en-US" sz="1800">
                        <a:latin typeface="Arial" panose="020B0604020202020204" pitchFamily="34" charset="0"/>
                      </a:rPr>
                      <a:t>RNN</a:t>
                    </a:r>
                  </a:p>
                </p:txBody>
              </p:sp>
              <p:sp>
                <p:nvSpPr>
                  <p:cNvPr id="13332" name="Line 5"/>
                  <p:cNvSpPr>
                    <a:spLocks noChangeShapeType="1"/>
                  </p:cNvSpPr>
                  <p:nvPr/>
                </p:nvSpPr>
                <p:spPr bwMode="auto">
                  <a:xfrm>
                    <a:off x="1593956" y="4089272"/>
                    <a:ext cx="360274" cy="1205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3333" name="Line 8"/>
                  <p:cNvSpPr>
                    <a:spLocks noChangeShapeType="1"/>
                  </p:cNvSpPr>
                  <p:nvPr/>
                </p:nvSpPr>
                <p:spPr bwMode="auto">
                  <a:xfrm>
                    <a:off x="6992868" y="4089273"/>
                    <a:ext cx="408030" cy="1205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3334" name="Text Box 1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02608" y="3865817"/>
                    <a:ext cx="479540" cy="369589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lr>
                        <a:schemeClr val="folHlink"/>
                      </a:buClr>
                      <a:buSzPct val="60000"/>
                      <a:buFont typeface="Wingdings" panose="05000000000000000000" pitchFamily="2" charset="2"/>
                      <a:buChar char="n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hlink"/>
                      </a:buClr>
                      <a:buSzPct val="55000"/>
                      <a:buFont typeface="Wingdings" panose="05000000000000000000" pitchFamily="2" charset="2"/>
                      <a:buChar char="n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folHlink"/>
                      </a:buClr>
                      <a:buSzPct val="50000"/>
                      <a:buFont typeface="Wingdings" panose="05000000000000000000" pitchFamily="2" charset="2"/>
                      <a:buChar char="n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55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altLang="en-US" sz="1800">
                        <a:latin typeface="Arial" panose="020B0604020202020204" pitchFamily="34" charset="0"/>
                      </a:rPr>
                      <a:t>x</a:t>
                    </a:r>
                    <a:r>
                      <a:rPr lang="en-US" altLang="en-US" sz="1800" baseline="-25000">
                        <a:latin typeface="Arial" panose="020B0604020202020204" pitchFamily="34" charset="0"/>
                      </a:rPr>
                      <a:t>t-1</a:t>
                    </a:r>
                  </a:p>
                </p:txBody>
              </p:sp>
              <p:sp>
                <p:nvSpPr>
                  <p:cNvPr id="13335" name="Text Box 1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477097" y="3904479"/>
                    <a:ext cx="479540" cy="369589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lr>
                        <a:schemeClr val="folHlink"/>
                      </a:buClr>
                      <a:buSzPct val="60000"/>
                      <a:buFont typeface="Wingdings" panose="05000000000000000000" pitchFamily="2" charset="2"/>
                      <a:buChar char="n"/>
                      <a:defRPr sz="32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hlink"/>
                      </a:buClr>
                      <a:buSzPct val="55000"/>
                      <a:buFont typeface="Wingdings" panose="05000000000000000000" pitchFamily="2" charset="2"/>
                      <a:buChar char="n"/>
                      <a:defRPr sz="28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folHlink"/>
                      </a:buClr>
                      <a:buSzPct val="50000"/>
                      <a:buFont typeface="Wingdings" panose="05000000000000000000" pitchFamily="2" charset="2"/>
                      <a:buChar char="n"/>
                      <a:defRPr sz="24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55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Tahoma" panose="020B060403050404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altLang="en-US" sz="1800">
                        <a:latin typeface="Arial" panose="020B0604020202020204" pitchFamily="34" charset="0"/>
                      </a:rPr>
                      <a:t>y</a:t>
                    </a:r>
                    <a:r>
                      <a:rPr lang="en-US" altLang="en-US" sz="1800" baseline="-25000">
                        <a:latin typeface="Arial" panose="020B0604020202020204" pitchFamily="34" charset="0"/>
                      </a:rPr>
                      <a:t>t-1</a:t>
                    </a:r>
                  </a:p>
                </p:txBody>
              </p:sp>
            </p:grpSp>
            <p:cxnSp>
              <p:nvCxnSpPr>
                <p:cNvPr id="5" name="Straight Arrow Connector 4"/>
                <p:cNvCxnSpPr/>
                <p:nvPr/>
              </p:nvCxnSpPr>
              <p:spPr>
                <a:xfrm>
                  <a:off x="7412271" y="3142069"/>
                  <a:ext cx="0" cy="362015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326" name="Group 18"/>
              <p:cNvGrpSpPr>
                <a:grpSpLocks/>
              </p:cNvGrpSpPr>
              <p:nvPr/>
            </p:nvGrpSpPr>
            <p:grpSpPr bwMode="auto">
              <a:xfrm>
                <a:off x="7204502" y="1840087"/>
                <a:ext cx="415498" cy="646669"/>
                <a:chOff x="7204502" y="1840087"/>
                <a:chExt cx="415498" cy="646669"/>
              </a:xfrm>
            </p:grpSpPr>
            <p:cxnSp>
              <p:nvCxnSpPr>
                <p:cNvPr id="7" name="Straight Arrow Connector 6"/>
                <p:cNvCxnSpPr/>
                <p:nvPr/>
              </p:nvCxnSpPr>
              <p:spPr>
                <a:xfrm>
                  <a:off x="7423384" y="2227506"/>
                  <a:ext cx="0" cy="258809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328" name="TextBox 10"/>
                <p:cNvSpPr txBox="1">
                  <a:spLocks noChangeArrowheads="1"/>
                </p:cNvSpPr>
                <p:nvPr/>
              </p:nvSpPr>
              <p:spPr bwMode="auto">
                <a:xfrm>
                  <a:off x="7204502" y="1840087"/>
                  <a:ext cx="415498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…</a:t>
                  </a:r>
                </a:p>
              </p:txBody>
            </p:sp>
          </p:grpSp>
        </p:grpSp>
        <p:sp>
          <p:nvSpPr>
            <p:cNvPr id="13324" name="TextBox 42"/>
            <p:cNvSpPr txBox="1">
              <a:spLocks noChangeArrowheads="1"/>
            </p:cNvSpPr>
            <p:nvPr/>
          </p:nvSpPr>
          <p:spPr bwMode="auto">
            <a:xfrm>
              <a:off x="7387867" y="1285908"/>
              <a:ext cx="47961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s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t-1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2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Limitation</a:t>
            </a:r>
          </a:p>
          <a:p>
            <a:pPr lvl="1"/>
            <a:r>
              <a:rPr lang="en-US" dirty="0" smtClean="0"/>
              <a:t>It may “memorize” a lot of past events/values </a:t>
            </a:r>
          </a:p>
          <a:p>
            <a:pPr lvl="1"/>
            <a:r>
              <a:rPr lang="en-US" dirty="0" smtClean="0"/>
              <a:t>Due to its complex structure, it is more time-consuming </a:t>
            </a:r>
            <a:r>
              <a:rPr lang="en-US" smtClean="0"/>
              <a:t>for training.</a:t>
            </a: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B977DA-0E0B-4A69-B481-E3DC633E6D30}" type="slidenum">
              <a:rPr lang="zh-TW" altLang="en-US" smtClean="0"/>
              <a:pPr>
                <a:defRPr/>
              </a:pPr>
              <a:t>18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17362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RNN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SzPct val="100000"/>
              <a:buFont typeface="+mj-lt"/>
              <a:buAutoNum type="arabicPeriod"/>
            </a:pPr>
            <a:r>
              <a:rPr lang="en-US" altLang="en-US" dirty="0" smtClean="0"/>
              <a:t>Basic RNN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altLang="en-US" dirty="0" smtClean="0"/>
              <a:t>Traditional LSTM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altLang="en-US" dirty="0" smtClean="0"/>
              <a:t>GRU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1843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8EBA6B2-FB4F-4663-953E-C2E9DE8B869C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en-US" altLang="zh-TW" sz="1400" smtClean="0"/>
          </a:p>
        </p:txBody>
      </p:sp>
      <p:sp>
        <p:nvSpPr>
          <p:cNvPr id="6" name="Oval 5"/>
          <p:cNvSpPr/>
          <p:nvPr/>
        </p:nvSpPr>
        <p:spPr>
          <a:xfrm>
            <a:off x="1027906" y="1893888"/>
            <a:ext cx="2934494" cy="795337"/>
          </a:xfrm>
          <a:prstGeom prst="ellipse">
            <a:avLst/>
          </a:prstGeom>
          <a:noFill/>
          <a:ln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6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Basic RNN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The basic RNN is very simple. </a:t>
            </a:r>
          </a:p>
          <a:p>
            <a:r>
              <a:rPr lang="en-US" altLang="en-US" dirty="0" smtClean="0"/>
              <a:t>It contains only one single activation function (e.g., “</a:t>
            </a:r>
            <a:r>
              <a:rPr lang="en-US" altLang="en-US" dirty="0" err="1" smtClean="0"/>
              <a:t>tanh</a:t>
            </a:r>
            <a:r>
              <a:rPr lang="en-US" altLang="en-US" dirty="0" smtClean="0"/>
              <a:t>” and “</a:t>
            </a:r>
            <a:r>
              <a:rPr lang="en-US" altLang="en-US" dirty="0" err="1" smtClean="0"/>
              <a:t>ReLU</a:t>
            </a:r>
            <a:r>
              <a:rPr lang="en-US" altLang="en-US" dirty="0" smtClean="0"/>
              <a:t>”).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1434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097F115-1F82-4DBB-8DAD-DD37B9521029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20</a:t>
            </a:fld>
            <a:endParaRPr lang="en-US" altLang="zh-TW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2048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2DE10D0-C406-4D3D-9702-BBD143194ACD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21</a:t>
            </a:fld>
            <a:endParaRPr lang="en-US" altLang="zh-TW" sz="1400" smtClean="0"/>
          </a:p>
        </p:txBody>
      </p:sp>
      <p:sp>
        <p:nvSpPr>
          <p:cNvPr id="20485" name="TextBox 1"/>
          <p:cNvSpPr txBox="1">
            <a:spLocks noChangeArrowheads="1"/>
          </p:cNvSpPr>
          <p:nvPr/>
        </p:nvSpPr>
        <p:spPr bwMode="auto">
          <a:xfrm>
            <a:off x="241300" y="760413"/>
            <a:ext cx="2008188" cy="36988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t-1</a:t>
            </a:r>
          </a:p>
        </p:txBody>
      </p:sp>
      <p:sp>
        <p:nvSpPr>
          <p:cNvPr id="20486" name="TextBox 11"/>
          <p:cNvSpPr txBox="1">
            <a:spLocks noChangeArrowheads="1"/>
          </p:cNvSpPr>
          <p:nvPr/>
        </p:nvSpPr>
        <p:spPr bwMode="auto">
          <a:xfrm>
            <a:off x="171450" y="1995488"/>
            <a:ext cx="2008188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</a:t>
            </a:r>
          </a:p>
        </p:txBody>
      </p:sp>
      <p:grpSp>
        <p:nvGrpSpPr>
          <p:cNvPr id="20487" name="Group 1"/>
          <p:cNvGrpSpPr>
            <a:grpSpLocks/>
          </p:cNvGrpSpPr>
          <p:nvPr/>
        </p:nvGrpSpPr>
        <p:grpSpPr bwMode="auto">
          <a:xfrm>
            <a:off x="2314575" y="1676400"/>
            <a:ext cx="6705600" cy="3500438"/>
            <a:chOff x="1308088" y="2108051"/>
            <a:chExt cx="6703663" cy="3502978"/>
          </a:xfrm>
        </p:grpSpPr>
        <p:sp>
          <p:nvSpPr>
            <p:cNvPr id="20515" name="Rectangle 4"/>
            <p:cNvSpPr>
              <a:spLocks noChangeArrowheads="1"/>
            </p:cNvSpPr>
            <p:nvPr/>
          </p:nvSpPr>
          <p:spPr bwMode="auto">
            <a:xfrm>
              <a:off x="2059718" y="2108051"/>
              <a:ext cx="5009335" cy="350297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RNN</a:t>
              </a:r>
            </a:p>
          </p:txBody>
        </p:sp>
        <p:sp>
          <p:nvSpPr>
            <p:cNvPr id="20516" name="Line 5"/>
            <p:cNvSpPr>
              <a:spLocks noChangeShapeType="1"/>
            </p:cNvSpPr>
            <p:nvPr/>
          </p:nvSpPr>
          <p:spPr bwMode="auto">
            <a:xfrm>
              <a:off x="1623255" y="2616876"/>
              <a:ext cx="436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17" name="Line 8"/>
            <p:cNvSpPr>
              <a:spLocks noChangeShapeType="1"/>
            </p:cNvSpPr>
            <p:nvPr/>
          </p:nvSpPr>
          <p:spPr bwMode="auto">
            <a:xfrm flipV="1">
              <a:off x="7086077" y="5167239"/>
              <a:ext cx="48422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18" name="Text Box 11"/>
            <p:cNvSpPr txBox="1">
              <a:spLocks noChangeArrowheads="1"/>
            </p:cNvSpPr>
            <p:nvPr/>
          </p:nvSpPr>
          <p:spPr bwMode="auto">
            <a:xfrm>
              <a:off x="1308088" y="2393420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x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  <p:sp>
          <p:nvSpPr>
            <p:cNvPr id="20519" name="Text Box 14"/>
            <p:cNvSpPr txBox="1">
              <a:spLocks noChangeArrowheads="1"/>
            </p:cNvSpPr>
            <p:nvPr/>
          </p:nvSpPr>
          <p:spPr bwMode="auto">
            <a:xfrm>
              <a:off x="7668443" y="4929409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20488" name="TextBox 21"/>
          <p:cNvSpPr txBox="1">
            <a:spLocks noChangeArrowheads="1"/>
          </p:cNvSpPr>
          <p:nvPr/>
        </p:nvSpPr>
        <p:spPr bwMode="auto">
          <a:xfrm>
            <a:off x="92075" y="5602288"/>
            <a:ext cx="2017713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t+1</a:t>
            </a:r>
          </a:p>
        </p:txBody>
      </p:sp>
      <p:grpSp>
        <p:nvGrpSpPr>
          <p:cNvPr id="20489" name="Group 40"/>
          <p:cNvGrpSpPr>
            <a:grpSpLocks/>
          </p:cNvGrpSpPr>
          <p:nvPr/>
        </p:nvGrpSpPr>
        <p:grpSpPr bwMode="auto">
          <a:xfrm>
            <a:off x="2286000" y="12700"/>
            <a:ext cx="6754813" cy="1663700"/>
            <a:chOff x="2362200" y="1840087"/>
            <a:chExt cx="6755125" cy="1663997"/>
          </a:xfrm>
        </p:grpSpPr>
        <p:grpSp>
          <p:nvGrpSpPr>
            <p:cNvPr id="20504" name="Group 20"/>
            <p:cNvGrpSpPr>
              <a:grpSpLocks/>
            </p:cNvGrpSpPr>
            <p:nvPr/>
          </p:nvGrpSpPr>
          <p:grpSpPr bwMode="auto">
            <a:xfrm>
              <a:off x="2362200" y="2469397"/>
              <a:ext cx="6755125" cy="1034687"/>
              <a:chOff x="2362200" y="2469397"/>
              <a:chExt cx="6755125" cy="1034687"/>
            </a:xfrm>
          </p:grpSpPr>
          <p:grpSp>
            <p:nvGrpSpPr>
              <p:cNvPr id="20508" name="Group 1"/>
              <p:cNvGrpSpPr>
                <a:grpSpLocks/>
              </p:cNvGrpSpPr>
              <p:nvPr/>
            </p:nvGrpSpPr>
            <p:grpSpPr bwMode="auto">
              <a:xfrm>
                <a:off x="2362200" y="2469397"/>
                <a:ext cx="6755125" cy="661988"/>
                <a:chOff x="1202608" y="3809444"/>
                <a:chExt cx="6754029" cy="662448"/>
              </a:xfrm>
            </p:grpSpPr>
            <p:sp>
              <p:nvSpPr>
                <p:cNvPr id="20510" name="Rectangle 4"/>
                <p:cNvSpPr>
                  <a:spLocks noChangeArrowheads="1"/>
                </p:cNvSpPr>
                <p:nvPr/>
              </p:nvSpPr>
              <p:spPr bwMode="auto">
                <a:xfrm>
                  <a:off x="1954231" y="3809444"/>
                  <a:ext cx="5038636" cy="662448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RNN</a:t>
                  </a:r>
                </a:p>
              </p:txBody>
            </p:sp>
            <p:sp>
              <p:nvSpPr>
                <p:cNvPr id="20511" name="Line 5"/>
                <p:cNvSpPr>
                  <a:spLocks noChangeShapeType="1"/>
                </p:cNvSpPr>
                <p:nvPr/>
              </p:nvSpPr>
              <p:spPr bwMode="auto">
                <a:xfrm>
                  <a:off x="1593956" y="4089272"/>
                  <a:ext cx="360274" cy="1205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12" name="Line 8"/>
                <p:cNvSpPr>
                  <a:spLocks noChangeShapeType="1"/>
                </p:cNvSpPr>
                <p:nvPr/>
              </p:nvSpPr>
              <p:spPr bwMode="auto">
                <a:xfrm>
                  <a:off x="6992868" y="4089273"/>
                  <a:ext cx="408030" cy="1205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13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202608" y="3865817"/>
                  <a:ext cx="479540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x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t-1</a:t>
                  </a:r>
                </a:p>
              </p:txBody>
            </p:sp>
            <p:sp>
              <p:nvSpPr>
                <p:cNvPr id="20514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477097" y="3904479"/>
                  <a:ext cx="479540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y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t-1</a:t>
                  </a:r>
                </a:p>
              </p:txBody>
            </p:sp>
          </p:grpSp>
          <p:cxnSp>
            <p:nvCxnSpPr>
              <p:cNvPr id="5" name="Straight Arrow Connector 4"/>
              <p:cNvCxnSpPr/>
              <p:nvPr/>
            </p:nvCxnSpPr>
            <p:spPr>
              <a:xfrm>
                <a:off x="7412271" y="3142069"/>
                <a:ext cx="0" cy="36201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505" name="Group 18"/>
            <p:cNvGrpSpPr>
              <a:grpSpLocks/>
            </p:cNvGrpSpPr>
            <p:nvPr/>
          </p:nvGrpSpPr>
          <p:grpSpPr bwMode="auto">
            <a:xfrm>
              <a:off x="7204502" y="1840087"/>
              <a:ext cx="415498" cy="646669"/>
              <a:chOff x="7204502" y="1840087"/>
              <a:chExt cx="415498" cy="646669"/>
            </a:xfrm>
          </p:grpSpPr>
          <p:cxnSp>
            <p:nvCxnSpPr>
              <p:cNvPr id="7" name="Straight Arrow Connector 6"/>
              <p:cNvCxnSpPr/>
              <p:nvPr/>
            </p:nvCxnSpPr>
            <p:spPr>
              <a:xfrm>
                <a:off x="7423384" y="2227506"/>
                <a:ext cx="0" cy="25880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507" name="TextBox 10"/>
              <p:cNvSpPr txBox="1">
                <a:spLocks noChangeArrowheads="1"/>
              </p:cNvSpPr>
              <p:nvPr/>
            </p:nvSpPr>
            <p:spPr bwMode="auto">
              <a:xfrm>
                <a:off x="7204502" y="1840087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grpSp>
        <p:nvGrpSpPr>
          <p:cNvPr id="20490" name="Group 39"/>
          <p:cNvGrpSpPr>
            <a:grpSpLocks/>
          </p:cNvGrpSpPr>
          <p:nvPr/>
        </p:nvGrpSpPr>
        <p:grpSpPr bwMode="auto">
          <a:xfrm>
            <a:off x="2209800" y="5176838"/>
            <a:ext cx="6945313" cy="1571625"/>
            <a:chOff x="2314084" y="4157232"/>
            <a:chExt cx="6946011" cy="1571414"/>
          </a:xfrm>
        </p:grpSpPr>
        <p:grpSp>
          <p:nvGrpSpPr>
            <p:cNvPr id="20493" name="Group 22"/>
            <p:cNvGrpSpPr>
              <a:grpSpLocks/>
            </p:cNvGrpSpPr>
            <p:nvPr/>
          </p:nvGrpSpPr>
          <p:grpSpPr bwMode="auto">
            <a:xfrm>
              <a:off x="2314084" y="4157232"/>
              <a:ext cx="6946011" cy="1024368"/>
              <a:chOff x="2324475" y="2463092"/>
              <a:chExt cx="6946011" cy="1024368"/>
            </a:xfrm>
          </p:grpSpPr>
          <p:grpSp>
            <p:nvGrpSpPr>
              <p:cNvPr id="20497" name="Group 1"/>
              <p:cNvGrpSpPr>
                <a:grpSpLocks/>
              </p:cNvGrpSpPr>
              <p:nvPr/>
            </p:nvGrpSpPr>
            <p:grpSpPr bwMode="auto">
              <a:xfrm>
                <a:off x="2324475" y="2825472"/>
                <a:ext cx="6946011" cy="661988"/>
                <a:chOff x="1164890" y="3809444"/>
                <a:chExt cx="6944881" cy="662448"/>
              </a:xfrm>
            </p:grpSpPr>
            <p:sp>
              <p:nvSpPr>
                <p:cNvPr id="20499" name="Rectangle 4"/>
                <p:cNvSpPr>
                  <a:spLocks noChangeArrowheads="1"/>
                </p:cNvSpPr>
                <p:nvPr/>
              </p:nvSpPr>
              <p:spPr bwMode="auto">
                <a:xfrm>
                  <a:off x="2002955" y="3809444"/>
                  <a:ext cx="5045405" cy="662448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RNN</a:t>
                  </a:r>
                </a:p>
              </p:txBody>
            </p:sp>
            <p:sp>
              <p:nvSpPr>
                <p:cNvPr id="20500" name="Line 5"/>
                <p:cNvSpPr>
                  <a:spLocks noChangeShapeType="1"/>
                </p:cNvSpPr>
                <p:nvPr/>
              </p:nvSpPr>
              <p:spPr bwMode="auto">
                <a:xfrm>
                  <a:off x="1622041" y="4089273"/>
                  <a:ext cx="36025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01" name="Line 8"/>
                <p:cNvSpPr>
                  <a:spLocks noChangeShapeType="1"/>
                </p:cNvSpPr>
                <p:nvPr/>
              </p:nvSpPr>
              <p:spPr bwMode="auto">
                <a:xfrm>
                  <a:off x="7031335" y="4089273"/>
                  <a:ext cx="484227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02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164890" y="3865817"/>
                  <a:ext cx="518007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x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t+1</a:t>
                  </a:r>
                </a:p>
              </p:txBody>
            </p:sp>
            <p:sp>
              <p:nvSpPr>
                <p:cNvPr id="20503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591764" y="3892424"/>
                  <a:ext cx="518007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y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t+1</a:t>
                  </a:r>
                </a:p>
              </p:txBody>
            </p:sp>
          </p:grpSp>
          <p:cxnSp>
            <p:nvCxnSpPr>
              <p:cNvPr id="25" name="Straight Arrow Connector 24"/>
              <p:cNvCxnSpPr/>
              <p:nvPr/>
            </p:nvCxnSpPr>
            <p:spPr>
              <a:xfrm>
                <a:off x="7535174" y="2463092"/>
                <a:ext cx="0" cy="36190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494" name="Group 19"/>
            <p:cNvGrpSpPr>
              <a:grpSpLocks/>
            </p:cNvGrpSpPr>
            <p:nvPr/>
          </p:nvGrpSpPr>
          <p:grpSpPr bwMode="auto">
            <a:xfrm>
              <a:off x="7267084" y="5181600"/>
              <a:ext cx="415498" cy="547046"/>
              <a:chOff x="7267084" y="5181600"/>
              <a:chExt cx="415498" cy="547046"/>
            </a:xfrm>
          </p:grpSpPr>
          <p:cxnSp>
            <p:nvCxnSpPr>
              <p:cNvPr id="45" name="Straight Arrow Connector 44"/>
              <p:cNvCxnSpPr/>
              <p:nvPr/>
            </p:nvCxnSpPr>
            <p:spPr>
              <a:xfrm>
                <a:off x="7516845" y="5181031"/>
                <a:ext cx="0" cy="26031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496" name="TextBox 46"/>
              <p:cNvSpPr txBox="1">
                <a:spLocks noChangeArrowheads="1"/>
              </p:cNvSpPr>
              <p:nvPr/>
            </p:nvSpPr>
            <p:spPr bwMode="auto">
              <a:xfrm>
                <a:off x="7267084" y="5359314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sp>
        <p:nvSpPr>
          <p:cNvPr id="20491" name="TextBox 37"/>
          <p:cNvSpPr txBox="1">
            <a:spLocks noChangeArrowheads="1"/>
          </p:cNvSpPr>
          <p:nvPr/>
        </p:nvSpPr>
        <p:spPr bwMode="auto">
          <a:xfrm>
            <a:off x="7407275" y="5138738"/>
            <a:ext cx="3429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</a:t>
            </a:r>
            <a:r>
              <a:rPr lang="en-US" altLang="en-US" sz="1800" baseline="-25000">
                <a:latin typeface="Arial" panose="020B0604020202020204" pitchFamily="34" charset="0"/>
              </a:rPr>
              <a:t>t</a:t>
            </a:r>
          </a:p>
        </p:txBody>
      </p:sp>
      <p:sp>
        <p:nvSpPr>
          <p:cNvPr id="20492" name="TextBox 38"/>
          <p:cNvSpPr txBox="1">
            <a:spLocks noChangeArrowheads="1"/>
          </p:cNvSpPr>
          <p:nvPr/>
        </p:nvSpPr>
        <p:spPr bwMode="auto">
          <a:xfrm>
            <a:off x="7388225" y="1285875"/>
            <a:ext cx="479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</a:t>
            </a:r>
            <a:r>
              <a:rPr lang="en-US" altLang="en-US" sz="1800" baseline="-25000">
                <a:latin typeface="Arial" panose="020B0604020202020204" pitchFamily="34" charset="0"/>
              </a:rPr>
              <a:t>t-1</a:t>
            </a:r>
          </a:p>
        </p:txBody>
      </p:sp>
    </p:spTree>
    <p:extLst>
      <p:ext uri="{BB962C8B-B14F-4D97-AF65-F5344CB8AC3E}">
        <p14:creationId xmlns:p14="http://schemas.microsoft.com/office/powerpoint/2010/main" val="4203676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1536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1D66B3E-BC7D-48EC-A58D-5EBDC450597A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22</a:t>
            </a:fld>
            <a:endParaRPr lang="en-US" altLang="zh-TW" sz="1400" smtClean="0"/>
          </a:p>
        </p:txBody>
      </p:sp>
      <p:sp>
        <p:nvSpPr>
          <p:cNvPr id="15365" name="TextBox 1"/>
          <p:cNvSpPr txBox="1">
            <a:spLocks noChangeArrowheads="1"/>
          </p:cNvSpPr>
          <p:nvPr/>
        </p:nvSpPr>
        <p:spPr bwMode="auto">
          <a:xfrm>
            <a:off x="241300" y="760413"/>
            <a:ext cx="2008188" cy="36988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t-1</a:t>
            </a:r>
          </a:p>
        </p:txBody>
      </p:sp>
      <p:sp>
        <p:nvSpPr>
          <p:cNvPr id="15366" name="TextBox 11"/>
          <p:cNvSpPr txBox="1">
            <a:spLocks noChangeArrowheads="1"/>
          </p:cNvSpPr>
          <p:nvPr/>
        </p:nvSpPr>
        <p:spPr bwMode="auto">
          <a:xfrm>
            <a:off x="171450" y="1995488"/>
            <a:ext cx="2008188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</a:t>
            </a:r>
          </a:p>
        </p:txBody>
      </p:sp>
      <p:grpSp>
        <p:nvGrpSpPr>
          <p:cNvPr id="15367" name="Group 1"/>
          <p:cNvGrpSpPr>
            <a:grpSpLocks/>
          </p:cNvGrpSpPr>
          <p:nvPr/>
        </p:nvGrpSpPr>
        <p:grpSpPr bwMode="auto">
          <a:xfrm>
            <a:off x="2314575" y="1676400"/>
            <a:ext cx="6705600" cy="3500438"/>
            <a:chOff x="1308088" y="2108051"/>
            <a:chExt cx="6703663" cy="3502978"/>
          </a:xfrm>
        </p:grpSpPr>
        <p:sp>
          <p:nvSpPr>
            <p:cNvPr id="15395" name="Rectangle 4"/>
            <p:cNvSpPr>
              <a:spLocks noChangeArrowheads="1"/>
            </p:cNvSpPr>
            <p:nvPr/>
          </p:nvSpPr>
          <p:spPr bwMode="auto">
            <a:xfrm>
              <a:off x="2059718" y="2108051"/>
              <a:ext cx="5009335" cy="350297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smtClean="0">
                  <a:latin typeface="Arial" panose="020B0604020202020204" pitchFamily="34" charset="0"/>
                </a:rPr>
                <a:t>Basic RNN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15396" name="Line 5"/>
            <p:cNvSpPr>
              <a:spLocks noChangeShapeType="1"/>
            </p:cNvSpPr>
            <p:nvPr/>
          </p:nvSpPr>
          <p:spPr bwMode="auto">
            <a:xfrm>
              <a:off x="1623255" y="2616876"/>
              <a:ext cx="436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97" name="Line 8"/>
            <p:cNvSpPr>
              <a:spLocks noChangeShapeType="1"/>
            </p:cNvSpPr>
            <p:nvPr/>
          </p:nvSpPr>
          <p:spPr bwMode="auto">
            <a:xfrm flipV="1">
              <a:off x="7086077" y="5167239"/>
              <a:ext cx="48422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98" name="Text Box 11"/>
            <p:cNvSpPr txBox="1">
              <a:spLocks noChangeArrowheads="1"/>
            </p:cNvSpPr>
            <p:nvPr/>
          </p:nvSpPr>
          <p:spPr bwMode="auto">
            <a:xfrm>
              <a:off x="1308088" y="2393420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x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  <p:sp>
          <p:nvSpPr>
            <p:cNvPr id="15399" name="Text Box 14"/>
            <p:cNvSpPr txBox="1">
              <a:spLocks noChangeArrowheads="1"/>
            </p:cNvSpPr>
            <p:nvPr/>
          </p:nvSpPr>
          <p:spPr bwMode="auto">
            <a:xfrm>
              <a:off x="7668443" y="4929409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15368" name="TextBox 21"/>
          <p:cNvSpPr txBox="1">
            <a:spLocks noChangeArrowheads="1"/>
          </p:cNvSpPr>
          <p:nvPr/>
        </p:nvSpPr>
        <p:spPr bwMode="auto">
          <a:xfrm>
            <a:off x="92075" y="5602288"/>
            <a:ext cx="2017713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t+1</a:t>
            </a:r>
          </a:p>
        </p:txBody>
      </p:sp>
      <p:grpSp>
        <p:nvGrpSpPr>
          <p:cNvPr id="15369" name="Group 40"/>
          <p:cNvGrpSpPr>
            <a:grpSpLocks/>
          </p:cNvGrpSpPr>
          <p:nvPr/>
        </p:nvGrpSpPr>
        <p:grpSpPr bwMode="auto">
          <a:xfrm>
            <a:off x="2286000" y="12700"/>
            <a:ext cx="6754813" cy="1663700"/>
            <a:chOff x="2362200" y="1840087"/>
            <a:chExt cx="6755125" cy="1663997"/>
          </a:xfrm>
        </p:grpSpPr>
        <p:grpSp>
          <p:nvGrpSpPr>
            <p:cNvPr id="15384" name="Group 20"/>
            <p:cNvGrpSpPr>
              <a:grpSpLocks/>
            </p:cNvGrpSpPr>
            <p:nvPr/>
          </p:nvGrpSpPr>
          <p:grpSpPr bwMode="auto">
            <a:xfrm>
              <a:off x="2362200" y="2469397"/>
              <a:ext cx="6755125" cy="1034687"/>
              <a:chOff x="2362200" y="2469397"/>
              <a:chExt cx="6755125" cy="1034687"/>
            </a:xfrm>
          </p:grpSpPr>
          <p:grpSp>
            <p:nvGrpSpPr>
              <p:cNvPr id="15388" name="Group 1"/>
              <p:cNvGrpSpPr>
                <a:grpSpLocks/>
              </p:cNvGrpSpPr>
              <p:nvPr/>
            </p:nvGrpSpPr>
            <p:grpSpPr bwMode="auto">
              <a:xfrm>
                <a:off x="2362200" y="2469397"/>
                <a:ext cx="6755125" cy="661988"/>
                <a:chOff x="1202608" y="3809444"/>
                <a:chExt cx="6754029" cy="662448"/>
              </a:xfrm>
            </p:grpSpPr>
            <p:sp>
              <p:nvSpPr>
                <p:cNvPr id="15390" name="Rectangle 4"/>
                <p:cNvSpPr>
                  <a:spLocks noChangeArrowheads="1"/>
                </p:cNvSpPr>
                <p:nvPr/>
              </p:nvSpPr>
              <p:spPr bwMode="auto">
                <a:xfrm>
                  <a:off x="1954231" y="3809444"/>
                  <a:ext cx="5038636" cy="662448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 dirty="0" smtClean="0">
                      <a:latin typeface="Arial" panose="020B0604020202020204" pitchFamily="34" charset="0"/>
                    </a:rPr>
                    <a:t>Basic RNN</a:t>
                  </a:r>
                  <a:endParaRPr lang="en-US" altLang="en-US" sz="18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5391" name="Line 5"/>
                <p:cNvSpPr>
                  <a:spLocks noChangeShapeType="1"/>
                </p:cNvSpPr>
                <p:nvPr/>
              </p:nvSpPr>
              <p:spPr bwMode="auto">
                <a:xfrm>
                  <a:off x="1593956" y="4089272"/>
                  <a:ext cx="360274" cy="1205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92" name="Line 8"/>
                <p:cNvSpPr>
                  <a:spLocks noChangeShapeType="1"/>
                </p:cNvSpPr>
                <p:nvPr/>
              </p:nvSpPr>
              <p:spPr bwMode="auto">
                <a:xfrm>
                  <a:off x="6992868" y="4089273"/>
                  <a:ext cx="408030" cy="1205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93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202608" y="3865817"/>
                  <a:ext cx="479540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x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t-1</a:t>
                  </a:r>
                </a:p>
              </p:txBody>
            </p:sp>
            <p:sp>
              <p:nvSpPr>
                <p:cNvPr id="15394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477097" y="3904479"/>
                  <a:ext cx="479540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y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t-1</a:t>
                  </a:r>
                </a:p>
              </p:txBody>
            </p:sp>
          </p:grpSp>
          <p:cxnSp>
            <p:nvCxnSpPr>
              <p:cNvPr id="5" name="Straight Arrow Connector 4"/>
              <p:cNvCxnSpPr/>
              <p:nvPr/>
            </p:nvCxnSpPr>
            <p:spPr>
              <a:xfrm>
                <a:off x="7412271" y="3142069"/>
                <a:ext cx="0" cy="36201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385" name="Group 18"/>
            <p:cNvGrpSpPr>
              <a:grpSpLocks/>
            </p:cNvGrpSpPr>
            <p:nvPr/>
          </p:nvGrpSpPr>
          <p:grpSpPr bwMode="auto">
            <a:xfrm>
              <a:off x="7204502" y="1840087"/>
              <a:ext cx="415498" cy="646669"/>
              <a:chOff x="7204502" y="1840087"/>
              <a:chExt cx="415498" cy="646669"/>
            </a:xfrm>
          </p:grpSpPr>
          <p:cxnSp>
            <p:nvCxnSpPr>
              <p:cNvPr id="7" name="Straight Arrow Connector 6"/>
              <p:cNvCxnSpPr/>
              <p:nvPr/>
            </p:nvCxnSpPr>
            <p:spPr>
              <a:xfrm>
                <a:off x="7423384" y="2227506"/>
                <a:ext cx="0" cy="25880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387" name="TextBox 10"/>
              <p:cNvSpPr txBox="1">
                <a:spLocks noChangeArrowheads="1"/>
              </p:cNvSpPr>
              <p:nvPr/>
            </p:nvSpPr>
            <p:spPr bwMode="auto">
              <a:xfrm>
                <a:off x="7204502" y="1840087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grpSp>
        <p:nvGrpSpPr>
          <p:cNvPr id="15370" name="Group 39"/>
          <p:cNvGrpSpPr>
            <a:grpSpLocks/>
          </p:cNvGrpSpPr>
          <p:nvPr/>
        </p:nvGrpSpPr>
        <p:grpSpPr bwMode="auto">
          <a:xfrm>
            <a:off x="2209800" y="5176838"/>
            <a:ext cx="6945313" cy="1571625"/>
            <a:chOff x="2314084" y="4157232"/>
            <a:chExt cx="6946011" cy="1571414"/>
          </a:xfrm>
        </p:grpSpPr>
        <p:grpSp>
          <p:nvGrpSpPr>
            <p:cNvPr id="15373" name="Group 22"/>
            <p:cNvGrpSpPr>
              <a:grpSpLocks/>
            </p:cNvGrpSpPr>
            <p:nvPr/>
          </p:nvGrpSpPr>
          <p:grpSpPr bwMode="auto">
            <a:xfrm>
              <a:off x="2314084" y="4157232"/>
              <a:ext cx="6946011" cy="1024368"/>
              <a:chOff x="2324475" y="2463092"/>
              <a:chExt cx="6946011" cy="1024368"/>
            </a:xfrm>
          </p:grpSpPr>
          <p:grpSp>
            <p:nvGrpSpPr>
              <p:cNvPr id="15377" name="Group 1"/>
              <p:cNvGrpSpPr>
                <a:grpSpLocks/>
              </p:cNvGrpSpPr>
              <p:nvPr/>
            </p:nvGrpSpPr>
            <p:grpSpPr bwMode="auto">
              <a:xfrm>
                <a:off x="2324475" y="2825472"/>
                <a:ext cx="6946011" cy="661988"/>
                <a:chOff x="1164890" y="3809444"/>
                <a:chExt cx="6944881" cy="662448"/>
              </a:xfrm>
            </p:grpSpPr>
            <p:sp>
              <p:nvSpPr>
                <p:cNvPr id="15379" name="Rectangle 4"/>
                <p:cNvSpPr>
                  <a:spLocks noChangeArrowheads="1"/>
                </p:cNvSpPr>
                <p:nvPr/>
              </p:nvSpPr>
              <p:spPr bwMode="auto">
                <a:xfrm>
                  <a:off x="2002955" y="3809444"/>
                  <a:ext cx="5045405" cy="662448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 dirty="0" smtClean="0">
                      <a:latin typeface="Arial" panose="020B0604020202020204" pitchFamily="34" charset="0"/>
                    </a:rPr>
                    <a:t>Basic RNN</a:t>
                  </a:r>
                  <a:endParaRPr lang="en-US" altLang="en-US" sz="18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5380" name="Line 5"/>
                <p:cNvSpPr>
                  <a:spLocks noChangeShapeType="1"/>
                </p:cNvSpPr>
                <p:nvPr/>
              </p:nvSpPr>
              <p:spPr bwMode="auto">
                <a:xfrm>
                  <a:off x="1622041" y="4089273"/>
                  <a:ext cx="36025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81" name="Line 8"/>
                <p:cNvSpPr>
                  <a:spLocks noChangeShapeType="1"/>
                </p:cNvSpPr>
                <p:nvPr/>
              </p:nvSpPr>
              <p:spPr bwMode="auto">
                <a:xfrm>
                  <a:off x="7031335" y="4089273"/>
                  <a:ext cx="484227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82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164890" y="3865817"/>
                  <a:ext cx="518007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x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t+1</a:t>
                  </a:r>
                </a:p>
              </p:txBody>
            </p:sp>
            <p:sp>
              <p:nvSpPr>
                <p:cNvPr id="15383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591764" y="3892424"/>
                  <a:ext cx="518007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y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t+1</a:t>
                  </a:r>
                </a:p>
              </p:txBody>
            </p:sp>
          </p:grpSp>
          <p:cxnSp>
            <p:nvCxnSpPr>
              <p:cNvPr id="25" name="Straight Arrow Connector 24"/>
              <p:cNvCxnSpPr/>
              <p:nvPr/>
            </p:nvCxnSpPr>
            <p:spPr>
              <a:xfrm>
                <a:off x="7535174" y="2463092"/>
                <a:ext cx="0" cy="36190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374" name="Group 19"/>
            <p:cNvGrpSpPr>
              <a:grpSpLocks/>
            </p:cNvGrpSpPr>
            <p:nvPr/>
          </p:nvGrpSpPr>
          <p:grpSpPr bwMode="auto">
            <a:xfrm>
              <a:off x="7267084" y="5181600"/>
              <a:ext cx="415498" cy="547046"/>
              <a:chOff x="7267084" y="5181600"/>
              <a:chExt cx="415498" cy="547046"/>
            </a:xfrm>
          </p:grpSpPr>
          <p:cxnSp>
            <p:nvCxnSpPr>
              <p:cNvPr id="45" name="Straight Arrow Connector 44"/>
              <p:cNvCxnSpPr/>
              <p:nvPr/>
            </p:nvCxnSpPr>
            <p:spPr>
              <a:xfrm>
                <a:off x="7516845" y="5181031"/>
                <a:ext cx="0" cy="26031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376" name="TextBox 46"/>
              <p:cNvSpPr txBox="1">
                <a:spLocks noChangeArrowheads="1"/>
              </p:cNvSpPr>
              <p:nvPr/>
            </p:nvSpPr>
            <p:spPr bwMode="auto">
              <a:xfrm>
                <a:off x="7267084" y="5359314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sp>
        <p:nvSpPr>
          <p:cNvPr id="15371" name="TextBox 37"/>
          <p:cNvSpPr txBox="1">
            <a:spLocks noChangeArrowheads="1"/>
          </p:cNvSpPr>
          <p:nvPr/>
        </p:nvSpPr>
        <p:spPr bwMode="auto">
          <a:xfrm>
            <a:off x="7407275" y="5138738"/>
            <a:ext cx="3429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</a:t>
            </a:r>
            <a:r>
              <a:rPr lang="en-US" altLang="en-US" sz="1800" baseline="-25000">
                <a:latin typeface="Arial" panose="020B0604020202020204" pitchFamily="34" charset="0"/>
              </a:rPr>
              <a:t>t</a:t>
            </a:r>
          </a:p>
        </p:txBody>
      </p:sp>
      <p:sp>
        <p:nvSpPr>
          <p:cNvPr id="15372" name="TextBox 38"/>
          <p:cNvSpPr txBox="1">
            <a:spLocks noChangeArrowheads="1"/>
          </p:cNvSpPr>
          <p:nvPr/>
        </p:nvSpPr>
        <p:spPr bwMode="auto">
          <a:xfrm>
            <a:off x="7388225" y="1285875"/>
            <a:ext cx="479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</a:t>
            </a:r>
            <a:r>
              <a:rPr lang="en-US" altLang="en-US" sz="1800" baseline="-25000">
                <a:latin typeface="Arial" panose="020B0604020202020204" pitchFamily="34" charset="0"/>
              </a:rPr>
              <a:t>t-1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1536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1D66B3E-BC7D-48EC-A58D-5EBDC450597A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en-US" altLang="zh-TW" sz="1400" smtClean="0"/>
          </a:p>
        </p:txBody>
      </p:sp>
      <p:sp>
        <p:nvSpPr>
          <p:cNvPr id="15365" name="TextBox 1"/>
          <p:cNvSpPr txBox="1">
            <a:spLocks noChangeArrowheads="1"/>
          </p:cNvSpPr>
          <p:nvPr/>
        </p:nvSpPr>
        <p:spPr bwMode="auto">
          <a:xfrm>
            <a:off x="241300" y="760413"/>
            <a:ext cx="2008188" cy="36988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t-1</a:t>
            </a:r>
          </a:p>
        </p:txBody>
      </p:sp>
      <p:sp>
        <p:nvSpPr>
          <p:cNvPr id="15366" name="TextBox 11"/>
          <p:cNvSpPr txBox="1">
            <a:spLocks noChangeArrowheads="1"/>
          </p:cNvSpPr>
          <p:nvPr/>
        </p:nvSpPr>
        <p:spPr bwMode="auto">
          <a:xfrm>
            <a:off x="171450" y="1995488"/>
            <a:ext cx="2008188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</a:t>
            </a:r>
          </a:p>
        </p:txBody>
      </p:sp>
      <p:grpSp>
        <p:nvGrpSpPr>
          <p:cNvPr id="15367" name="Group 1"/>
          <p:cNvGrpSpPr>
            <a:grpSpLocks/>
          </p:cNvGrpSpPr>
          <p:nvPr/>
        </p:nvGrpSpPr>
        <p:grpSpPr bwMode="auto">
          <a:xfrm>
            <a:off x="2314575" y="1676400"/>
            <a:ext cx="6705600" cy="3500438"/>
            <a:chOff x="1308088" y="2108051"/>
            <a:chExt cx="6703663" cy="3502978"/>
          </a:xfrm>
        </p:grpSpPr>
        <p:sp>
          <p:nvSpPr>
            <p:cNvPr id="15395" name="Rectangle 4"/>
            <p:cNvSpPr>
              <a:spLocks noChangeArrowheads="1"/>
            </p:cNvSpPr>
            <p:nvPr/>
          </p:nvSpPr>
          <p:spPr bwMode="auto">
            <a:xfrm>
              <a:off x="2059718" y="2108051"/>
              <a:ext cx="5009335" cy="350297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smtClean="0">
                  <a:latin typeface="Arial" panose="020B0604020202020204" pitchFamily="34" charset="0"/>
                </a:rPr>
                <a:t>Basic RNN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15396" name="Line 5"/>
            <p:cNvSpPr>
              <a:spLocks noChangeShapeType="1"/>
            </p:cNvSpPr>
            <p:nvPr/>
          </p:nvSpPr>
          <p:spPr bwMode="auto">
            <a:xfrm>
              <a:off x="1623255" y="2616876"/>
              <a:ext cx="436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97" name="Line 8"/>
            <p:cNvSpPr>
              <a:spLocks noChangeShapeType="1"/>
            </p:cNvSpPr>
            <p:nvPr/>
          </p:nvSpPr>
          <p:spPr bwMode="auto">
            <a:xfrm flipV="1">
              <a:off x="7086077" y="5167239"/>
              <a:ext cx="48422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98" name="Text Box 11"/>
            <p:cNvSpPr txBox="1">
              <a:spLocks noChangeArrowheads="1"/>
            </p:cNvSpPr>
            <p:nvPr/>
          </p:nvSpPr>
          <p:spPr bwMode="auto">
            <a:xfrm>
              <a:off x="1308088" y="2393420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x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  <p:sp>
          <p:nvSpPr>
            <p:cNvPr id="15399" name="Text Box 14"/>
            <p:cNvSpPr txBox="1">
              <a:spLocks noChangeArrowheads="1"/>
            </p:cNvSpPr>
            <p:nvPr/>
          </p:nvSpPr>
          <p:spPr bwMode="auto">
            <a:xfrm>
              <a:off x="7668443" y="4929409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15368" name="TextBox 21"/>
          <p:cNvSpPr txBox="1">
            <a:spLocks noChangeArrowheads="1"/>
          </p:cNvSpPr>
          <p:nvPr/>
        </p:nvSpPr>
        <p:spPr bwMode="auto">
          <a:xfrm>
            <a:off x="92075" y="5602288"/>
            <a:ext cx="2017713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t+1</a:t>
            </a:r>
          </a:p>
        </p:txBody>
      </p:sp>
      <p:grpSp>
        <p:nvGrpSpPr>
          <p:cNvPr id="15369" name="Group 40"/>
          <p:cNvGrpSpPr>
            <a:grpSpLocks/>
          </p:cNvGrpSpPr>
          <p:nvPr/>
        </p:nvGrpSpPr>
        <p:grpSpPr bwMode="auto">
          <a:xfrm>
            <a:off x="2286000" y="12700"/>
            <a:ext cx="6754813" cy="1663700"/>
            <a:chOff x="2362200" y="1840087"/>
            <a:chExt cx="6755125" cy="1663997"/>
          </a:xfrm>
        </p:grpSpPr>
        <p:grpSp>
          <p:nvGrpSpPr>
            <p:cNvPr id="15384" name="Group 20"/>
            <p:cNvGrpSpPr>
              <a:grpSpLocks/>
            </p:cNvGrpSpPr>
            <p:nvPr/>
          </p:nvGrpSpPr>
          <p:grpSpPr bwMode="auto">
            <a:xfrm>
              <a:off x="2362200" y="2469397"/>
              <a:ext cx="6755125" cy="1034687"/>
              <a:chOff x="2362200" y="2469397"/>
              <a:chExt cx="6755125" cy="1034687"/>
            </a:xfrm>
          </p:grpSpPr>
          <p:grpSp>
            <p:nvGrpSpPr>
              <p:cNvPr id="15388" name="Group 1"/>
              <p:cNvGrpSpPr>
                <a:grpSpLocks/>
              </p:cNvGrpSpPr>
              <p:nvPr/>
            </p:nvGrpSpPr>
            <p:grpSpPr bwMode="auto">
              <a:xfrm>
                <a:off x="2362200" y="2469397"/>
                <a:ext cx="6755125" cy="661988"/>
                <a:chOff x="1202608" y="3809444"/>
                <a:chExt cx="6754029" cy="662448"/>
              </a:xfrm>
            </p:grpSpPr>
            <p:sp>
              <p:nvSpPr>
                <p:cNvPr id="15390" name="Rectangle 4"/>
                <p:cNvSpPr>
                  <a:spLocks noChangeArrowheads="1"/>
                </p:cNvSpPr>
                <p:nvPr/>
              </p:nvSpPr>
              <p:spPr bwMode="auto">
                <a:xfrm>
                  <a:off x="1954231" y="3809444"/>
                  <a:ext cx="5038636" cy="662448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 dirty="0" smtClean="0">
                      <a:latin typeface="Arial" panose="020B0604020202020204" pitchFamily="34" charset="0"/>
                    </a:rPr>
                    <a:t>Basic RNN</a:t>
                  </a:r>
                  <a:endParaRPr lang="en-US" altLang="en-US" sz="18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5391" name="Line 5"/>
                <p:cNvSpPr>
                  <a:spLocks noChangeShapeType="1"/>
                </p:cNvSpPr>
                <p:nvPr/>
              </p:nvSpPr>
              <p:spPr bwMode="auto">
                <a:xfrm>
                  <a:off x="1593956" y="4089272"/>
                  <a:ext cx="360274" cy="1205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92" name="Line 8"/>
                <p:cNvSpPr>
                  <a:spLocks noChangeShapeType="1"/>
                </p:cNvSpPr>
                <p:nvPr/>
              </p:nvSpPr>
              <p:spPr bwMode="auto">
                <a:xfrm>
                  <a:off x="6992868" y="4089273"/>
                  <a:ext cx="408030" cy="1205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93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202608" y="3865817"/>
                  <a:ext cx="479540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x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t-1</a:t>
                  </a:r>
                </a:p>
              </p:txBody>
            </p:sp>
            <p:sp>
              <p:nvSpPr>
                <p:cNvPr id="15394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477097" y="3904479"/>
                  <a:ext cx="479540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y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t-1</a:t>
                  </a:r>
                </a:p>
              </p:txBody>
            </p:sp>
          </p:grpSp>
          <p:cxnSp>
            <p:nvCxnSpPr>
              <p:cNvPr id="5" name="Straight Arrow Connector 4"/>
              <p:cNvCxnSpPr/>
              <p:nvPr/>
            </p:nvCxnSpPr>
            <p:spPr>
              <a:xfrm>
                <a:off x="7412271" y="3142069"/>
                <a:ext cx="0" cy="36201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385" name="Group 18"/>
            <p:cNvGrpSpPr>
              <a:grpSpLocks/>
            </p:cNvGrpSpPr>
            <p:nvPr/>
          </p:nvGrpSpPr>
          <p:grpSpPr bwMode="auto">
            <a:xfrm>
              <a:off x="7204502" y="1840087"/>
              <a:ext cx="415498" cy="646669"/>
              <a:chOff x="7204502" y="1840087"/>
              <a:chExt cx="415498" cy="646669"/>
            </a:xfrm>
          </p:grpSpPr>
          <p:cxnSp>
            <p:nvCxnSpPr>
              <p:cNvPr id="7" name="Straight Arrow Connector 6"/>
              <p:cNvCxnSpPr/>
              <p:nvPr/>
            </p:nvCxnSpPr>
            <p:spPr>
              <a:xfrm>
                <a:off x="7423384" y="2227506"/>
                <a:ext cx="0" cy="25880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387" name="TextBox 10"/>
              <p:cNvSpPr txBox="1">
                <a:spLocks noChangeArrowheads="1"/>
              </p:cNvSpPr>
              <p:nvPr/>
            </p:nvSpPr>
            <p:spPr bwMode="auto">
              <a:xfrm>
                <a:off x="7204502" y="1840087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grpSp>
        <p:nvGrpSpPr>
          <p:cNvPr id="15370" name="Group 39"/>
          <p:cNvGrpSpPr>
            <a:grpSpLocks/>
          </p:cNvGrpSpPr>
          <p:nvPr/>
        </p:nvGrpSpPr>
        <p:grpSpPr bwMode="auto">
          <a:xfrm>
            <a:off x="2209800" y="5176838"/>
            <a:ext cx="6945313" cy="1571625"/>
            <a:chOff x="2314084" y="4157232"/>
            <a:chExt cx="6946011" cy="1571414"/>
          </a:xfrm>
        </p:grpSpPr>
        <p:grpSp>
          <p:nvGrpSpPr>
            <p:cNvPr id="15373" name="Group 22"/>
            <p:cNvGrpSpPr>
              <a:grpSpLocks/>
            </p:cNvGrpSpPr>
            <p:nvPr/>
          </p:nvGrpSpPr>
          <p:grpSpPr bwMode="auto">
            <a:xfrm>
              <a:off x="2314084" y="4157232"/>
              <a:ext cx="6946011" cy="1024368"/>
              <a:chOff x="2324475" y="2463092"/>
              <a:chExt cx="6946011" cy="1024368"/>
            </a:xfrm>
          </p:grpSpPr>
          <p:grpSp>
            <p:nvGrpSpPr>
              <p:cNvPr id="15377" name="Group 1"/>
              <p:cNvGrpSpPr>
                <a:grpSpLocks/>
              </p:cNvGrpSpPr>
              <p:nvPr/>
            </p:nvGrpSpPr>
            <p:grpSpPr bwMode="auto">
              <a:xfrm>
                <a:off x="2324475" y="2825472"/>
                <a:ext cx="6946011" cy="661988"/>
                <a:chOff x="1164890" y="3809444"/>
                <a:chExt cx="6944881" cy="662448"/>
              </a:xfrm>
            </p:grpSpPr>
            <p:sp>
              <p:nvSpPr>
                <p:cNvPr id="15379" name="Rectangle 4"/>
                <p:cNvSpPr>
                  <a:spLocks noChangeArrowheads="1"/>
                </p:cNvSpPr>
                <p:nvPr/>
              </p:nvSpPr>
              <p:spPr bwMode="auto">
                <a:xfrm>
                  <a:off x="2002955" y="3809444"/>
                  <a:ext cx="5045405" cy="662448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 dirty="0" smtClean="0">
                      <a:latin typeface="Arial" panose="020B0604020202020204" pitchFamily="34" charset="0"/>
                    </a:rPr>
                    <a:t>Basic RNN</a:t>
                  </a:r>
                  <a:endParaRPr lang="en-US" altLang="en-US" sz="18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5380" name="Line 5"/>
                <p:cNvSpPr>
                  <a:spLocks noChangeShapeType="1"/>
                </p:cNvSpPr>
                <p:nvPr/>
              </p:nvSpPr>
              <p:spPr bwMode="auto">
                <a:xfrm>
                  <a:off x="1622041" y="4089273"/>
                  <a:ext cx="36025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81" name="Line 8"/>
                <p:cNvSpPr>
                  <a:spLocks noChangeShapeType="1"/>
                </p:cNvSpPr>
                <p:nvPr/>
              </p:nvSpPr>
              <p:spPr bwMode="auto">
                <a:xfrm>
                  <a:off x="7031335" y="4089273"/>
                  <a:ext cx="484227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82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164890" y="3865817"/>
                  <a:ext cx="518007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x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t+1</a:t>
                  </a:r>
                </a:p>
              </p:txBody>
            </p:sp>
            <p:sp>
              <p:nvSpPr>
                <p:cNvPr id="15383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591764" y="3892424"/>
                  <a:ext cx="518007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y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t+1</a:t>
                  </a:r>
                </a:p>
              </p:txBody>
            </p:sp>
          </p:grpSp>
          <p:cxnSp>
            <p:nvCxnSpPr>
              <p:cNvPr id="25" name="Straight Arrow Connector 24"/>
              <p:cNvCxnSpPr/>
              <p:nvPr/>
            </p:nvCxnSpPr>
            <p:spPr>
              <a:xfrm>
                <a:off x="7535174" y="2463092"/>
                <a:ext cx="0" cy="36190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374" name="Group 19"/>
            <p:cNvGrpSpPr>
              <a:grpSpLocks/>
            </p:cNvGrpSpPr>
            <p:nvPr/>
          </p:nvGrpSpPr>
          <p:grpSpPr bwMode="auto">
            <a:xfrm>
              <a:off x="7267084" y="5181600"/>
              <a:ext cx="415498" cy="547046"/>
              <a:chOff x="7267084" y="5181600"/>
              <a:chExt cx="415498" cy="547046"/>
            </a:xfrm>
          </p:grpSpPr>
          <p:cxnSp>
            <p:nvCxnSpPr>
              <p:cNvPr id="45" name="Straight Arrow Connector 44"/>
              <p:cNvCxnSpPr/>
              <p:nvPr/>
            </p:nvCxnSpPr>
            <p:spPr>
              <a:xfrm>
                <a:off x="7516845" y="5181031"/>
                <a:ext cx="0" cy="26031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376" name="TextBox 46"/>
              <p:cNvSpPr txBox="1">
                <a:spLocks noChangeArrowheads="1"/>
              </p:cNvSpPr>
              <p:nvPr/>
            </p:nvSpPr>
            <p:spPr bwMode="auto">
              <a:xfrm>
                <a:off x="7267084" y="5359314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sp>
        <p:nvSpPr>
          <p:cNvPr id="15371" name="TextBox 37"/>
          <p:cNvSpPr txBox="1">
            <a:spLocks noChangeArrowheads="1"/>
          </p:cNvSpPr>
          <p:nvPr/>
        </p:nvSpPr>
        <p:spPr bwMode="auto">
          <a:xfrm>
            <a:off x="7407275" y="5138738"/>
            <a:ext cx="3429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</a:t>
            </a:r>
            <a:r>
              <a:rPr lang="en-US" altLang="en-US" sz="1800" baseline="-25000">
                <a:latin typeface="Arial" panose="020B0604020202020204" pitchFamily="34" charset="0"/>
              </a:rPr>
              <a:t>t</a:t>
            </a:r>
          </a:p>
        </p:txBody>
      </p:sp>
      <p:sp>
        <p:nvSpPr>
          <p:cNvPr id="15372" name="TextBox 38"/>
          <p:cNvSpPr txBox="1">
            <a:spLocks noChangeArrowheads="1"/>
          </p:cNvSpPr>
          <p:nvPr/>
        </p:nvSpPr>
        <p:spPr bwMode="auto">
          <a:xfrm>
            <a:off x="7388225" y="1285875"/>
            <a:ext cx="479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</a:t>
            </a:r>
            <a:r>
              <a:rPr lang="en-US" altLang="en-US" sz="1800" baseline="-25000">
                <a:latin typeface="Arial" panose="020B0604020202020204" pitchFamily="34" charset="0"/>
              </a:rPr>
              <a:t>t-1</a:t>
            </a:r>
          </a:p>
        </p:txBody>
      </p:sp>
      <p:sp>
        <p:nvSpPr>
          <p:cNvPr id="40" name="Oval 21"/>
          <p:cNvSpPr>
            <a:spLocks noChangeArrowheads="1"/>
          </p:cNvSpPr>
          <p:nvPr/>
        </p:nvSpPr>
        <p:spPr bwMode="auto">
          <a:xfrm>
            <a:off x="3563542" y="1791207"/>
            <a:ext cx="4014215" cy="3118137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Memory Unit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0616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1638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405CC08-841F-4840-A766-58F11BCF9D22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endParaRPr lang="en-US" altLang="zh-TW" sz="1400" smtClean="0"/>
          </a:p>
        </p:txBody>
      </p:sp>
      <p:sp>
        <p:nvSpPr>
          <p:cNvPr id="16389" name="TextBox 1"/>
          <p:cNvSpPr txBox="1">
            <a:spLocks noChangeArrowheads="1"/>
          </p:cNvSpPr>
          <p:nvPr/>
        </p:nvSpPr>
        <p:spPr bwMode="auto">
          <a:xfrm>
            <a:off x="241300" y="760413"/>
            <a:ext cx="2008188" cy="36988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t-1</a:t>
            </a:r>
          </a:p>
        </p:txBody>
      </p:sp>
      <p:sp>
        <p:nvSpPr>
          <p:cNvPr id="16390" name="TextBox 11"/>
          <p:cNvSpPr txBox="1">
            <a:spLocks noChangeArrowheads="1"/>
          </p:cNvSpPr>
          <p:nvPr/>
        </p:nvSpPr>
        <p:spPr bwMode="auto">
          <a:xfrm>
            <a:off x="171450" y="1995488"/>
            <a:ext cx="2008188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</a:t>
            </a:r>
          </a:p>
        </p:txBody>
      </p:sp>
      <p:grpSp>
        <p:nvGrpSpPr>
          <p:cNvPr id="16391" name="Group 1"/>
          <p:cNvGrpSpPr>
            <a:grpSpLocks/>
          </p:cNvGrpSpPr>
          <p:nvPr/>
        </p:nvGrpSpPr>
        <p:grpSpPr bwMode="auto">
          <a:xfrm>
            <a:off x="2314575" y="1676400"/>
            <a:ext cx="6705600" cy="3500438"/>
            <a:chOff x="1308088" y="2108051"/>
            <a:chExt cx="6703663" cy="3502978"/>
          </a:xfrm>
        </p:grpSpPr>
        <p:sp>
          <p:nvSpPr>
            <p:cNvPr id="16426" name="Rectangle 4"/>
            <p:cNvSpPr>
              <a:spLocks noChangeArrowheads="1"/>
            </p:cNvSpPr>
            <p:nvPr/>
          </p:nvSpPr>
          <p:spPr bwMode="auto">
            <a:xfrm>
              <a:off x="2059718" y="2108051"/>
              <a:ext cx="5009335" cy="350297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6427" name="Line 5"/>
            <p:cNvSpPr>
              <a:spLocks noChangeShapeType="1"/>
            </p:cNvSpPr>
            <p:nvPr/>
          </p:nvSpPr>
          <p:spPr bwMode="auto">
            <a:xfrm>
              <a:off x="1623255" y="2616876"/>
              <a:ext cx="436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28" name="Line 8"/>
            <p:cNvSpPr>
              <a:spLocks noChangeShapeType="1"/>
            </p:cNvSpPr>
            <p:nvPr/>
          </p:nvSpPr>
          <p:spPr bwMode="auto">
            <a:xfrm flipV="1">
              <a:off x="7086077" y="5167239"/>
              <a:ext cx="48422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29" name="Text Box 11"/>
            <p:cNvSpPr txBox="1">
              <a:spLocks noChangeArrowheads="1"/>
            </p:cNvSpPr>
            <p:nvPr/>
          </p:nvSpPr>
          <p:spPr bwMode="auto">
            <a:xfrm>
              <a:off x="1308088" y="2393420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x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  <p:sp>
          <p:nvSpPr>
            <p:cNvPr id="16430" name="Text Box 14"/>
            <p:cNvSpPr txBox="1">
              <a:spLocks noChangeArrowheads="1"/>
            </p:cNvSpPr>
            <p:nvPr/>
          </p:nvSpPr>
          <p:spPr bwMode="auto">
            <a:xfrm>
              <a:off x="7668443" y="4929409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16392" name="TextBox 21"/>
          <p:cNvSpPr txBox="1">
            <a:spLocks noChangeArrowheads="1"/>
          </p:cNvSpPr>
          <p:nvPr/>
        </p:nvSpPr>
        <p:spPr bwMode="auto">
          <a:xfrm>
            <a:off x="92075" y="5602288"/>
            <a:ext cx="2017713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t+1</a:t>
            </a:r>
          </a:p>
        </p:txBody>
      </p:sp>
      <p:grpSp>
        <p:nvGrpSpPr>
          <p:cNvPr id="16393" name="Group 40"/>
          <p:cNvGrpSpPr>
            <a:grpSpLocks/>
          </p:cNvGrpSpPr>
          <p:nvPr/>
        </p:nvGrpSpPr>
        <p:grpSpPr bwMode="auto">
          <a:xfrm>
            <a:off x="2286000" y="12700"/>
            <a:ext cx="6754813" cy="1663700"/>
            <a:chOff x="2362200" y="1840087"/>
            <a:chExt cx="6755125" cy="1663997"/>
          </a:xfrm>
        </p:grpSpPr>
        <p:grpSp>
          <p:nvGrpSpPr>
            <p:cNvPr id="16415" name="Group 20"/>
            <p:cNvGrpSpPr>
              <a:grpSpLocks/>
            </p:cNvGrpSpPr>
            <p:nvPr/>
          </p:nvGrpSpPr>
          <p:grpSpPr bwMode="auto">
            <a:xfrm>
              <a:off x="2362200" y="2469397"/>
              <a:ext cx="6755125" cy="1034687"/>
              <a:chOff x="2362200" y="2469397"/>
              <a:chExt cx="6755125" cy="1034687"/>
            </a:xfrm>
          </p:grpSpPr>
          <p:grpSp>
            <p:nvGrpSpPr>
              <p:cNvPr id="16419" name="Group 1"/>
              <p:cNvGrpSpPr>
                <a:grpSpLocks/>
              </p:cNvGrpSpPr>
              <p:nvPr/>
            </p:nvGrpSpPr>
            <p:grpSpPr bwMode="auto">
              <a:xfrm>
                <a:off x="2362200" y="2469397"/>
                <a:ext cx="6755125" cy="661988"/>
                <a:chOff x="1202608" y="3809444"/>
                <a:chExt cx="6754029" cy="662448"/>
              </a:xfrm>
            </p:grpSpPr>
            <p:sp>
              <p:nvSpPr>
                <p:cNvPr id="16421" name="Rectangle 4"/>
                <p:cNvSpPr>
                  <a:spLocks noChangeArrowheads="1"/>
                </p:cNvSpPr>
                <p:nvPr/>
              </p:nvSpPr>
              <p:spPr bwMode="auto">
                <a:xfrm>
                  <a:off x="1954231" y="3809444"/>
                  <a:ext cx="5038636" cy="662448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 dirty="0" smtClean="0">
                      <a:latin typeface="Arial" panose="020B0604020202020204" pitchFamily="34" charset="0"/>
                    </a:rPr>
                    <a:t>Basic RNN</a:t>
                  </a:r>
                  <a:endParaRPr lang="en-US" altLang="en-US" sz="18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6422" name="Line 5"/>
                <p:cNvSpPr>
                  <a:spLocks noChangeShapeType="1"/>
                </p:cNvSpPr>
                <p:nvPr/>
              </p:nvSpPr>
              <p:spPr bwMode="auto">
                <a:xfrm>
                  <a:off x="1593956" y="4089272"/>
                  <a:ext cx="360274" cy="1205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423" name="Line 8"/>
                <p:cNvSpPr>
                  <a:spLocks noChangeShapeType="1"/>
                </p:cNvSpPr>
                <p:nvPr/>
              </p:nvSpPr>
              <p:spPr bwMode="auto">
                <a:xfrm>
                  <a:off x="6992868" y="4089273"/>
                  <a:ext cx="408030" cy="1205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424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202608" y="3865817"/>
                  <a:ext cx="479540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x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t-1</a:t>
                  </a:r>
                </a:p>
              </p:txBody>
            </p:sp>
            <p:sp>
              <p:nvSpPr>
                <p:cNvPr id="16425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477097" y="3904479"/>
                  <a:ext cx="479540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y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t-1</a:t>
                  </a:r>
                </a:p>
              </p:txBody>
            </p:sp>
          </p:grpSp>
          <p:cxnSp>
            <p:nvCxnSpPr>
              <p:cNvPr id="5" name="Straight Arrow Connector 4"/>
              <p:cNvCxnSpPr/>
              <p:nvPr/>
            </p:nvCxnSpPr>
            <p:spPr>
              <a:xfrm>
                <a:off x="7412271" y="3142069"/>
                <a:ext cx="0" cy="36201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416" name="Group 18"/>
            <p:cNvGrpSpPr>
              <a:grpSpLocks/>
            </p:cNvGrpSpPr>
            <p:nvPr/>
          </p:nvGrpSpPr>
          <p:grpSpPr bwMode="auto">
            <a:xfrm>
              <a:off x="7204502" y="1840087"/>
              <a:ext cx="415498" cy="646669"/>
              <a:chOff x="7204502" y="1840087"/>
              <a:chExt cx="415498" cy="646669"/>
            </a:xfrm>
          </p:grpSpPr>
          <p:cxnSp>
            <p:nvCxnSpPr>
              <p:cNvPr id="7" name="Straight Arrow Connector 6"/>
              <p:cNvCxnSpPr/>
              <p:nvPr/>
            </p:nvCxnSpPr>
            <p:spPr>
              <a:xfrm>
                <a:off x="7423384" y="2227506"/>
                <a:ext cx="0" cy="25880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418" name="TextBox 10"/>
              <p:cNvSpPr txBox="1">
                <a:spLocks noChangeArrowheads="1"/>
              </p:cNvSpPr>
              <p:nvPr/>
            </p:nvSpPr>
            <p:spPr bwMode="auto">
              <a:xfrm>
                <a:off x="7204502" y="1840087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grpSp>
        <p:nvGrpSpPr>
          <p:cNvPr id="16394" name="Group 39"/>
          <p:cNvGrpSpPr>
            <a:grpSpLocks/>
          </p:cNvGrpSpPr>
          <p:nvPr/>
        </p:nvGrpSpPr>
        <p:grpSpPr bwMode="auto">
          <a:xfrm>
            <a:off x="2209800" y="5176838"/>
            <a:ext cx="6945313" cy="1571625"/>
            <a:chOff x="2314084" y="4157232"/>
            <a:chExt cx="6946011" cy="1571414"/>
          </a:xfrm>
        </p:grpSpPr>
        <p:grpSp>
          <p:nvGrpSpPr>
            <p:cNvPr id="16404" name="Group 22"/>
            <p:cNvGrpSpPr>
              <a:grpSpLocks/>
            </p:cNvGrpSpPr>
            <p:nvPr/>
          </p:nvGrpSpPr>
          <p:grpSpPr bwMode="auto">
            <a:xfrm>
              <a:off x="2314084" y="4157232"/>
              <a:ext cx="6946011" cy="1024368"/>
              <a:chOff x="2324475" y="2463092"/>
              <a:chExt cx="6946011" cy="1024368"/>
            </a:xfrm>
          </p:grpSpPr>
          <p:grpSp>
            <p:nvGrpSpPr>
              <p:cNvPr id="16408" name="Group 1"/>
              <p:cNvGrpSpPr>
                <a:grpSpLocks/>
              </p:cNvGrpSpPr>
              <p:nvPr/>
            </p:nvGrpSpPr>
            <p:grpSpPr bwMode="auto">
              <a:xfrm>
                <a:off x="2324475" y="2825472"/>
                <a:ext cx="6946011" cy="661988"/>
                <a:chOff x="1164890" y="3809444"/>
                <a:chExt cx="6944881" cy="662448"/>
              </a:xfrm>
            </p:grpSpPr>
            <p:sp>
              <p:nvSpPr>
                <p:cNvPr id="16410" name="Rectangle 4"/>
                <p:cNvSpPr>
                  <a:spLocks noChangeArrowheads="1"/>
                </p:cNvSpPr>
                <p:nvPr/>
              </p:nvSpPr>
              <p:spPr bwMode="auto">
                <a:xfrm>
                  <a:off x="2002955" y="3809444"/>
                  <a:ext cx="5045405" cy="662448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 dirty="0" smtClean="0">
                      <a:latin typeface="Arial" panose="020B0604020202020204" pitchFamily="34" charset="0"/>
                    </a:rPr>
                    <a:t>Basic RNN</a:t>
                  </a:r>
                  <a:endParaRPr lang="en-US" altLang="en-US" sz="18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6411" name="Line 5"/>
                <p:cNvSpPr>
                  <a:spLocks noChangeShapeType="1"/>
                </p:cNvSpPr>
                <p:nvPr/>
              </p:nvSpPr>
              <p:spPr bwMode="auto">
                <a:xfrm>
                  <a:off x="1622041" y="4089273"/>
                  <a:ext cx="36025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412" name="Line 8"/>
                <p:cNvSpPr>
                  <a:spLocks noChangeShapeType="1"/>
                </p:cNvSpPr>
                <p:nvPr/>
              </p:nvSpPr>
              <p:spPr bwMode="auto">
                <a:xfrm>
                  <a:off x="7031335" y="4089273"/>
                  <a:ext cx="484227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413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164890" y="3865817"/>
                  <a:ext cx="518007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x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t+1</a:t>
                  </a:r>
                </a:p>
              </p:txBody>
            </p:sp>
            <p:sp>
              <p:nvSpPr>
                <p:cNvPr id="16414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591764" y="3892424"/>
                  <a:ext cx="518007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y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t+1</a:t>
                  </a:r>
                </a:p>
              </p:txBody>
            </p:sp>
          </p:grpSp>
          <p:cxnSp>
            <p:nvCxnSpPr>
              <p:cNvPr id="25" name="Straight Arrow Connector 24"/>
              <p:cNvCxnSpPr/>
              <p:nvPr/>
            </p:nvCxnSpPr>
            <p:spPr>
              <a:xfrm>
                <a:off x="7535174" y="2463092"/>
                <a:ext cx="0" cy="36190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405" name="Group 19"/>
            <p:cNvGrpSpPr>
              <a:grpSpLocks/>
            </p:cNvGrpSpPr>
            <p:nvPr/>
          </p:nvGrpSpPr>
          <p:grpSpPr bwMode="auto">
            <a:xfrm>
              <a:off x="7267084" y="5181600"/>
              <a:ext cx="415498" cy="547046"/>
              <a:chOff x="7267084" y="5181600"/>
              <a:chExt cx="415498" cy="547046"/>
            </a:xfrm>
          </p:grpSpPr>
          <p:cxnSp>
            <p:nvCxnSpPr>
              <p:cNvPr id="45" name="Straight Arrow Connector 44"/>
              <p:cNvCxnSpPr/>
              <p:nvPr/>
            </p:nvCxnSpPr>
            <p:spPr>
              <a:xfrm>
                <a:off x="7516845" y="5181031"/>
                <a:ext cx="0" cy="26031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407" name="TextBox 46"/>
              <p:cNvSpPr txBox="1">
                <a:spLocks noChangeArrowheads="1"/>
              </p:cNvSpPr>
              <p:nvPr/>
            </p:nvSpPr>
            <p:spPr bwMode="auto">
              <a:xfrm>
                <a:off x="7267084" y="5359314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sp>
        <p:nvSpPr>
          <p:cNvPr id="38" name="Oval 39"/>
          <p:cNvSpPr>
            <a:spLocks noChangeArrowheads="1"/>
          </p:cNvSpPr>
          <p:nvPr/>
        </p:nvSpPr>
        <p:spPr bwMode="auto">
          <a:xfrm>
            <a:off x="6729413" y="1905000"/>
            <a:ext cx="1327150" cy="609600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Activation </a:t>
            </a:r>
            <a:br>
              <a:rPr lang="en-US" altLang="en-US" sz="1600">
                <a:latin typeface="Arial" panose="020B0604020202020204" pitchFamily="34" charset="0"/>
              </a:rPr>
            </a:br>
            <a:r>
              <a:rPr lang="en-US" altLang="en-US" sz="1600">
                <a:latin typeface="Arial" panose="020B0604020202020204" pitchFamily="34" charset="0"/>
              </a:rPr>
              <a:t>Function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7346950" y="1676400"/>
            <a:ext cx="0" cy="2286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3067050" y="2143125"/>
            <a:ext cx="3662363" cy="365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Group 47"/>
          <p:cNvGrpSpPr>
            <a:grpSpLocks/>
          </p:cNvGrpSpPr>
          <p:nvPr/>
        </p:nvGrpSpPr>
        <p:grpSpPr bwMode="auto">
          <a:xfrm>
            <a:off x="7412038" y="2514600"/>
            <a:ext cx="644525" cy="2662238"/>
            <a:chOff x="7412669" y="2514826"/>
            <a:chExt cx="643679" cy="2662121"/>
          </a:xfrm>
        </p:grpSpPr>
        <p:cxnSp>
          <p:nvCxnSpPr>
            <p:cNvPr id="52" name="Straight Arrow Connector 51"/>
            <p:cNvCxnSpPr/>
            <p:nvPr/>
          </p:nvCxnSpPr>
          <p:spPr>
            <a:xfrm>
              <a:off x="7412669" y="2514826"/>
              <a:ext cx="0" cy="266212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>
              <a:off x="7420596" y="4734053"/>
              <a:ext cx="63575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AutoShape 44"/>
          <p:cNvSpPr>
            <a:spLocks noChangeArrowheads="1"/>
          </p:cNvSpPr>
          <p:nvPr/>
        </p:nvSpPr>
        <p:spPr bwMode="auto">
          <a:xfrm>
            <a:off x="4754563" y="2895600"/>
            <a:ext cx="1954212" cy="762000"/>
          </a:xfrm>
          <a:prstGeom prst="wedgeRoundRectCallout">
            <a:avLst>
              <a:gd name="adj1" fmla="val 62324"/>
              <a:gd name="adj2" fmla="val -103278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Usually, it is “tanh” or “ReLU”</a:t>
            </a:r>
          </a:p>
        </p:txBody>
      </p:sp>
      <p:sp>
        <p:nvSpPr>
          <p:cNvPr id="16400" name="TextBox 58"/>
          <p:cNvSpPr txBox="1">
            <a:spLocks noChangeArrowheads="1"/>
          </p:cNvSpPr>
          <p:nvPr/>
        </p:nvSpPr>
        <p:spPr bwMode="auto">
          <a:xfrm>
            <a:off x="7407275" y="5138738"/>
            <a:ext cx="3429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</a:t>
            </a:r>
            <a:r>
              <a:rPr lang="en-US" altLang="en-US" sz="1800" baseline="-25000">
                <a:latin typeface="Arial" panose="020B0604020202020204" pitchFamily="34" charset="0"/>
              </a:rPr>
              <a:t>t</a:t>
            </a:r>
          </a:p>
        </p:txBody>
      </p:sp>
      <p:sp>
        <p:nvSpPr>
          <p:cNvPr id="16401" name="TextBox 59"/>
          <p:cNvSpPr txBox="1">
            <a:spLocks noChangeArrowheads="1"/>
          </p:cNvSpPr>
          <p:nvPr/>
        </p:nvSpPr>
        <p:spPr bwMode="auto">
          <a:xfrm>
            <a:off x="7388225" y="1285875"/>
            <a:ext cx="479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</a:t>
            </a:r>
            <a:r>
              <a:rPr lang="en-US" altLang="en-US" sz="1800" baseline="-25000">
                <a:latin typeface="Arial" panose="020B0604020202020204" pitchFamily="34" charset="0"/>
              </a:rPr>
              <a:t>t-1</a:t>
            </a:r>
          </a:p>
        </p:txBody>
      </p:sp>
      <p:sp>
        <p:nvSpPr>
          <p:cNvPr id="47" name="Oval 46"/>
          <p:cNvSpPr/>
          <p:nvPr/>
        </p:nvSpPr>
        <p:spPr>
          <a:xfrm>
            <a:off x="4746627" y="3219512"/>
            <a:ext cx="868219" cy="315912"/>
          </a:xfrm>
          <a:prstGeom prst="ellipse">
            <a:avLst/>
          </a:prstGeom>
          <a:noFill/>
          <a:ln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58" grpId="0" animBg="1"/>
      <p:bldP spid="4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1741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95B9B18-461C-4A57-9A7C-B8C6F279612F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25</a:t>
            </a:fld>
            <a:endParaRPr lang="en-US" altLang="zh-TW" sz="1400" smtClean="0"/>
          </a:p>
        </p:txBody>
      </p:sp>
      <p:sp>
        <p:nvSpPr>
          <p:cNvPr id="17413" name="TextBox 1"/>
          <p:cNvSpPr txBox="1">
            <a:spLocks noChangeArrowheads="1"/>
          </p:cNvSpPr>
          <p:nvPr/>
        </p:nvSpPr>
        <p:spPr bwMode="auto">
          <a:xfrm>
            <a:off x="241300" y="760413"/>
            <a:ext cx="2008188" cy="36988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t-1</a:t>
            </a:r>
          </a:p>
        </p:txBody>
      </p:sp>
      <p:sp>
        <p:nvSpPr>
          <p:cNvPr id="17414" name="TextBox 11"/>
          <p:cNvSpPr txBox="1">
            <a:spLocks noChangeArrowheads="1"/>
          </p:cNvSpPr>
          <p:nvPr/>
        </p:nvSpPr>
        <p:spPr bwMode="auto">
          <a:xfrm>
            <a:off x="171450" y="1995488"/>
            <a:ext cx="2008188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</a:t>
            </a:r>
          </a:p>
        </p:txBody>
      </p:sp>
      <p:grpSp>
        <p:nvGrpSpPr>
          <p:cNvPr id="17415" name="Group 1"/>
          <p:cNvGrpSpPr>
            <a:grpSpLocks/>
          </p:cNvGrpSpPr>
          <p:nvPr/>
        </p:nvGrpSpPr>
        <p:grpSpPr bwMode="auto">
          <a:xfrm>
            <a:off x="2314575" y="1676400"/>
            <a:ext cx="6705600" cy="3500438"/>
            <a:chOff x="1308088" y="2108051"/>
            <a:chExt cx="6703663" cy="3502978"/>
          </a:xfrm>
        </p:grpSpPr>
        <p:sp>
          <p:nvSpPr>
            <p:cNvPr id="17451" name="Rectangle 4"/>
            <p:cNvSpPr>
              <a:spLocks noChangeArrowheads="1"/>
            </p:cNvSpPr>
            <p:nvPr/>
          </p:nvSpPr>
          <p:spPr bwMode="auto">
            <a:xfrm>
              <a:off x="2059718" y="2108051"/>
              <a:ext cx="5009335" cy="350297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7452" name="Line 5"/>
            <p:cNvSpPr>
              <a:spLocks noChangeShapeType="1"/>
            </p:cNvSpPr>
            <p:nvPr/>
          </p:nvSpPr>
          <p:spPr bwMode="auto">
            <a:xfrm>
              <a:off x="1623255" y="2616876"/>
              <a:ext cx="436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53" name="Line 8"/>
            <p:cNvSpPr>
              <a:spLocks noChangeShapeType="1"/>
            </p:cNvSpPr>
            <p:nvPr/>
          </p:nvSpPr>
          <p:spPr bwMode="auto">
            <a:xfrm flipV="1">
              <a:off x="7086077" y="5167239"/>
              <a:ext cx="48422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54" name="Text Box 11"/>
            <p:cNvSpPr txBox="1">
              <a:spLocks noChangeArrowheads="1"/>
            </p:cNvSpPr>
            <p:nvPr/>
          </p:nvSpPr>
          <p:spPr bwMode="auto">
            <a:xfrm>
              <a:off x="1308088" y="2393420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x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  <p:sp>
          <p:nvSpPr>
            <p:cNvPr id="17455" name="Text Box 14"/>
            <p:cNvSpPr txBox="1">
              <a:spLocks noChangeArrowheads="1"/>
            </p:cNvSpPr>
            <p:nvPr/>
          </p:nvSpPr>
          <p:spPr bwMode="auto">
            <a:xfrm>
              <a:off x="7668443" y="4929409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17416" name="TextBox 21"/>
          <p:cNvSpPr txBox="1">
            <a:spLocks noChangeArrowheads="1"/>
          </p:cNvSpPr>
          <p:nvPr/>
        </p:nvSpPr>
        <p:spPr bwMode="auto">
          <a:xfrm>
            <a:off x="92075" y="5602288"/>
            <a:ext cx="2017713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t+1</a:t>
            </a:r>
          </a:p>
        </p:txBody>
      </p:sp>
      <p:grpSp>
        <p:nvGrpSpPr>
          <p:cNvPr id="17417" name="Group 40"/>
          <p:cNvGrpSpPr>
            <a:grpSpLocks/>
          </p:cNvGrpSpPr>
          <p:nvPr/>
        </p:nvGrpSpPr>
        <p:grpSpPr bwMode="auto">
          <a:xfrm>
            <a:off x="2286000" y="12700"/>
            <a:ext cx="6754813" cy="1663700"/>
            <a:chOff x="2362200" y="1840087"/>
            <a:chExt cx="6755125" cy="1663997"/>
          </a:xfrm>
        </p:grpSpPr>
        <p:grpSp>
          <p:nvGrpSpPr>
            <p:cNvPr id="17440" name="Group 20"/>
            <p:cNvGrpSpPr>
              <a:grpSpLocks/>
            </p:cNvGrpSpPr>
            <p:nvPr/>
          </p:nvGrpSpPr>
          <p:grpSpPr bwMode="auto">
            <a:xfrm>
              <a:off x="2362200" y="2469397"/>
              <a:ext cx="6755125" cy="1034687"/>
              <a:chOff x="2362200" y="2469397"/>
              <a:chExt cx="6755125" cy="1034687"/>
            </a:xfrm>
          </p:grpSpPr>
          <p:grpSp>
            <p:nvGrpSpPr>
              <p:cNvPr id="17444" name="Group 1"/>
              <p:cNvGrpSpPr>
                <a:grpSpLocks/>
              </p:cNvGrpSpPr>
              <p:nvPr/>
            </p:nvGrpSpPr>
            <p:grpSpPr bwMode="auto">
              <a:xfrm>
                <a:off x="2362200" y="2469397"/>
                <a:ext cx="6755125" cy="661988"/>
                <a:chOff x="1202608" y="3809444"/>
                <a:chExt cx="6754029" cy="662448"/>
              </a:xfrm>
            </p:grpSpPr>
            <p:sp>
              <p:nvSpPr>
                <p:cNvPr id="17446" name="Rectangle 4"/>
                <p:cNvSpPr>
                  <a:spLocks noChangeArrowheads="1"/>
                </p:cNvSpPr>
                <p:nvPr/>
              </p:nvSpPr>
              <p:spPr bwMode="auto">
                <a:xfrm>
                  <a:off x="1954231" y="3809444"/>
                  <a:ext cx="5038636" cy="662448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 dirty="0" smtClean="0">
                      <a:latin typeface="Arial" panose="020B0604020202020204" pitchFamily="34" charset="0"/>
                    </a:rPr>
                    <a:t>Basic RNN</a:t>
                  </a:r>
                  <a:endParaRPr lang="en-US" altLang="en-US" sz="18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7447" name="Line 5"/>
                <p:cNvSpPr>
                  <a:spLocks noChangeShapeType="1"/>
                </p:cNvSpPr>
                <p:nvPr/>
              </p:nvSpPr>
              <p:spPr bwMode="auto">
                <a:xfrm>
                  <a:off x="1593956" y="4089272"/>
                  <a:ext cx="360274" cy="1205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448" name="Line 8"/>
                <p:cNvSpPr>
                  <a:spLocks noChangeShapeType="1"/>
                </p:cNvSpPr>
                <p:nvPr/>
              </p:nvSpPr>
              <p:spPr bwMode="auto">
                <a:xfrm>
                  <a:off x="6992868" y="4089273"/>
                  <a:ext cx="408030" cy="1205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449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202608" y="3865817"/>
                  <a:ext cx="479540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x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t-1</a:t>
                  </a:r>
                </a:p>
              </p:txBody>
            </p:sp>
            <p:sp>
              <p:nvSpPr>
                <p:cNvPr id="17450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477097" y="3904479"/>
                  <a:ext cx="479540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y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t-1</a:t>
                  </a:r>
                </a:p>
              </p:txBody>
            </p:sp>
          </p:grpSp>
          <p:cxnSp>
            <p:nvCxnSpPr>
              <p:cNvPr id="5" name="Straight Arrow Connector 4"/>
              <p:cNvCxnSpPr/>
              <p:nvPr/>
            </p:nvCxnSpPr>
            <p:spPr>
              <a:xfrm>
                <a:off x="7412271" y="3142069"/>
                <a:ext cx="0" cy="36201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441" name="Group 18"/>
            <p:cNvGrpSpPr>
              <a:grpSpLocks/>
            </p:cNvGrpSpPr>
            <p:nvPr/>
          </p:nvGrpSpPr>
          <p:grpSpPr bwMode="auto">
            <a:xfrm>
              <a:off x="7204502" y="1840087"/>
              <a:ext cx="415498" cy="646669"/>
              <a:chOff x="7204502" y="1840087"/>
              <a:chExt cx="415498" cy="646669"/>
            </a:xfrm>
          </p:grpSpPr>
          <p:cxnSp>
            <p:nvCxnSpPr>
              <p:cNvPr id="7" name="Straight Arrow Connector 6"/>
              <p:cNvCxnSpPr/>
              <p:nvPr/>
            </p:nvCxnSpPr>
            <p:spPr>
              <a:xfrm>
                <a:off x="7423384" y="2227506"/>
                <a:ext cx="0" cy="25880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443" name="TextBox 10"/>
              <p:cNvSpPr txBox="1">
                <a:spLocks noChangeArrowheads="1"/>
              </p:cNvSpPr>
              <p:nvPr/>
            </p:nvSpPr>
            <p:spPr bwMode="auto">
              <a:xfrm>
                <a:off x="7204502" y="1840087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grpSp>
        <p:nvGrpSpPr>
          <p:cNvPr id="17418" name="Group 39"/>
          <p:cNvGrpSpPr>
            <a:grpSpLocks/>
          </p:cNvGrpSpPr>
          <p:nvPr/>
        </p:nvGrpSpPr>
        <p:grpSpPr bwMode="auto">
          <a:xfrm>
            <a:off x="2209800" y="5176838"/>
            <a:ext cx="6945313" cy="1571625"/>
            <a:chOff x="2314084" y="4157232"/>
            <a:chExt cx="6946011" cy="1571414"/>
          </a:xfrm>
        </p:grpSpPr>
        <p:grpSp>
          <p:nvGrpSpPr>
            <p:cNvPr id="17429" name="Group 22"/>
            <p:cNvGrpSpPr>
              <a:grpSpLocks/>
            </p:cNvGrpSpPr>
            <p:nvPr/>
          </p:nvGrpSpPr>
          <p:grpSpPr bwMode="auto">
            <a:xfrm>
              <a:off x="2314084" y="4157232"/>
              <a:ext cx="6946011" cy="1024368"/>
              <a:chOff x="2324475" y="2463092"/>
              <a:chExt cx="6946011" cy="1024368"/>
            </a:xfrm>
          </p:grpSpPr>
          <p:grpSp>
            <p:nvGrpSpPr>
              <p:cNvPr id="17433" name="Group 1"/>
              <p:cNvGrpSpPr>
                <a:grpSpLocks/>
              </p:cNvGrpSpPr>
              <p:nvPr/>
            </p:nvGrpSpPr>
            <p:grpSpPr bwMode="auto">
              <a:xfrm>
                <a:off x="2324475" y="2825472"/>
                <a:ext cx="6946011" cy="661988"/>
                <a:chOff x="1164890" y="3809444"/>
                <a:chExt cx="6944881" cy="662448"/>
              </a:xfrm>
            </p:grpSpPr>
            <p:sp>
              <p:nvSpPr>
                <p:cNvPr id="17435" name="Rectangle 4"/>
                <p:cNvSpPr>
                  <a:spLocks noChangeArrowheads="1"/>
                </p:cNvSpPr>
                <p:nvPr/>
              </p:nvSpPr>
              <p:spPr bwMode="auto">
                <a:xfrm>
                  <a:off x="2002955" y="3809444"/>
                  <a:ext cx="5045405" cy="662448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 dirty="0" smtClean="0">
                      <a:latin typeface="Arial" panose="020B0604020202020204" pitchFamily="34" charset="0"/>
                    </a:rPr>
                    <a:t>Basic RNN</a:t>
                  </a:r>
                  <a:endParaRPr lang="en-US" altLang="en-US" sz="18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7436" name="Line 5"/>
                <p:cNvSpPr>
                  <a:spLocks noChangeShapeType="1"/>
                </p:cNvSpPr>
                <p:nvPr/>
              </p:nvSpPr>
              <p:spPr bwMode="auto">
                <a:xfrm>
                  <a:off x="1622041" y="4089273"/>
                  <a:ext cx="36025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437" name="Line 8"/>
                <p:cNvSpPr>
                  <a:spLocks noChangeShapeType="1"/>
                </p:cNvSpPr>
                <p:nvPr/>
              </p:nvSpPr>
              <p:spPr bwMode="auto">
                <a:xfrm>
                  <a:off x="7031335" y="4089273"/>
                  <a:ext cx="484227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438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164890" y="3865817"/>
                  <a:ext cx="518007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x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t+1</a:t>
                  </a:r>
                </a:p>
              </p:txBody>
            </p:sp>
            <p:sp>
              <p:nvSpPr>
                <p:cNvPr id="17439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591764" y="3892424"/>
                  <a:ext cx="518007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y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t+1</a:t>
                  </a:r>
                </a:p>
              </p:txBody>
            </p:sp>
          </p:grpSp>
          <p:cxnSp>
            <p:nvCxnSpPr>
              <p:cNvPr id="25" name="Straight Arrow Connector 24"/>
              <p:cNvCxnSpPr/>
              <p:nvPr/>
            </p:nvCxnSpPr>
            <p:spPr>
              <a:xfrm>
                <a:off x="7535174" y="2463092"/>
                <a:ext cx="0" cy="36190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430" name="Group 19"/>
            <p:cNvGrpSpPr>
              <a:grpSpLocks/>
            </p:cNvGrpSpPr>
            <p:nvPr/>
          </p:nvGrpSpPr>
          <p:grpSpPr bwMode="auto">
            <a:xfrm>
              <a:off x="7267084" y="5181600"/>
              <a:ext cx="415498" cy="547046"/>
              <a:chOff x="7267084" y="5181600"/>
              <a:chExt cx="415498" cy="547046"/>
            </a:xfrm>
          </p:grpSpPr>
          <p:cxnSp>
            <p:nvCxnSpPr>
              <p:cNvPr id="45" name="Straight Arrow Connector 44"/>
              <p:cNvCxnSpPr/>
              <p:nvPr/>
            </p:nvCxnSpPr>
            <p:spPr>
              <a:xfrm>
                <a:off x="7516845" y="5181031"/>
                <a:ext cx="0" cy="26031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432" name="TextBox 46"/>
              <p:cNvSpPr txBox="1">
                <a:spLocks noChangeArrowheads="1"/>
              </p:cNvSpPr>
              <p:nvPr/>
            </p:nvSpPr>
            <p:spPr bwMode="auto">
              <a:xfrm>
                <a:off x="7267084" y="5359314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sp>
        <p:nvSpPr>
          <p:cNvPr id="17419" name="Oval 39"/>
          <p:cNvSpPr>
            <a:spLocks noChangeArrowheads="1"/>
          </p:cNvSpPr>
          <p:nvPr/>
        </p:nvSpPr>
        <p:spPr bwMode="auto">
          <a:xfrm>
            <a:off x="6729413" y="1905000"/>
            <a:ext cx="1327150" cy="609600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Activation </a:t>
            </a:r>
            <a:br>
              <a:rPr lang="en-US" altLang="en-US" sz="1600">
                <a:latin typeface="Arial" panose="020B0604020202020204" pitchFamily="34" charset="0"/>
              </a:rPr>
            </a:br>
            <a:r>
              <a:rPr lang="en-US" altLang="en-US" sz="1600">
                <a:latin typeface="Arial" panose="020B0604020202020204" pitchFamily="34" charset="0"/>
              </a:rPr>
              <a:t>Function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7346950" y="1676400"/>
            <a:ext cx="0" cy="2286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3067050" y="2143125"/>
            <a:ext cx="3662363" cy="365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422" name="Group 47"/>
          <p:cNvGrpSpPr>
            <a:grpSpLocks/>
          </p:cNvGrpSpPr>
          <p:nvPr/>
        </p:nvGrpSpPr>
        <p:grpSpPr bwMode="auto">
          <a:xfrm>
            <a:off x="7412038" y="2514600"/>
            <a:ext cx="644525" cy="2662238"/>
            <a:chOff x="7412669" y="2514826"/>
            <a:chExt cx="643679" cy="2662121"/>
          </a:xfrm>
        </p:grpSpPr>
        <p:cxnSp>
          <p:nvCxnSpPr>
            <p:cNvPr id="52" name="Straight Arrow Connector 51"/>
            <p:cNvCxnSpPr/>
            <p:nvPr/>
          </p:nvCxnSpPr>
          <p:spPr>
            <a:xfrm>
              <a:off x="7412669" y="2514826"/>
              <a:ext cx="0" cy="266212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>
              <a:off x="7420596" y="4734053"/>
              <a:ext cx="63575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AutoShape 44"/>
          <p:cNvSpPr>
            <a:spLocks noChangeArrowheads="1"/>
          </p:cNvSpPr>
          <p:nvPr/>
        </p:nvSpPr>
        <p:spPr bwMode="auto">
          <a:xfrm>
            <a:off x="3876675" y="2751138"/>
            <a:ext cx="3268663" cy="457200"/>
          </a:xfrm>
          <a:prstGeom prst="wedgeRoundRectCallout">
            <a:avLst>
              <a:gd name="adj1" fmla="val 40097"/>
              <a:gd name="adj2" fmla="val -118278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>
                <a:latin typeface="Arial" panose="020B0604020202020204" pitchFamily="34" charset="0"/>
              </a:rPr>
              <a:t>s</a:t>
            </a:r>
            <a:r>
              <a:rPr lang="en-US" altLang="en-US" sz="1800" baseline="-25000" dirty="0" err="1">
                <a:latin typeface="Arial" panose="020B0604020202020204" pitchFamily="34" charset="0"/>
              </a:rPr>
              <a:t>t</a:t>
            </a:r>
            <a:r>
              <a:rPr lang="en-US" altLang="en-US" sz="1800" dirty="0">
                <a:latin typeface="Arial" panose="020B0604020202020204" pitchFamily="34" charset="0"/>
              </a:rPr>
              <a:t> = </a:t>
            </a:r>
            <a:r>
              <a:rPr lang="en-US" altLang="en-US" sz="1800" dirty="0" err="1">
                <a:latin typeface="Arial" panose="020B0604020202020204" pitchFamily="34" charset="0"/>
              </a:rPr>
              <a:t>tanh</a:t>
            </a:r>
            <a:r>
              <a:rPr lang="en-US" altLang="en-US" sz="1800" dirty="0">
                <a:latin typeface="Arial" panose="020B0604020202020204" pitchFamily="34" charset="0"/>
              </a:rPr>
              <a:t>(W </a:t>
            </a:r>
            <a:r>
              <a:rPr lang="en-US" altLang="en-US" sz="1800" baseline="30000" dirty="0">
                <a:latin typeface="Arial" panose="020B0604020202020204" pitchFamily="34" charset="0"/>
              </a:rPr>
              <a:t>.</a:t>
            </a:r>
            <a:r>
              <a:rPr lang="en-US" altLang="en-US" sz="1800" dirty="0">
                <a:latin typeface="Arial" panose="020B0604020202020204" pitchFamily="34" charset="0"/>
              </a:rPr>
              <a:t> [</a:t>
            </a:r>
            <a:r>
              <a:rPr lang="en-US" altLang="en-US" sz="1800" dirty="0" err="1">
                <a:latin typeface="Arial" panose="020B0604020202020204" pitchFamily="34" charset="0"/>
              </a:rPr>
              <a:t>x</a:t>
            </a:r>
            <a:r>
              <a:rPr lang="en-US" altLang="en-US" sz="1800" baseline="-25000" dirty="0" err="1">
                <a:latin typeface="Arial" panose="020B0604020202020204" pitchFamily="34" charset="0"/>
              </a:rPr>
              <a:t>t</a:t>
            </a:r>
            <a:r>
              <a:rPr lang="en-US" altLang="en-US" sz="1800" dirty="0">
                <a:latin typeface="Arial" panose="020B0604020202020204" pitchFamily="34" charset="0"/>
              </a:rPr>
              <a:t>, s</a:t>
            </a:r>
            <a:r>
              <a:rPr lang="en-US" altLang="en-US" sz="1800" baseline="-25000" dirty="0">
                <a:latin typeface="Arial" panose="020B0604020202020204" pitchFamily="34" charset="0"/>
              </a:rPr>
              <a:t>t-1</a:t>
            </a:r>
            <a:r>
              <a:rPr lang="en-US" altLang="en-US" sz="1800" dirty="0">
                <a:latin typeface="Arial" panose="020B0604020202020204" pitchFamily="34" charset="0"/>
              </a:rPr>
              <a:t>] + b)</a:t>
            </a:r>
          </a:p>
        </p:txBody>
      </p:sp>
      <p:sp>
        <p:nvSpPr>
          <p:cNvPr id="17424" name="TextBox 58"/>
          <p:cNvSpPr txBox="1">
            <a:spLocks noChangeArrowheads="1"/>
          </p:cNvSpPr>
          <p:nvPr/>
        </p:nvSpPr>
        <p:spPr bwMode="auto">
          <a:xfrm>
            <a:off x="7407275" y="5138738"/>
            <a:ext cx="3429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</a:t>
            </a:r>
            <a:r>
              <a:rPr lang="en-US" altLang="en-US" sz="1800" baseline="-25000">
                <a:latin typeface="Arial" panose="020B0604020202020204" pitchFamily="34" charset="0"/>
              </a:rPr>
              <a:t>t</a:t>
            </a:r>
          </a:p>
        </p:txBody>
      </p:sp>
      <p:sp>
        <p:nvSpPr>
          <p:cNvPr id="17425" name="TextBox 59"/>
          <p:cNvSpPr txBox="1">
            <a:spLocks noChangeArrowheads="1"/>
          </p:cNvSpPr>
          <p:nvPr/>
        </p:nvSpPr>
        <p:spPr bwMode="auto">
          <a:xfrm>
            <a:off x="7388225" y="1285875"/>
            <a:ext cx="479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</a:t>
            </a:r>
            <a:r>
              <a:rPr lang="en-US" altLang="en-US" sz="1800" baseline="-25000">
                <a:latin typeface="Arial" panose="020B0604020202020204" pitchFamily="34" charset="0"/>
              </a:rPr>
              <a:t>t-1</a:t>
            </a:r>
          </a:p>
        </p:txBody>
      </p:sp>
      <p:sp>
        <p:nvSpPr>
          <p:cNvPr id="49" name="AutoShape 44"/>
          <p:cNvSpPr>
            <a:spLocks noChangeArrowheads="1"/>
          </p:cNvSpPr>
          <p:nvPr/>
        </p:nvSpPr>
        <p:spPr bwMode="auto">
          <a:xfrm>
            <a:off x="7867650" y="3836988"/>
            <a:ext cx="1050925" cy="457200"/>
          </a:xfrm>
          <a:prstGeom prst="wedgeRoundRectCallout">
            <a:avLst>
              <a:gd name="adj1" fmla="val 35153"/>
              <a:gd name="adj2" fmla="val 108991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y</a:t>
            </a:r>
            <a:r>
              <a:rPr lang="en-US" altLang="en-US" sz="1800" baseline="-25000">
                <a:latin typeface="Arial" panose="020B0604020202020204" pitchFamily="34" charset="0"/>
              </a:rPr>
              <a:t>t</a:t>
            </a:r>
            <a:r>
              <a:rPr lang="en-US" altLang="en-US" sz="1800">
                <a:latin typeface="Arial" panose="020B0604020202020204" pitchFamily="34" charset="0"/>
              </a:rPr>
              <a:t> = s</a:t>
            </a:r>
            <a:r>
              <a:rPr lang="en-US" altLang="en-US" sz="1800" baseline="-25000">
                <a:latin typeface="Arial" panose="020B0604020202020204" pitchFamily="34" charset="0"/>
              </a:rPr>
              <a:t>t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48" name="TextBox 11"/>
          <p:cNvSpPr txBox="1">
            <a:spLocks noChangeArrowheads="1"/>
          </p:cNvSpPr>
          <p:nvPr/>
        </p:nvSpPr>
        <p:spPr bwMode="auto">
          <a:xfrm>
            <a:off x="76200" y="2516227"/>
            <a:ext cx="2908465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 smtClean="0">
                <a:latin typeface="Arial" panose="020B0604020202020204" pitchFamily="34" charset="0"/>
              </a:rPr>
              <a:t>s</a:t>
            </a:r>
            <a:r>
              <a:rPr lang="en-US" altLang="en-US" sz="1800" baseline="-25000" dirty="0" err="1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err="1" smtClean="0">
                <a:latin typeface="Arial" panose="020B0604020202020204" pitchFamily="34" charset="0"/>
              </a:rPr>
              <a:t>tanh</a:t>
            </a:r>
            <a:r>
              <a:rPr lang="en-US" altLang="en-US" sz="1800" dirty="0" smtClean="0">
                <a:latin typeface="Arial" panose="020B0604020202020204" pitchFamily="34" charset="0"/>
              </a:rPr>
              <a:t>(W </a:t>
            </a:r>
            <a:r>
              <a:rPr lang="en-US" altLang="en-US" sz="1800" baseline="30000" dirty="0" smtClean="0">
                <a:latin typeface="Arial" panose="020B0604020202020204" pitchFamily="34" charset="0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</a:rPr>
              <a:t> [</a:t>
            </a:r>
            <a:r>
              <a:rPr lang="en-US" altLang="en-US" sz="1800" dirty="0" err="1" smtClean="0">
                <a:latin typeface="Arial" panose="020B0604020202020204" pitchFamily="34" charset="0"/>
              </a:rPr>
              <a:t>x</a:t>
            </a:r>
            <a:r>
              <a:rPr lang="en-US" altLang="en-US" sz="1800" baseline="-25000" dirty="0" err="1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, s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t-1</a:t>
            </a:r>
            <a:r>
              <a:rPr lang="en-US" altLang="en-US" sz="1800" dirty="0" smtClean="0">
                <a:latin typeface="Arial" panose="020B0604020202020204" pitchFamily="34" charset="0"/>
              </a:rPr>
              <a:t>] + b)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92075" y="2985883"/>
            <a:ext cx="898525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 smtClean="0">
                <a:latin typeface="Arial" panose="020B0604020202020204" pitchFamily="34" charset="0"/>
              </a:rPr>
              <a:t>y</a:t>
            </a:r>
            <a:r>
              <a:rPr lang="en-US" altLang="en-US" sz="1800" baseline="-25000" dirty="0" err="1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err="1" smtClean="0">
                <a:latin typeface="Arial" panose="020B0604020202020204" pitchFamily="34" charset="0"/>
              </a:rPr>
              <a:t>s</a:t>
            </a:r>
            <a:r>
              <a:rPr lang="en-US" altLang="en-US" sz="1800" baseline="-25000" dirty="0" err="1" smtClean="0">
                <a:latin typeface="Arial" panose="020B0604020202020204" pitchFamily="34" charset="0"/>
              </a:rPr>
              <a:t>t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4136260" y="188914"/>
            <a:ext cx="2600218" cy="923330"/>
            <a:chOff x="6343757" y="2652718"/>
            <a:chExt cx="2600218" cy="923330"/>
          </a:xfrm>
        </p:grpSpPr>
        <p:sp>
          <p:nvSpPr>
            <p:cNvPr id="53" name="TextBox 11"/>
            <p:cNvSpPr txBox="1">
              <a:spLocks noChangeArrowheads="1"/>
            </p:cNvSpPr>
            <p:nvPr/>
          </p:nvSpPr>
          <p:spPr bwMode="auto">
            <a:xfrm>
              <a:off x="6343757" y="2652718"/>
              <a:ext cx="2600218" cy="923330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Box 53"/>
                <p:cNvSpPr txBox="1"/>
                <p:nvPr/>
              </p:nvSpPr>
              <p:spPr>
                <a:xfrm>
                  <a:off x="6381267" y="2689574"/>
                  <a:ext cx="1294778" cy="823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4" name="TextBox 5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1267" y="2689574"/>
                  <a:ext cx="1294778" cy="823110"/>
                </a:xfrm>
                <a:prstGeom prst="rect">
                  <a:avLst/>
                </a:prstGeom>
                <a:blipFill>
                  <a:blip r:embed="rId2"/>
                  <a:stretch>
                    <a:fillRect l="-42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5" name="TextBox 54"/>
            <p:cNvSpPr txBox="1"/>
            <p:nvPr/>
          </p:nvSpPr>
          <p:spPr>
            <a:xfrm>
              <a:off x="7707433" y="2916463"/>
              <a:ext cx="8963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 = 0.4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49" grpId="0" animBg="1"/>
      <p:bldP spid="48" grpId="0" animBg="1"/>
      <p:bldP spid="5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17713"/>
            <a:ext cx="8497888" cy="4114800"/>
          </a:xfrm>
        </p:spPr>
        <p:txBody>
          <a:bodyPr/>
          <a:lstStyle/>
          <a:p>
            <a:r>
              <a:rPr lang="en-US" sz="2400" dirty="0" smtClean="0"/>
              <a:t>In the following, we want to compute (weight) values in the basic RNN.</a:t>
            </a:r>
          </a:p>
          <a:p>
            <a:r>
              <a:rPr lang="en-US" sz="2400" dirty="0" smtClean="0"/>
              <a:t>Similar to the neural network, the basic RNN model has two steps.</a:t>
            </a:r>
          </a:p>
          <a:p>
            <a:pPr lvl="1"/>
            <a:r>
              <a:rPr lang="en-US" sz="2400" b="1" dirty="0" smtClean="0">
                <a:solidFill>
                  <a:schemeClr val="tx2"/>
                </a:solidFill>
              </a:rPr>
              <a:t>Step 1</a:t>
            </a:r>
            <a:r>
              <a:rPr lang="en-US" sz="2400" dirty="0" smtClean="0"/>
              <a:t> (Input Forward Propagation)</a:t>
            </a:r>
          </a:p>
          <a:p>
            <a:pPr lvl="1"/>
            <a:r>
              <a:rPr lang="en-US" sz="2400" b="1" dirty="0" smtClean="0">
                <a:solidFill>
                  <a:schemeClr val="tx2"/>
                </a:solidFill>
              </a:rPr>
              <a:t>Step 2</a:t>
            </a:r>
            <a:r>
              <a:rPr lang="en-US" sz="2400" dirty="0" smtClean="0"/>
              <a:t> (Error Backward Propagation)</a:t>
            </a:r>
          </a:p>
          <a:p>
            <a:r>
              <a:rPr lang="en-US" sz="2400" dirty="0" smtClean="0"/>
              <a:t>In the following, we focus on “Input Forward Propagation”. </a:t>
            </a:r>
          </a:p>
          <a:p>
            <a:r>
              <a:rPr lang="en-US" sz="2400" dirty="0" smtClean="0"/>
              <a:t>In the basic RNN, “Error Backward Propagation” could be solved by an existing optimization tool (like “Neural Network”).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B977DA-0E0B-4A69-B481-E3DC633E6D30}" type="slidenum">
              <a:rPr lang="zh-TW" altLang="en-US" smtClean="0"/>
              <a:pPr>
                <a:defRPr/>
              </a:pPr>
              <a:t>26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80998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Consider this example with two timestamps. </a:t>
            </a:r>
          </a:p>
          <a:p>
            <a:pPr lvl="1"/>
            <a:r>
              <a:rPr lang="en-US" altLang="en-US" dirty="0" smtClean="0"/>
              <a:t>When t = 1</a:t>
            </a:r>
          </a:p>
          <a:p>
            <a:pPr lvl="1"/>
            <a:r>
              <a:rPr lang="en-US" altLang="en-US" dirty="0" smtClean="0"/>
              <a:t>When t = 2</a:t>
            </a:r>
          </a:p>
          <a:p>
            <a:r>
              <a:rPr lang="en-US" altLang="en-US" dirty="0" smtClean="0"/>
              <a:t>We use the basic RNN to do the training.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3072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502BBD0-7A61-46E8-BE41-77A23C3852D9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27</a:t>
            </a:fld>
            <a:endParaRPr lang="en-US" altLang="zh-TW" sz="1400" smtClean="0"/>
          </a:p>
        </p:txBody>
      </p:sp>
      <p:graphicFrame>
        <p:nvGraphicFramePr>
          <p:cNvPr id="8" name="Group 42"/>
          <p:cNvGraphicFramePr>
            <a:graphicFrameLocks/>
          </p:cNvGraphicFramePr>
          <p:nvPr/>
        </p:nvGraphicFramePr>
        <p:xfrm>
          <a:off x="5410199" y="457200"/>
          <a:ext cx="3236915" cy="1188720"/>
        </p:xfrm>
        <a:graphic>
          <a:graphicData uri="http://schemas.openxmlformats.org/drawingml/2006/table">
            <a:tbl>
              <a:tblPr/>
              <a:tblGrid>
                <a:gridCol w="809585">
                  <a:extLst>
                    <a:ext uri="{9D8B030D-6E8A-4147-A177-3AD203B41FA5}">
                      <a16:colId xmlns:a16="http://schemas.microsoft.com/office/drawing/2014/main" val="3773438489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Time</a:t>
                      </a:r>
                      <a:endParaRPr kumimoji="0" lang="en-US" sz="20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891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1741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95B9B18-461C-4A57-9A7C-B8C6F279612F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28</a:t>
            </a:fld>
            <a:endParaRPr lang="en-US" altLang="zh-TW" sz="1400" smtClean="0"/>
          </a:p>
        </p:txBody>
      </p:sp>
      <p:sp>
        <p:nvSpPr>
          <p:cNvPr id="17413" name="TextBox 1"/>
          <p:cNvSpPr txBox="1">
            <a:spLocks noChangeArrowheads="1"/>
          </p:cNvSpPr>
          <p:nvPr/>
        </p:nvSpPr>
        <p:spPr bwMode="auto">
          <a:xfrm>
            <a:off x="241300" y="760413"/>
            <a:ext cx="2008188" cy="36988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t-1</a:t>
            </a:r>
          </a:p>
        </p:txBody>
      </p:sp>
      <p:sp>
        <p:nvSpPr>
          <p:cNvPr id="17414" name="TextBox 11"/>
          <p:cNvSpPr txBox="1">
            <a:spLocks noChangeArrowheads="1"/>
          </p:cNvSpPr>
          <p:nvPr/>
        </p:nvSpPr>
        <p:spPr bwMode="auto">
          <a:xfrm>
            <a:off x="171450" y="1995488"/>
            <a:ext cx="2008188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</a:t>
            </a:r>
          </a:p>
        </p:txBody>
      </p:sp>
      <p:grpSp>
        <p:nvGrpSpPr>
          <p:cNvPr id="17415" name="Group 1"/>
          <p:cNvGrpSpPr>
            <a:grpSpLocks/>
          </p:cNvGrpSpPr>
          <p:nvPr/>
        </p:nvGrpSpPr>
        <p:grpSpPr bwMode="auto">
          <a:xfrm>
            <a:off x="2314575" y="1676400"/>
            <a:ext cx="6705600" cy="3500438"/>
            <a:chOff x="1308088" y="2108051"/>
            <a:chExt cx="6703663" cy="3502978"/>
          </a:xfrm>
        </p:grpSpPr>
        <p:sp>
          <p:nvSpPr>
            <p:cNvPr id="17451" name="Rectangle 4"/>
            <p:cNvSpPr>
              <a:spLocks noChangeArrowheads="1"/>
            </p:cNvSpPr>
            <p:nvPr/>
          </p:nvSpPr>
          <p:spPr bwMode="auto">
            <a:xfrm>
              <a:off x="2059718" y="2108051"/>
              <a:ext cx="5009335" cy="350297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7452" name="Line 5"/>
            <p:cNvSpPr>
              <a:spLocks noChangeShapeType="1"/>
            </p:cNvSpPr>
            <p:nvPr/>
          </p:nvSpPr>
          <p:spPr bwMode="auto">
            <a:xfrm>
              <a:off x="1623255" y="2616876"/>
              <a:ext cx="436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53" name="Line 8"/>
            <p:cNvSpPr>
              <a:spLocks noChangeShapeType="1"/>
            </p:cNvSpPr>
            <p:nvPr/>
          </p:nvSpPr>
          <p:spPr bwMode="auto">
            <a:xfrm flipV="1">
              <a:off x="7086077" y="5167239"/>
              <a:ext cx="48422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54" name="Text Box 11"/>
            <p:cNvSpPr txBox="1">
              <a:spLocks noChangeArrowheads="1"/>
            </p:cNvSpPr>
            <p:nvPr/>
          </p:nvSpPr>
          <p:spPr bwMode="auto">
            <a:xfrm>
              <a:off x="1308088" y="2393420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x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  <p:sp>
          <p:nvSpPr>
            <p:cNvPr id="17455" name="Text Box 14"/>
            <p:cNvSpPr txBox="1">
              <a:spLocks noChangeArrowheads="1"/>
            </p:cNvSpPr>
            <p:nvPr/>
          </p:nvSpPr>
          <p:spPr bwMode="auto">
            <a:xfrm>
              <a:off x="7668443" y="4929409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17416" name="TextBox 21"/>
          <p:cNvSpPr txBox="1">
            <a:spLocks noChangeArrowheads="1"/>
          </p:cNvSpPr>
          <p:nvPr/>
        </p:nvSpPr>
        <p:spPr bwMode="auto">
          <a:xfrm>
            <a:off x="92075" y="5602288"/>
            <a:ext cx="2017713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t+1</a:t>
            </a:r>
          </a:p>
        </p:txBody>
      </p:sp>
      <p:grpSp>
        <p:nvGrpSpPr>
          <p:cNvPr id="17417" name="Group 40"/>
          <p:cNvGrpSpPr>
            <a:grpSpLocks/>
          </p:cNvGrpSpPr>
          <p:nvPr/>
        </p:nvGrpSpPr>
        <p:grpSpPr bwMode="auto">
          <a:xfrm>
            <a:off x="2286000" y="12700"/>
            <a:ext cx="6754813" cy="1663700"/>
            <a:chOff x="2362200" y="1840087"/>
            <a:chExt cx="6755125" cy="1663997"/>
          </a:xfrm>
        </p:grpSpPr>
        <p:grpSp>
          <p:nvGrpSpPr>
            <p:cNvPr id="17440" name="Group 20"/>
            <p:cNvGrpSpPr>
              <a:grpSpLocks/>
            </p:cNvGrpSpPr>
            <p:nvPr/>
          </p:nvGrpSpPr>
          <p:grpSpPr bwMode="auto">
            <a:xfrm>
              <a:off x="2362200" y="2469397"/>
              <a:ext cx="6755125" cy="1034687"/>
              <a:chOff x="2362200" y="2469397"/>
              <a:chExt cx="6755125" cy="1034687"/>
            </a:xfrm>
          </p:grpSpPr>
          <p:grpSp>
            <p:nvGrpSpPr>
              <p:cNvPr id="17444" name="Group 1"/>
              <p:cNvGrpSpPr>
                <a:grpSpLocks/>
              </p:cNvGrpSpPr>
              <p:nvPr/>
            </p:nvGrpSpPr>
            <p:grpSpPr bwMode="auto">
              <a:xfrm>
                <a:off x="2362200" y="2469397"/>
                <a:ext cx="6755125" cy="661988"/>
                <a:chOff x="1202608" y="3809444"/>
                <a:chExt cx="6754029" cy="662448"/>
              </a:xfrm>
            </p:grpSpPr>
            <p:sp>
              <p:nvSpPr>
                <p:cNvPr id="17446" name="Rectangle 4"/>
                <p:cNvSpPr>
                  <a:spLocks noChangeArrowheads="1"/>
                </p:cNvSpPr>
                <p:nvPr/>
              </p:nvSpPr>
              <p:spPr bwMode="auto">
                <a:xfrm>
                  <a:off x="1954231" y="3809444"/>
                  <a:ext cx="5038636" cy="662448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 dirty="0" smtClean="0">
                      <a:latin typeface="Arial" panose="020B0604020202020204" pitchFamily="34" charset="0"/>
                    </a:rPr>
                    <a:t>Basic RNN</a:t>
                  </a:r>
                  <a:endParaRPr lang="en-US" altLang="en-US" sz="18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7447" name="Line 5"/>
                <p:cNvSpPr>
                  <a:spLocks noChangeShapeType="1"/>
                </p:cNvSpPr>
                <p:nvPr/>
              </p:nvSpPr>
              <p:spPr bwMode="auto">
                <a:xfrm>
                  <a:off x="1593956" y="4089272"/>
                  <a:ext cx="360274" cy="1205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448" name="Line 8"/>
                <p:cNvSpPr>
                  <a:spLocks noChangeShapeType="1"/>
                </p:cNvSpPr>
                <p:nvPr/>
              </p:nvSpPr>
              <p:spPr bwMode="auto">
                <a:xfrm>
                  <a:off x="6992868" y="4089273"/>
                  <a:ext cx="408030" cy="1205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449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202608" y="3865817"/>
                  <a:ext cx="479540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x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t-1</a:t>
                  </a:r>
                </a:p>
              </p:txBody>
            </p:sp>
            <p:sp>
              <p:nvSpPr>
                <p:cNvPr id="17450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477097" y="3904479"/>
                  <a:ext cx="479540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y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t-1</a:t>
                  </a:r>
                </a:p>
              </p:txBody>
            </p:sp>
          </p:grpSp>
          <p:cxnSp>
            <p:nvCxnSpPr>
              <p:cNvPr id="5" name="Straight Arrow Connector 4"/>
              <p:cNvCxnSpPr/>
              <p:nvPr/>
            </p:nvCxnSpPr>
            <p:spPr>
              <a:xfrm>
                <a:off x="7412271" y="3142069"/>
                <a:ext cx="0" cy="36201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441" name="Group 18"/>
            <p:cNvGrpSpPr>
              <a:grpSpLocks/>
            </p:cNvGrpSpPr>
            <p:nvPr/>
          </p:nvGrpSpPr>
          <p:grpSpPr bwMode="auto">
            <a:xfrm>
              <a:off x="7204502" y="1840087"/>
              <a:ext cx="415498" cy="646669"/>
              <a:chOff x="7204502" y="1840087"/>
              <a:chExt cx="415498" cy="646669"/>
            </a:xfrm>
          </p:grpSpPr>
          <p:cxnSp>
            <p:nvCxnSpPr>
              <p:cNvPr id="7" name="Straight Arrow Connector 6"/>
              <p:cNvCxnSpPr/>
              <p:nvPr/>
            </p:nvCxnSpPr>
            <p:spPr>
              <a:xfrm>
                <a:off x="7423384" y="2227506"/>
                <a:ext cx="0" cy="25880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443" name="TextBox 10"/>
              <p:cNvSpPr txBox="1">
                <a:spLocks noChangeArrowheads="1"/>
              </p:cNvSpPr>
              <p:nvPr/>
            </p:nvSpPr>
            <p:spPr bwMode="auto">
              <a:xfrm>
                <a:off x="7204502" y="1840087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grpSp>
        <p:nvGrpSpPr>
          <p:cNvPr id="17418" name="Group 39"/>
          <p:cNvGrpSpPr>
            <a:grpSpLocks/>
          </p:cNvGrpSpPr>
          <p:nvPr/>
        </p:nvGrpSpPr>
        <p:grpSpPr bwMode="auto">
          <a:xfrm>
            <a:off x="2209800" y="5176838"/>
            <a:ext cx="6945313" cy="1571625"/>
            <a:chOff x="2314084" y="4157232"/>
            <a:chExt cx="6946011" cy="1571414"/>
          </a:xfrm>
        </p:grpSpPr>
        <p:grpSp>
          <p:nvGrpSpPr>
            <p:cNvPr id="17429" name="Group 22"/>
            <p:cNvGrpSpPr>
              <a:grpSpLocks/>
            </p:cNvGrpSpPr>
            <p:nvPr/>
          </p:nvGrpSpPr>
          <p:grpSpPr bwMode="auto">
            <a:xfrm>
              <a:off x="2314084" y="4157232"/>
              <a:ext cx="6946011" cy="1024368"/>
              <a:chOff x="2324475" y="2463092"/>
              <a:chExt cx="6946011" cy="1024368"/>
            </a:xfrm>
          </p:grpSpPr>
          <p:grpSp>
            <p:nvGrpSpPr>
              <p:cNvPr id="17433" name="Group 1"/>
              <p:cNvGrpSpPr>
                <a:grpSpLocks/>
              </p:cNvGrpSpPr>
              <p:nvPr/>
            </p:nvGrpSpPr>
            <p:grpSpPr bwMode="auto">
              <a:xfrm>
                <a:off x="2324475" y="2825472"/>
                <a:ext cx="6946011" cy="661988"/>
                <a:chOff x="1164890" y="3809444"/>
                <a:chExt cx="6944881" cy="662448"/>
              </a:xfrm>
            </p:grpSpPr>
            <p:sp>
              <p:nvSpPr>
                <p:cNvPr id="17435" name="Rectangle 4"/>
                <p:cNvSpPr>
                  <a:spLocks noChangeArrowheads="1"/>
                </p:cNvSpPr>
                <p:nvPr/>
              </p:nvSpPr>
              <p:spPr bwMode="auto">
                <a:xfrm>
                  <a:off x="2002955" y="3809444"/>
                  <a:ext cx="5045405" cy="662448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 dirty="0" smtClean="0">
                      <a:latin typeface="Arial" panose="020B0604020202020204" pitchFamily="34" charset="0"/>
                    </a:rPr>
                    <a:t>Basic RNN</a:t>
                  </a:r>
                  <a:endParaRPr lang="en-US" altLang="en-US" sz="18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7436" name="Line 5"/>
                <p:cNvSpPr>
                  <a:spLocks noChangeShapeType="1"/>
                </p:cNvSpPr>
                <p:nvPr/>
              </p:nvSpPr>
              <p:spPr bwMode="auto">
                <a:xfrm>
                  <a:off x="1622041" y="4089273"/>
                  <a:ext cx="36025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437" name="Line 8"/>
                <p:cNvSpPr>
                  <a:spLocks noChangeShapeType="1"/>
                </p:cNvSpPr>
                <p:nvPr/>
              </p:nvSpPr>
              <p:spPr bwMode="auto">
                <a:xfrm>
                  <a:off x="7031335" y="4089273"/>
                  <a:ext cx="484227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438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164890" y="3865817"/>
                  <a:ext cx="518007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x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t+1</a:t>
                  </a:r>
                </a:p>
              </p:txBody>
            </p:sp>
            <p:sp>
              <p:nvSpPr>
                <p:cNvPr id="17439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591764" y="3892424"/>
                  <a:ext cx="518007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y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t+1</a:t>
                  </a:r>
                </a:p>
              </p:txBody>
            </p:sp>
          </p:grpSp>
          <p:cxnSp>
            <p:nvCxnSpPr>
              <p:cNvPr id="25" name="Straight Arrow Connector 24"/>
              <p:cNvCxnSpPr/>
              <p:nvPr/>
            </p:nvCxnSpPr>
            <p:spPr>
              <a:xfrm>
                <a:off x="7535174" y="2463092"/>
                <a:ext cx="0" cy="36190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430" name="Group 19"/>
            <p:cNvGrpSpPr>
              <a:grpSpLocks/>
            </p:cNvGrpSpPr>
            <p:nvPr/>
          </p:nvGrpSpPr>
          <p:grpSpPr bwMode="auto">
            <a:xfrm>
              <a:off x="7267084" y="5181600"/>
              <a:ext cx="415498" cy="547046"/>
              <a:chOff x="7267084" y="5181600"/>
              <a:chExt cx="415498" cy="547046"/>
            </a:xfrm>
          </p:grpSpPr>
          <p:cxnSp>
            <p:nvCxnSpPr>
              <p:cNvPr id="45" name="Straight Arrow Connector 44"/>
              <p:cNvCxnSpPr/>
              <p:nvPr/>
            </p:nvCxnSpPr>
            <p:spPr>
              <a:xfrm>
                <a:off x="7516845" y="5181031"/>
                <a:ext cx="0" cy="26031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432" name="TextBox 46"/>
              <p:cNvSpPr txBox="1">
                <a:spLocks noChangeArrowheads="1"/>
              </p:cNvSpPr>
              <p:nvPr/>
            </p:nvSpPr>
            <p:spPr bwMode="auto">
              <a:xfrm>
                <a:off x="7267084" y="5359314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sp>
        <p:nvSpPr>
          <p:cNvPr id="17419" name="Oval 39"/>
          <p:cNvSpPr>
            <a:spLocks noChangeArrowheads="1"/>
          </p:cNvSpPr>
          <p:nvPr/>
        </p:nvSpPr>
        <p:spPr bwMode="auto">
          <a:xfrm>
            <a:off x="6729413" y="1905000"/>
            <a:ext cx="1327150" cy="609600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Activation </a:t>
            </a:r>
            <a:br>
              <a:rPr lang="en-US" altLang="en-US" sz="1600">
                <a:latin typeface="Arial" panose="020B0604020202020204" pitchFamily="34" charset="0"/>
              </a:rPr>
            </a:br>
            <a:r>
              <a:rPr lang="en-US" altLang="en-US" sz="1600">
                <a:latin typeface="Arial" panose="020B0604020202020204" pitchFamily="34" charset="0"/>
              </a:rPr>
              <a:t>Function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7346950" y="1676400"/>
            <a:ext cx="0" cy="2286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3067050" y="2143125"/>
            <a:ext cx="3662363" cy="365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422" name="Group 47"/>
          <p:cNvGrpSpPr>
            <a:grpSpLocks/>
          </p:cNvGrpSpPr>
          <p:nvPr/>
        </p:nvGrpSpPr>
        <p:grpSpPr bwMode="auto">
          <a:xfrm>
            <a:off x="7412038" y="2514600"/>
            <a:ext cx="644525" cy="2662238"/>
            <a:chOff x="7412669" y="2514826"/>
            <a:chExt cx="643679" cy="2662121"/>
          </a:xfrm>
        </p:grpSpPr>
        <p:cxnSp>
          <p:nvCxnSpPr>
            <p:cNvPr id="52" name="Straight Arrow Connector 51"/>
            <p:cNvCxnSpPr/>
            <p:nvPr/>
          </p:nvCxnSpPr>
          <p:spPr>
            <a:xfrm>
              <a:off x="7412669" y="2514826"/>
              <a:ext cx="0" cy="266212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>
              <a:off x="7420596" y="4734053"/>
              <a:ext cx="63575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AutoShape 44"/>
          <p:cNvSpPr>
            <a:spLocks noChangeArrowheads="1"/>
          </p:cNvSpPr>
          <p:nvPr/>
        </p:nvSpPr>
        <p:spPr bwMode="auto">
          <a:xfrm>
            <a:off x="3876675" y="2751138"/>
            <a:ext cx="3268663" cy="457200"/>
          </a:xfrm>
          <a:prstGeom prst="wedgeRoundRectCallout">
            <a:avLst>
              <a:gd name="adj1" fmla="val 40097"/>
              <a:gd name="adj2" fmla="val -118278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>
                <a:latin typeface="Arial" panose="020B0604020202020204" pitchFamily="34" charset="0"/>
              </a:rPr>
              <a:t>s</a:t>
            </a:r>
            <a:r>
              <a:rPr lang="en-US" altLang="en-US" sz="1800" baseline="-25000" dirty="0" err="1">
                <a:latin typeface="Arial" panose="020B0604020202020204" pitchFamily="34" charset="0"/>
              </a:rPr>
              <a:t>t</a:t>
            </a:r>
            <a:r>
              <a:rPr lang="en-US" altLang="en-US" sz="1800" dirty="0">
                <a:latin typeface="Arial" panose="020B0604020202020204" pitchFamily="34" charset="0"/>
              </a:rPr>
              <a:t> = </a:t>
            </a:r>
            <a:r>
              <a:rPr lang="en-US" altLang="en-US" sz="1800" dirty="0" err="1">
                <a:latin typeface="Arial" panose="020B0604020202020204" pitchFamily="34" charset="0"/>
              </a:rPr>
              <a:t>tanh</a:t>
            </a:r>
            <a:r>
              <a:rPr lang="en-US" altLang="en-US" sz="1800" dirty="0">
                <a:latin typeface="Arial" panose="020B0604020202020204" pitchFamily="34" charset="0"/>
              </a:rPr>
              <a:t>(W </a:t>
            </a:r>
            <a:r>
              <a:rPr lang="en-US" altLang="en-US" sz="1800" baseline="30000" dirty="0">
                <a:latin typeface="Arial" panose="020B0604020202020204" pitchFamily="34" charset="0"/>
              </a:rPr>
              <a:t>.</a:t>
            </a:r>
            <a:r>
              <a:rPr lang="en-US" altLang="en-US" sz="1800" dirty="0">
                <a:latin typeface="Arial" panose="020B0604020202020204" pitchFamily="34" charset="0"/>
              </a:rPr>
              <a:t> [</a:t>
            </a:r>
            <a:r>
              <a:rPr lang="en-US" altLang="en-US" sz="1800" dirty="0" err="1">
                <a:latin typeface="Arial" panose="020B0604020202020204" pitchFamily="34" charset="0"/>
              </a:rPr>
              <a:t>x</a:t>
            </a:r>
            <a:r>
              <a:rPr lang="en-US" altLang="en-US" sz="1800" baseline="-25000" dirty="0" err="1">
                <a:latin typeface="Arial" panose="020B0604020202020204" pitchFamily="34" charset="0"/>
              </a:rPr>
              <a:t>t</a:t>
            </a:r>
            <a:r>
              <a:rPr lang="en-US" altLang="en-US" sz="1800" dirty="0">
                <a:latin typeface="Arial" panose="020B0604020202020204" pitchFamily="34" charset="0"/>
              </a:rPr>
              <a:t>, s</a:t>
            </a:r>
            <a:r>
              <a:rPr lang="en-US" altLang="en-US" sz="1800" baseline="-25000" dirty="0">
                <a:latin typeface="Arial" panose="020B0604020202020204" pitchFamily="34" charset="0"/>
              </a:rPr>
              <a:t>t-1</a:t>
            </a:r>
            <a:r>
              <a:rPr lang="en-US" altLang="en-US" sz="1800" dirty="0">
                <a:latin typeface="Arial" panose="020B0604020202020204" pitchFamily="34" charset="0"/>
              </a:rPr>
              <a:t>] + b)</a:t>
            </a:r>
          </a:p>
        </p:txBody>
      </p:sp>
      <p:sp>
        <p:nvSpPr>
          <p:cNvPr id="17424" name="TextBox 58"/>
          <p:cNvSpPr txBox="1">
            <a:spLocks noChangeArrowheads="1"/>
          </p:cNvSpPr>
          <p:nvPr/>
        </p:nvSpPr>
        <p:spPr bwMode="auto">
          <a:xfrm>
            <a:off x="7407275" y="5138738"/>
            <a:ext cx="3429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</a:t>
            </a:r>
            <a:r>
              <a:rPr lang="en-US" altLang="en-US" sz="1800" baseline="-25000">
                <a:latin typeface="Arial" panose="020B0604020202020204" pitchFamily="34" charset="0"/>
              </a:rPr>
              <a:t>t</a:t>
            </a:r>
          </a:p>
        </p:txBody>
      </p:sp>
      <p:sp>
        <p:nvSpPr>
          <p:cNvPr id="17425" name="TextBox 59"/>
          <p:cNvSpPr txBox="1">
            <a:spLocks noChangeArrowheads="1"/>
          </p:cNvSpPr>
          <p:nvPr/>
        </p:nvSpPr>
        <p:spPr bwMode="auto">
          <a:xfrm>
            <a:off x="7388225" y="1285875"/>
            <a:ext cx="479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</a:t>
            </a:r>
            <a:r>
              <a:rPr lang="en-US" altLang="en-US" sz="1800" baseline="-25000">
                <a:latin typeface="Arial" panose="020B0604020202020204" pitchFamily="34" charset="0"/>
              </a:rPr>
              <a:t>t-1</a:t>
            </a:r>
          </a:p>
        </p:txBody>
      </p:sp>
      <p:sp>
        <p:nvSpPr>
          <p:cNvPr id="49" name="AutoShape 44"/>
          <p:cNvSpPr>
            <a:spLocks noChangeArrowheads="1"/>
          </p:cNvSpPr>
          <p:nvPr/>
        </p:nvSpPr>
        <p:spPr bwMode="auto">
          <a:xfrm>
            <a:off x="7867650" y="3836988"/>
            <a:ext cx="1050925" cy="457200"/>
          </a:xfrm>
          <a:prstGeom prst="wedgeRoundRectCallout">
            <a:avLst>
              <a:gd name="adj1" fmla="val 35153"/>
              <a:gd name="adj2" fmla="val 108991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y</a:t>
            </a:r>
            <a:r>
              <a:rPr lang="en-US" altLang="en-US" sz="1800" baseline="-25000">
                <a:latin typeface="Arial" panose="020B0604020202020204" pitchFamily="34" charset="0"/>
              </a:rPr>
              <a:t>t</a:t>
            </a:r>
            <a:r>
              <a:rPr lang="en-US" altLang="en-US" sz="1800">
                <a:latin typeface="Arial" panose="020B0604020202020204" pitchFamily="34" charset="0"/>
              </a:rPr>
              <a:t> = s</a:t>
            </a:r>
            <a:r>
              <a:rPr lang="en-US" altLang="en-US" sz="1800" baseline="-25000">
                <a:latin typeface="Arial" panose="020B0604020202020204" pitchFamily="34" charset="0"/>
              </a:rPr>
              <a:t>t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48" name="TextBox 11"/>
          <p:cNvSpPr txBox="1">
            <a:spLocks noChangeArrowheads="1"/>
          </p:cNvSpPr>
          <p:nvPr/>
        </p:nvSpPr>
        <p:spPr bwMode="auto">
          <a:xfrm>
            <a:off x="76200" y="2516227"/>
            <a:ext cx="2908465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 smtClean="0">
                <a:latin typeface="Arial" panose="020B0604020202020204" pitchFamily="34" charset="0"/>
              </a:rPr>
              <a:t>s</a:t>
            </a:r>
            <a:r>
              <a:rPr lang="en-US" altLang="en-US" sz="1800" baseline="-25000" dirty="0" err="1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err="1" smtClean="0">
                <a:latin typeface="Arial" panose="020B0604020202020204" pitchFamily="34" charset="0"/>
              </a:rPr>
              <a:t>tanh</a:t>
            </a:r>
            <a:r>
              <a:rPr lang="en-US" altLang="en-US" sz="1800" dirty="0" smtClean="0">
                <a:latin typeface="Arial" panose="020B0604020202020204" pitchFamily="34" charset="0"/>
              </a:rPr>
              <a:t>(W </a:t>
            </a:r>
            <a:r>
              <a:rPr lang="en-US" altLang="en-US" sz="1800" baseline="30000" dirty="0" smtClean="0">
                <a:latin typeface="Arial" panose="020B0604020202020204" pitchFamily="34" charset="0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</a:rPr>
              <a:t> [</a:t>
            </a:r>
            <a:r>
              <a:rPr lang="en-US" altLang="en-US" sz="1800" dirty="0" err="1" smtClean="0">
                <a:latin typeface="Arial" panose="020B0604020202020204" pitchFamily="34" charset="0"/>
              </a:rPr>
              <a:t>x</a:t>
            </a:r>
            <a:r>
              <a:rPr lang="en-US" altLang="en-US" sz="1800" baseline="-25000" dirty="0" err="1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, s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t-1</a:t>
            </a:r>
            <a:r>
              <a:rPr lang="en-US" altLang="en-US" sz="1800" dirty="0" smtClean="0">
                <a:latin typeface="Arial" panose="020B0604020202020204" pitchFamily="34" charset="0"/>
              </a:rPr>
              <a:t>] + b)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92075" y="2985883"/>
            <a:ext cx="898525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 smtClean="0">
                <a:latin typeface="Arial" panose="020B0604020202020204" pitchFamily="34" charset="0"/>
              </a:rPr>
              <a:t>y</a:t>
            </a:r>
            <a:r>
              <a:rPr lang="en-US" altLang="en-US" sz="1800" baseline="-25000" dirty="0" err="1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err="1" smtClean="0">
                <a:latin typeface="Arial" panose="020B0604020202020204" pitchFamily="34" charset="0"/>
              </a:rPr>
              <a:t>s</a:t>
            </a:r>
            <a:r>
              <a:rPr lang="en-US" altLang="en-US" sz="1800" baseline="-25000" dirty="0" err="1" smtClean="0">
                <a:latin typeface="Arial" panose="020B0604020202020204" pitchFamily="34" charset="0"/>
              </a:rPr>
              <a:t>t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  <p:sp>
        <p:nvSpPr>
          <p:cNvPr id="51" name="TextBox 1"/>
          <p:cNvSpPr txBox="1">
            <a:spLocks noChangeArrowheads="1"/>
          </p:cNvSpPr>
          <p:nvPr/>
        </p:nvSpPr>
        <p:spPr bwMode="auto">
          <a:xfrm>
            <a:off x="241300" y="140772"/>
            <a:ext cx="1439157" cy="369332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When t = 1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53" name="TextBox 1"/>
          <p:cNvSpPr txBox="1">
            <a:spLocks noChangeArrowheads="1"/>
          </p:cNvSpPr>
          <p:nvPr/>
        </p:nvSpPr>
        <p:spPr bwMode="auto">
          <a:xfrm>
            <a:off x="1606144" y="1992313"/>
            <a:ext cx="549682" cy="36988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1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54" name="TextBox 1"/>
          <p:cNvSpPr txBox="1">
            <a:spLocks noChangeArrowheads="1"/>
          </p:cNvSpPr>
          <p:nvPr/>
        </p:nvSpPr>
        <p:spPr bwMode="auto">
          <a:xfrm>
            <a:off x="1556344" y="5599154"/>
            <a:ext cx="599482" cy="36988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55" name="TextBox 1"/>
          <p:cNvSpPr txBox="1">
            <a:spLocks noChangeArrowheads="1"/>
          </p:cNvSpPr>
          <p:nvPr/>
        </p:nvSpPr>
        <p:spPr bwMode="auto">
          <a:xfrm>
            <a:off x="1694187" y="762000"/>
            <a:ext cx="555301" cy="36988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0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56" name="TextBox 1"/>
          <p:cNvSpPr txBox="1">
            <a:spLocks noChangeArrowheads="1"/>
          </p:cNvSpPr>
          <p:nvPr/>
        </p:nvSpPr>
        <p:spPr bwMode="auto">
          <a:xfrm>
            <a:off x="2297693" y="1994456"/>
            <a:ext cx="417800" cy="369332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x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  <p:sp>
        <p:nvSpPr>
          <p:cNvPr id="57" name="TextBox 1"/>
          <p:cNvSpPr txBox="1">
            <a:spLocks noChangeArrowheads="1"/>
          </p:cNvSpPr>
          <p:nvPr/>
        </p:nvSpPr>
        <p:spPr bwMode="auto">
          <a:xfrm>
            <a:off x="8610600" y="4583668"/>
            <a:ext cx="417800" cy="369332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  <p:sp>
        <p:nvSpPr>
          <p:cNvPr id="59" name="TextBox 1"/>
          <p:cNvSpPr txBox="1">
            <a:spLocks noChangeArrowheads="1"/>
          </p:cNvSpPr>
          <p:nvPr/>
        </p:nvSpPr>
        <p:spPr bwMode="auto">
          <a:xfrm>
            <a:off x="7493796" y="5119173"/>
            <a:ext cx="417800" cy="369332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s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  <p:sp>
        <p:nvSpPr>
          <p:cNvPr id="60" name="TextBox 1"/>
          <p:cNvSpPr txBox="1">
            <a:spLocks noChangeArrowheads="1"/>
          </p:cNvSpPr>
          <p:nvPr/>
        </p:nvSpPr>
        <p:spPr bwMode="auto">
          <a:xfrm>
            <a:off x="7392702" y="1292759"/>
            <a:ext cx="417800" cy="369332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s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0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  <p:sp>
        <p:nvSpPr>
          <p:cNvPr id="61" name="TextBox 1"/>
          <p:cNvSpPr txBox="1">
            <a:spLocks noChangeArrowheads="1"/>
          </p:cNvSpPr>
          <p:nvPr/>
        </p:nvSpPr>
        <p:spPr bwMode="auto">
          <a:xfrm>
            <a:off x="2312700" y="5637768"/>
            <a:ext cx="417800" cy="369332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x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  <p:sp>
        <p:nvSpPr>
          <p:cNvPr id="62" name="TextBox 1"/>
          <p:cNvSpPr txBox="1">
            <a:spLocks noChangeArrowheads="1"/>
          </p:cNvSpPr>
          <p:nvPr/>
        </p:nvSpPr>
        <p:spPr bwMode="auto">
          <a:xfrm>
            <a:off x="8623013" y="5661957"/>
            <a:ext cx="417800" cy="369332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  <p:sp>
        <p:nvSpPr>
          <p:cNvPr id="63" name="TextBox 1"/>
          <p:cNvSpPr txBox="1">
            <a:spLocks noChangeArrowheads="1"/>
          </p:cNvSpPr>
          <p:nvPr/>
        </p:nvSpPr>
        <p:spPr bwMode="auto">
          <a:xfrm>
            <a:off x="2322739" y="736953"/>
            <a:ext cx="417800" cy="369332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x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0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  <p:sp>
        <p:nvSpPr>
          <p:cNvPr id="64" name="TextBox 1"/>
          <p:cNvSpPr txBox="1">
            <a:spLocks noChangeArrowheads="1"/>
          </p:cNvSpPr>
          <p:nvPr/>
        </p:nvSpPr>
        <p:spPr bwMode="auto">
          <a:xfrm>
            <a:off x="8559418" y="710076"/>
            <a:ext cx="417800" cy="369332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0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2737390" y="1365251"/>
            <a:ext cx="6025609" cy="4055748"/>
          </a:xfrm>
          <a:prstGeom prst="ellipse">
            <a:avLst/>
          </a:prstGeom>
          <a:noFill/>
          <a:ln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8447881" y="641898"/>
            <a:ext cx="544513" cy="496193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7293695" y="1238848"/>
            <a:ext cx="544513" cy="496193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851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3072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502BBD0-7A61-46E8-BE41-77A23C3852D9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29</a:t>
            </a:fld>
            <a:endParaRPr lang="en-US" altLang="zh-TW" sz="1400" smtClean="0"/>
          </a:p>
        </p:txBody>
      </p:sp>
      <p:graphicFrame>
        <p:nvGraphicFramePr>
          <p:cNvPr id="6" name="Group 42"/>
          <p:cNvGraphicFramePr>
            <a:graphicFrameLocks/>
          </p:cNvGraphicFramePr>
          <p:nvPr/>
        </p:nvGraphicFramePr>
        <p:xfrm>
          <a:off x="5410199" y="457200"/>
          <a:ext cx="3236915" cy="1188720"/>
        </p:xfrm>
        <a:graphic>
          <a:graphicData uri="http://schemas.openxmlformats.org/drawingml/2006/table">
            <a:tbl>
              <a:tblPr/>
              <a:tblGrid>
                <a:gridCol w="809585">
                  <a:extLst>
                    <a:ext uri="{9D8B030D-6E8A-4147-A177-3AD203B41FA5}">
                      <a16:colId xmlns:a16="http://schemas.microsoft.com/office/drawing/2014/main" val="3773438489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Time</a:t>
                      </a:r>
                      <a:endParaRPr kumimoji="0" lang="en-US" sz="20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Group 40"/>
          <p:cNvGraphicFramePr>
            <a:graphicFrameLocks noGrp="1"/>
          </p:cNvGraphicFramePr>
          <p:nvPr/>
        </p:nvGraphicFramePr>
        <p:xfrm>
          <a:off x="6858002" y="1774825"/>
          <a:ext cx="1801812" cy="792168"/>
        </p:xfrm>
        <a:graphic>
          <a:graphicData uri="http://schemas.openxmlformats.org/drawingml/2006/table">
            <a:tbl>
              <a:tblPr/>
              <a:tblGrid>
                <a:gridCol w="900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76200" y="228600"/>
            <a:ext cx="2990849" cy="873324"/>
            <a:chOff x="76200" y="228600"/>
            <a:chExt cx="2990849" cy="873324"/>
          </a:xfrm>
        </p:grpSpPr>
        <p:sp>
          <p:nvSpPr>
            <p:cNvPr id="8" name="TextBox 11"/>
            <p:cNvSpPr txBox="1">
              <a:spLocks noChangeArrowheads="1"/>
            </p:cNvSpPr>
            <p:nvPr/>
          </p:nvSpPr>
          <p:spPr bwMode="auto">
            <a:xfrm>
              <a:off x="101256" y="228600"/>
              <a:ext cx="2965793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s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tanh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(W </a:t>
              </a:r>
              <a:r>
                <a:rPr lang="en-US" altLang="en-US" sz="1800" baseline="30000" dirty="0" smtClean="0">
                  <a:latin typeface="Arial" panose="020B0604020202020204" pitchFamily="34" charset="0"/>
                </a:rPr>
                <a:t>.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, s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] + b)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9" name="TextBox 11"/>
            <p:cNvSpPr txBox="1">
              <a:spLocks noChangeArrowheads="1"/>
            </p:cNvSpPr>
            <p:nvPr/>
          </p:nvSpPr>
          <p:spPr bwMode="auto">
            <a:xfrm>
              <a:off x="76200" y="732592"/>
              <a:ext cx="99060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s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endParaRPr lang="en-US" altLang="en-US" sz="1800" baseline="-25000" dirty="0">
                <a:latin typeface="Arial" panose="020B0604020202020204" pitchFamily="34" charset="0"/>
              </a:endParaRPr>
            </a:p>
          </p:txBody>
        </p:sp>
      </p:grpSp>
      <p:sp>
        <p:nvSpPr>
          <p:cNvPr id="28" name="Text Box 39"/>
          <p:cNvSpPr txBox="1">
            <a:spLocks noChangeArrowheads="1"/>
          </p:cNvSpPr>
          <p:nvPr/>
        </p:nvSpPr>
        <p:spPr bwMode="auto">
          <a:xfrm>
            <a:off x="110722" y="2203887"/>
            <a:ext cx="2783134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s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err="1" smtClean="0">
                <a:latin typeface="Arial" panose="020B0604020202020204" pitchFamily="34" charset="0"/>
              </a:rPr>
              <a:t>tanh</a:t>
            </a:r>
            <a:r>
              <a:rPr lang="en-US" altLang="en-US" sz="1800" dirty="0" smtClean="0">
                <a:latin typeface="Arial" panose="020B0604020202020204" pitchFamily="34" charset="0"/>
              </a:rPr>
              <a:t>(W </a:t>
            </a:r>
            <a:r>
              <a:rPr lang="en-US" altLang="en-US" sz="1800" baseline="30000" dirty="0" smtClean="0">
                <a:latin typeface="Arial" panose="020B0604020202020204" pitchFamily="34" charset="0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</a:rPr>
              <a:t> [x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, s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0</a:t>
            </a:r>
            <a:r>
              <a:rPr lang="en-US" altLang="en-US" sz="1800" dirty="0" smtClean="0">
                <a:latin typeface="Arial" panose="020B0604020202020204" pitchFamily="34" charset="0"/>
              </a:rPr>
              <a:t>] + b)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29" name="Text Box 122"/>
          <p:cNvSpPr txBox="1">
            <a:spLocks noChangeArrowheads="1"/>
          </p:cNvSpPr>
          <p:nvPr/>
        </p:nvSpPr>
        <p:spPr bwMode="auto">
          <a:xfrm>
            <a:off x="76200" y="1747202"/>
            <a:ext cx="3802063" cy="3683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chemeClr val="tx2"/>
                </a:solidFill>
                <a:latin typeface="Arial" panose="020B0604020202020204" pitchFamily="34" charset="0"/>
              </a:rPr>
              <a:t>Step 1 </a:t>
            </a:r>
            <a:r>
              <a:rPr lang="en-US" altLang="en-US" sz="1800" dirty="0">
                <a:latin typeface="Arial" panose="020B0604020202020204" pitchFamily="34" charset="0"/>
              </a:rPr>
              <a:t>(Input Forward Propagation)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 Box 39"/>
              <p:cNvSpPr txBox="1">
                <a:spLocks noChangeArrowheads="1"/>
              </p:cNvSpPr>
              <p:nvPr/>
            </p:nvSpPr>
            <p:spPr bwMode="auto">
              <a:xfrm>
                <a:off x="101256" y="2590165"/>
                <a:ext cx="3175343" cy="824906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None/>
                </a:pPr>
                <a:r>
                  <a:rPr lang="en-US" altLang="en-US" sz="1800" dirty="0" smtClean="0">
                    <a:latin typeface="Arial" panose="020B0604020202020204" pitchFamily="34" charset="0"/>
                  </a:rPr>
                  <a:t>   = </a:t>
                </a:r>
                <a:r>
                  <a:rPr lang="en-US" altLang="en-US" sz="1800" dirty="0" err="1" smtClean="0">
                    <a:latin typeface="Arial" panose="020B0604020202020204" pitchFamily="34" charset="0"/>
                  </a:rPr>
                  <a:t>tanh</a:t>
                </a:r>
                <a:r>
                  <a:rPr lang="en-US" altLang="en-US" sz="1800" dirty="0" smtClean="0">
                    <a:latin typeface="Arial" panose="020B0604020202020204" pitchFamily="34" charset="0"/>
                    <a:sym typeface="Symbol" panose="05050102010706020507" pitchFamily="18" charset="2"/>
                  </a:rPr>
                  <a:t>(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.7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0.3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0.4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0.1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0.4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en-US" sz="1800" dirty="0" smtClean="0">
                    <a:latin typeface="Arial" panose="020B0604020202020204" pitchFamily="34" charset="0"/>
                    <a:sym typeface="Symbol" panose="05050102010706020507" pitchFamily="18" charset="2"/>
                  </a:rPr>
                  <a:t> + 0.4)</a:t>
                </a:r>
                <a:endParaRPr lang="en-US" altLang="en-US" sz="1800" dirty="0"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0" name="Text 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256" y="2590165"/>
                <a:ext cx="3175343" cy="82490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 Box 39"/>
          <p:cNvSpPr txBox="1">
            <a:spLocks noChangeArrowheads="1"/>
          </p:cNvSpPr>
          <p:nvPr/>
        </p:nvSpPr>
        <p:spPr bwMode="auto">
          <a:xfrm>
            <a:off x="126656" y="3415071"/>
            <a:ext cx="4673944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</a:t>
            </a:r>
            <a:r>
              <a:rPr lang="en-US" altLang="en-US" sz="1800" dirty="0" err="1" smtClean="0">
                <a:latin typeface="Arial" panose="020B0604020202020204" pitchFamily="34" charset="0"/>
              </a:rPr>
              <a:t>tanh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(0.7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0.1 + 0.3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0.4 + 0.4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0 + 0.4)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2" name="Text Box 39"/>
          <p:cNvSpPr txBox="1">
            <a:spLocks noChangeArrowheads="1"/>
          </p:cNvSpPr>
          <p:nvPr/>
        </p:nvSpPr>
        <p:spPr bwMode="auto">
          <a:xfrm>
            <a:off x="113957" y="3802122"/>
            <a:ext cx="1714843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</a:t>
            </a:r>
            <a:r>
              <a:rPr lang="en-US" altLang="en-US" sz="1800" dirty="0" err="1" smtClean="0">
                <a:latin typeface="Arial" panose="020B0604020202020204" pitchFamily="34" charset="0"/>
              </a:rPr>
              <a:t>tanh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(0.59)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3" name="Text Box 39"/>
          <p:cNvSpPr txBox="1">
            <a:spLocks noChangeArrowheads="1"/>
          </p:cNvSpPr>
          <p:nvPr/>
        </p:nvSpPr>
        <p:spPr bwMode="auto">
          <a:xfrm>
            <a:off x="113957" y="4171454"/>
            <a:ext cx="1410043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0.5299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4" name="Text Box 39"/>
          <p:cNvSpPr txBox="1">
            <a:spLocks noChangeArrowheads="1"/>
          </p:cNvSpPr>
          <p:nvPr/>
        </p:nvSpPr>
        <p:spPr bwMode="auto">
          <a:xfrm>
            <a:off x="6381267" y="3984784"/>
            <a:ext cx="168979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s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= 0.5299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6343757" y="2861073"/>
            <a:ext cx="2600218" cy="923330"/>
            <a:chOff x="6343757" y="2652718"/>
            <a:chExt cx="2600218" cy="923330"/>
          </a:xfrm>
        </p:grpSpPr>
        <p:sp>
          <p:nvSpPr>
            <p:cNvPr id="36" name="TextBox 11"/>
            <p:cNvSpPr txBox="1">
              <a:spLocks noChangeArrowheads="1"/>
            </p:cNvSpPr>
            <p:nvPr/>
          </p:nvSpPr>
          <p:spPr bwMode="auto">
            <a:xfrm>
              <a:off x="6343757" y="2652718"/>
              <a:ext cx="2600218" cy="923330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6381267" y="2689574"/>
                  <a:ext cx="1294778" cy="823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7" name="TextBox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1267" y="2689574"/>
                  <a:ext cx="1294778" cy="823110"/>
                </a:xfrm>
                <a:prstGeom prst="rect">
                  <a:avLst/>
                </a:prstGeom>
                <a:blipFill>
                  <a:blip r:embed="rId3"/>
                  <a:stretch>
                    <a:fillRect l="-42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8" name="TextBox 37"/>
            <p:cNvSpPr txBox="1"/>
            <p:nvPr/>
          </p:nvSpPr>
          <p:spPr>
            <a:xfrm>
              <a:off x="7707433" y="2916463"/>
              <a:ext cx="8963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 = 0.4</a:t>
              </a:r>
              <a:endParaRPr lang="en-US" dirty="0"/>
            </a:p>
          </p:txBody>
        </p:sp>
      </p:grpSp>
      <p:sp>
        <p:nvSpPr>
          <p:cNvPr id="39" name="Text Box 39"/>
          <p:cNvSpPr txBox="1">
            <a:spLocks noChangeArrowheads="1"/>
          </p:cNvSpPr>
          <p:nvPr/>
        </p:nvSpPr>
        <p:spPr bwMode="auto">
          <a:xfrm>
            <a:off x="152400" y="4648200"/>
            <a:ext cx="848309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= s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  <p:sp>
        <p:nvSpPr>
          <p:cNvPr id="40" name="Text Box 39"/>
          <p:cNvSpPr txBox="1">
            <a:spLocks noChangeArrowheads="1"/>
          </p:cNvSpPr>
          <p:nvPr/>
        </p:nvSpPr>
        <p:spPr bwMode="auto">
          <a:xfrm>
            <a:off x="152400" y="5055018"/>
            <a:ext cx="1345240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 = 0.5299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  <p:sp>
        <p:nvSpPr>
          <p:cNvPr id="41" name="Text Box 39"/>
          <p:cNvSpPr txBox="1">
            <a:spLocks noChangeArrowheads="1"/>
          </p:cNvSpPr>
          <p:nvPr/>
        </p:nvSpPr>
        <p:spPr bwMode="auto">
          <a:xfrm>
            <a:off x="6343757" y="4456515"/>
            <a:ext cx="168979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= 0.5299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2" name="Text Box 39"/>
          <p:cNvSpPr txBox="1">
            <a:spLocks noChangeArrowheads="1"/>
          </p:cNvSpPr>
          <p:nvPr/>
        </p:nvSpPr>
        <p:spPr bwMode="auto">
          <a:xfrm>
            <a:off x="2480557" y="4714640"/>
            <a:ext cx="1934161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Error = 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- y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3" name="Text Box 39"/>
          <p:cNvSpPr txBox="1">
            <a:spLocks noChangeArrowheads="1"/>
          </p:cNvSpPr>
          <p:nvPr/>
        </p:nvSpPr>
        <p:spPr bwMode="auto">
          <a:xfrm>
            <a:off x="2495573" y="5110320"/>
            <a:ext cx="2361130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      = 0.5299 – 0.3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4" name="Text Box 39"/>
          <p:cNvSpPr txBox="1">
            <a:spLocks noChangeArrowheads="1"/>
          </p:cNvSpPr>
          <p:nvPr/>
        </p:nvSpPr>
        <p:spPr bwMode="auto">
          <a:xfrm>
            <a:off x="2502778" y="5544186"/>
            <a:ext cx="2361130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      = 0.2299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27" name="AutoShape 64"/>
          <p:cNvSpPr>
            <a:spLocks noChangeArrowheads="1"/>
          </p:cNvSpPr>
          <p:nvPr/>
        </p:nvSpPr>
        <p:spPr bwMode="auto">
          <a:xfrm>
            <a:off x="4698173" y="795378"/>
            <a:ext cx="609600" cy="4572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370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2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3072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502BBD0-7A61-46E8-BE41-77A23C3852D9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30</a:t>
            </a:fld>
            <a:endParaRPr lang="en-US" altLang="zh-TW" sz="1400" smtClean="0"/>
          </a:p>
        </p:txBody>
      </p:sp>
      <p:graphicFrame>
        <p:nvGraphicFramePr>
          <p:cNvPr id="6" name="Group 42"/>
          <p:cNvGraphicFramePr>
            <a:graphicFrameLocks/>
          </p:cNvGraphicFramePr>
          <p:nvPr/>
        </p:nvGraphicFramePr>
        <p:xfrm>
          <a:off x="5410199" y="457200"/>
          <a:ext cx="3236915" cy="1188720"/>
        </p:xfrm>
        <a:graphic>
          <a:graphicData uri="http://schemas.openxmlformats.org/drawingml/2006/table">
            <a:tbl>
              <a:tblPr/>
              <a:tblGrid>
                <a:gridCol w="809585">
                  <a:extLst>
                    <a:ext uri="{9D8B030D-6E8A-4147-A177-3AD203B41FA5}">
                      <a16:colId xmlns:a16="http://schemas.microsoft.com/office/drawing/2014/main" val="3773438489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Time</a:t>
                      </a:r>
                      <a:endParaRPr kumimoji="0" lang="en-US" sz="20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Group 40"/>
          <p:cNvGraphicFramePr>
            <a:graphicFrameLocks noGrp="1"/>
          </p:cNvGraphicFramePr>
          <p:nvPr/>
        </p:nvGraphicFramePr>
        <p:xfrm>
          <a:off x="6858002" y="1774825"/>
          <a:ext cx="1801812" cy="792168"/>
        </p:xfrm>
        <a:graphic>
          <a:graphicData uri="http://schemas.openxmlformats.org/drawingml/2006/table">
            <a:tbl>
              <a:tblPr/>
              <a:tblGrid>
                <a:gridCol w="900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76200" y="228600"/>
            <a:ext cx="2990849" cy="873324"/>
            <a:chOff x="76200" y="228600"/>
            <a:chExt cx="2990849" cy="873324"/>
          </a:xfrm>
        </p:grpSpPr>
        <p:sp>
          <p:nvSpPr>
            <p:cNvPr id="8" name="TextBox 11"/>
            <p:cNvSpPr txBox="1">
              <a:spLocks noChangeArrowheads="1"/>
            </p:cNvSpPr>
            <p:nvPr/>
          </p:nvSpPr>
          <p:spPr bwMode="auto">
            <a:xfrm>
              <a:off x="101256" y="228600"/>
              <a:ext cx="2965793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s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tanh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(W </a:t>
              </a:r>
              <a:r>
                <a:rPr lang="en-US" altLang="en-US" sz="1800" baseline="30000" dirty="0" smtClean="0">
                  <a:latin typeface="Arial" panose="020B0604020202020204" pitchFamily="34" charset="0"/>
                </a:rPr>
                <a:t>.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, s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] + b)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9" name="TextBox 11"/>
            <p:cNvSpPr txBox="1">
              <a:spLocks noChangeArrowheads="1"/>
            </p:cNvSpPr>
            <p:nvPr/>
          </p:nvSpPr>
          <p:spPr bwMode="auto">
            <a:xfrm>
              <a:off x="76200" y="732592"/>
              <a:ext cx="99060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s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endParaRPr lang="en-US" altLang="en-US" sz="1800" baseline="-25000" dirty="0">
                <a:latin typeface="Arial" panose="020B0604020202020204" pitchFamily="34" charset="0"/>
              </a:endParaRPr>
            </a:p>
          </p:txBody>
        </p:sp>
      </p:grpSp>
      <p:sp>
        <p:nvSpPr>
          <p:cNvPr id="29" name="Text Box 122"/>
          <p:cNvSpPr txBox="1">
            <a:spLocks noChangeArrowheads="1"/>
          </p:cNvSpPr>
          <p:nvPr/>
        </p:nvSpPr>
        <p:spPr bwMode="auto">
          <a:xfrm>
            <a:off x="76200" y="1747202"/>
            <a:ext cx="3802063" cy="3683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chemeClr val="tx2"/>
                </a:solidFill>
                <a:latin typeface="Arial" panose="020B0604020202020204" pitchFamily="34" charset="0"/>
              </a:rPr>
              <a:t>Step 1 </a:t>
            </a:r>
            <a:r>
              <a:rPr lang="en-US" altLang="en-US" sz="1800" dirty="0">
                <a:latin typeface="Arial" panose="020B0604020202020204" pitchFamily="34" charset="0"/>
              </a:rPr>
              <a:t>(Input Forward Propagation)</a:t>
            </a:r>
          </a:p>
        </p:txBody>
      </p:sp>
      <p:sp>
        <p:nvSpPr>
          <p:cNvPr id="34" name="Text Box 39"/>
          <p:cNvSpPr txBox="1">
            <a:spLocks noChangeArrowheads="1"/>
          </p:cNvSpPr>
          <p:nvPr/>
        </p:nvSpPr>
        <p:spPr bwMode="auto">
          <a:xfrm>
            <a:off x="6381267" y="3984784"/>
            <a:ext cx="168979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s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= 0.5299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6343757" y="2861073"/>
            <a:ext cx="2600218" cy="923330"/>
            <a:chOff x="6343757" y="2652718"/>
            <a:chExt cx="2600218" cy="923330"/>
          </a:xfrm>
        </p:grpSpPr>
        <p:sp>
          <p:nvSpPr>
            <p:cNvPr id="36" name="TextBox 11"/>
            <p:cNvSpPr txBox="1">
              <a:spLocks noChangeArrowheads="1"/>
            </p:cNvSpPr>
            <p:nvPr/>
          </p:nvSpPr>
          <p:spPr bwMode="auto">
            <a:xfrm>
              <a:off x="6343757" y="2652718"/>
              <a:ext cx="2600218" cy="923330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6381267" y="2689574"/>
                  <a:ext cx="1294778" cy="823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7" name="TextBox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1267" y="2689574"/>
                  <a:ext cx="1294778" cy="823110"/>
                </a:xfrm>
                <a:prstGeom prst="rect">
                  <a:avLst/>
                </a:prstGeom>
                <a:blipFill>
                  <a:blip r:embed="rId2"/>
                  <a:stretch>
                    <a:fillRect l="-42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8" name="TextBox 37"/>
            <p:cNvSpPr txBox="1"/>
            <p:nvPr/>
          </p:nvSpPr>
          <p:spPr>
            <a:xfrm>
              <a:off x="7707433" y="2916463"/>
              <a:ext cx="8963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 = 0.4</a:t>
              </a:r>
              <a:endParaRPr lang="en-US" dirty="0"/>
            </a:p>
          </p:txBody>
        </p:sp>
      </p:grpSp>
      <p:sp>
        <p:nvSpPr>
          <p:cNvPr id="41" name="Text Box 39"/>
          <p:cNvSpPr txBox="1">
            <a:spLocks noChangeArrowheads="1"/>
          </p:cNvSpPr>
          <p:nvPr/>
        </p:nvSpPr>
        <p:spPr bwMode="auto">
          <a:xfrm>
            <a:off x="6343757" y="4456515"/>
            <a:ext cx="168979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= 0.5299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24" name="Text Box 39"/>
          <p:cNvSpPr txBox="1">
            <a:spLocks noChangeArrowheads="1"/>
          </p:cNvSpPr>
          <p:nvPr/>
        </p:nvSpPr>
        <p:spPr bwMode="auto">
          <a:xfrm>
            <a:off x="7994650" y="1766926"/>
            <a:ext cx="553244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s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25" name="Text Box 39"/>
          <p:cNvSpPr txBox="1">
            <a:spLocks noChangeArrowheads="1"/>
          </p:cNvSpPr>
          <p:nvPr/>
        </p:nvSpPr>
        <p:spPr bwMode="auto">
          <a:xfrm>
            <a:off x="7742287" y="2196068"/>
            <a:ext cx="944513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0.5299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26" name="Text Box 39"/>
          <p:cNvSpPr txBox="1">
            <a:spLocks noChangeArrowheads="1"/>
          </p:cNvSpPr>
          <p:nvPr/>
        </p:nvSpPr>
        <p:spPr bwMode="auto">
          <a:xfrm>
            <a:off x="7035850" y="1773560"/>
            <a:ext cx="533350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27" name="Text Box 39"/>
          <p:cNvSpPr txBox="1">
            <a:spLocks noChangeArrowheads="1"/>
          </p:cNvSpPr>
          <p:nvPr/>
        </p:nvSpPr>
        <p:spPr bwMode="auto">
          <a:xfrm>
            <a:off x="6877203" y="2200629"/>
            <a:ext cx="896684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0.5299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9564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3072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502BBD0-7A61-46E8-BE41-77A23C3852D9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31</a:t>
            </a:fld>
            <a:endParaRPr lang="en-US" altLang="zh-TW" sz="1400" smtClean="0"/>
          </a:p>
        </p:txBody>
      </p:sp>
      <p:graphicFrame>
        <p:nvGraphicFramePr>
          <p:cNvPr id="6" name="Group 42"/>
          <p:cNvGraphicFramePr>
            <a:graphicFrameLocks/>
          </p:cNvGraphicFramePr>
          <p:nvPr/>
        </p:nvGraphicFramePr>
        <p:xfrm>
          <a:off x="5410199" y="457200"/>
          <a:ext cx="3236915" cy="1188720"/>
        </p:xfrm>
        <a:graphic>
          <a:graphicData uri="http://schemas.openxmlformats.org/drawingml/2006/table">
            <a:tbl>
              <a:tblPr/>
              <a:tblGrid>
                <a:gridCol w="809585">
                  <a:extLst>
                    <a:ext uri="{9D8B030D-6E8A-4147-A177-3AD203B41FA5}">
                      <a16:colId xmlns:a16="http://schemas.microsoft.com/office/drawing/2014/main" val="3773438489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Time</a:t>
                      </a:r>
                      <a:endParaRPr kumimoji="0" lang="en-US" sz="20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Group 40"/>
          <p:cNvGraphicFramePr>
            <a:graphicFrameLocks noGrp="1"/>
          </p:cNvGraphicFramePr>
          <p:nvPr/>
        </p:nvGraphicFramePr>
        <p:xfrm>
          <a:off x="6858002" y="1774825"/>
          <a:ext cx="1801812" cy="792168"/>
        </p:xfrm>
        <a:graphic>
          <a:graphicData uri="http://schemas.openxmlformats.org/drawingml/2006/table">
            <a:tbl>
              <a:tblPr/>
              <a:tblGrid>
                <a:gridCol w="900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76200" y="228600"/>
            <a:ext cx="2990849" cy="873324"/>
            <a:chOff x="76200" y="228600"/>
            <a:chExt cx="2990849" cy="873324"/>
          </a:xfrm>
        </p:grpSpPr>
        <p:sp>
          <p:nvSpPr>
            <p:cNvPr id="8" name="TextBox 11"/>
            <p:cNvSpPr txBox="1">
              <a:spLocks noChangeArrowheads="1"/>
            </p:cNvSpPr>
            <p:nvPr/>
          </p:nvSpPr>
          <p:spPr bwMode="auto">
            <a:xfrm>
              <a:off x="101256" y="228600"/>
              <a:ext cx="2965793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s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tanh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(W </a:t>
              </a:r>
              <a:r>
                <a:rPr lang="en-US" altLang="en-US" sz="1800" baseline="30000" dirty="0" smtClean="0">
                  <a:latin typeface="Arial" panose="020B0604020202020204" pitchFamily="34" charset="0"/>
                </a:rPr>
                <a:t>.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, s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] + b)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9" name="TextBox 11"/>
            <p:cNvSpPr txBox="1">
              <a:spLocks noChangeArrowheads="1"/>
            </p:cNvSpPr>
            <p:nvPr/>
          </p:nvSpPr>
          <p:spPr bwMode="auto">
            <a:xfrm>
              <a:off x="76200" y="732592"/>
              <a:ext cx="99060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s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endParaRPr lang="en-US" altLang="en-US" sz="1800" baseline="-25000" dirty="0">
                <a:latin typeface="Arial" panose="020B0604020202020204" pitchFamily="34" charset="0"/>
              </a:endParaRPr>
            </a:p>
          </p:txBody>
        </p:sp>
      </p:grpSp>
      <p:sp>
        <p:nvSpPr>
          <p:cNvPr id="28" name="Text Box 39"/>
          <p:cNvSpPr txBox="1">
            <a:spLocks noChangeArrowheads="1"/>
          </p:cNvSpPr>
          <p:nvPr/>
        </p:nvSpPr>
        <p:spPr bwMode="auto">
          <a:xfrm>
            <a:off x="110722" y="2203887"/>
            <a:ext cx="2783134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s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err="1" smtClean="0">
                <a:latin typeface="Arial" panose="020B0604020202020204" pitchFamily="34" charset="0"/>
              </a:rPr>
              <a:t>tanh</a:t>
            </a:r>
            <a:r>
              <a:rPr lang="en-US" altLang="en-US" sz="1800" dirty="0" smtClean="0">
                <a:latin typeface="Arial" panose="020B0604020202020204" pitchFamily="34" charset="0"/>
              </a:rPr>
              <a:t>(W </a:t>
            </a:r>
            <a:r>
              <a:rPr lang="en-US" altLang="en-US" sz="1800" baseline="30000" dirty="0" smtClean="0">
                <a:latin typeface="Arial" panose="020B0604020202020204" pitchFamily="34" charset="0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</a:rPr>
              <a:t> [x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, s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] + b)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29" name="Text Box 122"/>
          <p:cNvSpPr txBox="1">
            <a:spLocks noChangeArrowheads="1"/>
          </p:cNvSpPr>
          <p:nvPr/>
        </p:nvSpPr>
        <p:spPr bwMode="auto">
          <a:xfrm>
            <a:off x="76200" y="1747202"/>
            <a:ext cx="3802063" cy="3683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chemeClr val="tx2"/>
                </a:solidFill>
                <a:latin typeface="Arial" panose="020B0604020202020204" pitchFamily="34" charset="0"/>
              </a:rPr>
              <a:t>Step 1 </a:t>
            </a:r>
            <a:r>
              <a:rPr lang="en-US" altLang="en-US" sz="1800" dirty="0">
                <a:latin typeface="Arial" panose="020B0604020202020204" pitchFamily="34" charset="0"/>
              </a:rPr>
              <a:t>(Input Forward Propagation)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 Box 39"/>
              <p:cNvSpPr txBox="1">
                <a:spLocks noChangeArrowheads="1"/>
              </p:cNvSpPr>
              <p:nvPr/>
            </p:nvSpPr>
            <p:spPr bwMode="auto">
              <a:xfrm>
                <a:off x="101256" y="2590165"/>
                <a:ext cx="3777007" cy="824969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None/>
                </a:pPr>
                <a:r>
                  <a:rPr lang="en-US" altLang="en-US" sz="1800" dirty="0" smtClean="0">
                    <a:latin typeface="Arial" panose="020B0604020202020204" pitchFamily="34" charset="0"/>
                  </a:rPr>
                  <a:t>   = </a:t>
                </a:r>
                <a:r>
                  <a:rPr lang="en-US" altLang="en-US" sz="1800" dirty="0" err="1" smtClean="0">
                    <a:latin typeface="Arial" panose="020B0604020202020204" pitchFamily="34" charset="0"/>
                  </a:rPr>
                  <a:t>tanh</a:t>
                </a:r>
                <a:r>
                  <a:rPr lang="en-US" altLang="en-US" sz="1800" dirty="0" smtClean="0">
                    <a:latin typeface="Arial" panose="020B0604020202020204" pitchFamily="34" charset="0"/>
                    <a:sym typeface="Symbol" panose="05050102010706020507" pitchFamily="18" charset="2"/>
                  </a:rPr>
                  <a:t>(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.7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0.3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0.4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0.7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0.9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0.5299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en-US" sz="1800" dirty="0" smtClean="0">
                    <a:latin typeface="Arial" panose="020B0604020202020204" pitchFamily="34" charset="0"/>
                    <a:sym typeface="Symbol" panose="05050102010706020507" pitchFamily="18" charset="2"/>
                  </a:rPr>
                  <a:t> + 0.4)</a:t>
                </a:r>
                <a:endParaRPr lang="en-US" altLang="en-US" sz="1800" dirty="0"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0" name="Text 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256" y="2590165"/>
                <a:ext cx="3777007" cy="82496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 Box 39"/>
          <p:cNvSpPr txBox="1">
            <a:spLocks noChangeArrowheads="1"/>
          </p:cNvSpPr>
          <p:nvPr/>
        </p:nvSpPr>
        <p:spPr bwMode="auto">
          <a:xfrm>
            <a:off x="126655" y="3415071"/>
            <a:ext cx="5283543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</a:t>
            </a:r>
            <a:r>
              <a:rPr lang="en-US" altLang="en-US" sz="1800" dirty="0" err="1" smtClean="0">
                <a:latin typeface="Arial" panose="020B0604020202020204" pitchFamily="34" charset="0"/>
              </a:rPr>
              <a:t>tanh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(0.7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0.7 + 0.3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0.9 + 0.4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0.5299 + 0.4)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2" name="Text Box 39"/>
          <p:cNvSpPr txBox="1">
            <a:spLocks noChangeArrowheads="1"/>
          </p:cNvSpPr>
          <p:nvPr/>
        </p:nvSpPr>
        <p:spPr bwMode="auto">
          <a:xfrm>
            <a:off x="113957" y="3802122"/>
            <a:ext cx="2400643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</a:t>
            </a:r>
            <a:r>
              <a:rPr lang="en-US" altLang="en-US" sz="1800" dirty="0" err="1" smtClean="0">
                <a:latin typeface="Arial" panose="020B0604020202020204" pitchFamily="34" charset="0"/>
              </a:rPr>
              <a:t>tanh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(1.3720)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3" name="Text Box 39"/>
          <p:cNvSpPr txBox="1">
            <a:spLocks noChangeArrowheads="1"/>
          </p:cNvSpPr>
          <p:nvPr/>
        </p:nvSpPr>
        <p:spPr bwMode="auto">
          <a:xfrm>
            <a:off x="113957" y="4171454"/>
            <a:ext cx="1410043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0.8791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4" name="Text Box 39"/>
          <p:cNvSpPr txBox="1">
            <a:spLocks noChangeArrowheads="1"/>
          </p:cNvSpPr>
          <p:nvPr/>
        </p:nvSpPr>
        <p:spPr bwMode="auto">
          <a:xfrm>
            <a:off x="6381267" y="3984784"/>
            <a:ext cx="168979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s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= 0.8791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6343757" y="2861073"/>
            <a:ext cx="2600218" cy="923330"/>
            <a:chOff x="6343757" y="2652718"/>
            <a:chExt cx="2600218" cy="923330"/>
          </a:xfrm>
        </p:grpSpPr>
        <p:sp>
          <p:nvSpPr>
            <p:cNvPr id="36" name="TextBox 11"/>
            <p:cNvSpPr txBox="1">
              <a:spLocks noChangeArrowheads="1"/>
            </p:cNvSpPr>
            <p:nvPr/>
          </p:nvSpPr>
          <p:spPr bwMode="auto">
            <a:xfrm>
              <a:off x="6343757" y="2652718"/>
              <a:ext cx="2600218" cy="923330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6381267" y="2689574"/>
                  <a:ext cx="1294778" cy="823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7" name="TextBox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1267" y="2689574"/>
                  <a:ext cx="1294778" cy="823110"/>
                </a:xfrm>
                <a:prstGeom prst="rect">
                  <a:avLst/>
                </a:prstGeom>
                <a:blipFill>
                  <a:blip r:embed="rId3"/>
                  <a:stretch>
                    <a:fillRect l="-42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8" name="TextBox 37"/>
            <p:cNvSpPr txBox="1"/>
            <p:nvPr/>
          </p:nvSpPr>
          <p:spPr>
            <a:xfrm>
              <a:off x="7707433" y="2916463"/>
              <a:ext cx="8963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 = 0.4</a:t>
              </a:r>
              <a:endParaRPr lang="en-US" dirty="0"/>
            </a:p>
          </p:txBody>
        </p:sp>
      </p:grpSp>
      <p:sp>
        <p:nvSpPr>
          <p:cNvPr id="39" name="Text Box 39"/>
          <p:cNvSpPr txBox="1">
            <a:spLocks noChangeArrowheads="1"/>
          </p:cNvSpPr>
          <p:nvPr/>
        </p:nvSpPr>
        <p:spPr bwMode="auto">
          <a:xfrm>
            <a:off x="152400" y="4724400"/>
            <a:ext cx="848309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= s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  <p:sp>
        <p:nvSpPr>
          <p:cNvPr id="40" name="Text Box 39"/>
          <p:cNvSpPr txBox="1">
            <a:spLocks noChangeArrowheads="1"/>
          </p:cNvSpPr>
          <p:nvPr/>
        </p:nvSpPr>
        <p:spPr bwMode="auto">
          <a:xfrm>
            <a:off x="152400" y="5131218"/>
            <a:ext cx="1345240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 = 0.8791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  <p:sp>
        <p:nvSpPr>
          <p:cNvPr id="41" name="Text Box 39"/>
          <p:cNvSpPr txBox="1">
            <a:spLocks noChangeArrowheads="1"/>
          </p:cNvSpPr>
          <p:nvPr/>
        </p:nvSpPr>
        <p:spPr bwMode="auto">
          <a:xfrm>
            <a:off x="6343757" y="4456515"/>
            <a:ext cx="168979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= 0.8791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24" name="Text Box 39"/>
          <p:cNvSpPr txBox="1">
            <a:spLocks noChangeArrowheads="1"/>
          </p:cNvSpPr>
          <p:nvPr/>
        </p:nvSpPr>
        <p:spPr bwMode="auto">
          <a:xfrm>
            <a:off x="7994650" y="1766926"/>
            <a:ext cx="553244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s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25" name="Text Box 39"/>
          <p:cNvSpPr txBox="1">
            <a:spLocks noChangeArrowheads="1"/>
          </p:cNvSpPr>
          <p:nvPr/>
        </p:nvSpPr>
        <p:spPr bwMode="auto">
          <a:xfrm>
            <a:off x="7742287" y="2196068"/>
            <a:ext cx="944513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0.5299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26" name="Text Box 39"/>
          <p:cNvSpPr txBox="1">
            <a:spLocks noChangeArrowheads="1"/>
          </p:cNvSpPr>
          <p:nvPr/>
        </p:nvSpPr>
        <p:spPr bwMode="auto">
          <a:xfrm>
            <a:off x="7035850" y="1773560"/>
            <a:ext cx="533350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27" name="Text Box 39"/>
          <p:cNvSpPr txBox="1">
            <a:spLocks noChangeArrowheads="1"/>
          </p:cNvSpPr>
          <p:nvPr/>
        </p:nvSpPr>
        <p:spPr bwMode="auto">
          <a:xfrm>
            <a:off x="6877203" y="2200629"/>
            <a:ext cx="896684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0.5299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2" name="Text Box 39"/>
          <p:cNvSpPr txBox="1">
            <a:spLocks noChangeArrowheads="1"/>
          </p:cNvSpPr>
          <p:nvPr/>
        </p:nvSpPr>
        <p:spPr bwMode="auto">
          <a:xfrm>
            <a:off x="2480557" y="4714640"/>
            <a:ext cx="1934161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Error = 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- y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3" name="Text Box 39"/>
          <p:cNvSpPr txBox="1">
            <a:spLocks noChangeArrowheads="1"/>
          </p:cNvSpPr>
          <p:nvPr/>
        </p:nvSpPr>
        <p:spPr bwMode="auto">
          <a:xfrm>
            <a:off x="2495573" y="5110320"/>
            <a:ext cx="2361130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      = 0.8791 – 0.5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4" name="Text Box 39"/>
          <p:cNvSpPr txBox="1">
            <a:spLocks noChangeArrowheads="1"/>
          </p:cNvSpPr>
          <p:nvPr/>
        </p:nvSpPr>
        <p:spPr bwMode="auto">
          <a:xfrm>
            <a:off x="2502778" y="5544186"/>
            <a:ext cx="2361130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      </a:t>
            </a:r>
            <a:r>
              <a:rPr lang="en-US" altLang="en-US" sz="1800" smtClean="0">
                <a:latin typeface="Arial" panose="020B0604020202020204" pitchFamily="34" charset="0"/>
              </a:rPr>
              <a:t>= 0.3791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5" name="AutoShape 64"/>
          <p:cNvSpPr>
            <a:spLocks noChangeArrowheads="1"/>
          </p:cNvSpPr>
          <p:nvPr/>
        </p:nvSpPr>
        <p:spPr bwMode="auto">
          <a:xfrm>
            <a:off x="4742656" y="1155660"/>
            <a:ext cx="609600" cy="4572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647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RNN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SzPct val="100000"/>
              <a:buFont typeface="+mj-lt"/>
              <a:buAutoNum type="arabicPeriod"/>
            </a:pPr>
            <a:r>
              <a:rPr lang="en-US" altLang="en-US" dirty="0" smtClean="0"/>
              <a:t>Basic RNN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altLang="en-US" dirty="0" smtClean="0"/>
              <a:t>Traditional LSTM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altLang="en-US" dirty="0" smtClean="0"/>
              <a:t>GRU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1843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8EBA6B2-FB4F-4663-953E-C2E9DE8B869C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32</a:t>
            </a:fld>
            <a:endParaRPr lang="en-US" altLang="zh-TW" sz="1400" smtClean="0"/>
          </a:p>
        </p:txBody>
      </p:sp>
      <p:sp>
        <p:nvSpPr>
          <p:cNvPr id="6" name="Oval 5"/>
          <p:cNvSpPr/>
          <p:nvPr/>
        </p:nvSpPr>
        <p:spPr>
          <a:xfrm>
            <a:off x="990600" y="2514600"/>
            <a:ext cx="4267200" cy="795337"/>
          </a:xfrm>
          <a:prstGeom prst="ellipse">
            <a:avLst/>
          </a:prstGeom>
          <a:noFill/>
          <a:ln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72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Traditional LSTM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Disadvantage of Basic RNN</a:t>
            </a:r>
          </a:p>
          <a:p>
            <a:pPr lvl="1"/>
            <a:r>
              <a:rPr lang="en-US" altLang="en-US" dirty="0" smtClean="0"/>
              <a:t>The basic RNN model is too “simple”. </a:t>
            </a:r>
          </a:p>
          <a:p>
            <a:pPr lvl="1"/>
            <a:r>
              <a:rPr lang="en-US" altLang="en-US" dirty="0" smtClean="0"/>
              <a:t>It could not simulate our human brain too much.</a:t>
            </a:r>
          </a:p>
          <a:p>
            <a:pPr lvl="1"/>
            <a:r>
              <a:rPr lang="en-US" altLang="en-US" dirty="0" smtClean="0"/>
              <a:t>It is not easy for the basic RNN model to converge (i.e., it may take a very long time to train the RNN model)</a:t>
            </a:r>
          </a:p>
          <a:p>
            <a:endParaRPr lang="en-US" alt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1946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68595C9-0F6A-4870-A584-BFD69F2ADEA5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33</a:t>
            </a:fld>
            <a:endParaRPr lang="en-US" altLang="zh-TW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Traditional LSTM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Before we give the details of our brain, we want to emphasize that there is an internal state variable (i.e., variable </a:t>
            </a:r>
            <a:r>
              <a:rPr lang="en-US" altLang="en-US" dirty="0" err="1" smtClean="0"/>
              <a:t>s</a:t>
            </a:r>
            <a:r>
              <a:rPr lang="en-US" altLang="en-US" baseline="-25000" dirty="0" err="1" smtClean="0"/>
              <a:t>t</a:t>
            </a:r>
            <a:r>
              <a:rPr lang="en-US" altLang="en-US" dirty="0" smtClean="0"/>
              <a:t>) to store our memory (i.e., a value)</a:t>
            </a:r>
          </a:p>
          <a:p>
            <a:r>
              <a:rPr lang="en-US" altLang="en-US" dirty="0" smtClean="0"/>
              <a:t>The next RNN to be described is called the </a:t>
            </a:r>
            <a:r>
              <a:rPr lang="en-US" altLang="en-US" b="1" dirty="0" smtClean="0">
                <a:solidFill>
                  <a:schemeClr val="tx2"/>
                </a:solidFill>
              </a:rPr>
              <a:t>LSTM (Long Short-Term Memory) </a:t>
            </a:r>
            <a:r>
              <a:rPr lang="en-US" altLang="en-US" dirty="0" smtClean="0"/>
              <a:t>model.</a:t>
            </a:r>
          </a:p>
          <a:p>
            <a:endParaRPr lang="en-US" alt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1946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68595C9-0F6A-4870-A584-BFD69F2ADEA5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34</a:t>
            </a:fld>
            <a:endParaRPr lang="en-US" altLang="zh-TW" sz="1400" smtClean="0"/>
          </a:p>
        </p:txBody>
      </p:sp>
    </p:spTree>
    <p:extLst>
      <p:ext uri="{BB962C8B-B14F-4D97-AF65-F5344CB8AC3E}">
        <p14:creationId xmlns:p14="http://schemas.microsoft.com/office/powerpoint/2010/main" val="1397773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Traditional LSTM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914400" y="2017713"/>
            <a:ext cx="8040688" cy="4114800"/>
          </a:xfrm>
        </p:spPr>
        <p:txBody>
          <a:bodyPr/>
          <a:lstStyle/>
          <a:p>
            <a:r>
              <a:rPr lang="en-US" altLang="en-US" sz="2400" dirty="0" smtClean="0"/>
              <a:t>It could simulate the brain process.</a:t>
            </a:r>
          </a:p>
          <a:p>
            <a:r>
              <a:rPr lang="en-US" altLang="en-US" sz="2400" b="1" dirty="0" smtClean="0">
                <a:solidFill>
                  <a:schemeClr val="tx2"/>
                </a:solidFill>
              </a:rPr>
              <a:t>Forget Feature</a:t>
            </a:r>
          </a:p>
          <a:p>
            <a:pPr lvl="1"/>
            <a:r>
              <a:rPr lang="en-US" altLang="en-US" sz="2400" dirty="0" smtClean="0"/>
              <a:t>It could “decide” to forget a portion of the internal state variable.</a:t>
            </a:r>
          </a:p>
          <a:p>
            <a:r>
              <a:rPr lang="en-US" altLang="en-US" sz="2400" b="1" dirty="0" smtClean="0">
                <a:solidFill>
                  <a:schemeClr val="tx2"/>
                </a:solidFill>
              </a:rPr>
              <a:t>Input Feature</a:t>
            </a:r>
          </a:p>
          <a:p>
            <a:pPr lvl="1"/>
            <a:r>
              <a:rPr lang="en-US" altLang="en-US" sz="2400" dirty="0" smtClean="0"/>
              <a:t>It could “decide” to input a portion of the input variable for the model</a:t>
            </a:r>
          </a:p>
          <a:p>
            <a:pPr lvl="1"/>
            <a:r>
              <a:rPr lang="en-US" altLang="en-US" sz="2400" dirty="0" smtClean="0"/>
              <a:t>It could “decide” the strength of the input for the model (i.e., the activation function) (called the “weight” of the input)</a:t>
            </a:r>
          </a:p>
          <a:p>
            <a:endParaRPr lang="en-US" altLang="en-US" sz="24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1946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68595C9-0F6A-4870-A584-BFD69F2ADEA5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35</a:t>
            </a:fld>
            <a:endParaRPr lang="en-US" altLang="zh-TW" sz="1400" smtClean="0"/>
          </a:p>
        </p:txBody>
      </p:sp>
    </p:spTree>
    <p:extLst>
      <p:ext uri="{BB962C8B-B14F-4D97-AF65-F5344CB8AC3E}">
        <p14:creationId xmlns:p14="http://schemas.microsoft.com/office/powerpoint/2010/main" val="81376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Traditional LSTM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914400" y="2017713"/>
            <a:ext cx="8040688" cy="4114800"/>
          </a:xfrm>
        </p:spPr>
        <p:txBody>
          <a:bodyPr/>
          <a:lstStyle/>
          <a:p>
            <a:r>
              <a:rPr lang="en-US" altLang="en-US" sz="2800" b="1" dirty="0" smtClean="0">
                <a:solidFill>
                  <a:schemeClr val="tx2"/>
                </a:solidFill>
              </a:rPr>
              <a:t>Output Feature</a:t>
            </a:r>
          </a:p>
          <a:p>
            <a:pPr lvl="1"/>
            <a:r>
              <a:rPr lang="en-US" altLang="en-US" sz="2400" dirty="0"/>
              <a:t>It could “decide” to </a:t>
            </a:r>
            <a:r>
              <a:rPr lang="en-US" altLang="en-US" sz="2400" dirty="0" smtClean="0"/>
              <a:t>output </a:t>
            </a:r>
            <a:r>
              <a:rPr lang="en-US" altLang="en-US" sz="2400" dirty="0"/>
              <a:t>a portion of the </a:t>
            </a:r>
            <a:r>
              <a:rPr lang="en-US" altLang="en-US" sz="2400" dirty="0" smtClean="0"/>
              <a:t>output </a:t>
            </a:r>
            <a:r>
              <a:rPr lang="en-US" altLang="en-US" sz="2400" dirty="0"/>
              <a:t>for the model</a:t>
            </a:r>
          </a:p>
          <a:p>
            <a:pPr lvl="1"/>
            <a:r>
              <a:rPr lang="en-US" altLang="en-US" sz="2400" dirty="0"/>
              <a:t>It could “decide” the strength of the </a:t>
            </a:r>
            <a:r>
              <a:rPr lang="en-US" altLang="en-US" sz="2400" dirty="0" smtClean="0"/>
              <a:t>output </a:t>
            </a:r>
            <a:r>
              <a:rPr lang="en-US" altLang="en-US" sz="2400" dirty="0"/>
              <a:t>for the model </a:t>
            </a:r>
            <a:r>
              <a:rPr lang="en-US" altLang="en-US" sz="2400" dirty="0" smtClean="0"/>
              <a:t>(i.e., the activation function) (</a:t>
            </a:r>
            <a:r>
              <a:rPr lang="en-US" altLang="en-US" sz="2400" dirty="0"/>
              <a:t>called the “weight” of the </a:t>
            </a:r>
            <a:r>
              <a:rPr lang="en-US" altLang="en-US" sz="2400" dirty="0" smtClean="0"/>
              <a:t>output)</a:t>
            </a:r>
            <a:endParaRPr lang="en-US" altLang="en-US" sz="2400" dirty="0"/>
          </a:p>
          <a:p>
            <a:pPr lvl="1"/>
            <a:endParaRPr lang="en-US" altLang="en-US" sz="2400" dirty="0" smtClean="0"/>
          </a:p>
          <a:p>
            <a:endParaRPr lang="en-US" altLang="en-US" sz="24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1946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68595C9-0F6A-4870-A584-BFD69F2ADEA5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36</a:t>
            </a:fld>
            <a:endParaRPr lang="en-US" altLang="zh-TW" sz="1400" smtClean="0"/>
          </a:p>
        </p:txBody>
      </p:sp>
    </p:spTree>
    <p:extLst>
      <p:ext uri="{BB962C8B-B14F-4D97-AF65-F5344CB8AC3E}">
        <p14:creationId xmlns:p14="http://schemas.microsoft.com/office/powerpoint/2010/main" val="38491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Traditional LSTM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533400" y="2094356"/>
            <a:ext cx="7772400" cy="4114800"/>
          </a:xfrm>
        </p:spPr>
        <p:txBody>
          <a:bodyPr/>
          <a:lstStyle/>
          <a:p>
            <a:r>
              <a:rPr lang="en-US" altLang="en-US" dirty="0" smtClean="0"/>
              <a:t>Our brain includes the following steps.</a:t>
            </a:r>
          </a:p>
          <a:p>
            <a:pPr lvl="1"/>
            <a:r>
              <a:rPr lang="en-US" altLang="en-US" dirty="0" smtClean="0"/>
              <a:t>Forget component </a:t>
            </a:r>
          </a:p>
          <a:p>
            <a:pPr lvl="1"/>
            <a:r>
              <a:rPr lang="en-US" altLang="en-US" dirty="0" smtClean="0"/>
              <a:t>Input component </a:t>
            </a:r>
          </a:p>
          <a:p>
            <a:pPr lvl="1"/>
            <a:r>
              <a:rPr lang="en-US" altLang="en-US" dirty="0" smtClean="0"/>
              <a:t>Input activation component</a:t>
            </a:r>
          </a:p>
          <a:p>
            <a:pPr lvl="1"/>
            <a:r>
              <a:rPr lang="en-US" altLang="en-US" dirty="0" smtClean="0"/>
              <a:t>Internal state component</a:t>
            </a:r>
          </a:p>
          <a:p>
            <a:pPr lvl="1"/>
            <a:r>
              <a:rPr lang="en-US" altLang="en-US" dirty="0" smtClean="0"/>
              <a:t>Output component</a:t>
            </a:r>
          </a:p>
          <a:p>
            <a:pPr lvl="1"/>
            <a:r>
              <a:rPr lang="en-US" altLang="en-US" dirty="0" smtClean="0"/>
              <a:t>Final output component</a:t>
            </a:r>
          </a:p>
          <a:p>
            <a:endParaRPr lang="en-US" alt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1946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68595C9-0F6A-4870-A584-BFD69F2ADEA5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37</a:t>
            </a:fld>
            <a:endParaRPr lang="en-US" altLang="zh-TW" sz="1400" smtClean="0"/>
          </a:p>
        </p:txBody>
      </p:sp>
      <p:sp>
        <p:nvSpPr>
          <p:cNvPr id="6" name="AutoShape 44"/>
          <p:cNvSpPr>
            <a:spLocks noChangeArrowheads="1"/>
          </p:cNvSpPr>
          <p:nvPr/>
        </p:nvSpPr>
        <p:spPr bwMode="auto">
          <a:xfrm>
            <a:off x="5105401" y="2667000"/>
            <a:ext cx="1476375" cy="396875"/>
          </a:xfrm>
          <a:prstGeom prst="wedgeRoundRectCallout">
            <a:avLst>
              <a:gd name="adj1" fmla="val -99037"/>
              <a:gd name="adj2" fmla="val 1992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rgbClr val="0000FF"/>
                </a:solidFill>
                <a:latin typeface="Arial" panose="020B0604020202020204" pitchFamily="34" charset="0"/>
              </a:rPr>
              <a:t>Forget </a:t>
            </a:r>
            <a:r>
              <a:rPr lang="en-US" altLang="en-US" sz="1800" b="1" dirty="0" smtClean="0">
                <a:solidFill>
                  <a:srgbClr val="0000FF"/>
                </a:solidFill>
                <a:latin typeface="Arial" panose="020B0604020202020204" pitchFamily="34" charset="0"/>
              </a:rPr>
              <a:t>gate</a:t>
            </a:r>
            <a:endParaRPr lang="en-US" altLang="en-US" sz="1800" b="1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7" name="AutoShape 44"/>
          <p:cNvSpPr>
            <a:spLocks noChangeArrowheads="1"/>
          </p:cNvSpPr>
          <p:nvPr/>
        </p:nvSpPr>
        <p:spPr bwMode="auto">
          <a:xfrm>
            <a:off x="5105400" y="3175000"/>
            <a:ext cx="1476375" cy="396875"/>
          </a:xfrm>
          <a:prstGeom prst="wedgeRoundRectCallout">
            <a:avLst>
              <a:gd name="adj1" fmla="val -99037"/>
              <a:gd name="adj2" fmla="val 1992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 smtClean="0">
                <a:solidFill>
                  <a:srgbClr val="0000FF"/>
                </a:solidFill>
                <a:latin typeface="Arial" panose="020B0604020202020204" pitchFamily="34" charset="0"/>
              </a:rPr>
              <a:t>Input gate</a:t>
            </a:r>
            <a:endParaRPr lang="en-US" altLang="en-US" sz="1800" b="1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8" name="AutoShape 44"/>
          <p:cNvSpPr>
            <a:spLocks noChangeArrowheads="1"/>
          </p:cNvSpPr>
          <p:nvPr/>
        </p:nvSpPr>
        <p:spPr bwMode="auto">
          <a:xfrm>
            <a:off x="6440489" y="3713162"/>
            <a:ext cx="2514599" cy="438594"/>
          </a:xfrm>
          <a:prstGeom prst="wedgeRoundRectCallout">
            <a:avLst>
              <a:gd name="adj1" fmla="val -73660"/>
              <a:gd name="adj2" fmla="val -9468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 smtClean="0">
                <a:solidFill>
                  <a:srgbClr val="0000FF"/>
                </a:solidFill>
                <a:latin typeface="Arial" panose="020B0604020202020204" pitchFamily="34" charset="0"/>
              </a:rPr>
              <a:t>Input activation gate</a:t>
            </a:r>
            <a:endParaRPr lang="en-US" altLang="en-US" sz="1800" b="1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9" name="AutoShape 44"/>
          <p:cNvSpPr>
            <a:spLocks noChangeArrowheads="1"/>
          </p:cNvSpPr>
          <p:nvPr/>
        </p:nvSpPr>
        <p:spPr bwMode="auto">
          <a:xfrm>
            <a:off x="6324601" y="4271076"/>
            <a:ext cx="1981200" cy="438594"/>
          </a:xfrm>
          <a:prstGeom prst="wedgeRoundRectCallout">
            <a:avLst>
              <a:gd name="adj1" fmla="val -85660"/>
              <a:gd name="adj2" fmla="val -11553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 smtClean="0">
                <a:solidFill>
                  <a:srgbClr val="0000FF"/>
                </a:solidFill>
                <a:latin typeface="Arial" panose="020B0604020202020204" pitchFamily="34" charset="0"/>
              </a:rPr>
              <a:t>Input state gate</a:t>
            </a:r>
            <a:endParaRPr lang="en-US" altLang="en-US" sz="1800" b="1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0" name="AutoShape 44"/>
          <p:cNvSpPr>
            <a:spLocks noChangeArrowheads="1"/>
          </p:cNvSpPr>
          <p:nvPr/>
        </p:nvSpPr>
        <p:spPr bwMode="auto">
          <a:xfrm>
            <a:off x="5410200" y="4720302"/>
            <a:ext cx="1752600" cy="396875"/>
          </a:xfrm>
          <a:prstGeom prst="wedgeRoundRectCallout">
            <a:avLst>
              <a:gd name="adj1" fmla="val -99037"/>
              <a:gd name="adj2" fmla="val 1992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 smtClean="0">
                <a:solidFill>
                  <a:srgbClr val="0000FF"/>
                </a:solidFill>
                <a:latin typeface="Arial" panose="020B0604020202020204" pitchFamily="34" charset="0"/>
              </a:rPr>
              <a:t>Output gate</a:t>
            </a:r>
            <a:endParaRPr lang="en-US" altLang="en-US" sz="1800" b="1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1" name="AutoShape 44"/>
          <p:cNvSpPr>
            <a:spLocks noChangeArrowheads="1"/>
          </p:cNvSpPr>
          <p:nvPr/>
        </p:nvSpPr>
        <p:spPr bwMode="auto">
          <a:xfrm>
            <a:off x="5858827" y="5315836"/>
            <a:ext cx="2514599" cy="438594"/>
          </a:xfrm>
          <a:prstGeom prst="wedgeRoundRectCallout">
            <a:avLst>
              <a:gd name="adj1" fmla="val -73660"/>
              <a:gd name="adj2" fmla="val -9468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 smtClean="0">
                <a:solidFill>
                  <a:srgbClr val="0000FF"/>
                </a:solidFill>
                <a:latin typeface="Arial" panose="020B0604020202020204" pitchFamily="34" charset="0"/>
              </a:rPr>
              <a:t>Final output gate</a:t>
            </a:r>
            <a:endParaRPr lang="en-US" altLang="en-US" sz="1800" b="1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125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2048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2DE10D0-C406-4D3D-9702-BBD143194ACD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38</a:t>
            </a:fld>
            <a:endParaRPr lang="en-US" altLang="zh-TW" sz="1400" smtClean="0"/>
          </a:p>
        </p:txBody>
      </p:sp>
      <p:sp>
        <p:nvSpPr>
          <p:cNvPr id="20485" name="TextBox 1"/>
          <p:cNvSpPr txBox="1">
            <a:spLocks noChangeArrowheads="1"/>
          </p:cNvSpPr>
          <p:nvPr/>
        </p:nvSpPr>
        <p:spPr bwMode="auto">
          <a:xfrm>
            <a:off x="241300" y="760413"/>
            <a:ext cx="2008188" cy="36988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t-1</a:t>
            </a:r>
          </a:p>
        </p:txBody>
      </p:sp>
      <p:sp>
        <p:nvSpPr>
          <p:cNvPr id="20486" name="TextBox 11"/>
          <p:cNvSpPr txBox="1">
            <a:spLocks noChangeArrowheads="1"/>
          </p:cNvSpPr>
          <p:nvPr/>
        </p:nvSpPr>
        <p:spPr bwMode="auto">
          <a:xfrm>
            <a:off x="171450" y="1995488"/>
            <a:ext cx="2008188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</a:t>
            </a:r>
          </a:p>
        </p:txBody>
      </p:sp>
      <p:grpSp>
        <p:nvGrpSpPr>
          <p:cNvPr id="20487" name="Group 1"/>
          <p:cNvGrpSpPr>
            <a:grpSpLocks/>
          </p:cNvGrpSpPr>
          <p:nvPr/>
        </p:nvGrpSpPr>
        <p:grpSpPr bwMode="auto">
          <a:xfrm>
            <a:off x="2314575" y="1676400"/>
            <a:ext cx="6705600" cy="3500438"/>
            <a:chOff x="1308088" y="2108051"/>
            <a:chExt cx="6703663" cy="3502978"/>
          </a:xfrm>
        </p:grpSpPr>
        <p:sp>
          <p:nvSpPr>
            <p:cNvPr id="20515" name="Rectangle 4"/>
            <p:cNvSpPr>
              <a:spLocks noChangeArrowheads="1"/>
            </p:cNvSpPr>
            <p:nvPr/>
          </p:nvSpPr>
          <p:spPr bwMode="auto">
            <a:xfrm>
              <a:off x="2059718" y="2108051"/>
              <a:ext cx="5009335" cy="350297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RNN</a:t>
              </a:r>
            </a:p>
          </p:txBody>
        </p:sp>
        <p:sp>
          <p:nvSpPr>
            <p:cNvPr id="20516" name="Line 5"/>
            <p:cNvSpPr>
              <a:spLocks noChangeShapeType="1"/>
            </p:cNvSpPr>
            <p:nvPr/>
          </p:nvSpPr>
          <p:spPr bwMode="auto">
            <a:xfrm>
              <a:off x="1623255" y="2616876"/>
              <a:ext cx="436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17" name="Line 8"/>
            <p:cNvSpPr>
              <a:spLocks noChangeShapeType="1"/>
            </p:cNvSpPr>
            <p:nvPr/>
          </p:nvSpPr>
          <p:spPr bwMode="auto">
            <a:xfrm flipV="1">
              <a:off x="7086077" y="5167239"/>
              <a:ext cx="48422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18" name="Text Box 11"/>
            <p:cNvSpPr txBox="1">
              <a:spLocks noChangeArrowheads="1"/>
            </p:cNvSpPr>
            <p:nvPr/>
          </p:nvSpPr>
          <p:spPr bwMode="auto">
            <a:xfrm>
              <a:off x="1308088" y="2393420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x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  <p:sp>
          <p:nvSpPr>
            <p:cNvPr id="20519" name="Text Box 14"/>
            <p:cNvSpPr txBox="1">
              <a:spLocks noChangeArrowheads="1"/>
            </p:cNvSpPr>
            <p:nvPr/>
          </p:nvSpPr>
          <p:spPr bwMode="auto">
            <a:xfrm>
              <a:off x="7668443" y="4929409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20488" name="TextBox 21"/>
          <p:cNvSpPr txBox="1">
            <a:spLocks noChangeArrowheads="1"/>
          </p:cNvSpPr>
          <p:nvPr/>
        </p:nvSpPr>
        <p:spPr bwMode="auto">
          <a:xfrm>
            <a:off x="92075" y="5602288"/>
            <a:ext cx="2017713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t+1</a:t>
            </a:r>
          </a:p>
        </p:txBody>
      </p:sp>
      <p:grpSp>
        <p:nvGrpSpPr>
          <p:cNvPr id="20489" name="Group 40"/>
          <p:cNvGrpSpPr>
            <a:grpSpLocks/>
          </p:cNvGrpSpPr>
          <p:nvPr/>
        </p:nvGrpSpPr>
        <p:grpSpPr bwMode="auto">
          <a:xfrm>
            <a:off x="2286000" y="12700"/>
            <a:ext cx="6754813" cy="1663700"/>
            <a:chOff x="2362200" y="1840087"/>
            <a:chExt cx="6755125" cy="1663997"/>
          </a:xfrm>
        </p:grpSpPr>
        <p:grpSp>
          <p:nvGrpSpPr>
            <p:cNvPr id="20504" name="Group 20"/>
            <p:cNvGrpSpPr>
              <a:grpSpLocks/>
            </p:cNvGrpSpPr>
            <p:nvPr/>
          </p:nvGrpSpPr>
          <p:grpSpPr bwMode="auto">
            <a:xfrm>
              <a:off x="2362200" y="2469397"/>
              <a:ext cx="6755125" cy="1034687"/>
              <a:chOff x="2362200" y="2469397"/>
              <a:chExt cx="6755125" cy="1034687"/>
            </a:xfrm>
          </p:grpSpPr>
          <p:grpSp>
            <p:nvGrpSpPr>
              <p:cNvPr id="20508" name="Group 1"/>
              <p:cNvGrpSpPr>
                <a:grpSpLocks/>
              </p:cNvGrpSpPr>
              <p:nvPr/>
            </p:nvGrpSpPr>
            <p:grpSpPr bwMode="auto">
              <a:xfrm>
                <a:off x="2362200" y="2469397"/>
                <a:ext cx="6755125" cy="661988"/>
                <a:chOff x="1202608" y="3809444"/>
                <a:chExt cx="6754029" cy="662448"/>
              </a:xfrm>
            </p:grpSpPr>
            <p:sp>
              <p:nvSpPr>
                <p:cNvPr id="20510" name="Rectangle 4"/>
                <p:cNvSpPr>
                  <a:spLocks noChangeArrowheads="1"/>
                </p:cNvSpPr>
                <p:nvPr/>
              </p:nvSpPr>
              <p:spPr bwMode="auto">
                <a:xfrm>
                  <a:off x="1954231" y="3809444"/>
                  <a:ext cx="5038636" cy="662448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RNN</a:t>
                  </a:r>
                </a:p>
              </p:txBody>
            </p:sp>
            <p:sp>
              <p:nvSpPr>
                <p:cNvPr id="20511" name="Line 5"/>
                <p:cNvSpPr>
                  <a:spLocks noChangeShapeType="1"/>
                </p:cNvSpPr>
                <p:nvPr/>
              </p:nvSpPr>
              <p:spPr bwMode="auto">
                <a:xfrm>
                  <a:off x="1593956" y="4089272"/>
                  <a:ext cx="360274" cy="1205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12" name="Line 8"/>
                <p:cNvSpPr>
                  <a:spLocks noChangeShapeType="1"/>
                </p:cNvSpPr>
                <p:nvPr/>
              </p:nvSpPr>
              <p:spPr bwMode="auto">
                <a:xfrm>
                  <a:off x="6992868" y="4089273"/>
                  <a:ext cx="408030" cy="1205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13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202608" y="3865817"/>
                  <a:ext cx="479540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x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t-1</a:t>
                  </a:r>
                </a:p>
              </p:txBody>
            </p:sp>
            <p:sp>
              <p:nvSpPr>
                <p:cNvPr id="20514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477097" y="3904479"/>
                  <a:ext cx="479540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y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t-1</a:t>
                  </a:r>
                </a:p>
              </p:txBody>
            </p:sp>
          </p:grpSp>
          <p:cxnSp>
            <p:nvCxnSpPr>
              <p:cNvPr id="5" name="Straight Arrow Connector 4"/>
              <p:cNvCxnSpPr/>
              <p:nvPr/>
            </p:nvCxnSpPr>
            <p:spPr>
              <a:xfrm>
                <a:off x="7412271" y="3142069"/>
                <a:ext cx="0" cy="36201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505" name="Group 18"/>
            <p:cNvGrpSpPr>
              <a:grpSpLocks/>
            </p:cNvGrpSpPr>
            <p:nvPr/>
          </p:nvGrpSpPr>
          <p:grpSpPr bwMode="auto">
            <a:xfrm>
              <a:off x="7204502" y="1840087"/>
              <a:ext cx="415498" cy="646669"/>
              <a:chOff x="7204502" y="1840087"/>
              <a:chExt cx="415498" cy="646669"/>
            </a:xfrm>
          </p:grpSpPr>
          <p:cxnSp>
            <p:nvCxnSpPr>
              <p:cNvPr id="7" name="Straight Arrow Connector 6"/>
              <p:cNvCxnSpPr/>
              <p:nvPr/>
            </p:nvCxnSpPr>
            <p:spPr>
              <a:xfrm>
                <a:off x="7423384" y="2227506"/>
                <a:ext cx="0" cy="25880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507" name="TextBox 10"/>
              <p:cNvSpPr txBox="1">
                <a:spLocks noChangeArrowheads="1"/>
              </p:cNvSpPr>
              <p:nvPr/>
            </p:nvSpPr>
            <p:spPr bwMode="auto">
              <a:xfrm>
                <a:off x="7204502" y="1840087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grpSp>
        <p:nvGrpSpPr>
          <p:cNvPr id="20490" name="Group 39"/>
          <p:cNvGrpSpPr>
            <a:grpSpLocks/>
          </p:cNvGrpSpPr>
          <p:nvPr/>
        </p:nvGrpSpPr>
        <p:grpSpPr bwMode="auto">
          <a:xfrm>
            <a:off x="2209800" y="5176838"/>
            <a:ext cx="6945313" cy="1571625"/>
            <a:chOff x="2314084" y="4157232"/>
            <a:chExt cx="6946011" cy="1571414"/>
          </a:xfrm>
        </p:grpSpPr>
        <p:grpSp>
          <p:nvGrpSpPr>
            <p:cNvPr id="20493" name="Group 22"/>
            <p:cNvGrpSpPr>
              <a:grpSpLocks/>
            </p:cNvGrpSpPr>
            <p:nvPr/>
          </p:nvGrpSpPr>
          <p:grpSpPr bwMode="auto">
            <a:xfrm>
              <a:off x="2314084" y="4157232"/>
              <a:ext cx="6946011" cy="1024368"/>
              <a:chOff x="2324475" y="2463092"/>
              <a:chExt cx="6946011" cy="1024368"/>
            </a:xfrm>
          </p:grpSpPr>
          <p:grpSp>
            <p:nvGrpSpPr>
              <p:cNvPr id="20497" name="Group 1"/>
              <p:cNvGrpSpPr>
                <a:grpSpLocks/>
              </p:cNvGrpSpPr>
              <p:nvPr/>
            </p:nvGrpSpPr>
            <p:grpSpPr bwMode="auto">
              <a:xfrm>
                <a:off x="2324475" y="2825472"/>
                <a:ext cx="6946011" cy="661988"/>
                <a:chOff x="1164890" y="3809444"/>
                <a:chExt cx="6944881" cy="662448"/>
              </a:xfrm>
            </p:grpSpPr>
            <p:sp>
              <p:nvSpPr>
                <p:cNvPr id="20499" name="Rectangle 4"/>
                <p:cNvSpPr>
                  <a:spLocks noChangeArrowheads="1"/>
                </p:cNvSpPr>
                <p:nvPr/>
              </p:nvSpPr>
              <p:spPr bwMode="auto">
                <a:xfrm>
                  <a:off x="2002955" y="3809444"/>
                  <a:ext cx="5045405" cy="662448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RNN</a:t>
                  </a:r>
                </a:p>
              </p:txBody>
            </p:sp>
            <p:sp>
              <p:nvSpPr>
                <p:cNvPr id="20500" name="Line 5"/>
                <p:cNvSpPr>
                  <a:spLocks noChangeShapeType="1"/>
                </p:cNvSpPr>
                <p:nvPr/>
              </p:nvSpPr>
              <p:spPr bwMode="auto">
                <a:xfrm>
                  <a:off x="1622041" y="4089273"/>
                  <a:ext cx="36025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01" name="Line 8"/>
                <p:cNvSpPr>
                  <a:spLocks noChangeShapeType="1"/>
                </p:cNvSpPr>
                <p:nvPr/>
              </p:nvSpPr>
              <p:spPr bwMode="auto">
                <a:xfrm>
                  <a:off x="7031335" y="4089273"/>
                  <a:ext cx="484227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02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164890" y="3865817"/>
                  <a:ext cx="518007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x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t+1</a:t>
                  </a:r>
                </a:p>
              </p:txBody>
            </p:sp>
            <p:sp>
              <p:nvSpPr>
                <p:cNvPr id="20503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591764" y="3892424"/>
                  <a:ext cx="518007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y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t+1</a:t>
                  </a:r>
                </a:p>
              </p:txBody>
            </p:sp>
          </p:grpSp>
          <p:cxnSp>
            <p:nvCxnSpPr>
              <p:cNvPr id="25" name="Straight Arrow Connector 24"/>
              <p:cNvCxnSpPr/>
              <p:nvPr/>
            </p:nvCxnSpPr>
            <p:spPr>
              <a:xfrm>
                <a:off x="7535174" y="2463092"/>
                <a:ext cx="0" cy="36190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494" name="Group 19"/>
            <p:cNvGrpSpPr>
              <a:grpSpLocks/>
            </p:cNvGrpSpPr>
            <p:nvPr/>
          </p:nvGrpSpPr>
          <p:grpSpPr bwMode="auto">
            <a:xfrm>
              <a:off x="7267084" y="5181600"/>
              <a:ext cx="415498" cy="547046"/>
              <a:chOff x="7267084" y="5181600"/>
              <a:chExt cx="415498" cy="547046"/>
            </a:xfrm>
          </p:grpSpPr>
          <p:cxnSp>
            <p:nvCxnSpPr>
              <p:cNvPr id="45" name="Straight Arrow Connector 44"/>
              <p:cNvCxnSpPr/>
              <p:nvPr/>
            </p:nvCxnSpPr>
            <p:spPr>
              <a:xfrm>
                <a:off x="7516845" y="5181031"/>
                <a:ext cx="0" cy="26031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496" name="TextBox 46"/>
              <p:cNvSpPr txBox="1">
                <a:spLocks noChangeArrowheads="1"/>
              </p:cNvSpPr>
              <p:nvPr/>
            </p:nvSpPr>
            <p:spPr bwMode="auto">
              <a:xfrm>
                <a:off x="7267084" y="5359314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sp>
        <p:nvSpPr>
          <p:cNvPr id="20491" name="TextBox 37"/>
          <p:cNvSpPr txBox="1">
            <a:spLocks noChangeArrowheads="1"/>
          </p:cNvSpPr>
          <p:nvPr/>
        </p:nvSpPr>
        <p:spPr bwMode="auto">
          <a:xfrm>
            <a:off x="7407275" y="5138738"/>
            <a:ext cx="3429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</a:t>
            </a:r>
            <a:r>
              <a:rPr lang="en-US" altLang="en-US" sz="1800" baseline="-25000">
                <a:latin typeface="Arial" panose="020B0604020202020204" pitchFamily="34" charset="0"/>
              </a:rPr>
              <a:t>t</a:t>
            </a:r>
          </a:p>
        </p:txBody>
      </p:sp>
      <p:sp>
        <p:nvSpPr>
          <p:cNvPr id="20492" name="TextBox 38"/>
          <p:cNvSpPr txBox="1">
            <a:spLocks noChangeArrowheads="1"/>
          </p:cNvSpPr>
          <p:nvPr/>
        </p:nvSpPr>
        <p:spPr bwMode="auto">
          <a:xfrm>
            <a:off x="7388225" y="1285875"/>
            <a:ext cx="479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</a:t>
            </a:r>
            <a:r>
              <a:rPr lang="en-US" altLang="en-US" sz="1800" baseline="-25000">
                <a:latin typeface="Arial" panose="020B0604020202020204" pitchFamily="34" charset="0"/>
              </a:rPr>
              <a:t>t-1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2150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655607C-428D-4B39-B85F-716E09649234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39</a:t>
            </a:fld>
            <a:endParaRPr lang="en-US" altLang="zh-TW" sz="1400" smtClean="0"/>
          </a:p>
        </p:txBody>
      </p:sp>
      <p:sp>
        <p:nvSpPr>
          <p:cNvPr id="21509" name="TextBox 1"/>
          <p:cNvSpPr txBox="1">
            <a:spLocks noChangeArrowheads="1"/>
          </p:cNvSpPr>
          <p:nvPr/>
        </p:nvSpPr>
        <p:spPr bwMode="auto">
          <a:xfrm>
            <a:off x="241300" y="760413"/>
            <a:ext cx="2008188" cy="36988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t-1</a:t>
            </a:r>
          </a:p>
        </p:txBody>
      </p:sp>
      <p:sp>
        <p:nvSpPr>
          <p:cNvPr id="21510" name="TextBox 11"/>
          <p:cNvSpPr txBox="1">
            <a:spLocks noChangeArrowheads="1"/>
          </p:cNvSpPr>
          <p:nvPr/>
        </p:nvSpPr>
        <p:spPr bwMode="auto">
          <a:xfrm>
            <a:off x="171450" y="1995488"/>
            <a:ext cx="2008188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</a:t>
            </a:r>
          </a:p>
        </p:txBody>
      </p:sp>
      <p:grpSp>
        <p:nvGrpSpPr>
          <p:cNvPr id="21511" name="Group 1"/>
          <p:cNvGrpSpPr>
            <a:grpSpLocks/>
          </p:cNvGrpSpPr>
          <p:nvPr/>
        </p:nvGrpSpPr>
        <p:grpSpPr bwMode="auto">
          <a:xfrm>
            <a:off x="2314575" y="1676400"/>
            <a:ext cx="6705600" cy="3500438"/>
            <a:chOff x="1308088" y="2108051"/>
            <a:chExt cx="6703663" cy="3502978"/>
          </a:xfrm>
        </p:grpSpPr>
        <p:sp>
          <p:nvSpPr>
            <p:cNvPr id="21551" name="Rectangle 4"/>
            <p:cNvSpPr>
              <a:spLocks noChangeArrowheads="1"/>
            </p:cNvSpPr>
            <p:nvPr/>
          </p:nvSpPr>
          <p:spPr bwMode="auto">
            <a:xfrm>
              <a:off x="2059718" y="2108051"/>
              <a:ext cx="5009335" cy="350297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smtClean="0">
                  <a:latin typeface="Arial" panose="020B0604020202020204" pitchFamily="34" charset="0"/>
                </a:rPr>
                <a:t>Traditional LSTM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21552" name="Line 5"/>
            <p:cNvSpPr>
              <a:spLocks noChangeShapeType="1"/>
            </p:cNvSpPr>
            <p:nvPr/>
          </p:nvSpPr>
          <p:spPr bwMode="auto">
            <a:xfrm>
              <a:off x="1623255" y="2616876"/>
              <a:ext cx="436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3" name="Line 8"/>
            <p:cNvSpPr>
              <a:spLocks noChangeShapeType="1"/>
            </p:cNvSpPr>
            <p:nvPr/>
          </p:nvSpPr>
          <p:spPr bwMode="auto">
            <a:xfrm flipV="1">
              <a:off x="7086077" y="5167239"/>
              <a:ext cx="48422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4" name="Text Box 11"/>
            <p:cNvSpPr txBox="1">
              <a:spLocks noChangeArrowheads="1"/>
            </p:cNvSpPr>
            <p:nvPr/>
          </p:nvSpPr>
          <p:spPr bwMode="auto">
            <a:xfrm>
              <a:off x="1308088" y="2393420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x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  <p:sp>
          <p:nvSpPr>
            <p:cNvPr id="21555" name="Text Box 14"/>
            <p:cNvSpPr txBox="1">
              <a:spLocks noChangeArrowheads="1"/>
            </p:cNvSpPr>
            <p:nvPr/>
          </p:nvSpPr>
          <p:spPr bwMode="auto">
            <a:xfrm>
              <a:off x="7668443" y="4929409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21512" name="TextBox 21"/>
          <p:cNvSpPr txBox="1">
            <a:spLocks noChangeArrowheads="1"/>
          </p:cNvSpPr>
          <p:nvPr/>
        </p:nvSpPr>
        <p:spPr bwMode="auto">
          <a:xfrm>
            <a:off x="92075" y="5602288"/>
            <a:ext cx="2017713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t+1</a:t>
            </a:r>
          </a:p>
        </p:txBody>
      </p:sp>
      <p:grpSp>
        <p:nvGrpSpPr>
          <p:cNvPr id="21513" name="Group 40"/>
          <p:cNvGrpSpPr>
            <a:grpSpLocks/>
          </p:cNvGrpSpPr>
          <p:nvPr/>
        </p:nvGrpSpPr>
        <p:grpSpPr bwMode="auto">
          <a:xfrm>
            <a:off x="2286000" y="12700"/>
            <a:ext cx="6754813" cy="1663700"/>
            <a:chOff x="2362200" y="1840087"/>
            <a:chExt cx="6755125" cy="1663997"/>
          </a:xfrm>
        </p:grpSpPr>
        <p:grpSp>
          <p:nvGrpSpPr>
            <p:cNvPr id="21540" name="Group 20"/>
            <p:cNvGrpSpPr>
              <a:grpSpLocks/>
            </p:cNvGrpSpPr>
            <p:nvPr/>
          </p:nvGrpSpPr>
          <p:grpSpPr bwMode="auto">
            <a:xfrm>
              <a:off x="2362200" y="2469397"/>
              <a:ext cx="6755125" cy="1034687"/>
              <a:chOff x="2362200" y="2469397"/>
              <a:chExt cx="6755125" cy="1034687"/>
            </a:xfrm>
          </p:grpSpPr>
          <p:grpSp>
            <p:nvGrpSpPr>
              <p:cNvPr id="21544" name="Group 1"/>
              <p:cNvGrpSpPr>
                <a:grpSpLocks/>
              </p:cNvGrpSpPr>
              <p:nvPr/>
            </p:nvGrpSpPr>
            <p:grpSpPr bwMode="auto">
              <a:xfrm>
                <a:off x="2362200" y="2469397"/>
                <a:ext cx="6755125" cy="661988"/>
                <a:chOff x="1202608" y="3809444"/>
                <a:chExt cx="6754029" cy="662448"/>
              </a:xfrm>
            </p:grpSpPr>
            <p:sp>
              <p:nvSpPr>
                <p:cNvPr id="21546" name="Rectangle 4"/>
                <p:cNvSpPr>
                  <a:spLocks noChangeArrowheads="1"/>
                </p:cNvSpPr>
                <p:nvPr/>
              </p:nvSpPr>
              <p:spPr bwMode="auto">
                <a:xfrm>
                  <a:off x="1954231" y="3809444"/>
                  <a:ext cx="5038636" cy="662448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 dirty="0" smtClean="0">
                      <a:latin typeface="Arial" panose="020B0604020202020204" pitchFamily="34" charset="0"/>
                    </a:rPr>
                    <a:t>Traditional LSTM</a:t>
                  </a:r>
                  <a:endParaRPr lang="en-US" altLang="en-US" sz="18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1547" name="Line 5"/>
                <p:cNvSpPr>
                  <a:spLocks noChangeShapeType="1"/>
                </p:cNvSpPr>
                <p:nvPr/>
              </p:nvSpPr>
              <p:spPr bwMode="auto">
                <a:xfrm>
                  <a:off x="1593956" y="4089272"/>
                  <a:ext cx="360274" cy="1205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548" name="Line 8"/>
                <p:cNvSpPr>
                  <a:spLocks noChangeShapeType="1"/>
                </p:cNvSpPr>
                <p:nvPr/>
              </p:nvSpPr>
              <p:spPr bwMode="auto">
                <a:xfrm>
                  <a:off x="6992868" y="4089273"/>
                  <a:ext cx="408030" cy="1205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549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202608" y="3865817"/>
                  <a:ext cx="479540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x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t-1</a:t>
                  </a:r>
                </a:p>
              </p:txBody>
            </p:sp>
            <p:sp>
              <p:nvSpPr>
                <p:cNvPr id="21550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477097" y="3904479"/>
                  <a:ext cx="479540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y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t-1</a:t>
                  </a:r>
                </a:p>
              </p:txBody>
            </p:sp>
          </p:grpSp>
          <p:cxnSp>
            <p:nvCxnSpPr>
              <p:cNvPr id="5" name="Straight Arrow Connector 4"/>
              <p:cNvCxnSpPr/>
              <p:nvPr/>
            </p:nvCxnSpPr>
            <p:spPr>
              <a:xfrm>
                <a:off x="7412271" y="3142069"/>
                <a:ext cx="0" cy="36201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541" name="Group 18"/>
            <p:cNvGrpSpPr>
              <a:grpSpLocks/>
            </p:cNvGrpSpPr>
            <p:nvPr/>
          </p:nvGrpSpPr>
          <p:grpSpPr bwMode="auto">
            <a:xfrm>
              <a:off x="7204502" y="1840087"/>
              <a:ext cx="415498" cy="646669"/>
              <a:chOff x="7204502" y="1840087"/>
              <a:chExt cx="415498" cy="646669"/>
            </a:xfrm>
          </p:grpSpPr>
          <p:cxnSp>
            <p:nvCxnSpPr>
              <p:cNvPr id="7" name="Straight Arrow Connector 6"/>
              <p:cNvCxnSpPr/>
              <p:nvPr/>
            </p:nvCxnSpPr>
            <p:spPr>
              <a:xfrm>
                <a:off x="7423384" y="2227506"/>
                <a:ext cx="0" cy="25880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543" name="TextBox 10"/>
              <p:cNvSpPr txBox="1">
                <a:spLocks noChangeArrowheads="1"/>
              </p:cNvSpPr>
              <p:nvPr/>
            </p:nvSpPr>
            <p:spPr bwMode="auto">
              <a:xfrm>
                <a:off x="7204502" y="1840087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grpSp>
        <p:nvGrpSpPr>
          <p:cNvPr id="21514" name="Group 39"/>
          <p:cNvGrpSpPr>
            <a:grpSpLocks/>
          </p:cNvGrpSpPr>
          <p:nvPr/>
        </p:nvGrpSpPr>
        <p:grpSpPr bwMode="auto">
          <a:xfrm>
            <a:off x="2209800" y="5176838"/>
            <a:ext cx="6945313" cy="1571625"/>
            <a:chOff x="2314084" y="4157232"/>
            <a:chExt cx="6946011" cy="1571414"/>
          </a:xfrm>
        </p:grpSpPr>
        <p:grpSp>
          <p:nvGrpSpPr>
            <p:cNvPr id="21529" name="Group 22"/>
            <p:cNvGrpSpPr>
              <a:grpSpLocks/>
            </p:cNvGrpSpPr>
            <p:nvPr/>
          </p:nvGrpSpPr>
          <p:grpSpPr bwMode="auto">
            <a:xfrm>
              <a:off x="2314084" y="4157232"/>
              <a:ext cx="6946011" cy="1024368"/>
              <a:chOff x="2324475" y="2463092"/>
              <a:chExt cx="6946011" cy="1024368"/>
            </a:xfrm>
          </p:grpSpPr>
          <p:grpSp>
            <p:nvGrpSpPr>
              <p:cNvPr id="21533" name="Group 1"/>
              <p:cNvGrpSpPr>
                <a:grpSpLocks/>
              </p:cNvGrpSpPr>
              <p:nvPr/>
            </p:nvGrpSpPr>
            <p:grpSpPr bwMode="auto">
              <a:xfrm>
                <a:off x="2324475" y="2825472"/>
                <a:ext cx="6946011" cy="661988"/>
                <a:chOff x="1164890" y="3809444"/>
                <a:chExt cx="6944881" cy="662448"/>
              </a:xfrm>
            </p:grpSpPr>
            <p:sp>
              <p:nvSpPr>
                <p:cNvPr id="21535" name="Rectangle 4"/>
                <p:cNvSpPr>
                  <a:spLocks noChangeArrowheads="1"/>
                </p:cNvSpPr>
                <p:nvPr/>
              </p:nvSpPr>
              <p:spPr bwMode="auto">
                <a:xfrm>
                  <a:off x="2002955" y="3809444"/>
                  <a:ext cx="5045405" cy="662448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 dirty="0" smtClean="0">
                      <a:latin typeface="Arial" panose="020B0604020202020204" pitchFamily="34" charset="0"/>
                    </a:rPr>
                    <a:t>Traditional LSTM</a:t>
                  </a:r>
                  <a:endParaRPr lang="en-US" altLang="en-US" sz="18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1536" name="Line 5"/>
                <p:cNvSpPr>
                  <a:spLocks noChangeShapeType="1"/>
                </p:cNvSpPr>
                <p:nvPr/>
              </p:nvSpPr>
              <p:spPr bwMode="auto">
                <a:xfrm>
                  <a:off x="1622041" y="4089273"/>
                  <a:ext cx="36025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537" name="Line 8"/>
                <p:cNvSpPr>
                  <a:spLocks noChangeShapeType="1"/>
                </p:cNvSpPr>
                <p:nvPr/>
              </p:nvSpPr>
              <p:spPr bwMode="auto">
                <a:xfrm>
                  <a:off x="7031335" y="4089273"/>
                  <a:ext cx="484227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538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164890" y="3865817"/>
                  <a:ext cx="518007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x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t+1</a:t>
                  </a:r>
                </a:p>
              </p:txBody>
            </p:sp>
            <p:sp>
              <p:nvSpPr>
                <p:cNvPr id="21539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591764" y="3892424"/>
                  <a:ext cx="518007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y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t+1</a:t>
                  </a:r>
                </a:p>
              </p:txBody>
            </p:sp>
          </p:grpSp>
          <p:cxnSp>
            <p:nvCxnSpPr>
              <p:cNvPr id="25" name="Straight Arrow Connector 24"/>
              <p:cNvCxnSpPr/>
              <p:nvPr/>
            </p:nvCxnSpPr>
            <p:spPr>
              <a:xfrm>
                <a:off x="7535174" y="2463092"/>
                <a:ext cx="0" cy="36190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530" name="Group 19"/>
            <p:cNvGrpSpPr>
              <a:grpSpLocks/>
            </p:cNvGrpSpPr>
            <p:nvPr/>
          </p:nvGrpSpPr>
          <p:grpSpPr bwMode="auto">
            <a:xfrm>
              <a:off x="7267084" y="5181600"/>
              <a:ext cx="415498" cy="547046"/>
              <a:chOff x="7267084" y="5181600"/>
              <a:chExt cx="415498" cy="547046"/>
            </a:xfrm>
          </p:grpSpPr>
          <p:cxnSp>
            <p:nvCxnSpPr>
              <p:cNvPr id="45" name="Straight Arrow Connector 44"/>
              <p:cNvCxnSpPr/>
              <p:nvPr/>
            </p:nvCxnSpPr>
            <p:spPr>
              <a:xfrm>
                <a:off x="7516845" y="5181031"/>
                <a:ext cx="0" cy="26031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532" name="TextBox 46"/>
              <p:cNvSpPr txBox="1">
                <a:spLocks noChangeArrowheads="1"/>
              </p:cNvSpPr>
              <p:nvPr/>
            </p:nvSpPr>
            <p:spPr bwMode="auto">
              <a:xfrm>
                <a:off x="7267084" y="5359314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sp>
        <p:nvSpPr>
          <p:cNvPr id="21515" name="TextBox 37"/>
          <p:cNvSpPr txBox="1">
            <a:spLocks noChangeArrowheads="1"/>
          </p:cNvSpPr>
          <p:nvPr/>
        </p:nvSpPr>
        <p:spPr bwMode="auto">
          <a:xfrm>
            <a:off x="7407275" y="5138738"/>
            <a:ext cx="3429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</a:t>
            </a:r>
            <a:r>
              <a:rPr lang="en-US" altLang="en-US" sz="1800" baseline="-25000">
                <a:latin typeface="Arial" panose="020B0604020202020204" pitchFamily="34" charset="0"/>
              </a:rPr>
              <a:t>t</a:t>
            </a:r>
          </a:p>
        </p:txBody>
      </p:sp>
      <p:sp>
        <p:nvSpPr>
          <p:cNvPr id="21516" name="TextBox 38"/>
          <p:cNvSpPr txBox="1">
            <a:spLocks noChangeArrowheads="1"/>
          </p:cNvSpPr>
          <p:nvPr/>
        </p:nvSpPr>
        <p:spPr bwMode="auto">
          <a:xfrm>
            <a:off x="7388225" y="1285875"/>
            <a:ext cx="479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</a:t>
            </a:r>
            <a:r>
              <a:rPr lang="en-US" altLang="en-US" sz="1800" baseline="-25000">
                <a:latin typeface="Arial" panose="020B0604020202020204" pitchFamily="34" charset="0"/>
              </a:rPr>
              <a:t>t-1</a:t>
            </a:r>
          </a:p>
        </p:txBody>
      </p:sp>
      <p:grpSp>
        <p:nvGrpSpPr>
          <p:cNvPr id="33" name="Group 32"/>
          <p:cNvGrpSpPr>
            <a:grpSpLocks/>
          </p:cNvGrpSpPr>
          <p:nvPr/>
        </p:nvGrpSpPr>
        <p:grpSpPr bwMode="auto">
          <a:xfrm>
            <a:off x="7867650" y="920750"/>
            <a:ext cx="414338" cy="755650"/>
            <a:chOff x="7867485" y="921347"/>
            <a:chExt cx="413763" cy="755053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8281248" y="921347"/>
              <a:ext cx="0" cy="5742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867485" y="1495568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7867485" y="1495568"/>
              <a:ext cx="0" cy="1808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/>
          <p:cNvGrpSpPr>
            <a:grpSpLocks/>
          </p:cNvGrpSpPr>
          <p:nvPr/>
        </p:nvGrpSpPr>
        <p:grpSpPr bwMode="auto">
          <a:xfrm>
            <a:off x="7848600" y="4745038"/>
            <a:ext cx="412750" cy="755650"/>
            <a:chOff x="7867485" y="921347"/>
            <a:chExt cx="413763" cy="755053"/>
          </a:xfrm>
        </p:grpSpPr>
        <p:cxnSp>
          <p:nvCxnSpPr>
            <p:cNvPr id="50" name="Straight Connector 49"/>
            <p:cNvCxnSpPr/>
            <p:nvPr/>
          </p:nvCxnSpPr>
          <p:spPr>
            <a:xfrm>
              <a:off x="8281248" y="921347"/>
              <a:ext cx="0" cy="5742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7867485" y="1495568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>
              <a:off x="7867485" y="1495568"/>
              <a:ext cx="0" cy="1808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/>
          <p:cNvGrpSpPr>
            <a:grpSpLocks/>
          </p:cNvGrpSpPr>
          <p:nvPr/>
        </p:nvGrpSpPr>
        <p:grpSpPr bwMode="auto">
          <a:xfrm>
            <a:off x="7827963" y="5818188"/>
            <a:ext cx="414337" cy="654050"/>
            <a:chOff x="7867485" y="1023124"/>
            <a:chExt cx="413763" cy="653276"/>
          </a:xfrm>
        </p:grpSpPr>
        <p:cxnSp>
          <p:nvCxnSpPr>
            <p:cNvPr id="54" name="Straight Connector 53"/>
            <p:cNvCxnSpPr/>
            <p:nvPr/>
          </p:nvCxnSpPr>
          <p:spPr>
            <a:xfrm>
              <a:off x="8281248" y="1023124"/>
              <a:ext cx="0" cy="4725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7867485" y="1495639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>
              <a:off x="7867485" y="1495639"/>
              <a:ext cx="0" cy="18076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2150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655607C-428D-4B39-B85F-716E09649234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40</a:t>
            </a:fld>
            <a:endParaRPr lang="en-US" altLang="zh-TW" sz="1400" smtClean="0"/>
          </a:p>
        </p:txBody>
      </p:sp>
      <p:sp>
        <p:nvSpPr>
          <p:cNvPr id="21509" name="TextBox 1"/>
          <p:cNvSpPr txBox="1">
            <a:spLocks noChangeArrowheads="1"/>
          </p:cNvSpPr>
          <p:nvPr/>
        </p:nvSpPr>
        <p:spPr bwMode="auto">
          <a:xfrm>
            <a:off x="241300" y="760413"/>
            <a:ext cx="2008188" cy="36988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t-1</a:t>
            </a:r>
          </a:p>
        </p:txBody>
      </p:sp>
      <p:sp>
        <p:nvSpPr>
          <p:cNvPr id="21510" name="TextBox 11"/>
          <p:cNvSpPr txBox="1">
            <a:spLocks noChangeArrowheads="1"/>
          </p:cNvSpPr>
          <p:nvPr/>
        </p:nvSpPr>
        <p:spPr bwMode="auto">
          <a:xfrm>
            <a:off x="171450" y="1995488"/>
            <a:ext cx="2008188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</a:t>
            </a:r>
          </a:p>
        </p:txBody>
      </p:sp>
      <p:grpSp>
        <p:nvGrpSpPr>
          <p:cNvPr id="21511" name="Group 1"/>
          <p:cNvGrpSpPr>
            <a:grpSpLocks/>
          </p:cNvGrpSpPr>
          <p:nvPr/>
        </p:nvGrpSpPr>
        <p:grpSpPr bwMode="auto">
          <a:xfrm>
            <a:off x="2314575" y="1676400"/>
            <a:ext cx="6705600" cy="3500438"/>
            <a:chOff x="1308088" y="2108051"/>
            <a:chExt cx="6703663" cy="3502978"/>
          </a:xfrm>
        </p:grpSpPr>
        <p:sp>
          <p:nvSpPr>
            <p:cNvPr id="21551" name="Rectangle 4"/>
            <p:cNvSpPr>
              <a:spLocks noChangeArrowheads="1"/>
            </p:cNvSpPr>
            <p:nvPr/>
          </p:nvSpPr>
          <p:spPr bwMode="auto">
            <a:xfrm>
              <a:off x="2059718" y="2108051"/>
              <a:ext cx="5009335" cy="350297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smtClean="0">
                  <a:latin typeface="Arial" panose="020B0604020202020204" pitchFamily="34" charset="0"/>
                </a:rPr>
                <a:t>Traditional LSTM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21552" name="Line 5"/>
            <p:cNvSpPr>
              <a:spLocks noChangeShapeType="1"/>
            </p:cNvSpPr>
            <p:nvPr/>
          </p:nvSpPr>
          <p:spPr bwMode="auto">
            <a:xfrm>
              <a:off x="1623255" y="2616876"/>
              <a:ext cx="436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3" name="Line 8"/>
            <p:cNvSpPr>
              <a:spLocks noChangeShapeType="1"/>
            </p:cNvSpPr>
            <p:nvPr/>
          </p:nvSpPr>
          <p:spPr bwMode="auto">
            <a:xfrm flipV="1">
              <a:off x="7086077" y="5167239"/>
              <a:ext cx="48422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4" name="Text Box 11"/>
            <p:cNvSpPr txBox="1">
              <a:spLocks noChangeArrowheads="1"/>
            </p:cNvSpPr>
            <p:nvPr/>
          </p:nvSpPr>
          <p:spPr bwMode="auto">
            <a:xfrm>
              <a:off x="1308088" y="2393420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x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  <p:sp>
          <p:nvSpPr>
            <p:cNvPr id="21555" name="Text Box 14"/>
            <p:cNvSpPr txBox="1">
              <a:spLocks noChangeArrowheads="1"/>
            </p:cNvSpPr>
            <p:nvPr/>
          </p:nvSpPr>
          <p:spPr bwMode="auto">
            <a:xfrm>
              <a:off x="7668443" y="4929409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21512" name="TextBox 21"/>
          <p:cNvSpPr txBox="1">
            <a:spLocks noChangeArrowheads="1"/>
          </p:cNvSpPr>
          <p:nvPr/>
        </p:nvSpPr>
        <p:spPr bwMode="auto">
          <a:xfrm>
            <a:off x="92075" y="5602288"/>
            <a:ext cx="2017713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t+1</a:t>
            </a:r>
          </a:p>
        </p:txBody>
      </p:sp>
      <p:grpSp>
        <p:nvGrpSpPr>
          <p:cNvPr id="21513" name="Group 40"/>
          <p:cNvGrpSpPr>
            <a:grpSpLocks/>
          </p:cNvGrpSpPr>
          <p:nvPr/>
        </p:nvGrpSpPr>
        <p:grpSpPr bwMode="auto">
          <a:xfrm>
            <a:off x="2286000" y="12700"/>
            <a:ext cx="6754813" cy="1663700"/>
            <a:chOff x="2362200" y="1840087"/>
            <a:chExt cx="6755125" cy="1663997"/>
          </a:xfrm>
        </p:grpSpPr>
        <p:grpSp>
          <p:nvGrpSpPr>
            <p:cNvPr id="21540" name="Group 20"/>
            <p:cNvGrpSpPr>
              <a:grpSpLocks/>
            </p:cNvGrpSpPr>
            <p:nvPr/>
          </p:nvGrpSpPr>
          <p:grpSpPr bwMode="auto">
            <a:xfrm>
              <a:off x="2362200" y="2469397"/>
              <a:ext cx="6755125" cy="1034687"/>
              <a:chOff x="2362200" y="2469397"/>
              <a:chExt cx="6755125" cy="1034687"/>
            </a:xfrm>
          </p:grpSpPr>
          <p:grpSp>
            <p:nvGrpSpPr>
              <p:cNvPr id="21544" name="Group 1"/>
              <p:cNvGrpSpPr>
                <a:grpSpLocks/>
              </p:cNvGrpSpPr>
              <p:nvPr/>
            </p:nvGrpSpPr>
            <p:grpSpPr bwMode="auto">
              <a:xfrm>
                <a:off x="2362200" y="2469397"/>
                <a:ext cx="6755125" cy="661988"/>
                <a:chOff x="1202608" y="3809444"/>
                <a:chExt cx="6754029" cy="662448"/>
              </a:xfrm>
            </p:grpSpPr>
            <p:sp>
              <p:nvSpPr>
                <p:cNvPr id="21546" name="Rectangle 4"/>
                <p:cNvSpPr>
                  <a:spLocks noChangeArrowheads="1"/>
                </p:cNvSpPr>
                <p:nvPr/>
              </p:nvSpPr>
              <p:spPr bwMode="auto">
                <a:xfrm>
                  <a:off x="1954231" y="3809444"/>
                  <a:ext cx="5038636" cy="662448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 dirty="0" smtClean="0">
                      <a:latin typeface="Arial" panose="020B0604020202020204" pitchFamily="34" charset="0"/>
                    </a:rPr>
                    <a:t>Traditional LSTM</a:t>
                  </a:r>
                  <a:endParaRPr lang="en-US" altLang="en-US" sz="18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1547" name="Line 5"/>
                <p:cNvSpPr>
                  <a:spLocks noChangeShapeType="1"/>
                </p:cNvSpPr>
                <p:nvPr/>
              </p:nvSpPr>
              <p:spPr bwMode="auto">
                <a:xfrm>
                  <a:off x="1593956" y="4089272"/>
                  <a:ext cx="360274" cy="1205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548" name="Line 8"/>
                <p:cNvSpPr>
                  <a:spLocks noChangeShapeType="1"/>
                </p:cNvSpPr>
                <p:nvPr/>
              </p:nvSpPr>
              <p:spPr bwMode="auto">
                <a:xfrm>
                  <a:off x="6992868" y="4089273"/>
                  <a:ext cx="408030" cy="1205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549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202608" y="3865817"/>
                  <a:ext cx="479540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x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t-1</a:t>
                  </a:r>
                </a:p>
              </p:txBody>
            </p:sp>
            <p:sp>
              <p:nvSpPr>
                <p:cNvPr id="21550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477097" y="3904479"/>
                  <a:ext cx="479540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y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t-1</a:t>
                  </a:r>
                </a:p>
              </p:txBody>
            </p:sp>
          </p:grpSp>
          <p:cxnSp>
            <p:nvCxnSpPr>
              <p:cNvPr id="5" name="Straight Arrow Connector 4"/>
              <p:cNvCxnSpPr/>
              <p:nvPr/>
            </p:nvCxnSpPr>
            <p:spPr>
              <a:xfrm>
                <a:off x="7412271" y="3142069"/>
                <a:ext cx="0" cy="36201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541" name="Group 18"/>
            <p:cNvGrpSpPr>
              <a:grpSpLocks/>
            </p:cNvGrpSpPr>
            <p:nvPr/>
          </p:nvGrpSpPr>
          <p:grpSpPr bwMode="auto">
            <a:xfrm>
              <a:off x="7204502" y="1840087"/>
              <a:ext cx="415498" cy="646669"/>
              <a:chOff x="7204502" y="1840087"/>
              <a:chExt cx="415498" cy="646669"/>
            </a:xfrm>
          </p:grpSpPr>
          <p:cxnSp>
            <p:nvCxnSpPr>
              <p:cNvPr id="7" name="Straight Arrow Connector 6"/>
              <p:cNvCxnSpPr/>
              <p:nvPr/>
            </p:nvCxnSpPr>
            <p:spPr>
              <a:xfrm>
                <a:off x="7423384" y="2227506"/>
                <a:ext cx="0" cy="25880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543" name="TextBox 10"/>
              <p:cNvSpPr txBox="1">
                <a:spLocks noChangeArrowheads="1"/>
              </p:cNvSpPr>
              <p:nvPr/>
            </p:nvSpPr>
            <p:spPr bwMode="auto">
              <a:xfrm>
                <a:off x="7204502" y="1840087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grpSp>
        <p:nvGrpSpPr>
          <p:cNvPr id="21514" name="Group 39"/>
          <p:cNvGrpSpPr>
            <a:grpSpLocks/>
          </p:cNvGrpSpPr>
          <p:nvPr/>
        </p:nvGrpSpPr>
        <p:grpSpPr bwMode="auto">
          <a:xfrm>
            <a:off x="2209800" y="5176838"/>
            <a:ext cx="6945313" cy="1571625"/>
            <a:chOff x="2314084" y="4157232"/>
            <a:chExt cx="6946011" cy="1571414"/>
          </a:xfrm>
        </p:grpSpPr>
        <p:grpSp>
          <p:nvGrpSpPr>
            <p:cNvPr id="21529" name="Group 22"/>
            <p:cNvGrpSpPr>
              <a:grpSpLocks/>
            </p:cNvGrpSpPr>
            <p:nvPr/>
          </p:nvGrpSpPr>
          <p:grpSpPr bwMode="auto">
            <a:xfrm>
              <a:off x="2314084" y="4157232"/>
              <a:ext cx="6946011" cy="1024368"/>
              <a:chOff x="2324475" y="2463092"/>
              <a:chExt cx="6946011" cy="1024368"/>
            </a:xfrm>
          </p:grpSpPr>
          <p:grpSp>
            <p:nvGrpSpPr>
              <p:cNvPr id="21533" name="Group 1"/>
              <p:cNvGrpSpPr>
                <a:grpSpLocks/>
              </p:cNvGrpSpPr>
              <p:nvPr/>
            </p:nvGrpSpPr>
            <p:grpSpPr bwMode="auto">
              <a:xfrm>
                <a:off x="2324475" y="2825472"/>
                <a:ext cx="6946011" cy="661988"/>
                <a:chOff x="1164890" y="3809444"/>
                <a:chExt cx="6944881" cy="662448"/>
              </a:xfrm>
            </p:grpSpPr>
            <p:sp>
              <p:nvSpPr>
                <p:cNvPr id="21535" name="Rectangle 4"/>
                <p:cNvSpPr>
                  <a:spLocks noChangeArrowheads="1"/>
                </p:cNvSpPr>
                <p:nvPr/>
              </p:nvSpPr>
              <p:spPr bwMode="auto">
                <a:xfrm>
                  <a:off x="2002955" y="3809444"/>
                  <a:ext cx="5045405" cy="662448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 dirty="0" smtClean="0">
                      <a:latin typeface="Arial" panose="020B0604020202020204" pitchFamily="34" charset="0"/>
                    </a:rPr>
                    <a:t>Traditional LSTM</a:t>
                  </a:r>
                  <a:endParaRPr lang="en-US" altLang="en-US" sz="18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1536" name="Line 5"/>
                <p:cNvSpPr>
                  <a:spLocks noChangeShapeType="1"/>
                </p:cNvSpPr>
                <p:nvPr/>
              </p:nvSpPr>
              <p:spPr bwMode="auto">
                <a:xfrm>
                  <a:off x="1622041" y="4089273"/>
                  <a:ext cx="36025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537" name="Line 8"/>
                <p:cNvSpPr>
                  <a:spLocks noChangeShapeType="1"/>
                </p:cNvSpPr>
                <p:nvPr/>
              </p:nvSpPr>
              <p:spPr bwMode="auto">
                <a:xfrm>
                  <a:off x="7031335" y="4089273"/>
                  <a:ext cx="484227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538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164890" y="3865817"/>
                  <a:ext cx="518007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x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t+1</a:t>
                  </a:r>
                </a:p>
              </p:txBody>
            </p:sp>
            <p:sp>
              <p:nvSpPr>
                <p:cNvPr id="21539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591764" y="3892424"/>
                  <a:ext cx="518007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y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t+1</a:t>
                  </a:r>
                </a:p>
              </p:txBody>
            </p:sp>
          </p:grpSp>
          <p:cxnSp>
            <p:nvCxnSpPr>
              <p:cNvPr id="25" name="Straight Arrow Connector 24"/>
              <p:cNvCxnSpPr/>
              <p:nvPr/>
            </p:nvCxnSpPr>
            <p:spPr>
              <a:xfrm>
                <a:off x="7535174" y="2463092"/>
                <a:ext cx="0" cy="36190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530" name="Group 19"/>
            <p:cNvGrpSpPr>
              <a:grpSpLocks/>
            </p:cNvGrpSpPr>
            <p:nvPr/>
          </p:nvGrpSpPr>
          <p:grpSpPr bwMode="auto">
            <a:xfrm>
              <a:off x="7267084" y="5181600"/>
              <a:ext cx="415498" cy="547046"/>
              <a:chOff x="7267084" y="5181600"/>
              <a:chExt cx="415498" cy="547046"/>
            </a:xfrm>
          </p:grpSpPr>
          <p:cxnSp>
            <p:nvCxnSpPr>
              <p:cNvPr id="45" name="Straight Arrow Connector 44"/>
              <p:cNvCxnSpPr/>
              <p:nvPr/>
            </p:nvCxnSpPr>
            <p:spPr>
              <a:xfrm>
                <a:off x="7516845" y="5181031"/>
                <a:ext cx="0" cy="26031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532" name="TextBox 46"/>
              <p:cNvSpPr txBox="1">
                <a:spLocks noChangeArrowheads="1"/>
              </p:cNvSpPr>
              <p:nvPr/>
            </p:nvSpPr>
            <p:spPr bwMode="auto">
              <a:xfrm>
                <a:off x="7267084" y="5359314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sp>
        <p:nvSpPr>
          <p:cNvPr id="21515" name="TextBox 37"/>
          <p:cNvSpPr txBox="1">
            <a:spLocks noChangeArrowheads="1"/>
          </p:cNvSpPr>
          <p:nvPr/>
        </p:nvSpPr>
        <p:spPr bwMode="auto">
          <a:xfrm>
            <a:off x="7407275" y="5138738"/>
            <a:ext cx="3429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</a:t>
            </a:r>
            <a:r>
              <a:rPr lang="en-US" altLang="en-US" sz="1800" baseline="-25000">
                <a:latin typeface="Arial" panose="020B0604020202020204" pitchFamily="34" charset="0"/>
              </a:rPr>
              <a:t>t</a:t>
            </a:r>
          </a:p>
        </p:txBody>
      </p:sp>
      <p:sp>
        <p:nvSpPr>
          <p:cNvPr id="21516" name="TextBox 38"/>
          <p:cNvSpPr txBox="1">
            <a:spLocks noChangeArrowheads="1"/>
          </p:cNvSpPr>
          <p:nvPr/>
        </p:nvSpPr>
        <p:spPr bwMode="auto">
          <a:xfrm>
            <a:off x="7388225" y="1285875"/>
            <a:ext cx="479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</a:t>
            </a:r>
            <a:r>
              <a:rPr lang="en-US" altLang="en-US" sz="1800" baseline="-25000">
                <a:latin typeface="Arial" panose="020B0604020202020204" pitchFamily="34" charset="0"/>
              </a:rPr>
              <a:t>t-1</a:t>
            </a:r>
          </a:p>
        </p:txBody>
      </p:sp>
      <p:grpSp>
        <p:nvGrpSpPr>
          <p:cNvPr id="33" name="Group 32"/>
          <p:cNvGrpSpPr>
            <a:grpSpLocks/>
          </p:cNvGrpSpPr>
          <p:nvPr/>
        </p:nvGrpSpPr>
        <p:grpSpPr bwMode="auto">
          <a:xfrm>
            <a:off x="7867650" y="920750"/>
            <a:ext cx="414338" cy="755650"/>
            <a:chOff x="7867485" y="921347"/>
            <a:chExt cx="413763" cy="755053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8281248" y="921347"/>
              <a:ext cx="0" cy="5742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867485" y="1495568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7867485" y="1495568"/>
              <a:ext cx="0" cy="1808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/>
          <p:cNvGrpSpPr>
            <a:grpSpLocks/>
          </p:cNvGrpSpPr>
          <p:nvPr/>
        </p:nvGrpSpPr>
        <p:grpSpPr bwMode="auto">
          <a:xfrm>
            <a:off x="7848600" y="4745038"/>
            <a:ext cx="412750" cy="755650"/>
            <a:chOff x="7867485" y="921347"/>
            <a:chExt cx="413763" cy="755053"/>
          </a:xfrm>
        </p:grpSpPr>
        <p:cxnSp>
          <p:nvCxnSpPr>
            <p:cNvPr id="50" name="Straight Connector 49"/>
            <p:cNvCxnSpPr/>
            <p:nvPr/>
          </p:nvCxnSpPr>
          <p:spPr>
            <a:xfrm>
              <a:off x="8281248" y="921347"/>
              <a:ext cx="0" cy="5742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7867485" y="1495568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>
              <a:off x="7867485" y="1495568"/>
              <a:ext cx="0" cy="1808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/>
          <p:cNvGrpSpPr>
            <a:grpSpLocks/>
          </p:cNvGrpSpPr>
          <p:nvPr/>
        </p:nvGrpSpPr>
        <p:grpSpPr bwMode="auto">
          <a:xfrm>
            <a:off x="7827963" y="5818188"/>
            <a:ext cx="414337" cy="654050"/>
            <a:chOff x="7867485" y="1023124"/>
            <a:chExt cx="413763" cy="653276"/>
          </a:xfrm>
        </p:grpSpPr>
        <p:cxnSp>
          <p:nvCxnSpPr>
            <p:cNvPr id="54" name="Straight Connector 53"/>
            <p:cNvCxnSpPr/>
            <p:nvPr/>
          </p:nvCxnSpPr>
          <p:spPr>
            <a:xfrm>
              <a:off x="8281248" y="1023124"/>
              <a:ext cx="0" cy="4725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7867485" y="1495639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>
              <a:off x="7867485" y="1495639"/>
              <a:ext cx="0" cy="18076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Oval 21"/>
          <p:cNvSpPr>
            <a:spLocks noChangeArrowheads="1"/>
          </p:cNvSpPr>
          <p:nvPr/>
        </p:nvSpPr>
        <p:spPr bwMode="auto">
          <a:xfrm>
            <a:off x="3563542" y="1791207"/>
            <a:ext cx="4014215" cy="3118137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Memory Unit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307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2253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0CC3323-7F42-4D16-A0D0-86887E8F8AF6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41</a:t>
            </a:fld>
            <a:endParaRPr lang="en-US" altLang="zh-TW" sz="1400" smtClean="0"/>
          </a:p>
        </p:txBody>
      </p:sp>
      <p:sp>
        <p:nvSpPr>
          <p:cNvPr id="22533" name="TextBox 1"/>
          <p:cNvSpPr txBox="1">
            <a:spLocks noChangeArrowheads="1"/>
          </p:cNvSpPr>
          <p:nvPr/>
        </p:nvSpPr>
        <p:spPr bwMode="auto">
          <a:xfrm>
            <a:off x="241300" y="760413"/>
            <a:ext cx="2008188" cy="36988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t-1</a:t>
            </a:r>
          </a:p>
        </p:txBody>
      </p:sp>
      <p:sp>
        <p:nvSpPr>
          <p:cNvPr id="22534" name="TextBox 11"/>
          <p:cNvSpPr txBox="1">
            <a:spLocks noChangeArrowheads="1"/>
          </p:cNvSpPr>
          <p:nvPr/>
        </p:nvSpPr>
        <p:spPr bwMode="auto">
          <a:xfrm>
            <a:off x="171450" y="1995488"/>
            <a:ext cx="2008188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</a:t>
            </a:r>
          </a:p>
        </p:txBody>
      </p:sp>
      <p:grpSp>
        <p:nvGrpSpPr>
          <p:cNvPr id="22535" name="Group 1"/>
          <p:cNvGrpSpPr>
            <a:grpSpLocks/>
          </p:cNvGrpSpPr>
          <p:nvPr/>
        </p:nvGrpSpPr>
        <p:grpSpPr bwMode="auto">
          <a:xfrm>
            <a:off x="2314575" y="1676400"/>
            <a:ext cx="6705600" cy="3500438"/>
            <a:chOff x="1308088" y="2108051"/>
            <a:chExt cx="6703663" cy="3502978"/>
          </a:xfrm>
        </p:grpSpPr>
        <p:sp>
          <p:nvSpPr>
            <p:cNvPr id="22586" name="Rectangle 4"/>
            <p:cNvSpPr>
              <a:spLocks noChangeArrowheads="1"/>
            </p:cNvSpPr>
            <p:nvPr/>
          </p:nvSpPr>
          <p:spPr bwMode="auto">
            <a:xfrm>
              <a:off x="2059718" y="2108051"/>
              <a:ext cx="5009335" cy="350297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2587" name="Line 5"/>
            <p:cNvSpPr>
              <a:spLocks noChangeShapeType="1"/>
            </p:cNvSpPr>
            <p:nvPr/>
          </p:nvSpPr>
          <p:spPr bwMode="auto">
            <a:xfrm>
              <a:off x="1623255" y="2616876"/>
              <a:ext cx="436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8" name="Line 8"/>
            <p:cNvSpPr>
              <a:spLocks noChangeShapeType="1"/>
            </p:cNvSpPr>
            <p:nvPr/>
          </p:nvSpPr>
          <p:spPr bwMode="auto">
            <a:xfrm flipV="1">
              <a:off x="7086077" y="5167239"/>
              <a:ext cx="48422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9" name="Text Box 11"/>
            <p:cNvSpPr txBox="1">
              <a:spLocks noChangeArrowheads="1"/>
            </p:cNvSpPr>
            <p:nvPr/>
          </p:nvSpPr>
          <p:spPr bwMode="auto">
            <a:xfrm>
              <a:off x="1308088" y="2393420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x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  <p:sp>
          <p:nvSpPr>
            <p:cNvPr id="22590" name="Text Box 14"/>
            <p:cNvSpPr txBox="1">
              <a:spLocks noChangeArrowheads="1"/>
            </p:cNvSpPr>
            <p:nvPr/>
          </p:nvSpPr>
          <p:spPr bwMode="auto">
            <a:xfrm>
              <a:off x="7668443" y="4929409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22536" name="TextBox 21"/>
          <p:cNvSpPr txBox="1">
            <a:spLocks noChangeArrowheads="1"/>
          </p:cNvSpPr>
          <p:nvPr/>
        </p:nvSpPr>
        <p:spPr bwMode="auto">
          <a:xfrm>
            <a:off x="92075" y="5602288"/>
            <a:ext cx="2017713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t+1</a:t>
            </a:r>
          </a:p>
        </p:txBody>
      </p:sp>
      <p:grpSp>
        <p:nvGrpSpPr>
          <p:cNvPr id="22537" name="Group 40"/>
          <p:cNvGrpSpPr>
            <a:grpSpLocks/>
          </p:cNvGrpSpPr>
          <p:nvPr/>
        </p:nvGrpSpPr>
        <p:grpSpPr bwMode="auto">
          <a:xfrm>
            <a:off x="2286000" y="12700"/>
            <a:ext cx="6754813" cy="1663700"/>
            <a:chOff x="2362200" y="1840087"/>
            <a:chExt cx="6755125" cy="1663997"/>
          </a:xfrm>
        </p:grpSpPr>
        <p:grpSp>
          <p:nvGrpSpPr>
            <p:cNvPr id="22575" name="Group 20"/>
            <p:cNvGrpSpPr>
              <a:grpSpLocks/>
            </p:cNvGrpSpPr>
            <p:nvPr/>
          </p:nvGrpSpPr>
          <p:grpSpPr bwMode="auto">
            <a:xfrm>
              <a:off x="2362200" y="2469397"/>
              <a:ext cx="6755125" cy="1034687"/>
              <a:chOff x="2362200" y="2469397"/>
              <a:chExt cx="6755125" cy="1034687"/>
            </a:xfrm>
          </p:grpSpPr>
          <p:grpSp>
            <p:nvGrpSpPr>
              <p:cNvPr id="22579" name="Group 1"/>
              <p:cNvGrpSpPr>
                <a:grpSpLocks/>
              </p:cNvGrpSpPr>
              <p:nvPr/>
            </p:nvGrpSpPr>
            <p:grpSpPr bwMode="auto">
              <a:xfrm>
                <a:off x="2362200" y="2469397"/>
                <a:ext cx="6755125" cy="661988"/>
                <a:chOff x="1202608" y="3809444"/>
                <a:chExt cx="6754029" cy="662448"/>
              </a:xfrm>
            </p:grpSpPr>
            <p:sp>
              <p:nvSpPr>
                <p:cNvPr id="22581" name="Rectangle 4"/>
                <p:cNvSpPr>
                  <a:spLocks noChangeArrowheads="1"/>
                </p:cNvSpPr>
                <p:nvPr/>
              </p:nvSpPr>
              <p:spPr bwMode="auto">
                <a:xfrm>
                  <a:off x="1954231" y="3809444"/>
                  <a:ext cx="5038636" cy="662448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 dirty="0" smtClean="0">
                      <a:latin typeface="Arial" panose="020B0604020202020204" pitchFamily="34" charset="0"/>
                    </a:rPr>
                    <a:t>Traditional LSTM</a:t>
                  </a:r>
                  <a:endParaRPr lang="en-US" altLang="en-US" sz="18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2582" name="Line 5"/>
                <p:cNvSpPr>
                  <a:spLocks noChangeShapeType="1"/>
                </p:cNvSpPr>
                <p:nvPr/>
              </p:nvSpPr>
              <p:spPr bwMode="auto">
                <a:xfrm>
                  <a:off x="1593956" y="4089272"/>
                  <a:ext cx="360274" cy="1205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83" name="Line 8"/>
                <p:cNvSpPr>
                  <a:spLocks noChangeShapeType="1"/>
                </p:cNvSpPr>
                <p:nvPr/>
              </p:nvSpPr>
              <p:spPr bwMode="auto">
                <a:xfrm>
                  <a:off x="6992868" y="4089273"/>
                  <a:ext cx="408030" cy="1205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84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202608" y="3865817"/>
                  <a:ext cx="479540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x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t-1</a:t>
                  </a:r>
                </a:p>
              </p:txBody>
            </p:sp>
            <p:sp>
              <p:nvSpPr>
                <p:cNvPr id="22585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477097" y="3904479"/>
                  <a:ext cx="479540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y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t-1</a:t>
                  </a:r>
                </a:p>
              </p:txBody>
            </p:sp>
          </p:grpSp>
          <p:cxnSp>
            <p:nvCxnSpPr>
              <p:cNvPr id="5" name="Straight Arrow Connector 4"/>
              <p:cNvCxnSpPr/>
              <p:nvPr/>
            </p:nvCxnSpPr>
            <p:spPr>
              <a:xfrm>
                <a:off x="7412271" y="3142069"/>
                <a:ext cx="0" cy="36201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576" name="Group 18"/>
            <p:cNvGrpSpPr>
              <a:grpSpLocks/>
            </p:cNvGrpSpPr>
            <p:nvPr/>
          </p:nvGrpSpPr>
          <p:grpSpPr bwMode="auto">
            <a:xfrm>
              <a:off x="7204502" y="1840087"/>
              <a:ext cx="415498" cy="646669"/>
              <a:chOff x="7204502" y="1840087"/>
              <a:chExt cx="415498" cy="646669"/>
            </a:xfrm>
          </p:grpSpPr>
          <p:cxnSp>
            <p:nvCxnSpPr>
              <p:cNvPr id="7" name="Straight Arrow Connector 6"/>
              <p:cNvCxnSpPr/>
              <p:nvPr/>
            </p:nvCxnSpPr>
            <p:spPr>
              <a:xfrm>
                <a:off x="7423384" y="2227506"/>
                <a:ext cx="0" cy="25880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578" name="TextBox 10"/>
              <p:cNvSpPr txBox="1">
                <a:spLocks noChangeArrowheads="1"/>
              </p:cNvSpPr>
              <p:nvPr/>
            </p:nvSpPr>
            <p:spPr bwMode="auto">
              <a:xfrm>
                <a:off x="7204502" y="1840087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grpSp>
        <p:nvGrpSpPr>
          <p:cNvPr id="22538" name="Group 39"/>
          <p:cNvGrpSpPr>
            <a:grpSpLocks/>
          </p:cNvGrpSpPr>
          <p:nvPr/>
        </p:nvGrpSpPr>
        <p:grpSpPr bwMode="auto">
          <a:xfrm>
            <a:off x="2209800" y="5176838"/>
            <a:ext cx="6945313" cy="1571625"/>
            <a:chOff x="2314084" y="4157232"/>
            <a:chExt cx="6946011" cy="1571414"/>
          </a:xfrm>
        </p:grpSpPr>
        <p:grpSp>
          <p:nvGrpSpPr>
            <p:cNvPr id="22564" name="Group 22"/>
            <p:cNvGrpSpPr>
              <a:grpSpLocks/>
            </p:cNvGrpSpPr>
            <p:nvPr/>
          </p:nvGrpSpPr>
          <p:grpSpPr bwMode="auto">
            <a:xfrm>
              <a:off x="2314084" y="4157232"/>
              <a:ext cx="6946011" cy="1024368"/>
              <a:chOff x="2324475" y="2463092"/>
              <a:chExt cx="6946011" cy="1024368"/>
            </a:xfrm>
          </p:grpSpPr>
          <p:grpSp>
            <p:nvGrpSpPr>
              <p:cNvPr id="22568" name="Group 1"/>
              <p:cNvGrpSpPr>
                <a:grpSpLocks/>
              </p:cNvGrpSpPr>
              <p:nvPr/>
            </p:nvGrpSpPr>
            <p:grpSpPr bwMode="auto">
              <a:xfrm>
                <a:off x="2324475" y="2825472"/>
                <a:ext cx="6946011" cy="661988"/>
                <a:chOff x="1164890" y="3809444"/>
                <a:chExt cx="6944881" cy="662448"/>
              </a:xfrm>
            </p:grpSpPr>
            <p:sp>
              <p:nvSpPr>
                <p:cNvPr id="22570" name="Rectangle 4"/>
                <p:cNvSpPr>
                  <a:spLocks noChangeArrowheads="1"/>
                </p:cNvSpPr>
                <p:nvPr/>
              </p:nvSpPr>
              <p:spPr bwMode="auto">
                <a:xfrm>
                  <a:off x="2002955" y="3809444"/>
                  <a:ext cx="5045405" cy="662448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 dirty="0" smtClean="0">
                      <a:latin typeface="Arial" panose="020B0604020202020204" pitchFamily="34" charset="0"/>
                    </a:rPr>
                    <a:t>Traditional LSTM</a:t>
                  </a:r>
                  <a:endParaRPr lang="en-US" altLang="en-US" sz="18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2571" name="Line 5"/>
                <p:cNvSpPr>
                  <a:spLocks noChangeShapeType="1"/>
                </p:cNvSpPr>
                <p:nvPr/>
              </p:nvSpPr>
              <p:spPr bwMode="auto">
                <a:xfrm>
                  <a:off x="1622041" y="4089273"/>
                  <a:ext cx="36025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72" name="Line 8"/>
                <p:cNvSpPr>
                  <a:spLocks noChangeShapeType="1"/>
                </p:cNvSpPr>
                <p:nvPr/>
              </p:nvSpPr>
              <p:spPr bwMode="auto">
                <a:xfrm>
                  <a:off x="7031335" y="4089273"/>
                  <a:ext cx="484227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73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164890" y="3865817"/>
                  <a:ext cx="518007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x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t+1</a:t>
                  </a:r>
                </a:p>
              </p:txBody>
            </p:sp>
            <p:sp>
              <p:nvSpPr>
                <p:cNvPr id="22574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591764" y="3892424"/>
                  <a:ext cx="518007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y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t+1</a:t>
                  </a:r>
                </a:p>
              </p:txBody>
            </p:sp>
          </p:grpSp>
          <p:cxnSp>
            <p:nvCxnSpPr>
              <p:cNvPr id="25" name="Straight Arrow Connector 24"/>
              <p:cNvCxnSpPr/>
              <p:nvPr/>
            </p:nvCxnSpPr>
            <p:spPr>
              <a:xfrm>
                <a:off x="7535174" y="2463092"/>
                <a:ext cx="0" cy="36190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565" name="Group 19"/>
            <p:cNvGrpSpPr>
              <a:grpSpLocks/>
            </p:cNvGrpSpPr>
            <p:nvPr/>
          </p:nvGrpSpPr>
          <p:grpSpPr bwMode="auto">
            <a:xfrm>
              <a:off x="7267084" y="5181600"/>
              <a:ext cx="415498" cy="547046"/>
              <a:chOff x="7267084" y="5181600"/>
              <a:chExt cx="415498" cy="547046"/>
            </a:xfrm>
          </p:grpSpPr>
          <p:cxnSp>
            <p:nvCxnSpPr>
              <p:cNvPr id="45" name="Straight Arrow Connector 44"/>
              <p:cNvCxnSpPr/>
              <p:nvPr/>
            </p:nvCxnSpPr>
            <p:spPr>
              <a:xfrm>
                <a:off x="7516845" y="5181031"/>
                <a:ext cx="0" cy="26031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567" name="TextBox 46"/>
              <p:cNvSpPr txBox="1">
                <a:spLocks noChangeArrowheads="1"/>
              </p:cNvSpPr>
              <p:nvPr/>
            </p:nvSpPr>
            <p:spPr bwMode="auto">
              <a:xfrm>
                <a:off x="7267084" y="5359314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sp>
        <p:nvSpPr>
          <p:cNvPr id="22539" name="TextBox 37"/>
          <p:cNvSpPr txBox="1">
            <a:spLocks noChangeArrowheads="1"/>
          </p:cNvSpPr>
          <p:nvPr/>
        </p:nvSpPr>
        <p:spPr bwMode="auto">
          <a:xfrm>
            <a:off x="7407275" y="5138738"/>
            <a:ext cx="3429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</a:t>
            </a:r>
            <a:r>
              <a:rPr lang="en-US" altLang="en-US" sz="1800" baseline="-25000">
                <a:latin typeface="Arial" panose="020B0604020202020204" pitchFamily="34" charset="0"/>
              </a:rPr>
              <a:t>t</a:t>
            </a:r>
          </a:p>
        </p:txBody>
      </p:sp>
      <p:sp>
        <p:nvSpPr>
          <p:cNvPr id="22540" name="TextBox 38"/>
          <p:cNvSpPr txBox="1">
            <a:spLocks noChangeArrowheads="1"/>
          </p:cNvSpPr>
          <p:nvPr/>
        </p:nvSpPr>
        <p:spPr bwMode="auto">
          <a:xfrm>
            <a:off x="7388225" y="1285875"/>
            <a:ext cx="479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</a:t>
            </a:r>
            <a:r>
              <a:rPr lang="en-US" altLang="en-US" sz="1800" baseline="-25000">
                <a:latin typeface="Arial" panose="020B0604020202020204" pitchFamily="34" charset="0"/>
              </a:rPr>
              <a:t>t-1</a:t>
            </a:r>
          </a:p>
        </p:txBody>
      </p:sp>
      <p:grpSp>
        <p:nvGrpSpPr>
          <p:cNvPr id="22541" name="Group 32"/>
          <p:cNvGrpSpPr>
            <a:grpSpLocks/>
          </p:cNvGrpSpPr>
          <p:nvPr/>
        </p:nvGrpSpPr>
        <p:grpSpPr bwMode="auto">
          <a:xfrm>
            <a:off x="7867650" y="920750"/>
            <a:ext cx="414338" cy="755650"/>
            <a:chOff x="7867485" y="921347"/>
            <a:chExt cx="413763" cy="755053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8281248" y="921347"/>
              <a:ext cx="0" cy="5742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867485" y="1495568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7867485" y="1495568"/>
              <a:ext cx="0" cy="1808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42" name="Group 48"/>
          <p:cNvGrpSpPr>
            <a:grpSpLocks/>
          </p:cNvGrpSpPr>
          <p:nvPr/>
        </p:nvGrpSpPr>
        <p:grpSpPr bwMode="auto">
          <a:xfrm>
            <a:off x="7848600" y="4745038"/>
            <a:ext cx="412750" cy="755650"/>
            <a:chOff x="7867485" y="921347"/>
            <a:chExt cx="413763" cy="755053"/>
          </a:xfrm>
        </p:grpSpPr>
        <p:cxnSp>
          <p:nvCxnSpPr>
            <p:cNvPr id="50" name="Straight Connector 49"/>
            <p:cNvCxnSpPr/>
            <p:nvPr/>
          </p:nvCxnSpPr>
          <p:spPr>
            <a:xfrm>
              <a:off x="8281248" y="921347"/>
              <a:ext cx="0" cy="5742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7867485" y="1495568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>
              <a:off x="7867485" y="1495568"/>
              <a:ext cx="0" cy="1808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43" name="Group 52"/>
          <p:cNvGrpSpPr>
            <a:grpSpLocks/>
          </p:cNvGrpSpPr>
          <p:nvPr/>
        </p:nvGrpSpPr>
        <p:grpSpPr bwMode="auto">
          <a:xfrm>
            <a:off x="7827963" y="5818188"/>
            <a:ext cx="414337" cy="654050"/>
            <a:chOff x="7867485" y="1023124"/>
            <a:chExt cx="413763" cy="653276"/>
          </a:xfrm>
        </p:grpSpPr>
        <p:cxnSp>
          <p:nvCxnSpPr>
            <p:cNvPr id="54" name="Straight Connector 53"/>
            <p:cNvCxnSpPr/>
            <p:nvPr/>
          </p:nvCxnSpPr>
          <p:spPr>
            <a:xfrm>
              <a:off x="8281248" y="1023124"/>
              <a:ext cx="0" cy="4725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7867485" y="1495639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>
              <a:off x="7867485" y="1495639"/>
              <a:ext cx="0" cy="18076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Oval 39"/>
          <p:cNvSpPr>
            <a:spLocks noChangeArrowheads="1"/>
          </p:cNvSpPr>
          <p:nvPr/>
        </p:nvSpPr>
        <p:spPr bwMode="auto">
          <a:xfrm>
            <a:off x="3979863" y="1981200"/>
            <a:ext cx="830262" cy="43338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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cxnSp>
        <p:nvCxnSpPr>
          <p:cNvPr id="58" name="Straight Arrow Connector 57"/>
          <p:cNvCxnSpPr/>
          <p:nvPr/>
        </p:nvCxnSpPr>
        <p:spPr>
          <a:xfrm>
            <a:off x="3067050" y="2179638"/>
            <a:ext cx="887413" cy="190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Group 62"/>
          <p:cNvGrpSpPr>
            <a:grpSpLocks/>
          </p:cNvGrpSpPr>
          <p:nvPr/>
        </p:nvGrpSpPr>
        <p:grpSpPr bwMode="auto">
          <a:xfrm>
            <a:off x="3511550" y="1655763"/>
            <a:ext cx="4356100" cy="401637"/>
            <a:chOff x="3510828" y="1655240"/>
            <a:chExt cx="4356658" cy="40216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7867486" y="1655240"/>
              <a:ext cx="0" cy="173262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H="1">
              <a:off x="3510828" y="1828502"/>
              <a:ext cx="4356658" cy="0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3510828" y="1828502"/>
              <a:ext cx="0" cy="228898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/>
            <p:nvPr/>
          </p:nvCxnSpPr>
          <p:spPr>
            <a:xfrm>
              <a:off x="3510828" y="2057400"/>
              <a:ext cx="527118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75" name="Group 11274"/>
          <p:cNvGrpSpPr>
            <a:grpSpLocks/>
          </p:cNvGrpSpPr>
          <p:nvPr/>
        </p:nvGrpSpPr>
        <p:grpSpPr bwMode="auto">
          <a:xfrm>
            <a:off x="4810125" y="1854200"/>
            <a:ext cx="2144713" cy="369888"/>
            <a:chOff x="4810125" y="1854114"/>
            <a:chExt cx="2144985" cy="369332"/>
          </a:xfrm>
        </p:grpSpPr>
        <p:cxnSp>
          <p:nvCxnSpPr>
            <p:cNvPr id="11265" name="Straight Arrow Connector 11264"/>
            <p:cNvCxnSpPr/>
            <p:nvPr/>
          </p:nvCxnSpPr>
          <p:spPr>
            <a:xfrm>
              <a:off x="4810125" y="2198084"/>
              <a:ext cx="2144985" cy="2536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50" name="TextBox 11266"/>
            <p:cNvSpPr txBox="1">
              <a:spLocks noChangeArrowheads="1"/>
            </p:cNvSpPr>
            <p:nvPr/>
          </p:nvSpPr>
          <p:spPr bwMode="auto">
            <a:xfrm>
              <a:off x="5641080" y="1854114"/>
              <a:ext cx="29206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f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77" name="AutoShape 44"/>
          <p:cNvSpPr>
            <a:spLocks noChangeArrowheads="1"/>
          </p:cNvSpPr>
          <p:nvPr/>
        </p:nvSpPr>
        <p:spPr bwMode="auto">
          <a:xfrm>
            <a:off x="3705225" y="2651125"/>
            <a:ext cx="2976563" cy="1033463"/>
          </a:xfrm>
          <a:prstGeom prst="wedgeRoundRectCallout">
            <a:avLst>
              <a:gd name="adj1" fmla="val -28431"/>
              <a:gd name="adj2" fmla="val -71736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rgbClr val="0000FF"/>
                </a:solidFill>
                <a:latin typeface="Arial" panose="020B0604020202020204" pitchFamily="34" charset="0"/>
              </a:rPr>
              <a:t>Forget gate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>
                <a:latin typeface="Arial" panose="020B0604020202020204" pitchFamily="34" charset="0"/>
              </a:rPr>
              <a:t>f</a:t>
            </a:r>
            <a:r>
              <a:rPr lang="en-US" altLang="en-US" sz="1800" baseline="-25000" dirty="0" err="1">
                <a:latin typeface="Arial" panose="020B0604020202020204" pitchFamily="34" charset="0"/>
              </a:rPr>
              <a:t>t</a:t>
            </a:r>
            <a:r>
              <a:rPr lang="en-US" altLang="en-US" sz="1800" dirty="0">
                <a:latin typeface="Arial" panose="020B0604020202020204" pitchFamily="34" charset="0"/>
              </a:rPr>
              <a:t> = 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(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W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f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] +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b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f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64" name="TextBox 11"/>
          <p:cNvSpPr txBox="1">
            <a:spLocks noChangeArrowheads="1"/>
          </p:cNvSpPr>
          <p:nvPr/>
        </p:nvSpPr>
        <p:spPr bwMode="auto">
          <a:xfrm>
            <a:off x="157956" y="2516227"/>
            <a:ext cx="2607640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 smtClean="0">
                <a:latin typeface="Arial" panose="020B0604020202020204" pitchFamily="34" charset="0"/>
              </a:rPr>
              <a:t>f</a:t>
            </a:r>
            <a:r>
              <a:rPr lang="en-US" altLang="en-US" sz="1800" baseline="-25000" dirty="0" err="1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(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W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f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] + b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f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136260" y="188914"/>
            <a:ext cx="2600218" cy="923330"/>
            <a:chOff x="6343757" y="2652718"/>
            <a:chExt cx="2600218" cy="923330"/>
          </a:xfrm>
        </p:grpSpPr>
        <p:sp>
          <p:nvSpPr>
            <p:cNvPr id="65" name="TextBox 11"/>
            <p:cNvSpPr txBox="1">
              <a:spLocks noChangeArrowheads="1"/>
            </p:cNvSpPr>
            <p:nvPr/>
          </p:nvSpPr>
          <p:spPr bwMode="auto">
            <a:xfrm>
              <a:off x="6343757" y="2652718"/>
              <a:ext cx="2600218" cy="923330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TextBox 65"/>
                <p:cNvSpPr txBox="1"/>
                <p:nvPr/>
              </p:nvSpPr>
              <p:spPr>
                <a:xfrm>
                  <a:off x="6381267" y="2689574"/>
                  <a:ext cx="1294778" cy="823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err="1" smtClean="0"/>
                    <a:t>f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6" name="TextBox 6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1267" y="2689574"/>
                  <a:ext cx="1294778" cy="823110"/>
                </a:xfrm>
                <a:prstGeom prst="rect">
                  <a:avLst/>
                </a:prstGeom>
                <a:blipFill>
                  <a:blip r:embed="rId2"/>
                  <a:stretch>
                    <a:fillRect l="-42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0" name="TextBox 69"/>
            <p:cNvSpPr txBox="1"/>
            <p:nvPr/>
          </p:nvSpPr>
          <p:spPr>
            <a:xfrm>
              <a:off x="7707433" y="2916463"/>
              <a:ext cx="9396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  <a:r>
                <a:rPr lang="en-US" baseline="-25000" dirty="0" smtClean="0"/>
                <a:t>f</a:t>
              </a:r>
              <a:r>
                <a:rPr lang="en-US" dirty="0" smtClean="0"/>
                <a:t> = 0.4</a:t>
              </a:r>
              <a:endParaRPr lang="en-US" dirty="0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037406" y="4154488"/>
            <a:ext cx="2895600" cy="1295400"/>
            <a:chOff x="3037406" y="4154488"/>
            <a:chExt cx="2895600" cy="1295400"/>
          </a:xfrm>
        </p:grpSpPr>
        <p:sp>
          <p:nvSpPr>
            <p:cNvPr id="75" name="AutoShape 47"/>
            <p:cNvSpPr>
              <a:spLocks noChangeArrowheads="1"/>
            </p:cNvSpPr>
            <p:nvPr/>
          </p:nvSpPr>
          <p:spPr bwMode="auto">
            <a:xfrm>
              <a:off x="3037406" y="4154488"/>
              <a:ext cx="2895600" cy="1295400"/>
            </a:xfrm>
            <a:prstGeom prst="wedgeRoundRectCallout">
              <a:avLst>
                <a:gd name="adj1" fmla="val -6965"/>
                <a:gd name="adj2" fmla="val -94608"/>
                <a:gd name="adj3" fmla="val 16667"/>
              </a:avLst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Sigmoid 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function 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(net)</a:t>
              </a:r>
              <a:endParaRPr lang="en-US" altLang="en-US" sz="1800" dirty="0">
                <a:latin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76" name="Text Box 4"/>
            <p:cNvSpPr txBox="1">
              <a:spLocks noChangeArrowheads="1"/>
            </p:cNvSpPr>
            <p:nvPr/>
          </p:nvSpPr>
          <p:spPr bwMode="auto">
            <a:xfrm>
              <a:off x="3618431" y="4684713"/>
              <a:ext cx="558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y = </a:t>
              </a:r>
            </a:p>
          </p:txBody>
        </p:sp>
        <p:sp>
          <p:nvSpPr>
            <p:cNvPr id="78" name="Text Box 24"/>
            <p:cNvSpPr txBox="1">
              <a:spLocks noChangeArrowheads="1"/>
            </p:cNvSpPr>
            <p:nvPr/>
          </p:nvSpPr>
          <p:spPr bwMode="auto">
            <a:xfrm>
              <a:off x="4313756" y="4522788"/>
              <a:ext cx="3111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79" name="Text Box 25"/>
            <p:cNvSpPr txBox="1">
              <a:spLocks noChangeArrowheads="1"/>
            </p:cNvSpPr>
            <p:nvPr/>
          </p:nvSpPr>
          <p:spPr bwMode="auto">
            <a:xfrm>
              <a:off x="4086744" y="4865688"/>
              <a:ext cx="960437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1 + e</a:t>
              </a:r>
              <a:r>
                <a:rPr lang="en-US" altLang="en-US" sz="1800" baseline="30000">
                  <a:latin typeface="Arial" panose="020B0604020202020204" pitchFamily="34" charset="0"/>
                </a:rPr>
                <a:t>-net</a:t>
              </a:r>
            </a:p>
          </p:txBody>
        </p:sp>
        <p:sp>
          <p:nvSpPr>
            <p:cNvPr id="80" name="Line 26"/>
            <p:cNvSpPr>
              <a:spLocks noChangeShapeType="1"/>
            </p:cNvSpPr>
            <p:nvPr/>
          </p:nvSpPr>
          <p:spPr bwMode="auto">
            <a:xfrm>
              <a:off x="4075631" y="48656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77" grpId="0" animBg="1"/>
      <p:bldP spid="6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2355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496C038-6DE3-48FB-AA6D-DBFDBE2655F2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42</a:t>
            </a:fld>
            <a:endParaRPr lang="en-US" altLang="zh-TW" sz="1400" smtClean="0"/>
          </a:p>
        </p:txBody>
      </p:sp>
      <p:sp>
        <p:nvSpPr>
          <p:cNvPr id="23557" name="TextBox 1"/>
          <p:cNvSpPr txBox="1">
            <a:spLocks noChangeArrowheads="1"/>
          </p:cNvSpPr>
          <p:nvPr/>
        </p:nvSpPr>
        <p:spPr bwMode="auto">
          <a:xfrm>
            <a:off x="241300" y="760413"/>
            <a:ext cx="2008188" cy="36988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t-1</a:t>
            </a:r>
          </a:p>
        </p:txBody>
      </p:sp>
      <p:sp>
        <p:nvSpPr>
          <p:cNvPr id="23558" name="TextBox 11"/>
          <p:cNvSpPr txBox="1">
            <a:spLocks noChangeArrowheads="1"/>
          </p:cNvSpPr>
          <p:nvPr/>
        </p:nvSpPr>
        <p:spPr bwMode="auto">
          <a:xfrm>
            <a:off x="171450" y="1995488"/>
            <a:ext cx="2008188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</a:t>
            </a:r>
          </a:p>
        </p:txBody>
      </p:sp>
      <p:grpSp>
        <p:nvGrpSpPr>
          <p:cNvPr id="23559" name="Group 1"/>
          <p:cNvGrpSpPr>
            <a:grpSpLocks/>
          </p:cNvGrpSpPr>
          <p:nvPr/>
        </p:nvGrpSpPr>
        <p:grpSpPr bwMode="auto">
          <a:xfrm>
            <a:off x="2314575" y="1676400"/>
            <a:ext cx="6705600" cy="3500438"/>
            <a:chOff x="1308088" y="2108051"/>
            <a:chExt cx="6703663" cy="3502978"/>
          </a:xfrm>
        </p:grpSpPr>
        <p:sp>
          <p:nvSpPr>
            <p:cNvPr id="23623" name="Rectangle 4"/>
            <p:cNvSpPr>
              <a:spLocks noChangeArrowheads="1"/>
            </p:cNvSpPr>
            <p:nvPr/>
          </p:nvSpPr>
          <p:spPr bwMode="auto">
            <a:xfrm>
              <a:off x="2059718" y="2108051"/>
              <a:ext cx="5009335" cy="350297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3624" name="Line 5"/>
            <p:cNvSpPr>
              <a:spLocks noChangeShapeType="1"/>
            </p:cNvSpPr>
            <p:nvPr/>
          </p:nvSpPr>
          <p:spPr bwMode="auto">
            <a:xfrm>
              <a:off x="1623255" y="2616876"/>
              <a:ext cx="436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5" name="Line 8"/>
            <p:cNvSpPr>
              <a:spLocks noChangeShapeType="1"/>
            </p:cNvSpPr>
            <p:nvPr/>
          </p:nvSpPr>
          <p:spPr bwMode="auto">
            <a:xfrm flipV="1">
              <a:off x="7086077" y="5167239"/>
              <a:ext cx="48422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6" name="Text Box 11"/>
            <p:cNvSpPr txBox="1">
              <a:spLocks noChangeArrowheads="1"/>
            </p:cNvSpPr>
            <p:nvPr/>
          </p:nvSpPr>
          <p:spPr bwMode="auto">
            <a:xfrm>
              <a:off x="1308088" y="2393420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x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  <p:sp>
          <p:nvSpPr>
            <p:cNvPr id="23627" name="Text Box 14"/>
            <p:cNvSpPr txBox="1">
              <a:spLocks noChangeArrowheads="1"/>
            </p:cNvSpPr>
            <p:nvPr/>
          </p:nvSpPr>
          <p:spPr bwMode="auto">
            <a:xfrm>
              <a:off x="7668443" y="4929409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23560" name="TextBox 21"/>
          <p:cNvSpPr txBox="1">
            <a:spLocks noChangeArrowheads="1"/>
          </p:cNvSpPr>
          <p:nvPr/>
        </p:nvSpPr>
        <p:spPr bwMode="auto">
          <a:xfrm>
            <a:off x="92075" y="5602288"/>
            <a:ext cx="2017713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t+1</a:t>
            </a:r>
          </a:p>
        </p:txBody>
      </p:sp>
      <p:grpSp>
        <p:nvGrpSpPr>
          <p:cNvPr id="23561" name="Group 40"/>
          <p:cNvGrpSpPr>
            <a:grpSpLocks/>
          </p:cNvGrpSpPr>
          <p:nvPr/>
        </p:nvGrpSpPr>
        <p:grpSpPr bwMode="auto">
          <a:xfrm>
            <a:off x="2286000" y="12700"/>
            <a:ext cx="6754813" cy="1663700"/>
            <a:chOff x="2362200" y="1840087"/>
            <a:chExt cx="6755125" cy="1663997"/>
          </a:xfrm>
        </p:grpSpPr>
        <p:grpSp>
          <p:nvGrpSpPr>
            <p:cNvPr id="23612" name="Group 20"/>
            <p:cNvGrpSpPr>
              <a:grpSpLocks/>
            </p:cNvGrpSpPr>
            <p:nvPr/>
          </p:nvGrpSpPr>
          <p:grpSpPr bwMode="auto">
            <a:xfrm>
              <a:off x="2362200" y="2469397"/>
              <a:ext cx="6755125" cy="1034687"/>
              <a:chOff x="2362200" y="2469397"/>
              <a:chExt cx="6755125" cy="1034687"/>
            </a:xfrm>
          </p:grpSpPr>
          <p:grpSp>
            <p:nvGrpSpPr>
              <p:cNvPr id="23616" name="Group 1"/>
              <p:cNvGrpSpPr>
                <a:grpSpLocks/>
              </p:cNvGrpSpPr>
              <p:nvPr/>
            </p:nvGrpSpPr>
            <p:grpSpPr bwMode="auto">
              <a:xfrm>
                <a:off x="2362200" y="2469397"/>
                <a:ext cx="6755125" cy="661988"/>
                <a:chOff x="1202608" y="3809444"/>
                <a:chExt cx="6754029" cy="662448"/>
              </a:xfrm>
            </p:grpSpPr>
            <p:sp>
              <p:nvSpPr>
                <p:cNvPr id="23618" name="Rectangle 4"/>
                <p:cNvSpPr>
                  <a:spLocks noChangeArrowheads="1"/>
                </p:cNvSpPr>
                <p:nvPr/>
              </p:nvSpPr>
              <p:spPr bwMode="auto">
                <a:xfrm>
                  <a:off x="1954231" y="3809444"/>
                  <a:ext cx="5038636" cy="662448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 dirty="0" smtClean="0">
                      <a:latin typeface="Arial" panose="020B0604020202020204" pitchFamily="34" charset="0"/>
                    </a:rPr>
                    <a:t>Traditional LSTM</a:t>
                  </a:r>
                  <a:endParaRPr lang="en-US" altLang="en-US" sz="18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3619" name="Line 5"/>
                <p:cNvSpPr>
                  <a:spLocks noChangeShapeType="1"/>
                </p:cNvSpPr>
                <p:nvPr/>
              </p:nvSpPr>
              <p:spPr bwMode="auto">
                <a:xfrm>
                  <a:off x="1593956" y="4089272"/>
                  <a:ext cx="360274" cy="1205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620" name="Line 8"/>
                <p:cNvSpPr>
                  <a:spLocks noChangeShapeType="1"/>
                </p:cNvSpPr>
                <p:nvPr/>
              </p:nvSpPr>
              <p:spPr bwMode="auto">
                <a:xfrm>
                  <a:off x="6992868" y="4089273"/>
                  <a:ext cx="408030" cy="1205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621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202608" y="3865817"/>
                  <a:ext cx="479540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x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t-1</a:t>
                  </a:r>
                </a:p>
              </p:txBody>
            </p:sp>
            <p:sp>
              <p:nvSpPr>
                <p:cNvPr id="23622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477097" y="3904479"/>
                  <a:ext cx="479540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y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t-1</a:t>
                  </a:r>
                </a:p>
              </p:txBody>
            </p:sp>
          </p:grpSp>
          <p:cxnSp>
            <p:nvCxnSpPr>
              <p:cNvPr id="5" name="Straight Arrow Connector 4"/>
              <p:cNvCxnSpPr/>
              <p:nvPr/>
            </p:nvCxnSpPr>
            <p:spPr>
              <a:xfrm>
                <a:off x="7412271" y="3142069"/>
                <a:ext cx="0" cy="36201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613" name="Group 18"/>
            <p:cNvGrpSpPr>
              <a:grpSpLocks/>
            </p:cNvGrpSpPr>
            <p:nvPr/>
          </p:nvGrpSpPr>
          <p:grpSpPr bwMode="auto">
            <a:xfrm>
              <a:off x="7204502" y="1840087"/>
              <a:ext cx="415498" cy="646669"/>
              <a:chOff x="7204502" y="1840087"/>
              <a:chExt cx="415498" cy="646669"/>
            </a:xfrm>
          </p:grpSpPr>
          <p:cxnSp>
            <p:nvCxnSpPr>
              <p:cNvPr id="7" name="Straight Arrow Connector 6"/>
              <p:cNvCxnSpPr/>
              <p:nvPr/>
            </p:nvCxnSpPr>
            <p:spPr>
              <a:xfrm>
                <a:off x="7423384" y="2227506"/>
                <a:ext cx="0" cy="25880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615" name="TextBox 10"/>
              <p:cNvSpPr txBox="1">
                <a:spLocks noChangeArrowheads="1"/>
              </p:cNvSpPr>
              <p:nvPr/>
            </p:nvSpPr>
            <p:spPr bwMode="auto">
              <a:xfrm>
                <a:off x="7204502" y="1840087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grpSp>
        <p:nvGrpSpPr>
          <p:cNvPr id="23562" name="Group 39"/>
          <p:cNvGrpSpPr>
            <a:grpSpLocks/>
          </p:cNvGrpSpPr>
          <p:nvPr/>
        </p:nvGrpSpPr>
        <p:grpSpPr bwMode="auto">
          <a:xfrm>
            <a:off x="2209800" y="5176838"/>
            <a:ext cx="6945313" cy="1571625"/>
            <a:chOff x="2314084" y="4157232"/>
            <a:chExt cx="6946011" cy="1571414"/>
          </a:xfrm>
        </p:grpSpPr>
        <p:grpSp>
          <p:nvGrpSpPr>
            <p:cNvPr id="23601" name="Group 22"/>
            <p:cNvGrpSpPr>
              <a:grpSpLocks/>
            </p:cNvGrpSpPr>
            <p:nvPr/>
          </p:nvGrpSpPr>
          <p:grpSpPr bwMode="auto">
            <a:xfrm>
              <a:off x="2314084" y="4157232"/>
              <a:ext cx="6946011" cy="1024368"/>
              <a:chOff x="2324475" y="2463092"/>
              <a:chExt cx="6946011" cy="1024368"/>
            </a:xfrm>
          </p:grpSpPr>
          <p:grpSp>
            <p:nvGrpSpPr>
              <p:cNvPr id="23605" name="Group 1"/>
              <p:cNvGrpSpPr>
                <a:grpSpLocks/>
              </p:cNvGrpSpPr>
              <p:nvPr/>
            </p:nvGrpSpPr>
            <p:grpSpPr bwMode="auto">
              <a:xfrm>
                <a:off x="2324475" y="2825472"/>
                <a:ext cx="6946011" cy="661988"/>
                <a:chOff x="1164890" y="3809444"/>
                <a:chExt cx="6944881" cy="662448"/>
              </a:xfrm>
            </p:grpSpPr>
            <p:sp>
              <p:nvSpPr>
                <p:cNvPr id="23607" name="Rectangle 4"/>
                <p:cNvSpPr>
                  <a:spLocks noChangeArrowheads="1"/>
                </p:cNvSpPr>
                <p:nvPr/>
              </p:nvSpPr>
              <p:spPr bwMode="auto">
                <a:xfrm>
                  <a:off x="2002955" y="3809444"/>
                  <a:ext cx="5045405" cy="662448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 dirty="0" smtClean="0">
                      <a:latin typeface="Arial" panose="020B0604020202020204" pitchFamily="34" charset="0"/>
                    </a:rPr>
                    <a:t>Traditional LSTM</a:t>
                  </a:r>
                  <a:endParaRPr lang="en-US" altLang="en-US" sz="18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3608" name="Line 5"/>
                <p:cNvSpPr>
                  <a:spLocks noChangeShapeType="1"/>
                </p:cNvSpPr>
                <p:nvPr/>
              </p:nvSpPr>
              <p:spPr bwMode="auto">
                <a:xfrm>
                  <a:off x="1622041" y="4089273"/>
                  <a:ext cx="36025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609" name="Line 8"/>
                <p:cNvSpPr>
                  <a:spLocks noChangeShapeType="1"/>
                </p:cNvSpPr>
                <p:nvPr/>
              </p:nvSpPr>
              <p:spPr bwMode="auto">
                <a:xfrm>
                  <a:off x="7031335" y="4089273"/>
                  <a:ext cx="484227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610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164890" y="3865817"/>
                  <a:ext cx="518007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x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t+1</a:t>
                  </a:r>
                </a:p>
              </p:txBody>
            </p:sp>
            <p:sp>
              <p:nvSpPr>
                <p:cNvPr id="23611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591764" y="3892424"/>
                  <a:ext cx="518007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y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t+1</a:t>
                  </a:r>
                </a:p>
              </p:txBody>
            </p:sp>
          </p:grpSp>
          <p:cxnSp>
            <p:nvCxnSpPr>
              <p:cNvPr id="25" name="Straight Arrow Connector 24"/>
              <p:cNvCxnSpPr/>
              <p:nvPr/>
            </p:nvCxnSpPr>
            <p:spPr>
              <a:xfrm>
                <a:off x="7535174" y="2463092"/>
                <a:ext cx="0" cy="36190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602" name="Group 19"/>
            <p:cNvGrpSpPr>
              <a:grpSpLocks/>
            </p:cNvGrpSpPr>
            <p:nvPr/>
          </p:nvGrpSpPr>
          <p:grpSpPr bwMode="auto">
            <a:xfrm>
              <a:off x="7267084" y="5181600"/>
              <a:ext cx="415498" cy="547046"/>
              <a:chOff x="7267084" y="5181600"/>
              <a:chExt cx="415498" cy="547046"/>
            </a:xfrm>
          </p:grpSpPr>
          <p:cxnSp>
            <p:nvCxnSpPr>
              <p:cNvPr id="45" name="Straight Arrow Connector 44"/>
              <p:cNvCxnSpPr/>
              <p:nvPr/>
            </p:nvCxnSpPr>
            <p:spPr>
              <a:xfrm>
                <a:off x="7516845" y="5181031"/>
                <a:ext cx="0" cy="26031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604" name="TextBox 46"/>
              <p:cNvSpPr txBox="1">
                <a:spLocks noChangeArrowheads="1"/>
              </p:cNvSpPr>
              <p:nvPr/>
            </p:nvSpPr>
            <p:spPr bwMode="auto">
              <a:xfrm>
                <a:off x="7267084" y="5359314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sp>
        <p:nvSpPr>
          <p:cNvPr id="23563" name="TextBox 37"/>
          <p:cNvSpPr txBox="1">
            <a:spLocks noChangeArrowheads="1"/>
          </p:cNvSpPr>
          <p:nvPr/>
        </p:nvSpPr>
        <p:spPr bwMode="auto">
          <a:xfrm>
            <a:off x="7407275" y="5138738"/>
            <a:ext cx="3429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</a:t>
            </a:r>
            <a:r>
              <a:rPr lang="en-US" altLang="en-US" sz="1800" baseline="-25000">
                <a:latin typeface="Arial" panose="020B0604020202020204" pitchFamily="34" charset="0"/>
              </a:rPr>
              <a:t>t</a:t>
            </a:r>
          </a:p>
        </p:txBody>
      </p:sp>
      <p:sp>
        <p:nvSpPr>
          <p:cNvPr id="23564" name="TextBox 38"/>
          <p:cNvSpPr txBox="1">
            <a:spLocks noChangeArrowheads="1"/>
          </p:cNvSpPr>
          <p:nvPr/>
        </p:nvSpPr>
        <p:spPr bwMode="auto">
          <a:xfrm>
            <a:off x="7388225" y="1285875"/>
            <a:ext cx="479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</a:t>
            </a:r>
            <a:r>
              <a:rPr lang="en-US" altLang="en-US" sz="1800" baseline="-25000">
                <a:latin typeface="Arial" panose="020B0604020202020204" pitchFamily="34" charset="0"/>
              </a:rPr>
              <a:t>t-1</a:t>
            </a:r>
          </a:p>
        </p:txBody>
      </p:sp>
      <p:grpSp>
        <p:nvGrpSpPr>
          <p:cNvPr id="23565" name="Group 32"/>
          <p:cNvGrpSpPr>
            <a:grpSpLocks/>
          </p:cNvGrpSpPr>
          <p:nvPr/>
        </p:nvGrpSpPr>
        <p:grpSpPr bwMode="auto">
          <a:xfrm>
            <a:off x="7867650" y="920750"/>
            <a:ext cx="414338" cy="755650"/>
            <a:chOff x="7867485" y="921347"/>
            <a:chExt cx="413763" cy="755053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8281248" y="921347"/>
              <a:ext cx="0" cy="5742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867485" y="1495568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7867485" y="1495568"/>
              <a:ext cx="0" cy="1808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66" name="Group 48"/>
          <p:cNvGrpSpPr>
            <a:grpSpLocks/>
          </p:cNvGrpSpPr>
          <p:nvPr/>
        </p:nvGrpSpPr>
        <p:grpSpPr bwMode="auto">
          <a:xfrm>
            <a:off x="7848600" y="4745038"/>
            <a:ext cx="412750" cy="755650"/>
            <a:chOff x="7867485" y="921347"/>
            <a:chExt cx="413763" cy="755053"/>
          </a:xfrm>
        </p:grpSpPr>
        <p:cxnSp>
          <p:nvCxnSpPr>
            <p:cNvPr id="50" name="Straight Connector 49"/>
            <p:cNvCxnSpPr/>
            <p:nvPr/>
          </p:nvCxnSpPr>
          <p:spPr>
            <a:xfrm>
              <a:off x="8281248" y="921347"/>
              <a:ext cx="0" cy="5742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7867485" y="1495568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>
              <a:off x="7867485" y="1495568"/>
              <a:ext cx="0" cy="1808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67" name="Group 52"/>
          <p:cNvGrpSpPr>
            <a:grpSpLocks/>
          </p:cNvGrpSpPr>
          <p:nvPr/>
        </p:nvGrpSpPr>
        <p:grpSpPr bwMode="auto">
          <a:xfrm>
            <a:off x="7827963" y="5818188"/>
            <a:ext cx="414337" cy="654050"/>
            <a:chOff x="7867485" y="1023124"/>
            <a:chExt cx="413763" cy="653276"/>
          </a:xfrm>
        </p:grpSpPr>
        <p:cxnSp>
          <p:nvCxnSpPr>
            <p:cNvPr id="54" name="Straight Connector 53"/>
            <p:cNvCxnSpPr/>
            <p:nvPr/>
          </p:nvCxnSpPr>
          <p:spPr>
            <a:xfrm>
              <a:off x="8281248" y="1023124"/>
              <a:ext cx="0" cy="4725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7867485" y="1495639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>
              <a:off x="7867485" y="1495639"/>
              <a:ext cx="0" cy="18076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568" name="Oval 39"/>
          <p:cNvSpPr>
            <a:spLocks noChangeArrowheads="1"/>
          </p:cNvSpPr>
          <p:nvPr/>
        </p:nvSpPr>
        <p:spPr bwMode="auto">
          <a:xfrm>
            <a:off x="3979863" y="1981200"/>
            <a:ext cx="830262" cy="43338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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cxnSp>
        <p:nvCxnSpPr>
          <p:cNvPr id="58" name="Straight Arrow Connector 57"/>
          <p:cNvCxnSpPr/>
          <p:nvPr/>
        </p:nvCxnSpPr>
        <p:spPr>
          <a:xfrm>
            <a:off x="3067050" y="2179638"/>
            <a:ext cx="887413" cy="190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570" name="Group 62"/>
          <p:cNvGrpSpPr>
            <a:grpSpLocks/>
          </p:cNvGrpSpPr>
          <p:nvPr/>
        </p:nvGrpSpPr>
        <p:grpSpPr bwMode="auto">
          <a:xfrm>
            <a:off x="3511550" y="1655763"/>
            <a:ext cx="4356100" cy="401637"/>
            <a:chOff x="3510828" y="1655240"/>
            <a:chExt cx="4356658" cy="40216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7867486" y="1655240"/>
              <a:ext cx="0" cy="173262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H="1">
              <a:off x="3510828" y="1828502"/>
              <a:ext cx="4356658" cy="0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3510828" y="1828502"/>
              <a:ext cx="0" cy="228898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/>
            <p:nvPr/>
          </p:nvCxnSpPr>
          <p:spPr>
            <a:xfrm>
              <a:off x="3510828" y="2057400"/>
              <a:ext cx="527118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71" name="Group 11274"/>
          <p:cNvGrpSpPr>
            <a:grpSpLocks/>
          </p:cNvGrpSpPr>
          <p:nvPr/>
        </p:nvGrpSpPr>
        <p:grpSpPr bwMode="auto">
          <a:xfrm>
            <a:off x="4810125" y="1854200"/>
            <a:ext cx="2144713" cy="369888"/>
            <a:chOff x="4810125" y="1854114"/>
            <a:chExt cx="2144985" cy="369332"/>
          </a:xfrm>
        </p:grpSpPr>
        <p:cxnSp>
          <p:nvCxnSpPr>
            <p:cNvPr id="11265" name="Straight Arrow Connector 11264"/>
            <p:cNvCxnSpPr/>
            <p:nvPr/>
          </p:nvCxnSpPr>
          <p:spPr>
            <a:xfrm>
              <a:off x="4810125" y="2198084"/>
              <a:ext cx="2144985" cy="2536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87" name="TextBox 11266"/>
            <p:cNvSpPr txBox="1">
              <a:spLocks noChangeArrowheads="1"/>
            </p:cNvSpPr>
            <p:nvPr/>
          </p:nvSpPr>
          <p:spPr bwMode="auto">
            <a:xfrm>
              <a:off x="5641080" y="1854114"/>
              <a:ext cx="29206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f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67" name="Oval 39"/>
          <p:cNvSpPr>
            <a:spLocks noChangeArrowheads="1"/>
          </p:cNvSpPr>
          <p:nvPr/>
        </p:nvSpPr>
        <p:spPr bwMode="auto">
          <a:xfrm>
            <a:off x="3954463" y="2614613"/>
            <a:ext cx="831850" cy="433387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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grpSp>
        <p:nvGrpSpPr>
          <p:cNvPr id="36" name="Group 35"/>
          <p:cNvGrpSpPr>
            <a:grpSpLocks/>
          </p:cNvGrpSpPr>
          <p:nvPr/>
        </p:nvGrpSpPr>
        <p:grpSpPr bwMode="auto">
          <a:xfrm>
            <a:off x="3352800" y="2179638"/>
            <a:ext cx="601663" cy="715962"/>
            <a:chOff x="3352800" y="2179461"/>
            <a:chExt cx="601807" cy="716139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3352800" y="2179461"/>
              <a:ext cx="0" cy="7161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>
              <a:off x="3352800" y="2895600"/>
              <a:ext cx="60180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/>
          <p:cNvGrpSpPr>
            <a:grpSpLocks/>
          </p:cNvGrpSpPr>
          <p:nvPr/>
        </p:nvGrpSpPr>
        <p:grpSpPr bwMode="auto">
          <a:xfrm>
            <a:off x="3511550" y="1995488"/>
            <a:ext cx="442913" cy="747712"/>
            <a:chOff x="3510828" y="1994795"/>
            <a:chExt cx="443779" cy="748405"/>
          </a:xfrm>
        </p:grpSpPr>
        <p:cxnSp>
          <p:nvCxnSpPr>
            <p:cNvPr id="42" name="Straight Connector 41"/>
            <p:cNvCxnSpPr/>
            <p:nvPr/>
          </p:nvCxnSpPr>
          <p:spPr>
            <a:xfrm>
              <a:off x="3510828" y="1994795"/>
              <a:ext cx="0" cy="748405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>
              <a:off x="3510828" y="2743200"/>
              <a:ext cx="443779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Rectangle 77"/>
          <p:cNvSpPr/>
          <p:nvPr/>
        </p:nvSpPr>
        <p:spPr bwMode="auto">
          <a:xfrm>
            <a:off x="3546475" y="1936750"/>
            <a:ext cx="4321175" cy="596900"/>
          </a:xfrm>
          <a:prstGeom prst="rect">
            <a:avLst/>
          </a:prstGeom>
          <a:solidFill>
            <a:schemeClr val="tx1">
              <a:lumMod val="50000"/>
              <a:lumOff val="50000"/>
              <a:alpha val="7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90" name="AutoShape 44"/>
          <p:cNvSpPr>
            <a:spLocks noChangeArrowheads="1"/>
          </p:cNvSpPr>
          <p:nvPr/>
        </p:nvSpPr>
        <p:spPr bwMode="auto">
          <a:xfrm>
            <a:off x="3559175" y="3338513"/>
            <a:ext cx="2976563" cy="1033462"/>
          </a:xfrm>
          <a:prstGeom prst="wedgeRoundRectCallout">
            <a:avLst>
              <a:gd name="adj1" fmla="val -28431"/>
              <a:gd name="adj2" fmla="val -71736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rgbClr val="0000FF"/>
                </a:solidFill>
                <a:latin typeface="Arial" panose="020B0604020202020204" pitchFamily="34" charset="0"/>
              </a:rPr>
              <a:t>Input gate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i</a:t>
            </a:r>
            <a:r>
              <a:rPr lang="en-US" altLang="en-US" sz="1800" baseline="-25000" dirty="0">
                <a:latin typeface="Arial" panose="020B0604020202020204" pitchFamily="34" charset="0"/>
              </a:rPr>
              <a:t>t</a:t>
            </a:r>
            <a:r>
              <a:rPr lang="en-US" altLang="en-US" sz="1800" dirty="0">
                <a:latin typeface="Arial" panose="020B0604020202020204" pitchFamily="34" charset="0"/>
              </a:rPr>
              <a:t> = 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(W</a:t>
            </a:r>
            <a:r>
              <a:rPr lang="en-US" altLang="en-US" sz="1800" baseline="-25000" dirty="0">
                <a:latin typeface="Arial" panose="020B0604020202020204" pitchFamily="34" charset="0"/>
                <a:sym typeface="Symbol" panose="05050102010706020507" pitchFamily="18" charset="2"/>
              </a:rPr>
              <a:t>i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] + b</a:t>
            </a:r>
            <a:r>
              <a:rPr lang="en-US" altLang="en-US" sz="1800" baseline="-25000" dirty="0">
                <a:latin typeface="Arial" panose="020B0604020202020204" pitchFamily="34" charset="0"/>
                <a:sym typeface="Symbol" panose="05050102010706020507" pitchFamily="18" charset="2"/>
              </a:rPr>
              <a:t>i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grpSp>
        <p:nvGrpSpPr>
          <p:cNvPr id="11283" name="Group 11282"/>
          <p:cNvGrpSpPr>
            <a:grpSpLocks/>
          </p:cNvGrpSpPr>
          <p:nvPr/>
        </p:nvGrpSpPr>
        <p:grpSpPr bwMode="auto">
          <a:xfrm>
            <a:off x="4786313" y="2497138"/>
            <a:ext cx="1462087" cy="814387"/>
            <a:chOff x="4785562" y="2497447"/>
            <a:chExt cx="1462838" cy="813973"/>
          </a:xfrm>
        </p:grpSpPr>
        <p:grpSp>
          <p:nvGrpSpPr>
            <p:cNvPr id="23578" name="Group 11281"/>
            <p:cNvGrpSpPr>
              <a:grpSpLocks/>
            </p:cNvGrpSpPr>
            <p:nvPr/>
          </p:nvGrpSpPr>
          <p:grpSpPr bwMode="auto">
            <a:xfrm>
              <a:off x="4785562" y="2497447"/>
              <a:ext cx="1462838" cy="369332"/>
              <a:chOff x="4785562" y="2497447"/>
              <a:chExt cx="1462838" cy="369332"/>
            </a:xfrm>
          </p:grpSpPr>
          <p:cxnSp>
            <p:nvCxnSpPr>
              <p:cNvPr id="11276" name="Straight Connector 11275"/>
              <p:cNvCxnSpPr>
                <a:stCxn id="67" idx="6"/>
              </p:cNvCxnSpPr>
              <p:nvPr/>
            </p:nvCxnSpPr>
            <p:spPr>
              <a:xfrm flipV="1">
                <a:off x="4785562" y="2830652"/>
                <a:ext cx="146283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581" name="TextBox 11280"/>
              <p:cNvSpPr txBox="1">
                <a:spLocks noChangeArrowheads="1"/>
              </p:cNvSpPr>
              <p:nvPr/>
            </p:nvSpPr>
            <p:spPr bwMode="auto">
              <a:xfrm>
                <a:off x="5494015" y="2497447"/>
                <a:ext cx="27924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i</a:t>
                </a:r>
                <a:r>
                  <a:rPr lang="en-US" altLang="en-US" sz="1800" baseline="-25000">
                    <a:latin typeface="Arial" panose="020B0604020202020204" pitchFamily="34" charset="0"/>
                  </a:rPr>
                  <a:t>t</a:t>
                </a:r>
              </a:p>
            </p:txBody>
          </p:sp>
        </p:grpSp>
        <p:cxnSp>
          <p:nvCxnSpPr>
            <p:cNvPr id="91" name="Straight Arrow Connector 90"/>
            <p:cNvCxnSpPr/>
            <p:nvPr/>
          </p:nvCxnSpPr>
          <p:spPr>
            <a:xfrm>
              <a:off x="6248400" y="2830653"/>
              <a:ext cx="0" cy="48076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" name="TextBox 11"/>
          <p:cNvSpPr txBox="1">
            <a:spLocks noChangeArrowheads="1"/>
          </p:cNvSpPr>
          <p:nvPr/>
        </p:nvSpPr>
        <p:spPr bwMode="auto">
          <a:xfrm>
            <a:off x="157956" y="2516227"/>
            <a:ext cx="2607640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 smtClean="0">
                <a:latin typeface="Arial" panose="020B0604020202020204" pitchFamily="34" charset="0"/>
              </a:rPr>
              <a:t>f</a:t>
            </a:r>
            <a:r>
              <a:rPr lang="en-US" altLang="en-US" sz="1800" baseline="-25000" dirty="0" err="1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(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W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f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] + b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f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77" name="TextBox 11"/>
          <p:cNvSpPr txBox="1">
            <a:spLocks noChangeArrowheads="1"/>
          </p:cNvSpPr>
          <p:nvPr/>
        </p:nvSpPr>
        <p:spPr bwMode="auto">
          <a:xfrm>
            <a:off x="132899" y="3020219"/>
            <a:ext cx="2607640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i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(W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i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] + b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i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865874" y="200918"/>
            <a:ext cx="2600218" cy="923330"/>
            <a:chOff x="6343757" y="2652718"/>
            <a:chExt cx="2600218" cy="923330"/>
          </a:xfrm>
        </p:grpSpPr>
        <p:sp>
          <p:nvSpPr>
            <p:cNvPr id="79" name="TextBox 11"/>
            <p:cNvSpPr txBox="1">
              <a:spLocks noChangeArrowheads="1"/>
            </p:cNvSpPr>
            <p:nvPr/>
          </p:nvSpPr>
          <p:spPr bwMode="auto">
            <a:xfrm>
              <a:off x="6343757" y="2652718"/>
              <a:ext cx="2600218" cy="923330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TextBox 80"/>
                <p:cNvSpPr txBox="1"/>
                <p:nvPr/>
              </p:nvSpPr>
              <p:spPr>
                <a:xfrm>
                  <a:off x="6412655" y="2667000"/>
                  <a:ext cx="1294778" cy="823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smtClean="0"/>
                    <a:t>i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1" name="TextBox 8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12655" y="2667000"/>
                  <a:ext cx="1294778" cy="823110"/>
                </a:xfrm>
                <a:prstGeom prst="rect">
                  <a:avLst/>
                </a:prstGeom>
                <a:blipFill>
                  <a:blip r:embed="rId2"/>
                  <a:stretch>
                    <a:fillRect l="-37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5" name="TextBox 84"/>
            <p:cNvSpPr txBox="1"/>
            <p:nvPr/>
          </p:nvSpPr>
          <p:spPr>
            <a:xfrm>
              <a:off x="7720133" y="2872053"/>
              <a:ext cx="9396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i</a:t>
              </a:r>
              <a:r>
                <a:rPr lang="en-US" dirty="0" smtClean="0"/>
                <a:t> = 0.2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78" grpId="0" animBg="1"/>
      <p:bldP spid="90" grpId="0" animBg="1"/>
      <p:bldP spid="7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2458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BB85B76-1317-49D3-8C5F-4E81FB29392E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43</a:t>
            </a:fld>
            <a:endParaRPr lang="en-US" altLang="zh-TW" sz="1400" smtClean="0"/>
          </a:p>
        </p:txBody>
      </p:sp>
      <p:sp>
        <p:nvSpPr>
          <p:cNvPr id="24581" name="TextBox 1"/>
          <p:cNvSpPr txBox="1">
            <a:spLocks noChangeArrowheads="1"/>
          </p:cNvSpPr>
          <p:nvPr/>
        </p:nvSpPr>
        <p:spPr bwMode="auto">
          <a:xfrm>
            <a:off x="241300" y="760413"/>
            <a:ext cx="2008188" cy="36988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t-1</a:t>
            </a:r>
          </a:p>
        </p:txBody>
      </p:sp>
      <p:sp>
        <p:nvSpPr>
          <p:cNvPr id="24582" name="TextBox 11"/>
          <p:cNvSpPr txBox="1">
            <a:spLocks noChangeArrowheads="1"/>
          </p:cNvSpPr>
          <p:nvPr/>
        </p:nvSpPr>
        <p:spPr bwMode="auto">
          <a:xfrm>
            <a:off x="171450" y="1995488"/>
            <a:ext cx="2008188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</a:t>
            </a:r>
          </a:p>
        </p:txBody>
      </p:sp>
      <p:grpSp>
        <p:nvGrpSpPr>
          <p:cNvPr id="24583" name="Group 1"/>
          <p:cNvGrpSpPr>
            <a:grpSpLocks/>
          </p:cNvGrpSpPr>
          <p:nvPr/>
        </p:nvGrpSpPr>
        <p:grpSpPr bwMode="auto">
          <a:xfrm>
            <a:off x="2314575" y="1676400"/>
            <a:ext cx="6705600" cy="3500438"/>
            <a:chOff x="1308088" y="2108051"/>
            <a:chExt cx="6703663" cy="3502978"/>
          </a:xfrm>
        </p:grpSpPr>
        <p:sp>
          <p:nvSpPr>
            <p:cNvPr id="24657" name="Rectangle 4"/>
            <p:cNvSpPr>
              <a:spLocks noChangeArrowheads="1"/>
            </p:cNvSpPr>
            <p:nvPr/>
          </p:nvSpPr>
          <p:spPr bwMode="auto">
            <a:xfrm>
              <a:off x="2059718" y="2108051"/>
              <a:ext cx="5009335" cy="350297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4658" name="Line 5"/>
            <p:cNvSpPr>
              <a:spLocks noChangeShapeType="1"/>
            </p:cNvSpPr>
            <p:nvPr/>
          </p:nvSpPr>
          <p:spPr bwMode="auto">
            <a:xfrm>
              <a:off x="1623255" y="2616876"/>
              <a:ext cx="436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659" name="Line 8"/>
            <p:cNvSpPr>
              <a:spLocks noChangeShapeType="1"/>
            </p:cNvSpPr>
            <p:nvPr/>
          </p:nvSpPr>
          <p:spPr bwMode="auto">
            <a:xfrm flipV="1">
              <a:off x="7086077" y="5167239"/>
              <a:ext cx="48422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660" name="Text Box 11"/>
            <p:cNvSpPr txBox="1">
              <a:spLocks noChangeArrowheads="1"/>
            </p:cNvSpPr>
            <p:nvPr/>
          </p:nvSpPr>
          <p:spPr bwMode="auto">
            <a:xfrm>
              <a:off x="1308088" y="2393420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x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  <p:sp>
          <p:nvSpPr>
            <p:cNvPr id="24661" name="Text Box 14"/>
            <p:cNvSpPr txBox="1">
              <a:spLocks noChangeArrowheads="1"/>
            </p:cNvSpPr>
            <p:nvPr/>
          </p:nvSpPr>
          <p:spPr bwMode="auto">
            <a:xfrm>
              <a:off x="7668443" y="4929409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24584" name="TextBox 21"/>
          <p:cNvSpPr txBox="1">
            <a:spLocks noChangeArrowheads="1"/>
          </p:cNvSpPr>
          <p:nvPr/>
        </p:nvSpPr>
        <p:spPr bwMode="auto">
          <a:xfrm>
            <a:off x="92075" y="5602288"/>
            <a:ext cx="2017713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t+1</a:t>
            </a:r>
          </a:p>
        </p:txBody>
      </p:sp>
      <p:grpSp>
        <p:nvGrpSpPr>
          <p:cNvPr id="24585" name="Group 40"/>
          <p:cNvGrpSpPr>
            <a:grpSpLocks/>
          </p:cNvGrpSpPr>
          <p:nvPr/>
        </p:nvGrpSpPr>
        <p:grpSpPr bwMode="auto">
          <a:xfrm>
            <a:off x="2286000" y="12700"/>
            <a:ext cx="6754813" cy="1663700"/>
            <a:chOff x="2362200" y="1840087"/>
            <a:chExt cx="6755125" cy="1663997"/>
          </a:xfrm>
        </p:grpSpPr>
        <p:grpSp>
          <p:nvGrpSpPr>
            <p:cNvPr id="24646" name="Group 20"/>
            <p:cNvGrpSpPr>
              <a:grpSpLocks/>
            </p:cNvGrpSpPr>
            <p:nvPr/>
          </p:nvGrpSpPr>
          <p:grpSpPr bwMode="auto">
            <a:xfrm>
              <a:off x="2362200" y="2469397"/>
              <a:ext cx="6755125" cy="1034687"/>
              <a:chOff x="2362200" y="2469397"/>
              <a:chExt cx="6755125" cy="1034687"/>
            </a:xfrm>
          </p:grpSpPr>
          <p:grpSp>
            <p:nvGrpSpPr>
              <p:cNvPr id="24650" name="Group 1"/>
              <p:cNvGrpSpPr>
                <a:grpSpLocks/>
              </p:cNvGrpSpPr>
              <p:nvPr/>
            </p:nvGrpSpPr>
            <p:grpSpPr bwMode="auto">
              <a:xfrm>
                <a:off x="2362200" y="2469397"/>
                <a:ext cx="6755125" cy="661988"/>
                <a:chOff x="1202608" y="3809444"/>
                <a:chExt cx="6754029" cy="662448"/>
              </a:xfrm>
            </p:grpSpPr>
            <p:sp>
              <p:nvSpPr>
                <p:cNvPr id="24652" name="Rectangle 4"/>
                <p:cNvSpPr>
                  <a:spLocks noChangeArrowheads="1"/>
                </p:cNvSpPr>
                <p:nvPr/>
              </p:nvSpPr>
              <p:spPr bwMode="auto">
                <a:xfrm>
                  <a:off x="1954231" y="3809444"/>
                  <a:ext cx="5038636" cy="662448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 dirty="0" smtClean="0">
                      <a:latin typeface="Arial" panose="020B0604020202020204" pitchFamily="34" charset="0"/>
                    </a:rPr>
                    <a:t>Traditional LSTM</a:t>
                  </a:r>
                  <a:endParaRPr lang="en-US" altLang="en-US" sz="18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4653" name="Line 5"/>
                <p:cNvSpPr>
                  <a:spLocks noChangeShapeType="1"/>
                </p:cNvSpPr>
                <p:nvPr/>
              </p:nvSpPr>
              <p:spPr bwMode="auto">
                <a:xfrm>
                  <a:off x="1593956" y="4089272"/>
                  <a:ext cx="360274" cy="1205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54" name="Line 8"/>
                <p:cNvSpPr>
                  <a:spLocks noChangeShapeType="1"/>
                </p:cNvSpPr>
                <p:nvPr/>
              </p:nvSpPr>
              <p:spPr bwMode="auto">
                <a:xfrm>
                  <a:off x="6992868" y="4089273"/>
                  <a:ext cx="408030" cy="1205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55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202608" y="3865817"/>
                  <a:ext cx="479540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x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t-1</a:t>
                  </a:r>
                </a:p>
              </p:txBody>
            </p:sp>
            <p:sp>
              <p:nvSpPr>
                <p:cNvPr id="24656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477097" y="3904479"/>
                  <a:ext cx="479540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y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t-1</a:t>
                  </a:r>
                </a:p>
              </p:txBody>
            </p:sp>
          </p:grpSp>
          <p:cxnSp>
            <p:nvCxnSpPr>
              <p:cNvPr id="5" name="Straight Arrow Connector 4"/>
              <p:cNvCxnSpPr/>
              <p:nvPr/>
            </p:nvCxnSpPr>
            <p:spPr>
              <a:xfrm>
                <a:off x="7412271" y="3142069"/>
                <a:ext cx="0" cy="36201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647" name="Group 18"/>
            <p:cNvGrpSpPr>
              <a:grpSpLocks/>
            </p:cNvGrpSpPr>
            <p:nvPr/>
          </p:nvGrpSpPr>
          <p:grpSpPr bwMode="auto">
            <a:xfrm>
              <a:off x="7204502" y="1840087"/>
              <a:ext cx="415498" cy="646669"/>
              <a:chOff x="7204502" y="1840087"/>
              <a:chExt cx="415498" cy="646669"/>
            </a:xfrm>
          </p:grpSpPr>
          <p:cxnSp>
            <p:nvCxnSpPr>
              <p:cNvPr id="7" name="Straight Arrow Connector 6"/>
              <p:cNvCxnSpPr/>
              <p:nvPr/>
            </p:nvCxnSpPr>
            <p:spPr>
              <a:xfrm>
                <a:off x="7423384" y="2227506"/>
                <a:ext cx="0" cy="25880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649" name="TextBox 10"/>
              <p:cNvSpPr txBox="1">
                <a:spLocks noChangeArrowheads="1"/>
              </p:cNvSpPr>
              <p:nvPr/>
            </p:nvSpPr>
            <p:spPr bwMode="auto">
              <a:xfrm>
                <a:off x="7204502" y="1840087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grpSp>
        <p:nvGrpSpPr>
          <p:cNvPr id="24586" name="Group 39"/>
          <p:cNvGrpSpPr>
            <a:grpSpLocks/>
          </p:cNvGrpSpPr>
          <p:nvPr/>
        </p:nvGrpSpPr>
        <p:grpSpPr bwMode="auto">
          <a:xfrm>
            <a:off x="2209800" y="5176838"/>
            <a:ext cx="6945313" cy="1571625"/>
            <a:chOff x="2314084" y="4157232"/>
            <a:chExt cx="6946011" cy="1571414"/>
          </a:xfrm>
        </p:grpSpPr>
        <p:grpSp>
          <p:nvGrpSpPr>
            <p:cNvPr id="24635" name="Group 22"/>
            <p:cNvGrpSpPr>
              <a:grpSpLocks/>
            </p:cNvGrpSpPr>
            <p:nvPr/>
          </p:nvGrpSpPr>
          <p:grpSpPr bwMode="auto">
            <a:xfrm>
              <a:off x="2314084" y="4157232"/>
              <a:ext cx="6946011" cy="1024368"/>
              <a:chOff x="2324475" y="2463092"/>
              <a:chExt cx="6946011" cy="1024368"/>
            </a:xfrm>
          </p:grpSpPr>
          <p:grpSp>
            <p:nvGrpSpPr>
              <p:cNvPr id="24639" name="Group 1"/>
              <p:cNvGrpSpPr>
                <a:grpSpLocks/>
              </p:cNvGrpSpPr>
              <p:nvPr/>
            </p:nvGrpSpPr>
            <p:grpSpPr bwMode="auto">
              <a:xfrm>
                <a:off x="2324475" y="2825472"/>
                <a:ext cx="6946011" cy="661988"/>
                <a:chOff x="1164890" y="3809444"/>
                <a:chExt cx="6944881" cy="662448"/>
              </a:xfrm>
            </p:grpSpPr>
            <p:sp>
              <p:nvSpPr>
                <p:cNvPr id="24641" name="Rectangle 4"/>
                <p:cNvSpPr>
                  <a:spLocks noChangeArrowheads="1"/>
                </p:cNvSpPr>
                <p:nvPr/>
              </p:nvSpPr>
              <p:spPr bwMode="auto">
                <a:xfrm>
                  <a:off x="2002955" y="3809444"/>
                  <a:ext cx="5045405" cy="662448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 dirty="0" smtClean="0">
                      <a:latin typeface="Arial" panose="020B0604020202020204" pitchFamily="34" charset="0"/>
                    </a:rPr>
                    <a:t>Traditional LSTM</a:t>
                  </a:r>
                  <a:endParaRPr lang="en-US" altLang="en-US" sz="18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4642" name="Line 5"/>
                <p:cNvSpPr>
                  <a:spLocks noChangeShapeType="1"/>
                </p:cNvSpPr>
                <p:nvPr/>
              </p:nvSpPr>
              <p:spPr bwMode="auto">
                <a:xfrm>
                  <a:off x="1622041" y="4089273"/>
                  <a:ext cx="36025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43" name="Line 8"/>
                <p:cNvSpPr>
                  <a:spLocks noChangeShapeType="1"/>
                </p:cNvSpPr>
                <p:nvPr/>
              </p:nvSpPr>
              <p:spPr bwMode="auto">
                <a:xfrm>
                  <a:off x="7031335" y="4089273"/>
                  <a:ext cx="484227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44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164890" y="3865817"/>
                  <a:ext cx="518007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x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t+1</a:t>
                  </a:r>
                </a:p>
              </p:txBody>
            </p:sp>
            <p:sp>
              <p:nvSpPr>
                <p:cNvPr id="24645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591764" y="3892424"/>
                  <a:ext cx="518007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y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t+1</a:t>
                  </a:r>
                </a:p>
              </p:txBody>
            </p:sp>
          </p:grpSp>
          <p:cxnSp>
            <p:nvCxnSpPr>
              <p:cNvPr id="25" name="Straight Arrow Connector 24"/>
              <p:cNvCxnSpPr/>
              <p:nvPr/>
            </p:nvCxnSpPr>
            <p:spPr>
              <a:xfrm>
                <a:off x="7535174" y="2463092"/>
                <a:ext cx="0" cy="36190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636" name="Group 19"/>
            <p:cNvGrpSpPr>
              <a:grpSpLocks/>
            </p:cNvGrpSpPr>
            <p:nvPr/>
          </p:nvGrpSpPr>
          <p:grpSpPr bwMode="auto">
            <a:xfrm>
              <a:off x="7267084" y="5181600"/>
              <a:ext cx="415498" cy="547046"/>
              <a:chOff x="7267084" y="5181600"/>
              <a:chExt cx="415498" cy="547046"/>
            </a:xfrm>
          </p:grpSpPr>
          <p:cxnSp>
            <p:nvCxnSpPr>
              <p:cNvPr id="45" name="Straight Arrow Connector 44"/>
              <p:cNvCxnSpPr/>
              <p:nvPr/>
            </p:nvCxnSpPr>
            <p:spPr>
              <a:xfrm>
                <a:off x="7516845" y="5181031"/>
                <a:ext cx="0" cy="26031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638" name="TextBox 46"/>
              <p:cNvSpPr txBox="1">
                <a:spLocks noChangeArrowheads="1"/>
              </p:cNvSpPr>
              <p:nvPr/>
            </p:nvSpPr>
            <p:spPr bwMode="auto">
              <a:xfrm>
                <a:off x="7267084" y="5359314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sp>
        <p:nvSpPr>
          <p:cNvPr id="24587" name="TextBox 37"/>
          <p:cNvSpPr txBox="1">
            <a:spLocks noChangeArrowheads="1"/>
          </p:cNvSpPr>
          <p:nvPr/>
        </p:nvSpPr>
        <p:spPr bwMode="auto">
          <a:xfrm>
            <a:off x="7407275" y="5138738"/>
            <a:ext cx="3429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</a:t>
            </a:r>
            <a:r>
              <a:rPr lang="en-US" altLang="en-US" sz="1800" baseline="-25000">
                <a:latin typeface="Arial" panose="020B0604020202020204" pitchFamily="34" charset="0"/>
              </a:rPr>
              <a:t>t</a:t>
            </a:r>
          </a:p>
        </p:txBody>
      </p:sp>
      <p:sp>
        <p:nvSpPr>
          <p:cNvPr id="24588" name="TextBox 38"/>
          <p:cNvSpPr txBox="1">
            <a:spLocks noChangeArrowheads="1"/>
          </p:cNvSpPr>
          <p:nvPr/>
        </p:nvSpPr>
        <p:spPr bwMode="auto">
          <a:xfrm>
            <a:off x="7388225" y="1285875"/>
            <a:ext cx="479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</a:t>
            </a:r>
            <a:r>
              <a:rPr lang="en-US" altLang="en-US" sz="1800" baseline="-25000">
                <a:latin typeface="Arial" panose="020B0604020202020204" pitchFamily="34" charset="0"/>
              </a:rPr>
              <a:t>t-1</a:t>
            </a:r>
          </a:p>
        </p:txBody>
      </p:sp>
      <p:grpSp>
        <p:nvGrpSpPr>
          <p:cNvPr id="24589" name="Group 32"/>
          <p:cNvGrpSpPr>
            <a:grpSpLocks/>
          </p:cNvGrpSpPr>
          <p:nvPr/>
        </p:nvGrpSpPr>
        <p:grpSpPr bwMode="auto">
          <a:xfrm>
            <a:off x="7867650" y="920750"/>
            <a:ext cx="414338" cy="755650"/>
            <a:chOff x="7867485" y="921347"/>
            <a:chExt cx="413763" cy="755053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8281248" y="921347"/>
              <a:ext cx="0" cy="5742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867485" y="1495568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7867485" y="1495568"/>
              <a:ext cx="0" cy="1808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590" name="Group 48"/>
          <p:cNvGrpSpPr>
            <a:grpSpLocks/>
          </p:cNvGrpSpPr>
          <p:nvPr/>
        </p:nvGrpSpPr>
        <p:grpSpPr bwMode="auto">
          <a:xfrm>
            <a:off x="7848600" y="4745038"/>
            <a:ext cx="412750" cy="755650"/>
            <a:chOff x="7867485" y="921347"/>
            <a:chExt cx="413763" cy="755053"/>
          </a:xfrm>
        </p:grpSpPr>
        <p:cxnSp>
          <p:nvCxnSpPr>
            <p:cNvPr id="50" name="Straight Connector 49"/>
            <p:cNvCxnSpPr/>
            <p:nvPr/>
          </p:nvCxnSpPr>
          <p:spPr>
            <a:xfrm>
              <a:off x="8281248" y="921347"/>
              <a:ext cx="0" cy="5742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7867485" y="1495568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>
              <a:off x="7867485" y="1495568"/>
              <a:ext cx="0" cy="1808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591" name="Group 52"/>
          <p:cNvGrpSpPr>
            <a:grpSpLocks/>
          </p:cNvGrpSpPr>
          <p:nvPr/>
        </p:nvGrpSpPr>
        <p:grpSpPr bwMode="auto">
          <a:xfrm>
            <a:off x="7827963" y="5818188"/>
            <a:ext cx="414337" cy="654050"/>
            <a:chOff x="7867485" y="1023124"/>
            <a:chExt cx="413763" cy="653276"/>
          </a:xfrm>
        </p:grpSpPr>
        <p:cxnSp>
          <p:nvCxnSpPr>
            <p:cNvPr id="54" name="Straight Connector 53"/>
            <p:cNvCxnSpPr/>
            <p:nvPr/>
          </p:nvCxnSpPr>
          <p:spPr>
            <a:xfrm>
              <a:off x="8281248" y="1023124"/>
              <a:ext cx="0" cy="4725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7867485" y="1495639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>
              <a:off x="7867485" y="1495639"/>
              <a:ext cx="0" cy="18076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592" name="Oval 39"/>
          <p:cNvSpPr>
            <a:spLocks noChangeArrowheads="1"/>
          </p:cNvSpPr>
          <p:nvPr/>
        </p:nvSpPr>
        <p:spPr bwMode="auto">
          <a:xfrm>
            <a:off x="3979863" y="1981200"/>
            <a:ext cx="830262" cy="43338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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cxnSp>
        <p:nvCxnSpPr>
          <p:cNvPr id="58" name="Straight Arrow Connector 57"/>
          <p:cNvCxnSpPr/>
          <p:nvPr/>
        </p:nvCxnSpPr>
        <p:spPr>
          <a:xfrm>
            <a:off x="3067050" y="2179638"/>
            <a:ext cx="887413" cy="190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594" name="Group 62"/>
          <p:cNvGrpSpPr>
            <a:grpSpLocks/>
          </p:cNvGrpSpPr>
          <p:nvPr/>
        </p:nvGrpSpPr>
        <p:grpSpPr bwMode="auto">
          <a:xfrm>
            <a:off x="3511550" y="1655763"/>
            <a:ext cx="4356100" cy="401637"/>
            <a:chOff x="3510828" y="1655240"/>
            <a:chExt cx="4356658" cy="40216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7867486" y="1655240"/>
              <a:ext cx="0" cy="173262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H="1">
              <a:off x="3510828" y="1828502"/>
              <a:ext cx="4356658" cy="0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3510828" y="1828502"/>
              <a:ext cx="0" cy="228898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/>
            <p:nvPr/>
          </p:nvCxnSpPr>
          <p:spPr>
            <a:xfrm>
              <a:off x="3510828" y="2057400"/>
              <a:ext cx="527118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595" name="Group 11274"/>
          <p:cNvGrpSpPr>
            <a:grpSpLocks/>
          </p:cNvGrpSpPr>
          <p:nvPr/>
        </p:nvGrpSpPr>
        <p:grpSpPr bwMode="auto">
          <a:xfrm>
            <a:off x="4810125" y="1854200"/>
            <a:ext cx="2144713" cy="369888"/>
            <a:chOff x="4810125" y="1854114"/>
            <a:chExt cx="2144985" cy="369332"/>
          </a:xfrm>
        </p:grpSpPr>
        <p:cxnSp>
          <p:nvCxnSpPr>
            <p:cNvPr id="11265" name="Straight Arrow Connector 11264"/>
            <p:cNvCxnSpPr/>
            <p:nvPr/>
          </p:nvCxnSpPr>
          <p:spPr>
            <a:xfrm>
              <a:off x="4810125" y="2198084"/>
              <a:ext cx="2144985" cy="2536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621" name="TextBox 11266"/>
            <p:cNvSpPr txBox="1">
              <a:spLocks noChangeArrowheads="1"/>
            </p:cNvSpPr>
            <p:nvPr/>
          </p:nvSpPr>
          <p:spPr bwMode="auto">
            <a:xfrm>
              <a:off x="5641080" y="1854114"/>
              <a:ext cx="29206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f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24596" name="Oval 39"/>
          <p:cNvSpPr>
            <a:spLocks noChangeArrowheads="1"/>
          </p:cNvSpPr>
          <p:nvPr/>
        </p:nvSpPr>
        <p:spPr bwMode="auto">
          <a:xfrm>
            <a:off x="3954463" y="2614613"/>
            <a:ext cx="831850" cy="433387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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grpSp>
        <p:nvGrpSpPr>
          <p:cNvPr id="24597" name="Group 35"/>
          <p:cNvGrpSpPr>
            <a:grpSpLocks/>
          </p:cNvGrpSpPr>
          <p:nvPr/>
        </p:nvGrpSpPr>
        <p:grpSpPr bwMode="auto">
          <a:xfrm>
            <a:off x="3352800" y="2179638"/>
            <a:ext cx="601663" cy="715962"/>
            <a:chOff x="3352800" y="2179461"/>
            <a:chExt cx="601807" cy="716139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3352800" y="2179461"/>
              <a:ext cx="0" cy="7161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>
              <a:off x="3352800" y="2895600"/>
              <a:ext cx="60180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598" name="Group 45"/>
          <p:cNvGrpSpPr>
            <a:grpSpLocks/>
          </p:cNvGrpSpPr>
          <p:nvPr/>
        </p:nvGrpSpPr>
        <p:grpSpPr bwMode="auto">
          <a:xfrm>
            <a:off x="3511550" y="1995488"/>
            <a:ext cx="442913" cy="747712"/>
            <a:chOff x="3510828" y="1994795"/>
            <a:chExt cx="443779" cy="748405"/>
          </a:xfrm>
        </p:grpSpPr>
        <p:cxnSp>
          <p:nvCxnSpPr>
            <p:cNvPr id="42" name="Straight Connector 41"/>
            <p:cNvCxnSpPr/>
            <p:nvPr/>
          </p:nvCxnSpPr>
          <p:spPr>
            <a:xfrm>
              <a:off x="3510828" y="1994795"/>
              <a:ext cx="0" cy="748405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>
              <a:off x="3510828" y="2743200"/>
              <a:ext cx="443779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Rectangle 77"/>
          <p:cNvSpPr/>
          <p:nvPr/>
        </p:nvSpPr>
        <p:spPr bwMode="auto">
          <a:xfrm>
            <a:off x="3546475" y="1936750"/>
            <a:ext cx="4321175" cy="596900"/>
          </a:xfrm>
          <a:prstGeom prst="rect">
            <a:avLst/>
          </a:prstGeom>
          <a:solidFill>
            <a:schemeClr val="tx1">
              <a:lumMod val="50000"/>
              <a:lumOff val="50000"/>
              <a:alpha val="7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grpSp>
        <p:nvGrpSpPr>
          <p:cNvPr id="24600" name="Group 11281"/>
          <p:cNvGrpSpPr>
            <a:grpSpLocks/>
          </p:cNvGrpSpPr>
          <p:nvPr/>
        </p:nvGrpSpPr>
        <p:grpSpPr bwMode="auto">
          <a:xfrm>
            <a:off x="4786313" y="2497138"/>
            <a:ext cx="1462087" cy="369887"/>
            <a:chOff x="4785562" y="2497447"/>
            <a:chExt cx="1462838" cy="369332"/>
          </a:xfrm>
        </p:grpSpPr>
        <p:cxnSp>
          <p:nvCxnSpPr>
            <p:cNvPr id="11276" name="Straight Connector 11275"/>
            <p:cNvCxnSpPr>
              <a:stCxn id="24596" idx="6"/>
            </p:cNvCxnSpPr>
            <p:nvPr/>
          </p:nvCxnSpPr>
          <p:spPr>
            <a:xfrm flipV="1">
              <a:off x="4785562" y="2830322"/>
              <a:ext cx="146283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615" name="TextBox 11280"/>
            <p:cNvSpPr txBox="1">
              <a:spLocks noChangeArrowheads="1"/>
            </p:cNvSpPr>
            <p:nvPr/>
          </p:nvSpPr>
          <p:spPr bwMode="auto">
            <a:xfrm>
              <a:off x="5494015" y="2497447"/>
              <a:ext cx="27924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i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76" name="Rectangle 75"/>
          <p:cNvSpPr/>
          <p:nvPr/>
        </p:nvSpPr>
        <p:spPr bwMode="auto">
          <a:xfrm>
            <a:off x="3546475" y="2535238"/>
            <a:ext cx="4321175" cy="596900"/>
          </a:xfrm>
          <a:prstGeom prst="rect">
            <a:avLst/>
          </a:prstGeom>
          <a:solidFill>
            <a:schemeClr val="tx1">
              <a:lumMod val="50000"/>
              <a:lumOff val="50000"/>
              <a:alpha val="7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77" name="Oval 39"/>
          <p:cNvSpPr>
            <a:spLocks noChangeArrowheads="1"/>
          </p:cNvSpPr>
          <p:nvPr/>
        </p:nvSpPr>
        <p:spPr bwMode="auto">
          <a:xfrm>
            <a:off x="3954463" y="3286125"/>
            <a:ext cx="831850" cy="43338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tanh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grpSp>
        <p:nvGrpSpPr>
          <p:cNvPr id="79" name="Group 78"/>
          <p:cNvGrpSpPr>
            <a:grpSpLocks/>
          </p:cNvGrpSpPr>
          <p:nvPr/>
        </p:nvGrpSpPr>
        <p:grpSpPr bwMode="auto">
          <a:xfrm>
            <a:off x="3352800" y="2884488"/>
            <a:ext cx="601663" cy="682625"/>
            <a:chOff x="3352800" y="2179461"/>
            <a:chExt cx="601807" cy="716139"/>
          </a:xfrm>
        </p:grpSpPr>
        <p:cxnSp>
          <p:nvCxnSpPr>
            <p:cNvPr id="80" name="Straight Connector 79"/>
            <p:cNvCxnSpPr/>
            <p:nvPr/>
          </p:nvCxnSpPr>
          <p:spPr>
            <a:xfrm>
              <a:off x="3352800" y="2179461"/>
              <a:ext cx="0" cy="7161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/>
            <p:cNvCxnSpPr/>
            <p:nvPr/>
          </p:nvCxnSpPr>
          <p:spPr>
            <a:xfrm>
              <a:off x="3352800" y="2895600"/>
              <a:ext cx="60180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Group 81"/>
          <p:cNvGrpSpPr>
            <a:grpSpLocks/>
          </p:cNvGrpSpPr>
          <p:nvPr/>
        </p:nvGrpSpPr>
        <p:grpSpPr bwMode="auto">
          <a:xfrm>
            <a:off x="3511550" y="2743200"/>
            <a:ext cx="442913" cy="671513"/>
            <a:chOff x="3510828" y="1994795"/>
            <a:chExt cx="443779" cy="748405"/>
          </a:xfrm>
        </p:grpSpPr>
        <p:cxnSp>
          <p:nvCxnSpPr>
            <p:cNvPr id="83" name="Straight Connector 82"/>
            <p:cNvCxnSpPr/>
            <p:nvPr/>
          </p:nvCxnSpPr>
          <p:spPr>
            <a:xfrm>
              <a:off x="3510828" y="1994795"/>
              <a:ext cx="0" cy="748405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>
              <a:off x="3510828" y="2743200"/>
              <a:ext cx="443779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 42"/>
          <p:cNvGrpSpPr>
            <a:grpSpLocks/>
          </p:cNvGrpSpPr>
          <p:nvPr/>
        </p:nvGrpSpPr>
        <p:grpSpPr bwMode="auto">
          <a:xfrm>
            <a:off x="4810125" y="3198813"/>
            <a:ext cx="963613" cy="368300"/>
            <a:chOff x="4810125" y="3198473"/>
            <a:chExt cx="963134" cy="369332"/>
          </a:xfrm>
        </p:grpSpPr>
        <p:cxnSp>
          <p:nvCxnSpPr>
            <p:cNvPr id="34" name="Straight Arrow Connector 33"/>
            <p:cNvCxnSpPr/>
            <p:nvPr/>
          </p:nvCxnSpPr>
          <p:spPr>
            <a:xfrm>
              <a:off x="4810125" y="3528006"/>
              <a:ext cx="96313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609" name="TextBox 36"/>
            <p:cNvSpPr txBox="1">
              <a:spLocks noChangeArrowheads="1"/>
            </p:cNvSpPr>
            <p:nvPr/>
          </p:nvSpPr>
          <p:spPr bwMode="auto">
            <a:xfrm>
              <a:off x="5066143" y="3198473"/>
              <a:ext cx="3561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a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88" name="AutoShape 44"/>
          <p:cNvSpPr>
            <a:spLocks noChangeArrowheads="1"/>
          </p:cNvSpPr>
          <p:nvPr/>
        </p:nvSpPr>
        <p:spPr bwMode="auto">
          <a:xfrm>
            <a:off x="3621088" y="4027488"/>
            <a:ext cx="2976562" cy="1033462"/>
          </a:xfrm>
          <a:prstGeom prst="wedgeRoundRectCallout">
            <a:avLst>
              <a:gd name="adj1" fmla="val -28431"/>
              <a:gd name="adj2" fmla="val -71736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rgbClr val="0000FF"/>
                </a:solidFill>
                <a:latin typeface="Arial" panose="020B0604020202020204" pitchFamily="34" charset="0"/>
              </a:rPr>
              <a:t>Input activation gate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a</a:t>
            </a:r>
            <a:r>
              <a:rPr lang="en-US" altLang="en-US" sz="1800" baseline="-25000" dirty="0">
                <a:latin typeface="Arial" panose="020B0604020202020204" pitchFamily="34" charset="0"/>
              </a:rPr>
              <a:t>t</a:t>
            </a:r>
            <a:r>
              <a:rPr lang="en-US" altLang="en-US" sz="1800" dirty="0">
                <a:latin typeface="Arial" panose="020B0604020202020204" pitchFamily="34" charset="0"/>
              </a:rPr>
              <a:t> = 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tanh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(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W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a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] + 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b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a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cxnSp>
        <p:nvCxnSpPr>
          <p:cNvPr id="91" name="Straight Arrow Connector 90"/>
          <p:cNvCxnSpPr/>
          <p:nvPr/>
        </p:nvCxnSpPr>
        <p:spPr>
          <a:xfrm>
            <a:off x="6248400" y="2830513"/>
            <a:ext cx="0" cy="48101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11"/>
          <p:cNvSpPr txBox="1">
            <a:spLocks noChangeArrowheads="1"/>
          </p:cNvSpPr>
          <p:nvPr/>
        </p:nvSpPr>
        <p:spPr bwMode="auto">
          <a:xfrm>
            <a:off x="157956" y="2516227"/>
            <a:ext cx="2607640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 smtClean="0">
                <a:latin typeface="Arial" panose="020B0604020202020204" pitchFamily="34" charset="0"/>
              </a:rPr>
              <a:t>f</a:t>
            </a:r>
            <a:r>
              <a:rPr lang="en-US" altLang="en-US" sz="1800" baseline="-25000" dirty="0" err="1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(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W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f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] + b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f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87" name="TextBox 11"/>
          <p:cNvSpPr txBox="1">
            <a:spLocks noChangeArrowheads="1"/>
          </p:cNvSpPr>
          <p:nvPr/>
        </p:nvSpPr>
        <p:spPr bwMode="auto">
          <a:xfrm>
            <a:off x="132899" y="3020219"/>
            <a:ext cx="2607640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i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(W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i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] + b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i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89" name="TextBox 11"/>
          <p:cNvSpPr txBox="1">
            <a:spLocks noChangeArrowheads="1"/>
          </p:cNvSpPr>
          <p:nvPr/>
        </p:nvSpPr>
        <p:spPr bwMode="auto">
          <a:xfrm>
            <a:off x="132899" y="3551225"/>
            <a:ext cx="2774774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a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tanh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(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W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a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] + 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b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a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991822" y="227665"/>
            <a:ext cx="2600218" cy="923330"/>
            <a:chOff x="6343757" y="2652718"/>
            <a:chExt cx="2600218" cy="923330"/>
          </a:xfrm>
        </p:grpSpPr>
        <p:sp>
          <p:nvSpPr>
            <p:cNvPr id="90" name="TextBox 11"/>
            <p:cNvSpPr txBox="1">
              <a:spLocks noChangeArrowheads="1"/>
            </p:cNvSpPr>
            <p:nvPr/>
          </p:nvSpPr>
          <p:spPr bwMode="auto">
            <a:xfrm>
              <a:off x="6343757" y="2652718"/>
              <a:ext cx="2600218" cy="923330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4" name="TextBox 93"/>
                <p:cNvSpPr txBox="1"/>
                <p:nvPr/>
              </p:nvSpPr>
              <p:spPr>
                <a:xfrm>
                  <a:off x="6421156" y="2733621"/>
                  <a:ext cx="1327864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err="1" smtClean="0"/>
                    <a:t>a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4" name="TextBox 9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21156" y="2733621"/>
                  <a:ext cx="1327864" cy="824906"/>
                </a:xfrm>
                <a:prstGeom prst="rect">
                  <a:avLst/>
                </a:prstGeom>
                <a:blipFill>
                  <a:blip r:embed="rId2"/>
                  <a:stretch>
                    <a:fillRect l="-41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8" name="TextBox 97"/>
            <p:cNvSpPr txBox="1"/>
            <p:nvPr/>
          </p:nvSpPr>
          <p:spPr>
            <a:xfrm>
              <a:off x="7718611" y="2904940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a</a:t>
              </a:r>
              <a:r>
                <a:rPr lang="en-US" dirty="0" smtClean="0"/>
                <a:t> = 0.5</a:t>
              </a:r>
              <a:endParaRPr lang="en-US" dirty="0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377812" y="5407025"/>
            <a:ext cx="2895600" cy="1295400"/>
            <a:chOff x="3377812" y="5407025"/>
            <a:chExt cx="2895600" cy="1295400"/>
          </a:xfrm>
        </p:grpSpPr>
        <p:sp>
          <p:nvSpPr>
            <p:cNvPr id="101" name="AutoShape 47"/>
            <p:cNvSpPr>
              <a:spLocks noChangeArrowheads="1"/>
            </p:cNvSpPr>
            <p:nvPr/>
          </p:nvSpPr>
          <p:spPr bwMode="auto">
            <a:xfrm>
              <a:off x="3377812" y="5407025"/>
              <a:ext cx="2895600" cy="1295400"/>
            </a:xfrm>
            <a:prstGeom prst="wedgeRoundRectCallout">
              <a:avLst>
                <a:gd name="adj1" fmla="val -13983"/>
                <a:gd name="adj2" fmla="val -81863"/>
                <a:gd name="adj3" fmla="val 16667"/>
              </a:avLst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tanh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function 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tanh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(net)</a:t>
              </a:r>
              <a:endParaRPr lang="en-US" altLang="en-US" sz="1800" dirty="0">
                <a:latin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106" name="Text Box 4"/>
            <p:cNvSpPr txBox="1">
              <a:spLocks noChangeArrowheads="1"/>
            </p:cNvSpPr>
            <p:nvPr/>
          </p:nvSpPr>
          <p:spPr bwMode="auto">
            <a:xfrm>
              <a:off x="3830240" y="5963130"/>
              <a:ext cx="558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y = </a:t>
              </a:r>
            </a:p>
          </p:txBody>
        </p:sp>
        <p:sp>
          <p:nvSpPr>
            <p:cNvPr id="107" name="Text Box 24"/>
            <p:cNvSpPr txBox="1">
              <a:spLocks noChangeArrowheads="1"/>
            </p:cNvSpPr>
            <p:nvPr/>
          </p:nvSpPr>
          <p:spPr bwMode="auto">
            <a:xfrm>
              <a:off x="4287440" y="5801205"/>
              <a:ext cx="1039813" cy="369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e</a:t>
              </a:r>
              <a:r>
                <a:rPr lang="en-US" altLang="en-US" sz="1800" baseline="30000">
                  <a:latin typeface="Arial" panose="020B0604020202020204" pitchFamily="34" charset="0"/>
                </a:rPr>
                <a:t>2 net</a:t>
              </a:r>
              <a:r>
                <a:rPr lang="en-US" altLang="en-US" sz="1800">
                  <a:latin typeface="Arial" panose="020B0604020202020204" pitchFamily="34" charset="0"/>
                </a:rPr>
                <a:t> – 1</a:t>
              </a:r>
            </a:p>
          </p:txBody>
        </p:sp>
        <p:sp>
          <p:nvSpPr>
            <p:cNvPr id="108" name="Text Box 25"/>
            <p:cNvSpPr txBox="1">
              <a:spLocks noChangeArrowheads="1"/>
            </p:cNvSpPr>
            <p:nvPr/>
          </p:nvSpPr>
          <p:spPr bwMode="auto">
            <a:xfrm>
              <a:off x="4298553" y="6144105"/>
              <a:ext cx="1152525" cy="369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e</a:t>
              </a:r>
              <a:r>
                <a:rPr lang="en-US" altLang="en-US" sz="1800" baseline="30000">
                  <a:latin typeface="Arial" panose="020B0604020202020204" pitchFamily="34" charset="0"/>
                </a:rPr>
                <a:t>2 net</a:t>
              </a:r>
              <a:r>
                <a:rPr lang="en-US" altLang="en-US" sz="1800">
                  <a:latin typeface="Arial" panose="020B0604020202020204" pitchFamily="34" charset="0"/>
                </a:rPr>
                <a:t> + 1 </a:t>
              </a:r>
              <a:endParaRPr lang="en-US" altLang="en-US" sz="1800" baseline="30000">
                <a:latin typeface="Arial" panose="020B0604020202020204" pitchFamily="34" charset="0"/>
              </a:endParaRPr>
            </a:p>
          </p:txBody>
        </p:sp>
        <p:sp>
          <p:nvSpPr>
            <p:cNvPr id="109" name="Line 26"/>
            <p:cNvSpPr>
              <a:spLocks noChangeShapeType="1"/>
            </p:cNvSpPr>
            <p:nvPr/>
          </p:nvSpPr>
          <p:spPr bwMode="auto">
            <a:xfrm>
              <a:off x="4287440" y="6144105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7" grpId="0" animBg="1"/>
      <p:bldP spid="88" grpId="0" animBg="1"/>
      <p:bldP spid="89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2560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89B3173-BC70-43EF-9636-CEE118B06A37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44</a:t>
            </a:fld>
            <a:endParaRPr lang="en-US" altLang="zh-TW" sz="1400" smtClean="0"/>
          </a:p>
        </p:txBody>
      </p:sp>
      <p:sp>
        <p:nvSpPr>
          <p:cNvPr id="25605" name="TextBox 1"/>
          <p:cNvSpPr txBox="1">
            <a:spLocks noChangeArrowheads="1"/>
          </p:cNvSpPr>
          <p:nvPr/>
        </p:nvSpPr>
        <p:spPr bwMode="auto">
          <a:xfrm>
            <a:off x="241300" y="760413"/>
            <a:ext cx="2008188" cy="36988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t-1</a:t>
            </a:r>
          </a:p>
        </p:txBody>
      </p:sp>
      <p:sp>
        <p:nvSpPr>
          <p:cNvPr id="25606" name="TextBox 11"/>
          <p:cNvSpPr txBox="1">
            <a:spLocks noChangeArrowheads="1"/>
          </p:cNvSpPr>
          <p:nvPr/>
        </p:nvSpPr>
        <p:spPr bwMode="auto">
          <a:xfrm>
            <a:off x="171450" y="1995488"/>
            <a:ext cx="2008188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</a:t>
            </a:r>
          </a:p>
        </p:txBody>
      </p:sp>
      <p:grpSp>
        <p:nvGrpSpPr>
          <p:cNvPr id="25607" name="Group 1"/>
          <p:cNvGrpSpPr>
            <a:grpSpLocks/>
          </p:cNvGrpSpPr>
          <p:nvPr/>
        </p:nvGrpSpPr>
        <p:grpSpPr bwMode="auto">
          <a:xfrm>
            <a:off x="2314575" y="1676400"/>
            <a:ext cx="6705600" cy="3500438"/>
            <a:chOff x="1308088" y="2108051"/>
            <a:chExt cx="6703663" cy="3502978"/>
          </a:xfrm>
        </p:grpSpPr>
        <p:sp>
          <p:nvSpPr>
            <p:cNvPr id="25679" name="Rectangle 4"/>
            <p:cNvSpPr>
              <a:spLocks noChangeArrowheads="1"/>
            </p:cNvSpPr>
            <p:nvPr/>
          </p:nvSpPr>
          <p:spPr bwMode="auto">
            <a:xfrm>
              <a:off x="2059718" y="2108051"/>
              <a:ext cx="5009335" cy="350297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5680" name="Line 5"/>
            <p:cNvSpPr>
              <a:spLocks noChangeShapeType="1"/>
            </p:cNvSpPr>
            <p:nvPr/>
          </p:nvSpPr>
          <p:spPr bwMode="auto">
            <a:xfrm>
              <a:off x="1623255" y="2616876"/>
              <a:ext cx="436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81" name="Line 8"/>
            <p:cNvSpPr>
              <a:spLocks noChangeShapeType="1"/>
            </p:cNvSpPr>
            <p:nvPr/>
          </p:nvSpPr>
          <p:spPr bwMode="auto">
            <a:xfrm flipV="1">
              <a:off x="7086077" y="5167239"/>
              <a:ext cx="48422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82" name="Text Box 11"/>
            <p:cNvSpPr txBox="1">
              <a:spLocks noChangeArrowheads="1"/>
            </p:cNvSpPr>
            <p:nvPr/>
          </p:nvSpPr>
          <p:spPr bwMode="auto">
            <a:xfrm>
              <a:off x="1308088" y="2393420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x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  <p:sp>
          <p:nvSpPr>
            <p:cNvPr id="25683" name="Text Box 14"/>
            <p:cNvSpPr txBox="1">
              <a:spLocks noChangeArrowheads="1"/>
            </p:cNvSpPr>
            <p:nvPr/>
          </p:nvSpPr>
          <p:spPr bwMode="auto">
            <a:xfrm>
              <a:off x="7668443" y="4929409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25608" name="TextBox 21"/>
          <p:cNvSpPr txBox="1">
            <a:spLocks noChangeArrowheads="1"/>
          </p:cNvSpPr>
          <p:nvPr/>
        </p:nvSpPr>
        <p:spPr bwMode="auto">
          <a:xfrm>
            <a:off x="92075" y="5602288"/>
            <a:ext cx="2017713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t+1</a:t>
            </a:r>
          </a:p>
        </p:txBody>
      </p:sp>
      <p:grpSp>
        <p:nvGrpSpPr>
          <p:cNvPr id="25609" name="Group 40"/>
          <p:cNvGrpSpPr>
            <a:grpSpLocks/>
          </p:cNvGrpSpPr>
          <p:nvPr/>
        </p:nvGrpSpPr>
        <p:grpSpPr bwMode="auto">
          <a:xfrm>
            <a:off x="2286000" y="12700"/>
            <a:ext cx="6754813" cy="1663700"/>
            <a:chOff x="2362200" y="1840087"/>
            <a:chExt cx="6755125" cy="1663997"/>
          </a:xfrm>
        </p:grpSpPr>
        <p:grpSp>
          <p:nvGrpSpPr>
            <p:cNvPr id="25668" name="Group 20"/>
            <p:cNvGrpSpPr>
              <a:grpSpLocks/>
            </p:cNvGrpSpPr>
            <p:nvPr/>
          </p:nvGrpSpPr>
          <p:grpSpPr bwMode="auto">
            <a:xfrm>
              <a:off x="2362200" y="2469397"/>
              <a:ext cx="6755125" cy="1034687"/>
              <a:chOff x="2362200" y="2469397"/>
              <a:chExt cx="6755125" cy="1034687"/>
            </a:xfrm>
          </p:grpSpPr>
          <p:grpSp>
            <p:nvGrpSpPr>
              <p:cNvPr id="25672" name="Group 1"/>
              <p:cNvGrpSpPr>
                <a:grpSpLocks/>
              </p:cNvGrpSpPr>
              <p:nvPr/>
            </p:nvGrpSpPr>
            <p:grpSpPr bwMode="auto">
              <a:xfrm>
                <a:off x="2362200" y="2469397"/>
                <a:ext cx="6755125" cy="661988"/>
                <a:chOff x="1202608" y="3809444"/>
                <a:chExt cx="6754029" cy="662448"/>
              </a:xfrm>
            </p:grpSpPr>
            <p:sp>
              <p:nvSpPr>
                <p:cNvPr id="25674" name="Rectangle 4"/>
                <p:cNvSpPr>
                  <a:spLocks noChangeArrowheads="1"/>
                </p:cNvSpPr>
                <p:nvPr/>
              </p:nvSpPr>
              <p:spPr bwMode="auto">
                <a:xfrm>
                  <a:off x="1954231" y="3809444"/>
                  <a:ext cx="5038636" cy="662448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 dirty="0" smtClean="0">
                      <a:latin typeface="Arial" panose="020B0604020202020204" pitchFamily="34" charset="0"/>
                    </a:rPr>
                    <a:t>Traditional LSTM</a:t>
                  </a:r>
                  <a:endParaRPr lang="en-US" altLang="en-US" sz="18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5675" name="Line 5"/>
                <p:cNvSpPr>
                  <a:spLocks noChangeShapeType="1"/>
                </p:cNvSpPr>
                <p:nvPr/>
              </p:nvSpPr>
              <p:spPr bwMode="auto">
                <a:xfrm>
                  <a:off x="1593956" y="4089272"/>
                  <a:ext cx="360274" cy="1205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676" name="Line 8"/>
                <p:cNvSpPr>
                  <a:spLocks noChangeShapeType="1"/>
                </p:cNvSpPr>
                <p:nvPr/>
              </p:nvSpPr>
              <p:spPr bwMode="auto">
                <a:xfrm>
                  <a:off x="6992868" y="4089273"/>
                  <a:ext cx="408030" cy="1205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677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202608" y="3865817"/>
                  <a:ext cx="479540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x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t-1</a:t>
                  </a:r>
                </a:p>
              </p:txBody>
            </p:sp>
            <p:sp>
              <p:nvSpPr>
                <p:cNvPr id="25678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477097" y="3904479"/>
                  <a:ext cx="479540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y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t-1</a:t>
                  </a:r>
                </a:p>
              </p:txBody>
            </p:sp>
          </p:grpSp>
          <p:cxnSp>
            <p:nvCxnSpPr>
              <p:cNvPr id="5" name="Straight Arrow Connector 4"/>
              <p:cNvCxnSpPr/>
              <p:nvPr/>
            </p:nvCxnSpPr>
            <p:spPr>
              <a:xfrm>
                <a:off x="7412271" y="3142069"/>
                <a:ext cx="0" cy="36201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669" name="Group 18"/>
            <p:cNvGrpSpPr>
              <a:grpSpLocks/>
            </p:cNvGrpSpPr>
            <p:nvPr/>
          </p:nvGrpSpPr>
          <p:grpSpPr bwMode="auto">
            <a:xfrm>
              <a:off x="7204502" y="1840087"/>
              <a:ext cx="415498" cy="646669"/>
              <a:chOff x="7204502" y="1840087"/>
              <a:chExt cx="415498" cy="646669"/>
            </a:xfrm>
          </p:grpSpPr>
          <p:cxnSp>
            <p:nvCxnSpPr>
              <p:cNvPr id="7" name="Straight Arrow Connector 6"/>
              <p:cNvCxnSpPr/>
              <p:nvPr/>
            </p:nvCxnSpPr>
            <p:spPr>
              <a:xfrm>
                <a:off x="7423384" y="2227506"/>
                <a:ext cx="0" cy="25880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671" name="TextBox 10"/>
              <p:cNvSpPr txBox="1">
                <a:spLocks noChangeArrowheads="1"/>
              </p:cNvSpPr>
              <p:nvPr/>
            </p:nvSpPr>
            <p:spPr bwMode="auto">
              <a:xfrm>
                <a:off x="7204502" y="1840087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grpSp>
        <p:nvGrpSpPr>
          <p:cNvPr id="25610" name="Group 39"/>
          <p:cNvGrpSpPr>
            <a:grpSpLocks/>
          </p:cNvGrpSpPr>
          <p:nvPr/>
        </p:nvGrpSpPr>
        <p:grpSpPr bwMode="auto">
          <a:xfrm>
            <a:off x="2209800" y="5176838"/>
            <a:ext cx="6945313" cy="1571625"/>
            <a:chOff x="2314084" y="4157232"/>
            <a:chExt cx="6946011" cy="1571414"/>
          </a:xfrm>
        </p:grpSpPr>
        <p:grpSp>
          <p:nvGrpSpPr>
            <p:cNvPr id="25657" name="Group 22"/>
            <p:cNvGrpSpPr>
              <a:grpSpLocks/>
            </p:cNvGrpSpPr>
            <p:nvPr/>
          </p:nvGrpSpPr>
          <p:grpSpPr bwMode="auto">
            <a:xfrm>
              <a:off x="2314084" y="4157232"/>
              <a:ext cx="6946011" cy="1024368"/>
              <a:chOff x="2324475" y="2463092"/>
              <a:chExt cx="6946011" cy="1024368"/>
            </a:xfrm>
          </p:grpSpPr>
          <p:grpSp>
            <p:nvGrpSpPr>
              <p:cNvPr id="25661" name="Group 1"/>
              <p:cNvGrpSpPr>
                <a:grpSpLocks/>
              </p:cNvGrpSpPr>
              <p:nvPr/>
            </p:nvGrpSpPr>
            <p:grpSpPr bwMode="auto">
              <a:xfrm>
                <a:off x="2324475" y="2825472"/>
                <a:ext cx="6946011" cy="661988"/>
                <a:chOff x="1164890" y="3809444"/>
                <a:chExt cx="6944881" cy="662448"/>
              </a:xfrm>
            </p:grpSpPr>
            <p:sp>
              <p:nvSpPr>
                <p:cNvPr id="25663" name="Rectangle 4"/>
                <p:cNvSpPr>
                  <a:spLocks noChangeArrowheads="1"/>
                </p:cNvSpPr>
                <p:nvPr/>
              </p:nvSpPr>
              <p:spPr bwMode="auto">
                <a:xfrm>
                  <a:off x="2002955" y="3809444"/>
                  <a:ext cx="5045405" cy="662448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 dirty="0" smtClean="0">
                      <a:latin typeface="Arial" panose="020B0604020202020204" pitchFamily="34" charset="0"/>
                    </a:rPr>
                    <a:t>Traditional LSTM</a:t>
                  </a:r>
                  <a:endParaRPr lang="en-US" altLang="en-US" sz="18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5664" name="Line 5"/>
                <p:cNvSpPr>
                  <a:spLocks noChangeShapeType="1"/>
                </p:cNvSpPr>
                <p:nvPr/>
              </p:nvSpPr>
              <p:spPr bwMode="auto">
                <a:xfrm>
                  <a:off x="1622041" y="4089273"/>
                  <a:ext cx="36025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665" name="Line 8"/>
                <p:cNvSpPr>
                  <a:spLocks noChangeShapeType="1"/>
                </p:cNvSpPr>
                <p:nvPr/>
              </p:nvSpPr>
              <p:spPr bwMode="auto">
                <a:xfrm>
                  <a:off x="7031335" y="4089273"/>
                  <a:ext cx="484227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666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164890" y="3865817"/>
                  <a:ext cx="518007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x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t+1</a:t>
                  </a:r>
                </a:p>
              </p:txBody>
            </p:sp>
            <p:sp>
              <p:nvSpPr>
                <p:cNvPr id="25667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591764" y="3892424"/>
                  <a:ext cx="518007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y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t+1</a:t>
                  </a:r>
                </a:p>
              </p:txBody>
            </p:sp>
          </p:grpSp>
          <p:cxnSp>
            <p:nvCxnSpPr>
              <p:cNvPr id="25" name="Straight Arrow Connector 24"/>
              <p:cNvCxnSpPr/>
              <p:nvPr/>
            </p:nvCxnSpPr>
            <p:spPr>
              <a:xfrm>
                <a:off x="7535174" y="2463092"/>
                <a:ext cx="0" cy="36190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658" name="Group 19"/>
            <p:cNvGrpSpPr>
              <a:grpSpLocks/>
            </p:cNvGrpSpPr>
            <p:nvPr/>
          </p:nvGrpSpPr>
          <p:grpSpPr bwMode="auto">
            <a:xfrm>
              <a:off x="7267084" y="5181600"/>
              <a:ext cx="415498" cy="547046"/>
              <a:chOff x="7267084" y="5181600"/>
              <a:chExt cx="415498" cy="547046"/>
            </a:xfrm>
          </p:grpSpPr>
          <p:cxnSp>
            <p:nvCxnSpPr>
              <p:cNvPr id="45" name="Straight Arrow Connector 44"/>
              <p:cNvCxnSpPr/>
              <p:nvPr/>
            </p:nvCxnSpPr>
            <p:spPr>
              <a:xfrm>
                <a:off x="7516845" y="5181031"/>
                <a:ext cx="0" cy="26031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660" name="TextBox 46"/>
              <p:cNvSpPr txBox="1">
                <a:spLocks noChangeArrowheads="1"/>
              </p:cNvSpPr>
              <p:nvPr/>
            </p:nvSpPr>
            <p:spPr bwMode="auto">
              <a:xfrm>
                <a:off x="7267084" y="5359314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sp>
        <p:nvSpPr>
          <p:cNvPr id="25611" name="TextBox 37"/>
          <p:cNvSpPr txBox="1">
            <a:spLocks noChangeArrowheads="1"/>
          </p:cNvSpPr>
          <p:nvPr/>
        </p:nvSpPr>
        <p:spPr bwMode="auto">
          <a:xfrm>
            <a:off x="7407275" y="5138738"/>
            <a:ext cx="3429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</a:t>
            </a:r>
            <a:r>
              <a:rPr lang="en-US" altLang="en-US" sz="1800" baseline="-25000">
                <a:latin typeface="Arial" panose="020B0604020202020204" pitchFamily="34" charset="0"/>
              </a:rPr>
              <a:t>t</a:t>
            </a:r>
          </a:p>
        </p:txBody>
      </p:sp>
      <p:sp>
        <p:nvSpPr>
          <p:cNvPr id="25612" name="TextBox 38"/>
          <p:cNvSpPr txBox="1">
            <a:spLocks noChangeArrowheads="1"/>
          </p:cNvSpPr>
          <p:nvPr/>
        </p:nvSpPr>
        <p:spPr bwMode="auto">
          <a:xfrm>
            <a:off x="7388225" y="1285875"/>
            <a:ext cx="479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</a:t>
            </a:r>
            <a:r>
              <a:rPr lang="en-US" altLang="en-US" sz="1800" baseline="-25000">
                <a:latin typeface="Arial" panose="020B0604020202020204" pitchFamily="34" charset="0"/>
              </a:rPr>
              <a:t>t-1</a:t>
            </a:r>
          </a:p>
        </p:txBody>
      </p:sp>
      <p:grpSp>
        <p:nvGrpSpPr>
          <p:cNvPr id="25613" name="Group 32"/>
          <p:cNvGrpSpPr>
            <a:grpSpLocks/>
          </p:cNvGrpSpPr>
          <p:nvPr/>
        </p:nvGrpSpPr>
        <p:grpSpPr bwMode="auto">
          <a:xfrm>
            <a:off x="7867650" y="920750"/>
            <a:ext cx="414338" cy="755650"/>
            <a:chOff x="7867485" y="921347"/>
            <a:chExt cx="413763" cy="755053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8281248" y="921347"/>
              <a:ext cx="0" cy="5742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867485" y="1495568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7867485" y="1495568"/>
              <a:ext cx="0" cy="1808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614" name="Group 48"/>
          <p:cNvGrpSpPr>
            <a:grpSpLocks/>
          </p:cNvGrpSpPr>
          <p:nvPr/>
        </p:nvGrpSpPr>
        <p:grpSpPr bwMode="auto">
          <a:xfrm>
            <a:off x="7848600" y="4745038"/>
            <a:ext cx="412750" cy="755650"/>
            <a:chOff x="7867485" y="921347"/>
            <a:chExt cx="413763" cy="755053"/>
          </a:xfrm>
        </p:grpSpPr>
        <p:cxnSp>
          <p:nvCxnSpPr>
            <p:cNvPr id="50" name="Straight Connector 49"/>
            <p:cNvCxnSpPr/>
            <p:nvPr/>
          </p:nvCxnSpPr>
          <p:spPr>
            <a:xfrm>
              <a:off x="8281248" y="921347"/>
              <a:ext cx="0" cy="5742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7867485" y="1495568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>
              <a:off x="7867485" y="1495568"/>
              <a:ext cx="0" cy="1808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615" name="Group 52"/>
          <p:cNvGrpSpPr>
            <a:grpSpLocks/>
          </p:cNvGrpSpPr>
          <p:nvPr/>
        </p:nvGrpSpPr>
        <p:grpSpPr bwMode="auto">
          <a:xfrm>
            <a:off x="7827963" y="5818188"/>
            <a:ext cx="414337" cy="654050"/>
            <a:chOff x="7867485" y="1023124"/>
            <a:chExt cx="413763" cy="653276"/>
          </a:xfrm>
        </p:grpSpPr>
        <p:cxnSp>
          <p:nvCxnSpPr>
            <p:cNvPr id="54" name="Straight Connector 53"/>
            <p:cNvCxnSpPr/>
            <p:nvPr/>
          </p:nvCxnSpPr>
          <p:spPr>
            <a:xfrm>
              <a:off x="8281248" y="1023124"/>
              <a:ext cx="0" cy="4725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7867485" y="1495639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>
              <a:off x="7867485" y="1495639"/>
              <a:ext cx="0" cy="18076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616" name="Oval 39"/>
          <p:cNvSpPr>
            <a:spLocks noChangeArrowheads="1"/>
          </p:cNvSpPr>
          <p:nvPr/>
        </p:nvSpPr>
        <p:spPr bwMode="auto">
          <a:xfrm>
            <a:off x="3979863" y="1981200"/>
            <a:ext cx="830262" cy="43338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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cxnSp>
        <p:nvCxnSpPr>
          <p:cNvPr id="58" name="Straight Arrow Connector 57"/>
          <p:cNvCxnSpPr/>
          <p:nvPr/>
        </p:nvCxnSpPr>
        <p:spPr>
          <a:xfrm>
            <a:off x="3067050" y="2179638"/>
            <a:ext cx="887413" cy="190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618" name="Group 62"/>
          <p:cNvGrpSpPr>
            <a:grpSpLocks/>
          </p:cNvGrpSpPr>
          <p:nvPr/>
        </p:nvGrpSpPr>
        <p:grpSpPr bwMode="auto">
          <a:xfrm>
            <a:off x="3511550" y="1655763"/>
            <a:ext cx="4356100" cy="401637"/>
            <a:chOff x="3510828" y="1655240"/>
            <a:chExt cx="4356658" cy="40216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7867486" y="1655240"/>
              <a:ext cx="0" cy="173262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H="1">
              <a:off x="3510828" y="1828502"/>
              <a:ext cx="4356658" cy="0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3510828" y="1828502"/>
              <a:ext cx="0" cy="228898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/>
            <p:nvPr/>
          </p:nvCxnSpPr>
          <p:spPr>
            <a:xfrm>
              <a:off x="3510828" y="2057400"/>
              <a:ext cx="527118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619" name="Group 11274"/>
          <p:cNvGrpSpPr>
            <a:grpSpLocks/>
          </p:cNvGrpSpPr>
          <p:nvPr/>
        </p:nvGrpSpPr>
        <p:grpSpPr bwMode="auto">
          <a:xfrm>
            <a:off x="4810125" y="1854200"/>
            <a:ext cx="2144713" cy="369888"/>
            <a:chOff x="4810125" y="1854114"/>
            <a:chExt cx="2144985" cy="369332"/>
          </a:xfrm>
        </p:grpSpPr>
        <p:cxnSp>
          <p:nvCxnSpPr>
            <p:cNvPr id="11265" name="Straight Arrow Connector 11264"/>
            <p:cNvCxnSpPr/>
            <p:nvPr/>
          </p:nvCxnSpPr>
          <p:spPr>
            <a:xfrm>
              <a:off x="4810125" y="2198084"/>
              <a:ext cx="2144985" cy="2536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643" name="TextBox 11266"/>
            <p:cNvSpPr txBox="1">
              <a:spLocks noChangeArrowheads="1"/>
            </p:cNvSpPr>
            <p:nvPr/>
          </p:nvSpPr>
          <p:spPr bwMode="auto">
            <a:xfrm>
              <a:off x="5641080" y="1854114"/>
              <a:ext cx="29206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f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25620" name="Oval 39"/>
          <p:cNvSpPr>
            <a:spLocks noChangeArrowheads="1"/>
          </p:cNvSpPr>
          <p:nvPr/>
        </p:nvSpPr>
        <p:spPr bwMode="auto">
          <a:xfrm>
            <a:off x="3954463" y="2614613"/>
            <a:ext cx="831850" cy="433387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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grpSp>
        <p:nvGrpSpPr>
          <p:cNvPr id="25621" name="Group 35"/>
          <p:cNvGrpSpPr>
            <a:grpSpLocks/>
          </p:cNvGrpSpPr>
          <p:nvPr/>
        </p:nvGrpSpPr>
        <p:grpSpPr bwMode="auto">
          <a:xfrm>
            <a:off x="3352800" y="2179638"/>
            <a:ext cx="601663" cy="715962"/>
            <a:chOff x="3352800" y="2179461"/>
            <a:chExt cx="601807" cy="716139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3352800" y="2179461"/>
              <a:ext cx="0" cy="7161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>
              <a:off x="3352800" y="2895600"/>
              <a:ext cx="60180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622" name="Group 45"/>
          <p:cNvGrpSpPr>
            <a:grpSpLocks/>
          </p:cNvGrpSpPr>
          <p:nvPr/>
        </p:nvGrpSpPr>
        <p:grpSpPr bwMode="auto">
          <a:xfrm>
            <a:off x="3511550" y="1995488"/>
            <a:ext cx="442913" cy="747712"/>
            <a:chOff x="3510828" y="1994795"/>
            <a:chExt cx="443779" cy="748405"/>
          </a:xfrm>
        </p:grpSpPr>
        <p:cxnSp>
          <p:nvCxnSpPr>
            <p:cNvPr id="42" name="Straight Connector 41"/>
            <p:cNvCxnSpPr/>
            <p:nvPr/>
          </p:nvCxnSpPr>
          <p:spPr>
            <a:xfrm>
              <a:off x="3510828" y="1994795"/>
              <a:ext cx="0" cy="748405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>
              <a:off x="3510828" y="2743200"/>
              <a:ext cx="443779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Rectangle 77"/>
          <p:cNvSpPr/>
          <p:nvPr/>
        </p:nvSpPr>
        <p:spPr bwMode="auto">
          <a:xfrm>
            <a:off x="3546475" y="1936750"/>
            <a:ext cx="4321175" cy="596900"/>
          </a:xfrm>
          <a:prstGeom prst="rect">
            <a:avLst/>
          </a:prstGeom>
          <a:solidFill>
            <a:schemeClr val="tx1">
              <a:lumMod val="50000"/>
              <a:lumOff val="50000"/>
              <a:alpha val="7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cxnSp>
        <p:nvCxnSpPr>
          <p:cNvPr id="11276" name="Straight Connector 11275"/>
          <p:cNvCxnSpPr>
            <a:stCxn id="25620" idx="6"/>
          </p:cNvCxnSpPr>
          <p:nvPr/>
        </p:nvCxnSpPr>
        <p:spPr>
          <a:xfrm flipV="1">
            <a:off x="4786313" y="2830513"/>
            <a:ext cx="146208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25" name="TextBox 11280"/>
          <p:cNvSpPr txBox="1">
            <a:spLocks noChangeArrowheads="1"/>
          </p:cNvSpPr>
          <p:nvPr/>
        </p:nvSpPr>
        <p:spPr bwMode="auto">
          <a:xfrm>
            <a:off x="5494338" y="2497138"/>
            <a:ext cx="279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i</a:t>
            </a:r>
            <a:r>
              <a:rPr lang="en-US" altLang="en-US" sz="1800" baseline="-25000">
                <a:latin typeface="Arial" panose="020B0604020202020204" pitchFamily="34" charset="0"/>
              </a:rPr>
              <a:t>t</a:t>
            </a:r>
          </a:p>
        </p:txBody>
      </p:sp>
      <p:sp>
        <p:nvSpPr>
          <p:cNvPr id="76" name="Rectangle 75"/>
          <p:cNvSpPr/>
          <p:nvPr/>
        </p:nvSpPr>
        <p:spPr bwMode="auto">
          <a:xfrm>
            <a:off x="3546475" y="2536032"/>
            <a:ext cx="4321175" cy="596900"/>
          </a:xfrm>
          <a:prstGeom prst="rect">
            <a:avLst/>
          </a:prstGeom>
          <a:solidFill>
            <a:schemeClr val="tx1">
              <a:lumMod val="50000"/>
              <a:lumOff val="50000"/>
              <a:alpha val="7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5627" name="Oval 39"/>
          <p:cNvSpPr>
            <a:spLocks noChangeArrowheads="1"/>
          </p:cNvSpPr>
          <p:nvPr/>
        </p:nvSpPr>
        <p:spPr bwMode="auto">
          <a:xfrm>
            <a:off x="3954463" y="3286125"/>
            <a:ext cx="831850" cy="43338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tanh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grpSp>
        <p:nvGrpSpPr>
          <p:cNvPr id="25628" name="Group 78"/>
          <p:cNvGrpSpPr>
            <a:grpSpLocks/>
          </p:cNvGrpSpPr>
          <p:nvPr/>
        </p:nvGrpSpPr>
        <p:grpSpPr bwMode="auto">
          <a:xfrm>
            <a:off x="3352800" y="2884488"/>
            <a:ext cx="601663" cy="682625"/>
            <a:chOff x="3352800" y="2179461"/>
            <a:chExt cx="601807" cy="716139"/>
          </a:xfrm>
        </p:grpSpPr>
        <p:cxnSp>
          <p:nvCxnSpPr>
            <p:cNvPr id="80" name="Straight Connector 79"/>
            <p:cNvCxnSpPr/>
            <p:nvPr/>
          </p:nvCxnSpPr>
          <p:spPr>
            <a:xfrm>
              <a:off x="3352800" y="2179461"/>
              <a:ext cx="0" cy="7161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/>
            <p:cNvCxnSpPr/>
            <p:nvPr/>
          </p:nvCxnSpPr>
          <p:spPr>
            <a:xfrm>
              <a:off x="3352800" y="2895600"/>
              <a:ext cx="60180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629" name="Group 81"/>
          <p:cNvGrpSpPr>
            <a:grpSpLocks/>
          </p:cNvGrpSpPr>
          <p:nvPr/>
        </p:nvGrpSpPr>
        <p:grpSpPr bwMode="auto">
          <a:xfrm>
            <a:off x="3511550" y="2743200"/>
            <a:ext cx="442913" cy="671513"/>
            <a:chOff x="3510828" y="1994795"/>
            <a:chExt cx="443779" cy="748405"/>
          </a:xfrm>
        </p:grpSpPr>
        <p:cxnSp>
          <p:nvCxnSpPr>
            <p:cNvPr id="83" name="Straight Connector 82"/>
            <p:cNvCxnSpPr/>
            <p:nvPr/>
          </p:nvCxnSpPr>
          <p:spPr>
            <a:xfrm>
              <a:off x="3510828" y="1994795"/>
              <a:ext cx="0" cy="748405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>
              <a:off x="3510828" y="2743200"/>
              <a:ext cx="443779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630" name="Group 42"/>
          <p:cNvGrpSpPr>
            <a:grpSpLocks/>
          </p:cNvGrpSpPr>
          <p:nvPr/>
        </p:nvGrpSpPr>
        <p:grpSpPr bwMode="auto">
          <a:xfrm>
            <a:off x="4810125" y="3198813"/>
            <a:ext cx="963613" cy="368300"/>
            <a:chOff x="4810125" y="3198473"/>
            <a:chExt cx="963134" cy="369332"/>
          </a:xfrm>
        </p:grpSpPr>
        <p:cxnSp>
          <p:nvCxnSpPr>
            <p:cNvPr id="34" name="Straight Arrow Connector 33"/>
            <p:cNvCxnSpPr/>
            <p:nvPr/>
          </p:nvCxnSpPr>
          <p:spPr>
            <a:xfrm>
              <a:off x="4810125" y="3528006"/>
              <a:ext cx="96313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633" name="TextBox 36"/>
            <p:cNvSpPr txBox="1">
              <a:spLocks noChangeArrowheads="1"/>
            </p:cNvSpPr>
            <p:nvPr/>
          </p:nvSpPr>
          <p:spPr bwMode="auto">
            <a:xfrm>
              <a:off x="5066143" y="3198473"/>
              <a:ext cx="3561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a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cxnSp>
        <p:nvCxnSpPr>
          <p:cNvPr id="87" name="Straight Arrow Connector 86"/>
          <p:cNvCxnSpPr/>
          <p:nvPr/>
        </p:nvCxnSpPr>
        <p:spPr>
          <a:xfrm>
            <a:off x="6248400" y="2830513"/>
            <a:ext cx="0" cy="48101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11"/>
          <p:cNvSpPr txBox="1">
            <a:spLocks noChangeArrowheads="1"/>
          </p:cNvSpPr>
          <p:nvPr/>
        </p:nvSpPr>
        <p:spPr bwMode="auto">
          <a:xfrm>
            <a:off x="157956" y="2516227"/>
            <a:ext cx="2607640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 smtClean="0">
                <a:latin typeface="Arial" panose="020B0604020202020204" pitchFamily="34" charset="0"/>
              </a:rPr>
              <a:t>f</a:t>
            </a:r>
            <a:r>
              <a:rPr lang="en-US" altLang="en-US" sz="1800" baseline="-25000" dirty="0" err="1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(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W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f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] + b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f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86" name="TextBox 11"/>
          <p:cNvSpPr txBox="1">
            <a:spLocks noChangeArrowheads="1"/>
          </p:cNvSpPr>
          <p:nvPr/>
        </p:nvSpPr>
        <p:spPr bwMode="auto">
          <a:xfrm>
            <a:off x="132899" y="3020219"/>
            <a:ext cx="2607640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i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(W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i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] + b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i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88" name="TextBox 11"/>
          <p:cNvSpPr txBox="1">
            <a:spLocks noChangeArrowheads="1"/>
          </p:cNvSpPr>
          <p:nvPr/>
        </p:nvSpPr>
        <p:spPr bwMode="auto">
          <a:xfrm>
            <a:off x="132899" y="3551225"/>
            <a:ext cx="2774774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a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tanh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(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W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a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] + 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b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a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2662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63A5CE9-0037-41EC-A3B1-508C59B57474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45</a:t>
            </a:fld>
            <a:endParaRPr lang="en-US" altLang="zh-TW" sz="1400" smtClean="0"/>
          </a:p>
        </p:txBody>
      </p:sp>
      <p:sp>
        <p:nvSpPr>
          <p:cNvPr id="26629" name="TextBox 1"/>
          <p:cNvSpPr txBox="1">
            <a:spLocks noChangeArrowheads="1"/>
          </p:cNvSpPr>
          <p:nvPr/>
        </p:nvSpPr>
        <p:spPr bwMode="auto">
          <a:xfrm>
            <a:off x="241300" y="760413"/>
            <a:ext cx="2008188" cy="36988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t-1</a:t>
            </a:r>
          </a:p>
        </p:txBody>
      </p:sp>
      <p:sp>
        <p:nvSpPr>
          <p:cNvPr id="26630" name="TextBox 11"/>
          <p:cNvSpPr txBox="1">
            <a:spLocks noChangeArrowheads="1"/>
          </p:cNvSpPr>
          <p:nvPr/>
        </p:nvSpPr>
        <p:spPr bwMode="auto">
          <a:xfrm>
            <a:off x="171450" y="1995488"/>
            <a:ext cx="2008188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</a:t>
            </a:r>
          </a:p>
        </p:txBody>
      </p:sp>
      <p:grpSp>
        <p:nvGrpSpPr>
          <p:cNvPr id="26631" name="Group 1"/>
          <p:cNvGrpSpPr>
            <a:grpSpLocks/>
          </p:cNvGrpSpPr>
          <p:nvPr/>
        </p:nvGrpSpPr>
        <p:grpSpPr bwMode="auto">
          <a:xfrm>
            <a:off x="2314575" y="1676400"/>
            <a:ext cx="6705600" cy="3500438"/>
            <a:chOff x="1308088" y="2108051"/>
            <a:chExt cx="6703663" cy="3502978"/>
          </a:xfrm>
        </p:grpSpPr>
        <p:sp>
          <p:nvSpPr>
            <p:cNvPr id="26714" name="Rectangle 4"/>
            <p:cNvSpPr>
              <a:spLocks noChangeArrowheads="1"/>
            </p:cNvSpPr>
            <p:nvPr/>
          </p:nvSpPr>
          <p:spPr bwMode="auto">
            <a:xfrm>
              <a:off x="2059718" y="2108051"/>
              <a:ext cx="5009335" cy="350297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6715" name="Line 5"/>
            <p:cNvSpPr>
              <a:spLocks noChangeShapeType="1"/>
            </p:cNvSpPr>
            <p:nvPr/>
          </p:nvSpPr>
          <p:spPr bwMode="auto">
            <a:xfrm>
              <a:off x="1623255" y="2616876"/>
              <a:ext cx="436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716" name="Line 8"/>
            <p:cNvSpPr>
              <a:spLocks noChangeShapeType="1"/>
            </p:cNvSpPr>
            <p:nvPr/>
          </p:nvSpPr>
          <p:spPr bwMode="auto">
            <a:xfrm flipV="1">
              <a:off x="7086077" y="5167239"/>
              <a:ext cx="48422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717" name="Text Box 11"/>
            <p:cNvSpPr txBox="1">
              <a:spLocks noChangeArrowheads="1"/>
            </p:cNvSpPr>
            <p:nvPr/>
          </p:nvSpPr>
          <p:spPr bwMode="auto">
            <a:xfrm>
              <a:off x="1308088" y="2393420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x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  <p:sp>
          <p:nvSpPr>
            <p:cNvPr id="26718" name="Text Box 14"/>
            <p:cNvSpPr txBox="1">
              <a:spLocks noChangeArrowheads="1"/>
            </p:cNvSpPr>
            <p:nvPr/>
          </p:nvSpPr>
          <p:spPr bwMode="auto">
            <a:xfrm>
              <a:off x="7668443" y="4929409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26632" name="TextBox 21"/>
          <p:cNvSpPr txBox="1">
            <a:spLocks noChangeArrowheads="1"/>
          </p:cNvSpPr>
          <p:nvPr/>
        </p:nvSpPr>
        <p:spPr bwMode="auto">
          <a:xfrm>
            <a:off x="92075" y="5602288"/>
            <a:ext cx="2017713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t+1</a:t>
            </a:r>
          </a:p>
        </p:txBody>
      </p:sp>
      <p:grpSp>
        <p:nvGrpSpPr>
          <p:cNvPr id="26633" name="Group 40"/>
          <p:cNvGrpSpPr>
            <a:grpSpLocks/>
          </p:cNvGrpSpPr>
          <p:nvPr/>
        </p:nvGrpSpPr>
        <p:grpSpPr bwMode="auto">
          <a:xfrm>
            <a:off x="2286000" y="12700"/>
            <a:ext cx="6754813" cy="1663700"/>
            <a:chOff x="2362200" y="1840087"/>
            <a:chExt cx="6755125" cy="1663997"/>
          </a:xfrm>
        </p:grpSpPr>
        <p:grpSp>
          <p:nvGrpSpPr>
            <p:cNvPr id="26703" name="Group 20"/>
            <p:cNvGrpSpPr>
              <a:grpSpLocks/>
            </p:cNvGrpSpPr>
            <p:nvPr/>
          </p:nvGrpSpPr>
          <p:grpSpPr bwMode="auto">
            <a:xfrm>
              <a:off x="2362200" y="2469397"/>
              <a:ext cx="6755125" cy="1034687"/>
              <a:chOff x="2362200" y="2469397"/>
              <a:chExt cx="6755125" cy="1034687"/>
            </a:xfrm>
          </p:grpSpPr>
          <p:grpSp>
            <p:nvGrpSpPr>
              <p:cNvPr id="26707" name="Group 1"/>
              <p:cNvGrpSpPr>
                <a:grpSpLocks/>
              </p:cNvGrpSpPr>
              <p:nvPr/>
            </p:nvGrpSpPr>
            <p:grpSpPr bwMode="auto">
              <a:xfrm>
                <a:off x="2362200" y="2469397"/>
                <a:ext cx="6755125" cy="661988"/>
                <a:chOff x="1202608" y="3809444"/>
                <a:chExt cx="6754029" cy="662448"/>
              </a:xfrm>
            </p:grpSpPr>
            <p:sp>
              <p:nvSpPr>
                <p:cNvPr id="26709" name="Rectangle 4"/>
                <p:cNvSpPr>
                  <a:spLocks noChangeArrowheads="1"/>
                </p:cNvSpPr>
                <p:nvPr/>
              </p:nvSpPr>
              <p:spPr bwMode="auto">
                <a:xfrm>
                  <a:off x="1954231" y="3809444"/>
                  <a:ext cx="5038636" cy="662448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 dirty="0" smtClean="0">
                      <a:latin typeface="Arial" panose="020B0604020202020204" pitchFamily="34" charset="0"/>
                    </a:rPr>
                    <a:t>Traditional LSTM</a:t>
                  </a:r>
                  <a:endParaRPr lang="en-US" altLang="en-US" sz="18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6710" name="Line 5"/>
                <p:cNvSpPr>
                  <a:spLocks noChangeShapeType="1"/>
                </p:cNvSpPr>
                <p:nvPr/>
              </p:nvSpPr>
              <p:spPr bwMode="auto">
                <a:xfrm>
                  <a:off x="1593956" y="4089272"/>
                  <a:ext cx="360274" cy="1205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711" name="Line 8"/>
                <p:cNvSpPr>
                  <a:spLocks noChangeShapeType="1"/>
                </p:cNvSpPr>
                <p:nvPr/>
              </p:nvSpPr>
              <p:spPr bwMode="auto">
                <a:xfrm>
                  <a:off x="6992868" y="4089273"/>
                  <a:ext cx="408030" cy="1205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712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202608" y="3865817"/>
                  <a:ext cx="479540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x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t-1</a:t>
                  </a:r>
                </a:p>
              </p:txBody>
            </p:sp>
            <p:sp>
              <p:nvSpPr>
                <p:cNvPr id="26713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477097" y="3904479"/>
                  <a:ext cx="479540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y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t-1</a:t>
                  </a:r>
                </a:p>
              </p:txBody>
            </p:sp>
          </p:grpSp>
          <p:cxnSp>
            <p:nvCxnSpPr>
              <p:cNvPr id="5" name="Straight Arrow Connector 4"/>
              <p:cNvCxnSpPr/>
              <p:nvPr/>
            </p:nvCxnSpPr>
            <p:spPr>
              <a:xfrm>
                <a:off x="7412271" y="3142069"/>
                <a:ext cx="0" cy="36201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704" name="Group 18"/>
            <p:cNvGrpSpPr>
              <a:grpSpLocks/>
            </p:cNvGrpSpPr>
            <p:nvPr/>
          </p:nvGrpSpPr>
          <p:grpSpPr bwMode="auto">
            <a:xfrm>
              <a:off x="7204502" y="1840087"/>
              <a:ext cx="415498" cy="646669"/>
              <a:chOff x="7204502" y="1840087"/>
              <a:chExt cx="415498" cy="646669"/>
            </a:xfrm>
          </p:grpSpPr>
          <p:cxnSp>
            <p:nvCxnSpPr>
              <p:cNvPr id="7" name="Straight Arrow Connector 6"/>
              <p:cNvCxnSpPr/>
              <p:nvPr/>
            </p:nvCxnSpPr>
            <p:spPr>
              <a:xfrm>
                <a:off x="7423384" y="2227506"/>
                <a:ext cx="0" cy="25880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706" name="TextBox 10"/>
              <p:cNvSpPr txBox="1">
                <a:spLocks noChangeArrowheads="1"/>
              </p:cNvSpPr>
              <p:nvPr/>
            </p:nvSpPr>
            <p:spPr bwMode="auto">
              <a:xfrm>
                <a:off x="7204502" y="1840087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grpSp>
        <p:nvGrpSpPr>
          <p:cNvPr id="26634" name="Group 39"/>
          <p:cNvGrpSpPr>
            <a:grpSpLocks/>
          </p:cNvGrpSpPr>
          <p:nvPr/>
        </p:nvGrpSpPr>
        <p:grpSpPr bwMode="auto">
          <a:xfrm>
            <a:off x="2209800" y="5176838"/>
            <a:ext cx="6945313" cy="1571625"/>
            <a:chOff x="2314084" y="4157232"/>
            <a:chExt cx="6946011" cy="1571414"/>
          </a:xfrm>
        </p:grpSpPr>
        <p:grpSp>
          <p:nvGrpSpPr>
            <p:cNvPr id="26692" name="Group 22"/>
            <p:cNvGrpSpPr>
              <a:grpSpLocks/>
            </p:cNvGrpSpPr>
            <p:nvPr/>
          </p:nvGrpSpPr>
          <p:grpSpPr bwMode="auto">
            <a:xfrm>
              <a:off x="2314084" y="4157232"/>
              <a:ext cx="6946011" cy="1024368"/>
              <a:chOff x="2324475" y="2463092"/>
              <a:chExt cx="6946011" cy="1024368"/>
            </a:xfrm>
          </p:grpSpPr>
          <p:grpSp>
            <p:nvGrpSpPr>
              <p:cNvPr id="26696" name="Group 1"/>
              <p:cNvGrpSpPr>
                <a:grpSpLocks/>
              </p:cNvGrpSpPr>
              <p:nvPr/>
            </p:nvGrpSpPr>
            <p:grpSpPr bwMode="auto">
              <a:xfrm>
                <a:off x="2324475" y="2825472"/>
                <a:ext cx="6946011" cy="661988"/>
                <a:chOff x="1164890" y="3809444"/>
                <a:chExt cx="6944881" cy="662448"/>
              </a:xfrm>
            </p:grpSpPr>
            <p:sp>
              <p:nvSpPr>
                <p:cNvPr id="26698" name="Rectangle 4"/>
                <p:cNvSpPr>
                  <a:spLocks noChangeArrowheads="1"/>
                </p:cNvSpPr>
                <p:nvPr/>
              </p:nvSpPr>
              <p:spPr bwMode="auto">
                <a:xfrm>
                  <a:off x="2002955" y="3809444"/>
                  <a:ext cx="5045405" cy="662448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 dirty="0" smtClean="0">
                      <a:latin typeface="Arial" panose="020B0604020202020204" pitchFamily="34" charset="0"/>
                    </a:rPr>
                    <a:t>Traditional LSTM</a:t>
                  </a:r>
                  <a:endParaRPr lang="en-US" altLang="en-US" sz="18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6699" name="Line 5"/>
                <p:cNvSpPr>
                  <a:spLocks noChangeShapeType="1"/>
                </p:cNvSpPr>
                <p:nvPr/>
              </p:nvSpPr>
              <p:spPr bwMode="auto">
                <a:xfrm>
                  <a:off x="1622041" y="4089273"/>
                  <a:ext cx="36025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700" name="Line 8"/>
                <p:cNvSpPr>
                  <a:spLocks noChangeShapeType="1"/>
                </p:cNvSpPr>
                <p:nvPr/>
              </p:nvSpPr>
              <p:spPr bwMode="auto">
                <a:xfrm>
                  <a:off x="7031335" y="4089273"/>
                  <a:ext cx="484227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701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164890" y="3865817"/>
                  <a:ext cx="518007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x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t+1</a:t>
                  </a:r>
                </a:p>
              </p:txBody>
            </p:sp>
            <p:sp>
              <p:nvSpPr>
                <p:cNvPr id="26702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591764" y="3892424"/>
                  <a:ext cx="518007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y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t+1</a:t>
                  </a:r>
                </a:p>
              </p:txBody>
            </p:sp>
          </p:grpSp>
          <p:cxnSp>
            <p:nvCxnSpPr>
              <p:cNvPr id="25" name="Straight Arrow Connector 24"/>
              <p:cNvCxnSpPr/>
              <p:nvPr/>
            </p:nvCxnSpPr>
            <p:spPr>
              <a:xfrm>
                <a:off x="7535174" y="2463092"/>
                <a:ext cx="0" cy="36190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693" name="Group 19"/>
            <p:cNvGrpSpPr>
              <a:grpSpLocks/>
            </p:cNvGrpSpPr>
            <p:nvPr/>
          </p:nvGrpSpPr>
          <p:grpSpPr bwMode="auto">
            <a:xfrm>
              <a:off x="7267084" y="5181600"/>
              <a:ext cx="415498" cy="547046"/>
              <a:chOff x="7267084" y="5181600"/>
              <a:chExt cx="415498" cy="547046"/>
            </a:xfrm>
          </p:grpSpPr>
          <p:cxnSp>
            <p:nvCxnSpPr>
              <p:cNvPr id="45" name="Straight Arrow Connector 44"/>
              <p:cNvCxnSpPr/>
              <p:nvPr/>
            </p:nvCxnSpPr>
            <p:spPr>
              <a:xfrm>
                <a:off x="7516845" y="5181031"/>
                <a:ext cx="0" cy="26031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695" name="TextBox 46"/>
              <p:cNvSpPr txBox="1">
                <a:spLocks noChangeArrowheads="1"/>
              </p:cNvSpPr>
              <p:nvPr/>
            </p:nvSpPr>
            <p:spPr bwMode="auto">
              <a:xfrm>
                <a:off x="7267084" y="5359314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sp>
        <p:nvSpPr>
          <p:cNvPr id="26635" name="TextBox 37"/>
          <p:cNvSpPr txBox="1">
            <a:spLocks noChangeArrowheads="1"/>
          </p:cNvSpPr>
          <p:nvPr/>
        </p:nvSpPr>
        <p:spPr bwMode="auto">
          <a:xfrm>
            <a:off x="7407275" y="5138738"/>
            <a:ext cx="3429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</a:t>
            </a:r>
            <a:r>
              <a:rPr lang="en-US" altLang="en-US" sz="1800" baseline="-25000">
                <a:latin typeface="Arial" panose="020B0604020202020204" pitchFamily="34" charset="0"/>
              </a:rPr>
              <a:t>t</a:t>
            </a:r>
          </a:p>
        </p:txBody>
      </p:sp>
      <p:sp>
        <p:nvSpPr>
          <p:cNvPr id="26636" name="TextBox 38"/>
          <p:cNvSpPr txBox="1">
            <a:spLocks noChangeArrowheads="1"/>
          </p:cNvSpPr>
          <p:nvPr/>
        </p:nvSpPr>
        <p:spPr bwMode="auto">
          <a:xfrm>
            <a:off x="7388225" y="1285875"/>
            <a:ext cx="479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</a:t>
            </a:r>
            <a:r>
              <a:rPr lang="en-US" altLang="en-US" sz="1800" baseline="-25000">
                <a:latin typeface="Arial" panose="020B0604020202020204" pitchFamily="34" charset="0"/>
              </a:rPr>
              <a:t>t-1</a:t>
            </a:r>
          </a:p>
        </p:txBody>
      </p:sp>
      <p:grpSp>
        <p:nvGrpSpPr>
          <p:cNvPr id="26637" name="Group 32"/>
          <p:cNvGrpSpPr>
            <a:grpSpLocks/>
          </p:cNvGrpSpPr>
          <p:nvPr/>
        </p:nvGrpSpPr>
        <p:grpSpPr bwMode="auto">
          <a:xfrm>
            <a:off x="7867650" y="920750"/>
            <a:ext cx="414338" cy="755650"/>
            <a:chOff x="7867485" y="921347"/>
            <a:chExt cx="413763" cy="755053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8281248" y="921347"/>
              <a:ext cx="0" cy="5742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867485" y="1495568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7867485" y="1495568"/>
              <a:ext cx="0" cy="1808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638" name="Group 48"/>
          <p:cNvGrpSpPr>
            <a:grpSpLocks/>
          </p:cNvGrpSpPr>
          <p:nvPr/>
        </p:nvGrpSpPr>
        <p:grpSpPr bwMode="auto">
          <a:xfrm>
            <a:off x="7848600" y="4745038"/>
            <a:ext cx="412750" cy="755650"/>
            <a:chOff x="7867485" y="921347"/>
            <a:chExt cx="413763" cy="755053"/>
          </a:xfrm>
        </p:grpSpPr>
        <p:cxnSp>
          <p:nvCxnSpPr>
            <p:cNvPr id="50" name="Straight Connector 49"/>
            <p:cNvCxnSpPr/>
            <p:nvPr/>
          </p:nvCxnSpPr>
          <p:spPr>
            <a:xfrm>
              <a:off x="8281248" y="921347"/>
              <a:ext cx="0" cy="5742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7867485" y="1495568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>
              <a:off x="7867485" y="1495568"/>
              <a:ext cx="0" cy="1808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639" name="Group 52"/>
          <p:cNvGrpSpPr>
            <a:grpSpLocks/>
          </p:cNvGrpSpPr>
          <p:nvPr/>
        </p:nvGrpSpPr>
        <p:grpSpPr bwMode="auto">
          <a:xfrm>
            <a:off x="7827963" y="5818188"/>
            <a:ext cx="414337" cy="654050"/>
            <a:chOff x="7867485" y="1023124"/>
            <a:chExt cx="413763" cy="653276"/>
          </a:xfrm>
        </p:grpSpPr>
        <p:cxnSp>
          <p:nvCxnSpPr>
            <p:cNvPr id="54" name="Straight Connector 53"/>
            <p:cNvCxnSpPr/>
            <p:nvPr/>
          </p:nvCxnSpPr>
          <p:spPr>
            <a:xfrm>
              <a:off x="8281248" y="1023124"/>
              <a:ext cx="0" cy="4725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7867485" y="1495639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>
              <a:off x="7867485" y="1495639"/>
              <a:ext cx="0" cy="18076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640" name="Oval 39"/>
          <p:cNvSpPr>
            <a:spLocks noChangeArrowheads="1"/>
          </p:cNvSpPr>
          <p:nvPr/>
        </p:nvSpPr>
        <p:spPr bwMode="auto">
          <a:xfrm>
            <a:off x="3979863" y="1981200"/>
            <a:ext cx="830262" cy="43338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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cxnSp>
        <p:nvCxnSpPr>
          <p:cNvPr id="58" name="Straight Arrow Connector 57"/>
          <p:cNvCxnSpPr/>
          <p:nvPr/>
        </p:nvCxnSpPr>
        <p:spPr>
          <a:xfrm>
            <a:off x="3067050" y="2179638"/>
            <a:ext cx="887413" cy="190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642" name="Group 62"/>
          <p:cNvGrpSpPr>
            <a:grpSpLocks/>
          </p:cNvGrpSpPr>
          <p:nvPr/>
        </p:nvGrpSpPr>
        <p:grpSpPr bwMode="auto">
          <a:xfrm>
            <a:off x="3511550" y="1655763"/>
            <a:ext cx="4356100" cy="401637"/>
            <a:chOff x="3510828" y="1655240"/>
            <a:chExt cx="4356658" cy="40216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7867486" y="1655240"/>
              <a:ext cx="0" cy="173262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H="1">
              <a:off x="3510828" y="1828502"/>
              <a:ext cx="4356658" cy="0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3510828" y="1828502"/>
              <a:ext cx="0" cy="228898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/>
            <p:nvPr/>
          </p:nvCxnSpPr>
          <p:spPr>
            <a:xfrm>
              <a:off x="3510828" y="2057400"/>
              <a:ext cx="527118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643" name="Group 11274"/>
          <p:cNvGrpSpPr>
            <a:grpSpLocks/>
          </p:cNvGrpSpPr>
          <p:nvPr/>
        </p:nvGrpSpPr>
        <p:grpSpPr bwMode="auto">
          <a:xfrm>
            <a:off x="4810125" y="1854200"/>
            <a:ext cx="2144713" cy="369888"/>
            <a:chOff x="4810125" y="1854114"/>
            <a:chExt cx="2144985" cy="369332"/>
          </a:xfrm>
        </p:grpSpPr>
        <p:cxnSp>
          <p:nvCxnSpPr>
            <p:cNvPr id="11265" name="Straight Arrow Connector 11264"/>
            <p:cNvCxnSpPr/>
            <p:nvPr/>
          </p:nvCxnSpPr>
          <p:spPr>
            <a:xfrm>
              <a:off x="4810125" y="2198084"/>
              <a:ext cx="2144985" cy="2536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678" name="TextBox 11266"/>
            <p:cNvSpPr txBox="1">
              <a:spLocks noChangeArrowheads="1"/>
            </p:cNvSpPr>
            <p:nvPr/>
          </p:nvSpPr>
          <p:spPr bwMode="auto">
            <a:xfrm>
              <a:off x="5641080" y="1854114"/>
              <a:ext cx="29206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f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26644" name="Oval 39"/>
          <p:cNvSpPr>
            <a:spLocks noChangeArrowheads="1"/>
          </p:cNvSpPr>
          <p:nvPr/>
        </p:nvSpPr>
        <p:spPr bwMode="auto">
          <a:xfrm>
            <a:off x="3954463" y="2614613"/>
            <a:ext cx="831850" cy="433387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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grpSp>
        <p:nvGrpSpPr>
          <p:cNvPr id="26645" name="Group 35"/>
          <p:cNvGrpSpPr>
            <a:grpSpLocks/>
          </p:cNvGrpSpPr>
          <p:nvPr/>
        </p:nvGrpSpPr>
        <p:grpSpPr bwMode="auto">
          <a:xfrm>
            <a:off x="3352800" y="2179638"/>
            <a:ext cx="601663" cy="715962"/>
            <a:chOff x="3352800" y="2179461"/>
            <a:chExt cx="601807" cy="716139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3352800" y="2179461"/>
              <a:ext cx="0" cy="7161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>
              <a:off x="3352800" y="2895600"/>
              <a:ext cx="60180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646" name="Group 45"/>
          <p:cNvGrpSpPr>
            <a:grpSpLocks/>
          </p:cNvGrpSpPr>
          <p:nvPr/>
        </p:nvGrpSpPr>
        <p:grpSpPr bwMode="auto">
          <a:xfrm>
            <a:off x="3511550" y="1995488"/>
            <a:ext cx="442913" cy="747712"/>
            <a:chOff x="3510828" y="1994795"/>
            <a:chExt cx="443779" cy="748405"/>
          </a:xfrm>
        </p:grpSpPr>
        <p:cxnSp>
          <p:nvCxnSpPr>
            <p:cNvPr id="42" name="Straight Connector 41"/>
            <p:cNvCxnSpPr/>
            <p:nvPr/>
          </p:nvCxnSpPr>
          <p:spPr>
            <a:xfrm>
              <a:off x="3510828" y="1994795"/>
              <a:ext cx="0" cy="748405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>
              <a:off x="3510828" y="2743200"/>
              <a:ext cx="443779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Rectangle 77"/>
          <p:cNvSpPr/>
          <p:nvPr/>
        </p:nvSpPr>
        <p:spPr bwMode="auto">
          <a:xfrm>
            <a:off x="3546475" y="1936750"/>
            <a:ext cx="1471613" cy="596900"/>
          </a:xfrm>
          <a:prstGeom prst="rect">
            <a:avLst/>
          </a:prstGeom>
          <a:solidFill>
            <a:schemeClr val="tx1">
              <a:lumMod val="50000"/>
              <a:lumOff val="50000"/>
              <a:alpha val="7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grpSp>
        <p:nvGrpSpPr>
          <p:cNvPr id="26648" name="Group 11281"/>
          <p:cNvGrpSpPr>
            <a:grpSpLocks/>
          </p:cNvGrpSpPr>
          <p:nvPr/>
        </p:nvGrpSpPr>
        <p:grpSpPr bwMode="auto">
          <a:xfrm>
            <a:off x="4786313" y="2497138"/>
            <a:ext cx="1462087" cy="814387"/>
            <a:chOff x="4785562" y="2497447"/>
            <a:chExt cx="1462838" cy="813973"/>
          </a:xfrm>
        </p:grpSpPr>
        <p:grpSp>
          <p:nvGrpSpPr>
            <p:cNvPr id="26669" name="Group 11279"/>
            <p:cNvGrpSpPr>
              <a:grpSpLocks/>
            </p:cNvGrpSpPr>
            <p:nvPr/>
          </p:nvGrpSpPr>
          <p:grpSpPr bwMode="auto">
            <a:xfrm>
              <a:off x="4785562" y="2831006"/>
              <a:ext cx="1462838" cy="480414"/>
              <a:chOff x="4785562" y="2831006"/>
              <a:chExt cx="1462838" cy="480414"/>
            </a:xfrm>
          </p:grpSpPr>
          <p:cxnSp>
            <p:nvCxnSpPr>
              <p:cNvPr id="11276" name="Straight Connector 11275"/>
              <p:cNvCxnSpPr>
                <a:stCxn id="26644" idx="6"/>
              </p:cNvCxnSpPr>
              <p:nvPr/>
            </p:nvCxnSpPr>
            <p:spPr>
              <a:xfrm flipV="1">
                <a:off x="4785562" y="2830652"/>
                <a:ext cx="146283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78" name="Straight Arrow Connector 11277"/>
              <p:cNvCxnSpPr/>
              <p:nvPr/>
            </p:nvCxnSpPr>
            <p:spPr>
              <a:xfrm>
                <a:off x="6248400" y="2830652"/>
                <a:ext cx="0" cy="48076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670" name="TextBox 11280"/>
            <p:cNvSpPr txBox="1">
              <a:spLocks noChangeArrowheads="1"/>
            </p:cNvSpPr>
            <p:nvPr/>
          </p:nvSpPr>
          <p:spPr bwMode="auto">
            <a:xfrm>
              <a:off x="5494015" y="2497447"/>
              <a:ext cx="27924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i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76" name="Rectangle 75"/>
          <p:cNvSpPr/>
          <p:nvPr/>
        </p:nvSpPr>
        <p:spPr bwMode="auto">
          <a:xfrm>
            <a:off x="3546475" y="2535238"/>
            <a:ext cx="1471613" cy="596900"/>
          </a:xfrm>
          <a:prstGeom prst="rect">
            <a:avLst/>
          </a:prstGeom>
          <a:solidFill>
            <a:schemeClr val="tx1">
              <a:lumMod val="50000"/>
              <a:lumOff val="50000"/>
              <a:alpha val="7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6650" name="Oval 39"/>
          <p:cNvSpPr>
            <a:spLocks noChangeArrowheads="1"/>
          </p:cNvSpPr>
          <p:nvPr/>
        </p:nvSpPr>
        <p:spPr bwMode="auto">
          <a:xfrm>
            <a:off x="3954463" y="3286125"/>
            <a:ext cx="831850" cy="43338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tanh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grpSp>
        <p:nvGrpSpPr>
          <p:cNvPr id="26651" name="Group 78"/>
          <p:cNvGrpSpPr>
            <a:grpSpLocks/>
          </p:cNvGrpSpPr>
          <p:nvPr/>
        </p:nvGrpSpPr>
        <p:grpSpPr bwMode="auto">
          <a:xfrm>
            <a:off x="3352800" y="2884488"/>
            <a:ext cx="601663" cy="682625"/>
            <a:chOff x="3352800" y="2179461"/>
            <a:chExt cx="601807" cy="716139"/>
          </a:xfrm>
        </p:grpSpPr>
        <p:cxnSp>
          <p:nvCxnSpPr>
            <p:cNvPr id="80" name="Straight Connector 79"/>
            <p:cNvCxnSpPr/>
            <p:nvPr/>
          </p:nvCxnSpPr>
          <p:spPr>
            <a:xfrm>
              <a:off x="3352800" y="2179461"/>
              <a:ext cx="0" cy="7161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/>
            <p:cNvCxnSpPr/>
            <p:nvPr/>
          </p:nvCxnSpPr>
          <p:spPr>
            <a:xfrm>
              <a:off x="3352800" y="2895600"/>
              <a:ext cx="60180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652" name="Group 81"/>
          <p:cNvGrpSpPr>
            <a:grpSpLocks/>
          </p:cNvGrpSpPr>
          <p:nvPr/>
        </p:nvGrpSpPr>
        <p:grpSpPr bwMode="auto">
          <a:xfrm>
            <a:off x="3511550" y="2743200"/>
            <a:ext cx="442913" cy="671513"/>
            <a:chOff x="3510828" y="1994795"/>
            <a:chExt cx="443779" cy="748405"/>
          </a:xfrm>
        </p:grpSpPr>
        <p:cxnSp>
          <p:nvCxnSpPr>
            <p:cNvPr id="83" name="Straight Connector 82"/>
            <p:cNvCxnSpPr/>
            <p:nvPr/>
          </p:nvCxnSpPr>
          <p:spPr>
            <a:xfrm>
              <a:off x="3510828" y="1994795"/>
              <a:ext cx="0" cy="748405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>
              <a:off x="3510828" y="2743200"/>
              <a:ext cx="443779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653" name="Group 42"/>
          <p:cNvGrpSpPr>
            <a:grpSpLocks/>
          </p:cNvGrpSpPr>
          <p:nvPr/>
        </p:nvGrpSpPr>
        <p:grpSpPr bwMode="auto">
          <a:xfrm>
            <a:off x="4810125" y="3198813"/>
            <a:ext cx="963613" cy="368300"/>
            <a:chOff x="4810125" y="3198473"/>
            <a:chExt cx="963134" cy="369332"/>
          </a:xfrm>
        </p:grpSpPr>
        <p:cxnSp>
          <p:nvCxnSpPr>
            <p:cNvPr id="34" name="Straight Arrow Connector 33"/>
            <p:cNvCxnSpPr/>
            <p:nvPr/>
          </p:nvCxnSpPr>
          <p:spPr>
            <a:xfrm>
              <a:off x="4810125" y="3528006"/>
              <a:ext cx="96313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664" name="TextBox 36"/>
            <p:cNvSpPr txBox="1">
              <a:spLocks noChangeArrowheads="1"/>
            </p:cNvSpPr>
            <p:nvPr/>
          </p:nvSpPr>
          <p:spPr bwMode="auto">
            <a:xfrm>
              <a:off x="5066143" y="3198473"/>
              <a:ext cx="3561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a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87" name="Rectangle 86"/>
          <p:cNvSpPr/>
          <p:nvPr/>
        </p:nvSpPr>
        <p:spPr bwMode="auto">
          <a:xfrm>
            <a:off x="3548063" y="3128902"/>
            <a:ext cx="1470025" cy="704850"/>
          </a:xfrm>
          <a:prstGeom prst="rect">
            <a:avLst/>
          </a:prstGeom>
          <a:solidFill>
            <a:schemeClr val="tx1">
              <a:lumMod val="50000"/>
              <a:lumOff val="50000"/>
              <a:alpha val="7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89" name="Oval 39"/>
          <p:cNvSpPr>
            <a:spLocks noChangeArrowheads="1"/>
          </p:cNvSpPr>
          <p:nvPr/>
        </p:nvSpPr>
        <p:spPr bwMode="auto">
          <a:xfrm>
            <a:off x="5797550" y="3311525"/>
            <a:ext cx="831850" cy="43338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x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sp>
        <p:nvSpPr>
          <p:cNvPr id="90" name="Oval 39"/>
          <p:cNvSpPr>
            <a:spLocks noChangeArrowheads="1"/>
          </p:cNvSpPr>
          <p:nvPr/>
        </p:nvSpPr>
        <p:spPr bwMode="auto">
          <a:xfrm>
            <a:off x="6954838" y="2036763"/>
            <a:ext cx="831850" cy="433387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x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cxnSp>
        <p:nvCxnSpPr>
          <p:cNvPr id="60" name="Straight Arrow Connector 59"/>
          <p:cNvCxnSpPr/>
          <p:nvPr/>
        </p:nvCxnSpPr>
        <p:spPr>
          <a:xfrm>
            <a:off x="7335838" y="1674813"/>
            <a:ext cx="11112" cy="3429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Oval 39"/>
          <p:cNvSpPr>
            <a:spLocks noChangeArrowheads="1"/>
          </p:cNvSpPr>
          <p:nvPr/>
        </p:nvSpPr>
        <p:spPr bwMode="auto">
          <a:xfrm>
            <a:off x="6942138" y="3276600"/>
            <a:ext cx="830262" cy="43338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+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cxnSp>
        <p:nvCxnSpPr>
          <p:cNvPr id="11264" name="Straight Arrow Connector 11263"/>
          <p:cNvCxnSpPr/>
          <p:nvPr/>
        </p:nvCxnSpPr>
        <p:spPr>
          <a:xfrm>
            <a:off x="7391400" y="2509838"/>
            <a:ext cx="0" cy="7556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86" name="Straight Arrow Connector 11285"/>
          <p:cNvCxnSpPr>
            <a:stCxn id="89" idx="6"/>
          </p:cNvCxnSpPr>
          <p:nvPr/>
        </p:nvCxnSpPr>
        <p:spPr>
          <a:xfrm flipV="1">
            <a:off x="6629400" y="3527425"/>
            <a:ext cx="301625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/>
          <p:nvPr/>
        </p:nvCxnSpPr>
        <p:spPr>
          <a:xfrm>
            <a:off x="7407275" y="3752850"/>
            <a:ext cx="12700" cy="14239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AutoShape 44"/>
          <p:cNvSpPr>
            <a:spLocks noChangeArrowheads="1"/>
          </p:cNvSpPr>
          <p:nvPr/>
        </p:nvSpPr>
        <p:spPr bwMode="auto">
          <a:xfrm>
            <a:off x="3590925" y="4011613"/>
            <a:ext cx="2974975" cy="1033462"/>
          </a:xfrm>
          <a:prstGeom prst="wedgeRoundRectCallout">
            <a:avLst>
              <a:gd name="adj1" fmla="val 74921"/>
              <a:gd name="adj2" fmla="val -62685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rgbClr val="0000FF"/>
                </a:solidFill>
                <a:latin typeface="Arial" panose="020B0604020202020204" pitchFamily="34" charset="0"/>
              </a:rPr>
              <a:t>Internal state gate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>
                <a:latin typeface="Arial" panose="020B0604020202020204" pitchFamily="34" charset="0"/>
              </a:rPr>
              <a:t>s</a:t>
            </a:r>
            <a:r>
              <a:rPr lang="en-US" altLang="en-US" sz="1800" baseline="-25000" dirty="0" err="1">
                <a:latin typeface="Arial" panose="020B0604020202020204" pitchFamily="34" charset="0"/>
              </a:rPr>
              <a:t>t</a:t>
            </a:r>
            <a:r>
              <a:rPr lang="en-US" altLang="en-US" sz="1800" dirty="0">
                <a:latin typeface="Arial" panose="020B0604020202020204" pitchFamily="34" charset="0"/>
              </a:rPr>
              <a:t> = </a:t>
            </a:r>
            <a:r>
              <a:rPr lang="en-US" altLang="en-US" sz="1800" dirty="0" err="1">
                <a:latin typeface="Arial" panose="020B0604020202020204" pitchFamily="34" charset="0"/>
              </a:rPr>
              <a:t>f</a:t>
            </a:r>
            <a:r>
              <a:rPr lang="en-US" altLang="en-US" sz="1800" baseline="-25000" dirty="0" err="1">
                <a:latin typeface="Arial" panose="020B0604020202020204" pitchFamily="34" charset="0"/>
              </a:rPr>
              <a:t>t</a:t>
            </a: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US" altLang="en-US" sz="1800" baseline="30000" dirty="0">
                <a:latin typeface="Arial" panose="020B0604020202020204" pitchFamily="34" charset="0"/>
              </a:rPr>
              <a:t>.</a:t>
            </a:r>
            <a:r>
              <a:rPr lang="en-US" altLang="en-US" sz="1800" dirty="0">
                <a:latin typeface="Arial" panose="020B0604020202020204" pitchFamily="34" charset="0"/>
              </a:rPr>
              <a:t> s</a:t>
            </a:r>
            <a:r>
              <a:rPr lang="en-US" altLang="en-US" sz="1800" baseline="-25000" dirty="0">
                <a:latin typeface="Arial" panose="020B0604020202020204" pitchFamily="34" charset="0"/>
              </a:rPr>
              <a:t>t-1</a:t>
            </a:r>
            <a:r>
              <a:rPr lang="en-US" altLang="en-US" sz="1800" dirty="0">
                <a:latin typeface="Arial" panose="020B0604020202020204" pitchFamily="34" charset="0"/>
              </a:rPr>
              <a:t> + i</a:t>
            </a:r>
            <a:r>
              <a:rPr lang="en-US" altLang="en-US" sz="1800" baseline="-25000" dirty="0">
                <a:latin typeface="Arial" panose="020B0604020202020204" pitchFamily="34" charset="0"/>
              </a:rPr>
              <a:t>t</a:t>
            </a: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US" altLang="en-US" sz="1800" baseline="30000" dirty="0">
                <a:latin typeface="Arial" panose="020B0604020202020204" pitchFamily="34" charset="0"/>
              </a:rPr>
              <a:t>.</a:t>
            </a:r>
            <a:r>
              <a:rPr lang="en-US" altLang="en-US" sz="1800" dirty="0">
                <a:latin typeface="Arial" panose="020B0604020202020204" pitchFamily="34" charset="0"/>
              </a:rPr>
              <a:t> a</a:t>
            </a:r>
            <a:r>
              <a:rPr lang="en-US" altLang="en-US" sz="1800" baseline="-25000" dirty="0">
                <a:latin typeface="Arial" panose="020B0604020202020204" pitchFamily="34" charset="0"/>
              </a:rPr>
              <a:t>t</a:t>
            </a:r>
          </a:p>
        </p:txBody>
      </p:sp>
      <p:sp>
        <p:nvSpPr>
          <p:cNvPr id="95" name="TextBox 11"/>
          <p:cNvSpPr txBox="1">
            <a:spLocks noChangeArrowheads="1"/>
          </p:cNvSpPr>
          <p:nvPr/>
        </p:nvSpPr>
        <p:spPr bwMode="auto">
          <a:xfrm>
            <a:off x="157956" y="2516227"/>
            <a:ext cx="2607640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 smtClean="0">
                <a:latin typeface="Arial" panose="020B0604020202020204" pitchFamily="34" charset="0"/>
              </a:rPr>
              <a:t>f</a:t>
            </a:r>
            <a:r>
              <a:rPr lang="en-US" altLang="en-US" sz="1800" baseline="-25000" dirty="0" err="1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(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W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f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] + b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f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96" name="TextBox 11"/>
          <p:cNvSpPr txBox="1">
            <a:spLocks noChangeArrowheads="1"/>
          </p:cNvSpPr>
          <p:nvPr/>
        </p:nvSpPr>
        <p:spPr bwMode="auto">
          <a:xfrm>
            <a:off x="132899" y="3020219"/>
            <a:ext cx="2607640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i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(W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i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] + b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i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97" name="TextBox 11"/>
          <p:cNvSpPr txBox="1">
            <a:spLocks noChangeArrowheads="1"/>
          </p:cNvSpPr>
          <p:nvPr/>
        </p:nvSpPr>
        <p:spPr bwMode="auto">
          <a:xfrm>
            <a:off x="132899" y="3505200"/>
            <a:ext cx="2774774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a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tanh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(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W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a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] + 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b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a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98" name="TextBox 11"/>
          <p:cNvSpPr txBox="1">
            <a:spLocks noChangeArrowheads="1"/>
          </p:cNvSpPr>
          <p:nvPr/>
        </p:nvSpPr>
        <p:spPr bwMode="auto">
          <a:xfrm>
            <a:off x="128707" y="4037806"/>
            <a:ext cx="2081093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 smtClean="0">
                <a:latin typeface="Arial" panose="020B0604020202020204" pitchFamily="34" charset="0"/>
              </a:rPr>
              <a:t>s</a:t>
            </a:r>
            <a:r>
              <a:rPr lang="en-US" altLang="en-US" sz="1800" baseline="-25000" dirty="0" err="1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err="1" smtClean="0">
                <a:latin typeface="Arial" panose="020B0604020202020204" pitchFamily="34" charset="0"/>
              </a:rPr>
              <a:t>f</a:t>
            </a:r>
            <a:r>
              <a:rPr lang="en-US" altLang="en-US" sz="1800" baseline="-25000" dirty="0" err="1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</a:t>
            </a:r>
            <a:r>
              <a:rPr lang="en-US" altLang="en-US" sz="1800" baseline="30000" dirty="0" smtClean="0">
                <a:latin typeface="Arial" panose="020B0604020202020204" pitchFamily="34" charset="0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</a:rPr>
              <a:t> s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t-1</a:t>
            </a:r>
            <a:r>
              <a:rPr lang="en-US" altLang="en-US" sz="1800" dirty="0" smtClean="0">
                <a:latin typeface="Arial" panose="020B0604020202020204" pitchFamily="34" charset="0"/>
              </a:rPr>
              <a:t> + i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</a:t>
            </a:r>
            <a:r>
              <a:rPr lang="en-US" altLang="en-US" sz="1800" baseline="30000" dirty="0" smtClean="0">
                <a:latin typeface="Arial" panose="020B0604020202020204" pitchFamily="34" charset="0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</a:rPr>
              <a:t> a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t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  <p:bldP spid="89" grpId="0" animBg="1"/>
      <p:bldP spid="90" grpId="0" animBg="1"/>
      <p:bldP spid="93" grpId="0" animBg="1"/>
      <p:bldP spid="107" grpId="0" animBg="1"/>
      <p:bldP spid="98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2765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4DA1E7A-3303-495C-A62C-1E140D7233FB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46</a:t>
            </a:fld>
            <a:endParaRPr lang="en-US" altLang="zh-TW" sz="1400" smtClean="0"/>
          </a:p>
        </p:txBody>
      </p:sp>
      <p:sp>
        <p:nvSpPr>
          <p:cNvPr id="27653" name="TextBox 1"/>
          <p:cNvSpPr txBox="1">
            <a:spLocks noChangeArrowheads="1"/>
          </p:cNvSpPr>
          <p:nvPr/>
        </p:nvSpPr>
        <p:spPr bwMode="auto">
          <a:xfrm>
            <a:off x="241300" y="760413"/>
            <a:ext cx="2008188" cy="36988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t-1</a:t>
            </a:r>
          </a:p>
        </p:txBody>
      </p:sp>
      <p:sp>
        <p:nvSpPr>
          <p:cNvPr id="27654" name="TextBox 11"/>
          <p:cNvSpPr txBox="1">
            <a:spLocks noChangeArrowheads="1"/>
          </p:cNvSpPr>
          <p:nvPr/>
        </p:nvSpPr>
        <p:spPr bwMode="auto">
          <a:xfrm>
            <a:off x="171450" y="1995488"/>
            <a:ext cx="2008188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</a:t>
            </a:r>
          </a:p>
        </p:txBody>
      </p:sp>
      <p:grpSp>
        <p:nvGrpSpPr>
          <p:cNvPr id="27655" name="Group 1"/>
          <p:cNvGrpSpPr>
            <a:grpSpLocks/>
          </p:cNvGrpSpPr>
          <p:nvPr/>
        </p:nvGrpSpPr>
        <p:grpSpPr bwMode="auto">
          <a:xfrm>
            <a:off x="2314575" y="1676400"/>
            <a:ext cx="6705600" cy="3500438"/>
            <a:chOff x="1308088" y="2108051"/>
            <a:chExt cx="6703663" cy="3502978"/>
          </a:xfrm>
        </p:grpSpPr>
        <p:sp>
          <p:nvSpPr>
            <p:cNvPr id="27737" name="Rectangle 4"/>
            <p:cNvSpPr>
              <a:spLocks noChangeArrowheads="1"/>
            </p:cNvSpPr>
            <p:nvPr/>
          </p:nvSpPr>
          <p:spPr bwMode="auto">
            <a:xfrm>
              <a:off x="2059718" y="2108051"/>
              <a:ext cx="5009335" cy="350297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7738" name="Line 5"/>
            <p:cNvSpPr>
              <a:spLocks noChangeShapeType="1"/>
            </p:cNvSpPr>
            <p:nvPr/>
          </p:nvSpPr>
          <p:spPr bwMode="auto">
            <a:xfrm>
              <a:off x="1623255" y="2616876"/>
              <a:ext cx="436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39" name="Line 8"/>
            <p:cNvSpPr>
              <a:spLocks noChangeShapeType="1"/>
            </p:cNvSpPr>
            <p:nvPr/>
          </p:nvSpPr>
          <p:spPr bwMode="auto">
            <a:xfrm flipV="1">
              <a:off x="7086077" y="5167239"/>
              <a:ext cx="48422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40" name="Text Box 11"/>
            <p:cNvSpPr txBox="1">
              <a:spLocks noChangeArrowheads="1"/>
            </p:cNvSpPr>
            <p:nvPr/>
          </p:nvSpPr>
          <p:spPr bwMode="auto">
            <a:xfrm>
              <a:off x="1308088" y="2393420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x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  <p:sp>
          <p:nvSpPr>
            <p:cNvPr id="27741" name="Text Box 14"/>
            <p:cNvSpPr txBox="1">
              <a:spLocks noChangeArrowheads="1"/>
            </p:cNvSpPr>
            <p:nvPr/>
          </p:nvSpPr>
          <p:spPr bwMode="auto">
            <a:xfrm>
              <a:off x="7668443" y="4929409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27656" name="TextBox 21"/>
          <p:cNvSpPr txBox="1">
            <a:spLocks noChangeArrowheads="1"/>
          </p:cNvSpPr>
          <p:nvPr/>
        </p:nvSpPr>
        <p:spPr bwMode="auto">
          <a:xfrm>
            <a:off x="92075" y="5602288"/>
            <a:ext cx="2017713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t+1</a:t>
            </a:r>
          </a:p>
        </p:txBody>
      </p:sp>
      <p:grpSp>
        <p:nvGrpSpPr>
          <p:cNvPr id="27657" name="Group 40"/>
          <p:cNvGrpSpPr>
            <a:grpSpLocks/>
          </p:cNvGrpSpPr>
          <p:nvPr/>
        </p:nvGrpSpPr>
        <p:grpSpPr bwMode="auto">
          <a:xfrm>
            <a:off x="2286000" y="12700"/>
            <a:ext cx="6754813" cy="1663700"/>
            <a:chOff x="2362200" y="1840087"/>
            <a:chExt cx="6755125" cy="1663997"/>
          </a:xfrm>
        </p:grpSpPr>
        <p:grpSp>
          <p:nvGrpSpPr>
            <p:cNvPr id="27726" name="Group 20"/>
            <p:cNvGrpSpPr>
              <a:grpSpLocks/>
            </p:cNvGrpSpPr>
            <p:nvPr/>
          </p:nvGrpSpPr>
          <p:grpSpPr bwMode="auto">
            <a:xfrm>
              <a:off x="2362200" y="2469397"/>
              <a:ext cx="6755125" cy="1034687"/>
              <a:chOff x="2362200" y="2469397"/>
              <a:chExt cx="6755125" cy="1034687"/>
            </a:xfrm>
          </p:grpSpPr>
          <p:grpSp>
            <p:nvGrpSpPr>
              <p:cNvPr id="27730" name="Group 1"/>
              <p:cNvGrpSpPr>
                <a:grpSpLocks/>
              </p:cNvGrpSpPr>
              <p:nvPr/>
            </p:nvGrpSpPr>
            <p:grpSpPr bwMode="auto">
              <a:xfrm>
                <a:off x="2362200" y="2469397"/>
                <a:ext cx="6755125" cy="661988"/>
                <a:chOff x="1202608" y="3809444"/>
                <a:chExt cx="6754029" cy="662448"/>
              </a:xfrm>
            </p:grpSpPr>
            <p:sp>
              <p:nvSpPr>
                <p:cNvPr id="27732" name="Rectangle 4"/>
                <p:cNvSpPr>
                  <a:spLocks noChangeArrowheads="1"/>
                </p:cNvSpPr>
                <p:nvPr/>
              </p:nvSpPr>
              <p:spPr bwMode="auto">
                <a:xfrm>
                  <a:off x="1954231" y="3809444"/>
                  <a:ext cx="5038636" cy="662448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 dirty="0" smtClean="0">
                      <a:latin typeface="Arial" panose="020B0604020202020204" pitchFamily="34" charset="0"/>
                    </a:rPr>
                    <a:t>Traditional LSTM</a:t>
                  </a:r>
                  <a:endParaRPr lang="en-US" altLang="en-US" sz="18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733" name="Line 5"/>
                <p:cNvSpPr>
                  <a:spLocks noChangeShapeType="1"/>
                </p:cNvSpPr>
                <p:nvPr/>
              </p:nvSpPr>
              <p:spPr bwMode="auto">
                <a:xfrm>
                  <a:off x="1593956" y="4089272"/>
                  <a:ext cx="360274" cy="1205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34" name="Line 8"/>
                <p:cNvSpPr>
                  <a:spLocks noChangeShapeType="1"/>
                </p:cNvSpPr>
                <p:nvPr/>
              </p:nvSpPr>
              <p:spPr bwMode="auto">
                <a:xfrm>
                  <a:off x="6992868" y="4089273"/>
                  <a:ext cx="408030" cy="1205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35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202608" y="3865817"/>
                  <a:ext cx="479540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x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t-1</a:t>
                  </a:r>
                </a:p>
              </p:txBody>
            </p:sp>
            <p:sp>
              <p:nvSpPr>
                <p:cNvPr id="27736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477097" y="3904479"/>
                  <a:ext cx="479540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y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t-1</a:t>
                  </a:r>
                </a:p>
              </p:txBody>
            </p:sp>
          </p:grpSp>
          <p:cxnSp>
            <p:nvCxnSpPr>
              <p:cNvPr id="5" name="Straight Arrow Connector 4"/>
              <p:cNvCxnSpPr/>
              <p:nvPr/>
            </p:nvCxnSpPr>
            <p:spPr>
              <a:xfrm>
                <a:off x="7412271" y="3142069"/>
                <a:ext cx="0" cy="36201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727" name="Group 18"/>
            <p:cNvGrpSpPr>
              <a:grpSpLocks/>
            </p:cNvGrpSpPr>
            <p:nvPr/>
          </p:nvGrpSpPr>
          <p:grpSpPr bwMode="auto">
            <a:xfrm>
              <a:off x="7204502" y="1840087"/>
              <a:ext cx="415498" cy="646669"/>
              <a:chOff x="7204502" y="1840087"/>
              <a:chExt cx="415498" cy="646669"/>
            </a:xfrm>
          </p:grpSpPr>
          <p:cxnSp>
            <p:nvCxnSpPr>
              <p:cNvPr id="7" name="Straight Arrow Connector 6"/>
              <p:cNvCxnSpPr/>
              <p:nvPr/>
            </p:nvCxnSpPr>
            <p:spPr>
              <a:xfrm>
                <a:off x="7423384" y="2227506"/>
                <a:ext cx="0" cy="25880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729" name="TextBox 10"/>
              <p:cNvSpPr txBox="1">
                <a:spLocks noChangeArrowheads="1"/>
              </p:cNvSpPr>
              <p:nvPr/>
            </p:nvSpPr>
            <p:spPr bwMode="auto">
              <a:xfrm>
                <a:off x="7204502" y="1840087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grpSp>
        <p:nvGrpSpPr>
          <p:cNvPr id="27658" name="Group 39"/>
          <p:cNvGrpSpPr>
            <a:grpSpLocks/>
          </p:cNvGrpSpPr>
          <p:nvPr/>
        </p:nvGrpSpPr>
        <p:grpSpPr bwMode="auto">
          <a:xfrm>
            <a:off x="2209800" y="5176838"/>
            <a:ext cx="6945313" cy="1571625"/>
            <a:chOff x="2314084" y="4157232"/>
            <a:chExt cx="6946011" cy="1571414"/>
          </a:xfrm>
        </p:grpSpPr>
        <p:grpSp>
          <p:nvGrpSpPr>
            <p:cNvPr id="27715" name="Group 22"/>
            <p:cNvGrpSpPr>
              <a:grpSpLocks/>
            </p:cNvGrpSpPr>
            <p:nvPr/>
          </p:nvGrpSpPr>
          <p:grpSpPr bwMode="auto">
            <a:xfrm>
              <a:off x="2314084" y="4157232"/>
              <a:ext cx="6946011" cy="1024368"/>
              <a:chOff x="2324475" y="2463092"/>
              <a:chExt cx="6946011" cy="1024368"/>
            </a:xfrm>
          </p:grpSpPr>
          <p:grpSp>
            <p:nvGrpSpPr>
              <p:cNvPr id="27719" name="Group 1"/>
              <p:cNvGrpSpPr>
                <a:grpSpLocks/>
              </p:cNvGrpSpPr>
              <p:nvPr/>
            </p:nvGrpSpPr>
            <p:grpSpPr bwMode="auto">
              <a:xfrm>
                <a:off x="2324475" y="2825472"/>
                <a:ext cx="6946011" cy="661988"/>
                <a:chOff x="1164890" y="3809444"/>
                <a:chExt cx="6944881" cy="662448"/>
              </a:xfrm>
            </p:grpSpPr>
            <p:sp>
              <p:nvSpPr>
                <p:cNvPr id="27721" name="Rectangle 4"/>
                <p:cNvSpPr>
                  <a:spLocks noChangeArrowheads="1"/>
                </p:cNvSpPr>
                <p:nvPr/>
              </p:nvSpPr>
              <p:spPr bwMode="auto">
                <a:xfrm>
                  <a:off x="2002955" y="3809444"/>
                  <a:ext cx="5045405" cy="662448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 dirty="0" smtClean="0">
                      <a:latin typeface="Arial" panose="020B0604020202020204" pitchFamily="34" charset="0"/>
                    </a:rPr>
                    <a:t>Traditional LSTM</a:t>
                  </a:r>
                  <a:endParaRPr lang="en-US" altLang="en-US" sz="18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722" name="Line 5"/>
                <p:cNvSpPr>
                  <a:spLocks noChangeShapeType="1"/>
                </p:cNvSpPr>
                <p:nvPr/>
              </p:nvSpPr>
              <p:spPr bwMode="auto">
                <a:xfrm>
                  <a:off x="1622041" y="4089273"/>
                  <a:ext cx="36025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23" name="Line 8"/>
                <p:cNvSpPr>
                  <a:spLocks noChangeShapeType="1"/>
                </p:cNvSpPr>
                <p:nvPr/>
              </p:nvSpPr>
              <p:spPr bwMode="auto">
                <a:xfrm>
                  <a:off x="7031335" y="4089273"/>
                  <a:ext cx="484227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24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164890" y="3865817"/>
                  <a:ext cx="518007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x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t+1</a:t>
                  </a:r>
                </a:p>
              </p:txBody>
            </p:sp>
            <p:sp>
              <p:nvSpPr>
                <p:cNvPr id="27725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591764" y="3892424"/>
                  <a:ext cx="518007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y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t+1</a:t>
                  </a:r>
                </a:p>
              </p:txBody>
            </p:sp>
          </p:grpSp>
          <p:cxnSp>
            <p:nvCxnSpPr>
              <p:cNvPr id="25" name="Straight Arrow Connector 24"/>
              <p:cNvCxnSpPr/>
              <p:nvPr/>
            </p:nvCxnSpPr>
            <p:spPr>
              <a:xfrm>
                <a:off x="7535174" y="2463092"/>
                <a:ext cx="0" cy="36190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716" name="Group 19"/>
            <p:cNvGrpSpPr>
              <a:grpSpLocks/>
            </p:cNvGrpSpPr>
            <p:nvPr/>
          </p:nvGrpSpPr>
          <p:grpSpPr bwMode="auto">
            <a:xfrm>
              <a:off x="7267084" y="5181600"/>
              <a:ext cx="415498" cy="547046"/>
              <a:chOff x="7267084" y="5181600"/>
              <a:chExt cx="415498" cy="547046"/>
            </a:xfrm>
          </p:grpSpPr>
          <p:cxnSp>
            <p:nvCxnSpPr>
              <p:cNvPr id="45" name="Straight Arrow Connector 44"/>
              <p:cNvCxnSpPr/>
              <p:nvPr/>
            </p:nvCxnSpPr>
            <p:spPr>
              <a:xfrm>
                <a:off x="7516845" y="5181031"/>
                <a:ext cx="0" cy="26031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718" name="TextBox 46"/>
              <p:cNvSpPr txBox="1">
                <a:spLocks noChangeArrowheads="1"/>
              </p:cNvSpPr>
              <p:nvPr/>
            </p:nvSpPr>
            <p:spPr bwMode="auto">
              <a:xfrm>
                <a:off x="7267084" y="5359314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sp>
        <p:nvSpPr>
          <p:cNvPr id="27659" name="TextBox 37"/>
          <p:cNvSpPr txBox="1">
            <a:spLocks noChangeArrowheads="1"/>
          </p:cNvSpPr>
          <p:nvPr/>
        </p:nvSpPr>
        <p:spPr bwMode="auto">
          <a:xfrm>
            <a:off x="7407275" y="5138738"/>
            <a:ext cx="3429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</a:t>
            </a:r>
            <a:r>
              <a:rPr lang="en-US" altLang="en-US" sz="1800" baseline="-25000">
                <a:latin typeface="Arial" panose="020B0604020202020204" pitchFamily="34" charset="0"/>
              </a:rPr>
              <a:t>t</a:t>
            </a:r>
          </a:p>
        </p:txBody>
      </p:sp>
      <p:sp>
        <p:nvSpPr>
          <p:cNvPr id="27660" name="TextBox 38"/>
          <p:cNvSpPr txBox="1">
            <a:spLocks noChangeArrowheads="1"/>
          </p:cNvSpPr>
          <p:nvPr/>
        </p:nvSpPr>
        <p:spPr bwMode="auto">
          <a:xfrm>
            <a:off x="7388225" y="1285875"/>
            <a:ext cx="479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</a:t>
            </a:r>
            <a:r>
              <a:rPr lang="en-US" altLang="en-US" sz="1800" baseline="-25000">
                <a:latin typeface="Arial" panose="020B0604020202020204" pitchFamily="34" charset="0"/>
              </a:rPr>
              <a:t>t-1</a:t>
            </a:r>
          </a:p>
        </p:txBody>
      </p:sp>
      <p:grpSp>
        <p:nvGrpSpPr>
          <p:cNvPr id="27661" name="Group 32"/>
          <p:cNvGrpSpPr>
            <a:grpSpLocks/>
          </p:cNvGrpSpPr>
          <p:nvPr/>
        </p:nvGrpSpPr>
        <p:grpSpPr bwMode="auto">
          <a:xfrm>
            <a:off x="7867650" y="920750"/>
            <a:ext cx="414338" cy="755650"/>
            <a:chOff x="7867485" y="921347"/>
            <a:chExt cx="413763" cy="755053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8281248" y="921347"/>
              <a:ext cx="0" cy="5742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867485" y="1495568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7867485" y="1495568"/>
              <a:ext cx="0" cy="1808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662" name="Group 48"/>
          <p:cNvGrpSpPr>
            <a:grpSpLocks/>
          </p:cNvGrpSpPr>
          <p:nvPr/>
        </p:nvGrpSpPr>
        <p:grpSpPr bwMode="auto">
          <a:xfrm>
            <a:off x="7848600" y="4745038"/>
            <a:ext cx="412750" cy="755650"/>
            <a:chOff x="7867485" y="921347"/>
            <a:chExt cx="413763" cy="755053"/>
          </a:xfrm>
        </p:grpSpPr>
        <p:cxnSp>
          <p:nvCxnSpPr>
            <p:cNvPr id="50" name="Straight Connector 49"/>
            <p:cNvCxnSpPr/>
            <p:nvPr/>
          </p:nvCxnSpPr>
          <p:spPr>
            <a:xfrm>
              <a:off x="8281248" y="921347"/>
              <a:ext cx="0" cy="5742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7867485" y="1495568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>
              <a:off x="7867485" y="1495568"/>
              <a:ext cx="0" cy="1808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663" name="Group 52"/>
          <p:cNvGrpSpPr>
            <a:grpSpLocks/>
          </p:cNvGrpSpPr>
          <p:nvPr/>
        </p:nvGrpSpPr>
        <p:grpSpPr bwMode="auto">
          <a:xfrm>
            <a:off x="7827963" y="5818188"/>
            <a:ext cx="414337" cy="654050"/>
            <a:chOff x="7867485" y="1023124"/>
            <a:chExt cx="413763" cy="653276"/>
          </a:xfrm>
        </p:grpSpPr>
        <p:cxnSp>
          <p:nvCxnSpPr>
            <p:cNvPr id="54" name="Straight Connector 53"/>
            <p:cNvCxnSpPr/>
            <p:nvPr/>
          </p:nvCxnSpPr>
          <p:spPr>
            <a:xfrm>
              <a:off x="8281248" y="1023124"/>
              <a:ext cx="0" cy="4725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7867485" y="1495639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>
              <a:off x="7867485" y="1495639"/>
              <a:ext cx="0" cy="18076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664" name="Oval 39"/>
          <p:cNvSpPr>
            <a:spLocks noChangeArrowheads="1"/>
          </p:cNvSpPr>
          <p:nvPr/>
        </p:nvSpPr>
        <p:spPr bwMode="auto">
          <a:xfrm>
            <a:off x="3979863" y="1981200"/>
            <a:ext cx="830262" cy="43338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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cxnSp>
        <p:nvCxnSpPr>
          <p:cNvPr id="58" name="Straight Arrow Connector 57"/>
          <p:cNvCxnSpPr/>
          <p:nvPr/>
        </p:nvCxnSpPr>
        <p:spPr>
          <a:xfrm>
            <a:off x="3067050" y="2179638"/>
            <a:ext cx="887413" cy="190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666" name="Group 62"/>
          <p:cNvGrpSpPr>
            <a:grpSpLocks/>
          </p:cNvGrpSpPr>
          <p:nvPr/>
        </p:nvGrpSpPr>
        <p:grpSpPr bwMode="auto">
          <a:xfrm>
            <a:off x="3511550" y="1655763"/>
            <a:ext cx="4356100" cy="401637"/>
            <a:chOff x="3510828" y="1655240"/>
            <a:chExt cx="4356658" cy="40216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7867486" y="1655240"/>
              <a:ext cx="0" cy="173262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H="1">
              <a:off x="3510828" y="1828502"/>
              <a:ext cx="4356658" cy="0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3510828" y="1828502"/>
              <a:ext cx="0" cy="228898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/>
            <p:nvPr/>
          </p:nvCxnSpPr>
          <p:spPr>
            <a:xfrm>
              <a:off x="3510828" y="2057400"/>
              <a:ext cx="527118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667" name="Group 11274"/>
          <p:cNvGrpSpPr>
            <a:grpSpLocks/>
          </p:cNvGrpSpPr>
          <p:nvPr/>
        </p:nvGrpSpPr>
        <p:grpSpPr bwMode="auto">
          <a:xfrm>
            <a:off x="4810125" y="1854200"/>
            <a:ext cx="2144713" cy="369888"/>
            <a:chOff x="4810125" y="1854114"/>
            <a:chExt cx="2144985" cy="369332"/>
          </a:xfrm>
        </p:grpSpPr>
        <p:cxnSp>
          <p:nvCxnSpPr>
            <p:cNvPr id="11265" name="Straight Arrow Connector 11264"/>
            <p:cNvCxnSpPr/>
            <p:nvPr/>
          </p:nvCxnSpPr>
          <p:spPr>
            <a:xfrm>
              <a:off x="4810125" y="2198084"/>
              <a:ext cx="2144985" cy="2536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701" name="TextBox 11266"/>
            <p:cNvSpPr txBox="1">
              <a:spLocks noChangeArrowheads="1"/>
            </p:cNvSpPr>
            <p:nvPr/>
          </p:nvSpPr>
          <p:spPr bwMode="auto">
            <a:xfrm>
              <a:off x="5641080" y="1854114"/>
              <a:ext cx="29206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f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27668" name="Oval 39"/>
          <p:cNvSpPr>
            <a:spLocks noChangeArrowheads="1"/>
          </p:cNvSpPr>
          <p:nvPr/>
        </p:nvSpPr>
        <p:spPr bwMode="auto">
          <a:xfrm>
            <a:off x="3954463" y="2614613"/>
            <a:ext cx="831850" cy="433387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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grpSp>
        <p:nvGrpSpPr>
          <p:cNvPr id="27669" name="Group 35"/>
          <p:cNvGrpSpPr>
            <a:grpSpLocks/>
          </p:cNvGrpSpPr>
          <p:nvPr/>
        </p:nvGrpSpPr>
        <p:grpSpPr bwMode="auto">
          <a:xfrm>
            <a:off x="3352800" y="2179638"/>
            <a:ext cx="601663" cy="715962"/>
            <a:chOff x="3352800" y="2179461"/>
            <a:chExt cx="601807" cy="716139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3352800" y="2179461"/>
              <a:ext cx="0" cy="7161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>
              <a:off x="3352800" y="2895600"/>
              <a:ext cx="60180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670" name="Group 45"/>
          <p:cNvGrpSpPr>
            <a:grpSpLocks/>
          </p:cNvGrpSpPr>
          <p:nvPr/>
        </p:nvGrpSpPr>
        <p:grpSpPr bwMode="auto">
          <a:xfrm>
            <a:off x="3511550" y="1995488"/>
            <a:ext cx="442913" cy="747712"/>
            <a:chOff x="3510828" y="1994795"/>
            <a:chExt cx="443779" cy="748405"/>
          </a:xfrm>
        </p:grpSpPr>
        <p:cxnSp>
          <p:nvCxnSpPr>
            <p:cNvPr id="42" name="Straight Connector 41"/>
            <p:cNvCxnSpPr/>
            <p:nvPr/>
          </p:nvCxnSpPr>
          <p:spPr>
            <a:xfrm>
              <a:off x="3510828" y="1994795"/>
              <a:ext cx="0" cy="748405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>
              <a:off x="3510828" y="2743200"/>
              <a:ext cx="443779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Rectangle 77"/>
          <p:cNvSpPr/>
          <p:nvPr/>
        </p:nvSpPr>
        <p:spPr bwMode="auto">
          <a:xfrm>
            <a:off x="3546475" y="1936750"/>
            <a:ext cx="1471613" cy="596900"/>
          </a:xfrm>
          <a:prstGeom prst="rect">
            <a:avLst/>
          </a:prstGeom>
          <a:solidFill>
            <a:schemeClr val="tx1">
              <a:lumMod val="50000"/>
              <a:lumOff val="50000"/>
              <a:alpha val="7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grpSp>
        <p:nvGrpSpPr>
          <p:cNvPr id="27672" name="Group 11281"/>
          <p:cNvGrpSpPr>
            <a:grpSpLocks/>
          </p:cNvGrpSpPr>
          <p:nvPr/>
        </p:nvGrpSpPr>
        <p:grpSpPr bwMode="auto">
          <a:xfrm>
            <a:off x="4786313" y="2497138"/>
            <a:ext cx="1462087" cy="814387"/>
            <a:chOff x="4785562" y="2497447"/>
            <a:chExt cx="1462838" cy="813973"/>
          </a:xfrm>
        </p:grpSpPr>
        <p:grpSp>
          <p:nvGrpSpPr>
            <p:cNvPr id="27692" name="Group 11279"/>
            <p:cNvGrpSpPr>
              <a:grpSpLocks/>
            </p:cNvGrpSpPr>
            <p:nvPr/>
          </p:nvGrpSpPr>
          <p:grpSpPr bwMode="auto">
            <a:xfrm>
              <a:off x="4785562" y="2831006"/>
              <a:ext cx="1462838" cy="480414"/>
              <a:chOff x="4785562" y="2831006"/>
              <a:chExt cx="1462838" cy="480414"/>
            </a:xfrm>
          </p:grpSpPr>
          <p:cxnSp>
            <p:nvCxnSpPr>
              <p:cNvPr id="11276" name="Straight Connector 11275"/>
              <p:cNvCxnSpPr>
                <a:stCxn id="27668" idx="6"/>
              </p:cNvCxnSpPr>
              <p:nvPr/>
            </p:nvCxnSpPr>
            <p:spPr>
              <a:xfrm flipV="1">
                <a:off x="4785562" y="2830652"/>
                <a:ext cx="146283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78" name="Straight Arrow Connector 11277"/>
              <p:cNvCxnSpPr/>
              <p:nvPr/>
            </p:nvCxnSpPr>
            <p:spPr>
              <a:xfrm>
                <a:off x="6248400" y="2830652"/>
                <a:ext cx="0" cy="48076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693" name="TextBox 11280"/>
            <p:cNvSpPr txBox="1">
              <a:spLocks noChangeArrowheads="1"/>
            </p:cNvSpPr>
            <p:nvPr/>
          </p:nvSpPr>
          <p:spPr bwMode="auto">
            <a:xfrm>
              <a:off x="5494015" y="2497447"/>
              <a:ext cx="27924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i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76" name="Rectangle 75"/>
          <p:cNvSpPr/>
          <p:nvPr/>
        </p:nvSpPr>
        <p:spPr bwMode="auto">
          <a:xfrm>
            <a:off x="3546475" y="2535238"/>
            <a:ext cx="1471613" cy="596900"/>
          </a:xfrm>
          <a:prstGeom prst="rect">
            <a:avLst/>
          </a:prstGeom>
          <a:solidFill>
            <a:schemeClr val="tx1">
              <a:lumMod val="50000"/>
              <a:lumOff val="50000"/>
              <a:alpha val="7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7674" name="Oval 39"/>
          <p:cNvSpPr>
            <a:spLocks noChangeArrowheads="1"/>
          </p:cNvSpPr>
          <p:nvPr/>
        </p:nvSpPr>
        <p:spPr bwMode="auto">
          <a:xfrm>
            <a:off x="3954463" y="3286125"/>
            <a:ext cx="831850" cy="43338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tanh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grpSp>
        <p:nvGrpSpPr>
          <p:cNvPr id="27675" name="Group 78"/>
          <p:cNvGrpSpPr>
            <a:grpSpLocks/>
          </p:cNvGrpSpPr>
          <p:nvPr/>
        </p:nvGrpSpPr>
        <p:grpSpPr bwMode="auto">
          <a:xfrm>
            <a:off x="3352800" y="2884488"/>
            <a:ext cx="601663" cy="682625"/>
            <a:chOff x="3352800" y="2179461"/>
            <a:chExt cx="601807" cy="716139"/>
          </a:xfrm>
        </p:grpSpPr>
        <p:cxnSp>
          <p:nvCxnSpPr>
            <p:cNvPr id="80" name="Straight Connector 79"/>
            <p:cNvCxnSpPr/>
            <p:nvPr/>
          </p:nvCxnSpPr>
          <p:spPr>
            <a:xfrm>
              <a:off x="3352800" y="2179461"/>
              <a:ext cx="0" cy="7161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/>
            <p:cNvCxnSpPr/>
            <p:nvPr/>
          </p:nvCxnSpPr>
          <p:spPr>
            <a:xfrm>
              <a:off x="3352800" y="2895600"/>
              <a:ext cx="60180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676" name="Group 81"/>
          <p:cNvGrpSpPr>
            <a:grpSpLocks/>
          </p:cNvGrpSpPr>
          <p:nvPr/>
        </p:nvGrpSpPr>
        <p:grpSpPr bwMode="auto">
          <a:xfrm>
            <a:off x="3511550" y="2743200"/>
            <a:ext cx="442913" cy="671513"/>
            <a:chOff x="3510828" y="1994795"/>
            <a:chExt cx="443779" cy="748405"/>
          </a:xfrm>
        </p:grpSpPr>
        <p:cxnSp>
          <p:nvCxnSpPr>
            <p:cNvPr id="83" name="Straight Connector 82"/>
            <p:cNvCxnSpPr/>
            <p:nvPr/>
          </p:nvCxnSpPr>
          <p:spPr>
            <a:xfrm>
              <a:off x="3510828" y="1994795"/>
              <a:ext cx="0" cy="748405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>
              <a:off x="3510828" y="2743200"/>
              <a:ext cx="443779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677" name="Group 42"/>
          <p:cNvGrpSpPr>
            <a:grpSpLocks/>
          </p:cNvGrpSpPr>
          <p:nvPr/>
        </p:nvGrpSpPr>
        <p:grpSpPr bwMode="auto">
          <a:xfrm>
            <a:off x="4810125" y="3198813"/>
            <a:ext cx="963613" cy="368300"/>
            <a:chOff x="4810125" y="3198473"/>
            <a:chExt cx="963134" cy="369332"/>
          </a:xfrm>
        </p:grpSpPr>
        <p:cxnSp>
          <p:nvCxnSpPr>
            <p:cNvPr id="34" name="Straight Arrow Connector 33"/>
            <p:cNvCxnSpPr/>
            <p:nvPr/>
          </p:nvCxnSpPr>
          <p:spPr>
            <a:xfrm>
              <a:off x="4810125" y="3528006"/>
              <a:ext cx="96313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687" name="TextBox 36"/>
            <p:cNvSpPr txBox="1">
              <a:spLocks noChangeArrowheads="1"/>
            </p:cNvSpPr>
            <p:nvPr/>
          </p:nvSpPr>
          <p:spPr bwMode="auto">
            <a:xfrm>
              <a:off x="5066143" y="3198473"/>
              <a:ext cx="3561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a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87" name="Rectangle 86"/>
          <p:cNvSpPr/>
          <p:nvPr/>
        </p:nvSpPr>
        <p:spPr bwMode="auto">
          <a:xfrm>
            <a:off x="3548063" y="3132932"/>
            <a:ext cx="1470025" cy="704850"/>
          </a:xfrm>
          <a:prstGeom prst="rect">
            <a:avLst/>
          </a:prstGeom>
          <a:solidFill>
            <a:schemeClr val="tx1">
              <a:lumMod val="50000"/>
              <a:lumOff val="50000"/>
              <a:alpha val="7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7679" name="Oval 39"/>
          <p:cNvSpPr>
            <a:spLocks noChangeArrowheads="1"/>
          </p:cNvSpPr>
          <p:nvPr/>
        </p:nvSpPr>
        <p:spPr bwMode="auto">
          <a:xfrm>
            <a:off x="5797550" y="3311525"/>
            <a:ext cx="831850" cy="43338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x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sp>
        <p:nvSpPr>
          <p:cNvPr id="27680" name="Oval 39"/>
          <p:cNvSpPr>
            <a:spLocks noChangeArrowheads="1"/>
          </p:cNvSpPr>
          <p:nvPr/>
        </p:nvSpPr>
        <p:spPr bwMode="auto">
          <a:xfrm>
            <a:off x="6954838" y="2036763"/>
            <a:ext cx="831850" cy="433387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x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cxnSp>
        <p:nvCxnSpPr>
          <p:cNvPr id="60" name="Straight Arrow Connector 59"/>
          <p:cNvCxnSpPr/>
          <p:nvPr/>
        </p:nvCxnSpPr>
        <p:spPr>
          <a:xfrm>
            <a:off x="7335838" y="1674813"/>
            <a:ext cx="11112" cy="3429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82" name="Oval 39"/>
          <p:cNvSpPr>
            <a:spLocks noChangeArrowheads="1"/>
          </p:cNvSpPr>
          <p:nvPr/>
        </p:nvSpPr>
        <p:spPr bwMode="auto">
          <a:xfrm>
            <a:off x="6942138" y="3276600"/>
            <a:ext cx="830262" cy="43338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+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cxnSp>
        <p:nvCxnSpPr>
          <p:cNvPr id="11264" name="Straight Arrow Connector 11263"/>
          <p:cNvCxnSpPr/>
          <p:nvPr/>
        </p:nvCxnSpPr>
        <p:spPr>
          <a:xfrm>
            <a:off x="7391400" y="2509838"/>
            <a:ext cx="0" cy="7556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86" name="Straight Arrow Connector 11285"/>
          <p:cNvCxnSpPr>
            <a:stCxn id="27679" idx="6"/>
          </p:cNvCxnSpPr>
          <p:nvPr/>
        </p:nvCxnSpPr>
        <p:spPr>
          <a:xfrm flipV="1">
            <a:off x="6629400" y="3527425"/>
            <a:ext cx="301625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/>
          <p:nvPr/>
        </p:nvCxnSpPr>
        <p:spPr>
          <a:xfrm>
            <a:off x="7407275" y="3752850"/>
            <a:ext cx="12700" cy="14239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11"/>
          <p:cNvSpPr txBox="1">
            <a:spLocks noChangeArrowheads="1"/>
          </p:cNvSpPr>
          <p:nvPr/>
        </p:nvSpPr>
        <p:spPr bwMode="auto">
          <a:xfrm>
            <a:off x="157956" y="2516227"/>
            <a:ext cx="2607640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 smtClean="0">
                <a:latin typeface="Arial" panose="020B0604020202020204" pitchFamily="34" charset="0"/>
              </a:rPr>
              <a:t>f</a:t>
            </a:r>
            <a:r>
              <a:rPr lang="en-US" altLang="en-US" sz="1800" baseline="-25000" dirty="0" err="1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(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W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f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] + b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f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95" name="TextBox 11"/>
          <p:cNvSpPr txBox="1">
            <a:spLocks noChangeArrowheads="1"/>
          </p:cNvSpPr>
          <p:nvPr/>
        </p:nvSpPr>
        <p:spPr bwMode="auto">
          <a:xfrm>
            <a:off x="132899" y="3020219"/>
            <a:ext cx="2607640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i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(W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i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] + b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i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96" name="TextBox 11"/>
          <p:cNvSpPr txBox="1">
            <a:spLocks noChangeArrowheads="1"/>
          </p:cNvSpPr>
          <p:nvPr/>
        </p:nvSpPr>
        <p:spPr bwMode="auto">
          <a:xfrm>
            <a:off x="132899" y="3505200"/>
            <a:ext cx="2774774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a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tanh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(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W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a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] + 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b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a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97" name="TextBox 11"/>
          <p:cNvSpPr txBox="1">
            <a:spLocks noChangeArrowheads="1"/>
          </p:cNvSpPr>
          <p:nvPr/>
        </p:nvSpPr>
        <p:spPr bwMode="auto">
          <a:xfrm>
            <a:off x="128707" y="4037806"/>
            <a:ext cx="2081093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 smtClean="0">
                <a:latin typeface="Arial" panose="020B0604020202020204" pitchFamily="34" charset="0"/>
              </a:rPr>
              <a:t>s</a:t>
            </a:r>
            <a:r>
              <a:rPr lang="en-US" altLang="en-US" sz="1800" baseline="-25000" dirty="0" err="1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err="1" smtClean="0">
                <a:latin typeface="Arial" panose="020B0604020202020204" pitchFamily="34" charset="0"/>
              </a:rPr>
              <a:t>f</a:t>
            </a:r>
            <a:r>
              <a:rPr lang="en-US" altLang="en-US" sz="1800" baseline="-25000" dirty="0" err="1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</a:t>
            </a:r>
            <a:r>
              <a:rPr lang="en-US" altLang="en-US" sz="1800" baseline="30000" dirty="0" smtClean="0">
                <a:latin typeface="Arial" panose="020B0604020202020204" pitchFamily="34" charset="0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</a:rPr>
              <a:t> s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t-1</a:t>
            </a:r>
            <a:r>
              <a:rPr lang="en-US" altLang="en-US" sz="1800" dirty="0" smtClean="0">
                <a:latin typeface="Arial" panose="020B0604020202020204" pitchFamily="34" charset="0"/>
              </a:rPr>
              <a:t> + i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</a:t>
            </a:r>
            <a:r>
              <a:rPr lang="en-US" altLang="en-US" sz="1800" baseline="30000" dirty="0" smtClean="0">
                <a:latin typeface="Arial" panose="020B0604020202020204" pitchFamily="34" charset="0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</a:rPr>
              <a:t> a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t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2867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3977EE3-70AB-465C-A111-D5D62507A65A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47</a:t>
            </a:fld>
            <a:endParaRPr lang="en-US" altLang="zh-TW" sz="1400" smtClean="0"/>
          </a:p>
        </p:txBody>
      </p:sp>
      <p:sp>
        <p:nvSpPr>
          <p:cNvPr id="28677" name="TextBox 1"/>
          <p:cNvSpPr txBox="1">
            <a:spLocks noChangeArrowheads="1"/>
          </p:cNvSpPr>
          <p:nvPr/>
        </p:nvSpPr>
        <p:spPr bwMode="auto">
          <a:xfrm>
            <a:off x="241300" y="760413"/>
            <a:ext cx="2008188" cy="36988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t-1</a:t>
            </a:r>
          </a:p>
        </p:txBody>
      </p:sp>
      <p:sp>
        <p:nvSpPr>
          <p:cNvPr id="28678" name="TextBox 11"/>
          <p:cNvSpPr txBox="1">
            <a:spLocks noChangeArrowheads="1"/>
          </p:cNvSpPr>
          <p:nvPr/>
        </p:nvSpPr>
        <p:spPr bwMode="auto">
          <a:xfrm>
            <a:off x="171450" y="1995488"/>
            <a:ext cx="2008188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</a:t>
            </a:r>
          </a:p>
        </p:txBody>
      </p:sp>
      <p:grpSp>
        <p:nvGrpSpPr>
          <p:cNvPr id="28679" name="Group 1"/>
          <p:cNvGrpSpPr>
            <a:grpSpLocks/>
          </p:cNvGrpSpPr>
          <p:nvPr/>
        </p:nvGrpSpPr>
        <p:grpSpPr bwMode="auto">
          <a:xfrm>
            <a:off x="2314575" y="1676400"/>
            <a:ext cx="6705600" cy="3500438"/>
            <a:chOff x="1308088" y="2108051"/>
            <a:chExt cx="6703663" cy="3502978"/>
          </a:xfrm>
        </p:grpSpPr>
        <p:sp>
          <p:nvSpPr>
            <p:cNvPr id="28773" name="Rectangle 4"/>
            <p:cNvSpPr>
              <a:spLocks noChangeArrowheads="1"/>
            </p:cNvSpPr>
            <p:nvPr/>
          </p:nvSpPr>
          <p:spPr bwMode="auto">
            <a:xfrm>
              <a:off x="2059718" y="2108051"/>
              <a:ext cx="5009335" cy="350297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8774" name="Line 5"/>
            <p:cNvSpPr>
              <a:spLocks noChangeShapeType="1"/>
            </p:cNvSpPr>
            <p:nvPr/>
          </p:nvSpPr>
          <p:spPr bwMode="auto">
            <a:xfrm>
              <a:off x="1623255" y="2616876"/>
              <a:ext cx="436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75" name="Line 8"/>
            <p:cNvSpPr>
              <a:spLocks noChangeShapeType="1"/>
            </p:cNvSpPr>
            <p:nvPr/>
          </p:nvSpPr>
          <p:spPr bwMode="auto">
            <a:xfrm flipV="1">
              <a:off x="7086077" y="5167239"/>
              <a:ext cx="48422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76" name="Text Box 11"/>
            <p:cNvSpPr txBox="1">
              <a:spLocks noChangeArrowheads="1"/>
            </p:cNvSpPr>
            <p:nvPr/>
          </p:nvSpPr>
          <p:spPr bwMode="auto">
            <a:xfrm>
              <a:off x="1308088" y="2393420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x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  <p:sp>
          <p:nvSpPr>
            <p:cNvPr id="28777" name="Text Box 14"/>
            <p:cNvSpPr txBox="1">
              <a:spLocks noChangeArrowheads="1"/>
            </p:cNvSpPr>
            <p:nvPr/>
          </p:nvSpPr>
          <p:spPr bwMode="auto">
            <a:xfrm>
              <a:off x="7668443" y="4929409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28680" name="TextBox 21"/>
          <p:cNvSpPr txBox="1">
            <a:spLocks noChangeArrowheads="1"/>
          </p:cNvSpPr>
          <p:nvPr/>
        </p:nvSpPr>
        <p:spPr bwMode="auto">
          <a:xfrm>
            <a:off x="92075" y="5602288"/>
            <a:ext cx="2017713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t+1</a:t>
            </a:r>
          </a:p>
        </p:txBody>
      </p:sp>
      <p:grpSp>
        <p:nvGrpSpPr>
          <p:cNvPr id="28681" name="Group 40"/>
          <p:cNvGrpSpPr>
            <a:grpSpLocks/>
          </p:cNvGrpSpPr>
          <p:nvPr/>
        </p:nvGrpSpPr>
        <p:grpSpPr bwMode="auto">
          <a:xfrm>
            <a:off x="2286000" y="12700"/>
            <a:ext cx="6754813" cy="1663700"/>
            <a:chOff x="2362200" y="1840087"/>
            <a:chExt cx="6755125" cy="1663997"/>
          </a:xfrm>
        </p:grpSpPr>
        <p:grpSp>
          <p:nvGrpSpPr>
            <p:cNvPr id="28762" name="Group 20"/>
            <p:cNvGrpSpPr>
              <a:grpSpLocks/>
            </p:cNvGrpSpPr>
            <p:nvPr/>
          </p:nvGrpSpPr>
          <p:grpSpPr bwMode="auto">
            <a:xfrm>
              <a:off x="2362200" y="2469397"/>
              <a:ext cx="6755125" cy="1034687"/>
              <a:chOff x="2362200" y="2469397"/>
              <a:chExt cx="6755125" cy="1034687"/>
            </a:xfrm>
          </p:grpSpPr>
          <p:grpSp>
            <p:nvGrpSpPr>
              <p:cNvPr id="28766" name="Group 1"/>
              <p:cNvGrpSpPr>
                <a:grpSpLocks/>
              </p:cNvGrpSpPr>
              <p:nvPr/>
            </p:nvGrpSpPr>
            <p:grpSpPr bwMode="auto">
              <a:xfrm>
                <a:off x="2362200" y="2469397"/>
                <a:ext cx="6755125" cy="661988"/>
                <a:chOff x="1202608" y="3809444"/>
                <a:chExt cx="6754029" cy="662448"/>
              </a:xfrm>
            </p:grpSpPr>
            <p:sp>
              <p:nvSpPr>
                <p:cNvPr id="28768" name="Rectangle 4"/>
                <p:cNvSpPr>
                  <a:spLocks noChangeArrowheads="1"/>
                </p:cNvSpPr>
                <p:nvPr/>
              </p:nvSpPr>
              <p:spPr bwMode="auto">
                <a:xfrm>
                  <a:off x="1954231" y="3809444"/>
                  <a:ext cx="5038636" cy="662448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 dirty="0" smtClean="0">
                      <a:latin typeface="Arial" panose="020B0604020202020204" pitchFamily="34" charset="0"/>
                    </a:rPr>
                    <a:t>Traditional LSTM</a:t>
                  </a:r>
                  <a:endParaRPr lang="en-US" altLang="en-US" sz="18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769" name="Line 5"/>
                <p:cNvSpPr>
                  <a:spLocks noChangeShapeType="1"/>
                </p:cNvSpPr>
                <p:nvPr/>
              </p:nvSpPr>
              <p:spPr bwMode="auto">
                <a:xfrm>
                  <a:off x="1593956" y="4089272"/>
                  <a:ext cx="360274" cy="1205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770" name="Line 8"/>
                <p:cNvSpPr>
                  <a:spLocks noChangeShapeType="1"/>
                </p:cNvSpPr>
                <p:nvPr/>
              </p:nvSpPr>
              <p:spPr bwMode="auto">
                <a:xfrm>
                  <a:off x="6992868" y="4089273"/>
                  <a:ext cx="408030" cy="1205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771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202608" y="3865817"/>
                  <a:ext cx="479540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x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t-1</a:t>
                  </a:r>
                </a:p>
              </p:txBody>
            </p:sp>
            <p:sp>
              <p:nvSpPr>
                <p:cNvPr id="28772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477097" y="3904479"/>
                  <a:ext cx="479540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y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t-1</a:t>
                  </a:r>
                </a:p>
              </p:txBody>
            </p:sp>
          </p:grpSp>
          <p:cxnSp>
            <p:nvCxnSpPr>
              <p:cNvPr id="5" name="Straight Arrow Connector 4"/>
              <p:cNvCxnSpPr/>
              <p:nvPr/>
            </p:nvCxnSpPr>
            <p:spPr>
              <a:xfrm>
                <a:off x="7412271" y="3142069"/>
                <a:ext cx="0" cy="36201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763" name="Group 18"/>
            <p:cNvGrpSpPr>
              <a:grpSpLocks/>
            </p:cNvGrpSpPr>
            <p:nvPr/>
          </p:nvGrpSpPr>
          <p:grpSpPr bwMode="auto">
            <a:xfrm>
              <a:off x="7204502" y="1840087"/>
              <a:ext cx="415498" cy="646669"/>
              <a:chOff x="7204502" y="1840087"/>
              <a:chExt cx="415498" cy="646669"/>
            </a:xfrm>
          </p:grpSpPr>
          <p:cxnSp>
            <p:nvCxnSpPr>
              <p:cNvPr id="7" name="Straight Arrow Connector 6"/>
              <p:cNvCxnSpPr/>
              <p:nvPr/>
            </p:nvCxnSpPr>
            <p:spPr>
              <a:xfrm>
                <a:off x="7423384" y="2227506"/>
                <a:ext cx="0" cy="25880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765" name="TextBox 10"/>
              <p:cNvSpPr txBox="1">
                <a:spLocks noChangeArrowheads="1"/>
              </p:cNvSpPr>
              <p:nvPr/>
            </p:nvSpPr>
            <p:spPr bwMode="auto">
              <a:xfrm>
                <a:off x="7204502" y="1840087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grpSp>
        <p:nvGrpSpPr>
          <p:cNvPr id="28682" name="Group 39"/>
          <p:cNvGrpSpPr>
            <a:grpSpLocks/>
          </p:cNvGrpSpPr>
          <p:nvPr/>
        </p:nvGrpSpPr>
        <p:grpSpPr bwMode="auto">
          <a:xfrm>
            <a:off x="2209800" y="5176838"/>
            <a:ext cx="6945313" cy="1571625"/>
            <a:chOff x="2314084" y="4157232"/>
            <a:chExt cx="6946011" cy="1571414"/>
          </a:xfrm>
        </p:grpSpPr>
        <p:grpSp>
          <p:nvGrpSpPr>
            <p:cNvPr id="28751" name="Group 22"/>
            <p:cNvGrpSpPr>
              <a:grpSpLocks/>
            </p:cNvGrpSpPr>
            <p:nvPr/>
          </p:nvGrpSpPr>
          <p:grpSpPr bwMode="auto">
            <a:xfrm>
              <a:off x="2314084" y="4157232"/>
              <a:ext cx="6946011" cy="1024368"/>
              <a:chOff x="2324475" y="2463092"/>
              <a:chExt cx="6946011" cy="1024368"/>
            </a:xfrm>
          </p:grpSpPr>
          <p:grpSp>
            <p:nvGrpSpPr>
              <p:cNvPr id="28755" name="Group 1"/>
              <p:cNvGrpSpPr>
                <a:grpSpLocks/>
              </p:cNvGrpSpPr>
              <p:nvPr/>
            </p:nvGrpSpPr>
            <p:grpSpPr bwMode="auto">
              <a:xfrm>
                <a:off x="2324475" y="2825472"/>
                <a:ext cx="6946011" cy="661988"/>
                <a:chOff x="1164890" y="3809444"/>
                <a:chExt cx="6944881" cy="662448"/>
              </a:xfrm>
            </p:grpSpPr>
            <p:sp>
              <p:nvSpPr>
                <p:cNvPr id="28757" name="Rectangle 4"/>
                <p:cNvSpPr>
                  <a:spLocks noChangeArrowheads="1"/>
                </p:cNvSpPr>
                <p:nvPr/>
              </p:nvSpPr>
              <p:spPr bwMode="auto">
                <a:xfrm>
                  <a:off x="2002955" y="3809444"/>
                  <a:ext cx="5045405" cy="662448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 dirty="0" smtClean="0">
                      <a:latin typeface="Arial" panose="020B0604020202020204" pitchFamily="34" charset="0"/>
                    </a:rPr>
                    <a:t>Traditional LSTM</a:t>
                  </a:r>
                  <a:endParaRPr lang="en-US" altLang="en-US" sz="18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758" name="Line 5"/>
                <p:cNvSpPr>
                  <a:spLocks noChangeShapeType="1"/>
                </p:cNvSpPr>
                <p:nvPr/>
              </p:nvSpPr>
              <p:spPr bwMode="auto">
                <a:xfrm>
                  <a:off x="1622041" y="4089273"/>
                  <a:ext cx="36025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759" name="Line 8"/>
                <p:cNvSpPr>
                  <a:spLocks noChangeShapeType="1"/>
                </p:cNvSpPr>
                <p:nvPr/>
              </p:nvSpPr>
              <p:spPr bwMode="auto">
                <a:xfrm>
                  <a:off x="7031335" y="4089273"/>
                  <a:ext cx="484227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760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164890" y="3865817"/>
                  <a:ext cx="518007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x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t+1</a:t>
                  </a:r>
                </a:p>
              </p:txBody>
            </p:sp>
            <p:sp>
              <p:nvSpPr>
                <p:cNvPr id="28761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591764" y="3892424"/>
                  <a:ext cx="518007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y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t+1</a:t>
                  </a:r>
                </a:p>
              </p:txBody>
            </p:sp>
          </p:grpSp>
          <p:cxnSp>
            <p:nvCxnSpPr>
              <p:cNvPr id="25" name="Straight Arrow Connector 24"/>
              <p:cNvCxnSpPr/>
              <p:nvPr/>
            </p:nvCxnSpPr>
            <p:spPr>
              <a:xfrm>
                <a:off x="7535174" y="2463092"/>
                <a:ext cx="0" cy="36190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752" name="Group 19"/>
            <p:cNvGrpSpPr>
              <a:grpSpLocks/>
            </p:cNvGrpSpPr>
            <p:nvPr/>
          </p:nvGrpSpPr>
          <p:grpSpPr bwMode="auto">
            <a:xfrm>
              <a:off x="7267084" y="5181600"/>
              <a:ext cx="415498" cy="547046"/>
              <a:chOff x="7267084" y="5181600"/>
              <a:chExt cx="415498" cy="547046"/>
            </a:xfrm>
          </p:grpSpPr>
          <p:cxnSp>
            <p:nvCxnSpPr>
              <p:cNvPr id="45" name="Straight Arrow Connector 44"/>
              <p:cNvCxnSpPr/>
              <p:nvPr/>
            </p:nvCxnSpPr>
            <p:spPr>
              <a:xfrm>
                <a:off x="7516845" y="5181031"/>
                <a:ext cx="0" cy="26031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754" name="TextBox 46"/>
              <p:cNvSpPr txBox="1">
                <a:spLocks noChangeArrowheads="1"/>
              </p:cNvSpPr>
              <p:nvPr/>
            </p:nvSpPr>
            <p:spPr bwMode="auto">
              <a:xfrm>
                <a:off x="7267084" y="5359314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sp>
        <p:nvSpPr>
          <p:cNvPr id="28683" name="TextBox 37"/>
          <p:cNvSpPr txBox="1">
            <a:spLocks noChangeArrowheads="1"/>
          </p:cNvSpPr>
          <p:nvPr/>
        </p:nvSpPr>
        <p:spPr bwMode="auto">
          <a:xfrm>
            <a:off x="7407275" y="5138738"/>
            <a:ext cx="3429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</a:t>
            </a:r>
            <a:r>
              <a:rPr lang="en-US" altLang="en-US" sz="1800" baseline="-25000">
                <a:latin typeface="Arial" panose="020B0604020202020204" pitchFamily="34" charset="0"/>
              </a:rPr>
              <a:t>t</a:t>
            </a:r>
          </a:p>
        </p:txBody>
      </p:sp>
      <p:sp>
        <p:nvSpPr>
          <p:cNvPr id="28684" name="TextBox 38"/>
          <p:cNvSpPr txBox="1">
            <a:spLocks noChangeArrowheads="1"/>
          </p:cNvSpPr>
          <p:nvPr/>
        </p:nvSpPr>
        <p:spPr bwMode="auto">
          <a:xfrm>
            <a:off x="7388225" y="1285875"/>
            <a:ext cx="479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</a:t>
            </a:r>
            <a:r>
              <a:rPr lang="en-US" altLang="en-US" sz="1800" baseline="-25000">
                <a:latin typeface="Arial" panose="020B0604020202020204" pitchFamily="34" charset="0"/>
              </a:rPr>
              <a:t>t-1</a:t>
            </a:r>
          </a:p>
        </p:txBody>
      </p:sp>
      <p:grpSp>
        <p:nvGrpSpPr>
          <p:cNvPr id="28685" name="Group 32"/>
          <p:cNvGrpSpPr>
            <a:grpSpLocks/>
          </p:cNvGrpSpPr>
          <p:nvPr/>
        </p:nvGrpSpPr>
        <p:grpSpPr bwMode="auto">
          <a:xfrm>
            <a:off x="7867650" y="920750"/>
            <a:ext cx="414338" cy="755650"/>
            <a:chOff x="7867485" y="921347"/>
            <a:chExt cx="413763" cy="755053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8281248" y="921347"/>
              <a:ext cx="0" cy="5742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867485" y="1495568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7867485" y="1495568"/>
              <a:ext cx="0" cy="1808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686" name="Group 48"/>
          <p:cNvGrpSpPr>
            <a:grpSpLocks/>
          </p:cNvGrpSpPr>
          <p:nvPr/>
        </p:nvGrpSpPr>
        <p:grpSpPr bwMode="auto">
          <a:xfrm>
            <a:off x="7848600" y="4745038"/>
            <a:ext cx="412750" cy="755650"/>
            <a:chOff x="7867485" y="921347"/>
            <a:chExt cx="413763" cy="755053"/>
          </a:xfrm>
        </p:grpSpPr>
        <p:cxnSp>
          <p:nvCxnSpPr>
            <p:cNvPr id="50" name="Straight Connector 49"/>
            <p:cNvCxnSpPr/>
            <p:nvPr/>
          </p:nvCxnSpPr>
          <p:spPr>
            <a:xfrm>
              <a:off x="8281248" y="921347"/>
              <a:ext cx="0" cy="5742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7867485" y="1495568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>
              <a:off x="7867485" y="1495568"/>
              <a:ext cx="0" cy="1808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687" name="Group 52"/>
          <p:cNvGrpSpPr>
            <a:grpSpLocks/>
          </p:cNvGrpSpPr>
          <p:nvPr/>
        </p:nvGrpSpPr>
        <p:grpSpPr bwMode="auto">
          <a:xfrm>
            <a:off x="7827963" y="5818188"/>
            <a:ext cx="414337" cy="654050"/>
            <a:chOff x="7867485" y="1023124"/>
            <a:chExt cx="413763" cy="653276"/>
          </a:xfrm>
        </p:grpSpPr>
        <p:cxnSp>
          <p:nvCxnSpPr>
            <p:cNvPr id="54" name="Straight Connector 53"/>
            <p:cNvCxnSpPr/>
            <p:nvPr/>
          </p:nvCxnSpPr>
          <p:spPr>
            <a:xfrm>
              <a:off x="8281248" y="1023124"/>
              <a:ext cx="0" cy="4725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7867485" y="1495639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>
              <a:off x="7867485" y="1495639"/>
              <a:ext cx="0" cy="18076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688" name="Oval 39"/>
          <p:cNvSpPr>
            <a:spLocks noChangeArrowheads="1"/>
          </p:cNvSpPr>
          <p:nvPr/>
        </p:nvSpPr>
        <p:spPr bwMode="auto">
          <a:xfrm>
            <a:off x="3979863" y="1981200"/>
            <a:ext cx="830262" cy="43338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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cxnSp>
        <p:nvCxnSpPr>
          <p:cNvPr id="58" name="Straight Arrow Connector 57"/>
          <p:cNvCxnSpPr/>
          <p:nvPr/>
        </p:nvCxnSpPr>
        <p:spPr>
          <a:xfrm>
            <a:off x="3067050" y="2179638"/>
            <a:ext cx="887413" cy="190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690" name="Group 62"/>
          <p:cNvGrpSpPr>
            <a:grpSpLocks/>
          </p:cNvGrpSpPr>
          <p:nvPr/>
        </p:nvGrpSpPr>
        <p:grpSpPr bwMode="auto">
          <a:xfrm>
            <a:off x="3511550" y="1655763"/>
            <a:ext cx="4356100" cy="401637"/>
            <a:chOff x="3510828" y="1655240"/>
            <a:chExt cx="4356658" cy="40216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7867486" y="1655240"/>
              <a:ext cx="0" cy="173262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H="1">
              <a:off x="3510828" y="1828502"/>
              <a:ext cx="4356658" cy="0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3510828" y="1828502"/>
              <a:ext cx="0" cy="228898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/>
            <p:nvPr/>
          </p:nvCxnSpPr>
          <p:spPr>
            <a:xfrm>
              <a:off x="3510828" y="2057400"/>
              <a:ext cx="527118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691" name="Group 11274"/>
          <p:cNvGrpSpPr>
            <a:grpSpLocks/>
          </p:cNvGrpSpPr>
          <p:nvPr/>
        </p:nvGrpSpPr>
        <p:grpSpPr bwMode="auto">
          <a:xfrm>
            <a:off x="4810125" y="1854200"/>
            <a:ext cx="2144713" cy="369888"/>
            <a:chOff x="4810125" y="1854114"/>
            <a:chExt cx="2144985" cy="369332"/>
          </a:xfrm>
        </p:grpSpPr>
        <p:cxnSp>
          <p:nvCxnSpPr>
            <p:cNvPr id="11265" name="Straight Arrow Connector 11264"/>
            <p:cNvCxnSpPr/>
            <p:nvPr/>
          </p:nvCxnSpPr>
          <p:spPr>
            <a:xfrm>
              <a:off x="4810125" y="2198084"/>
              <a:ext cx="2144985" cy="2536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737" name="TextBox 11266"/>
            <p:cNvSpPr txBox="1">
              <a:spLocks noChangeArrowheads="1"/>
            </p:cNvSpPr>
            <p:nvPr/>
          </p:nvSpPr>
          <p:spPr bwMode="auto">
            <a:xfrm>
              <a:off x="5641080" y="1854114"/>
              <a:ext cx="29206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f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28692" name="Oval 39"/>
          <p:cNvSpPr>
            <a:spLocks noChangeArrowheads="1"/>
          </p:cNvSpPr>
          <p:nvPr/>
        </p:nvSpPr>
        <p:spPr bwMode="auto">
          <a:xfrm>
            <a:off x="3954463" y="2614613"/>
            <a:ext cx="831850" cy="433387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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grpSp>
        <p:nvGrpSpPr>
          <p:cNvPr id="28693" name="Group 35"/>
          <p:cNvGrpSpPr>
            <a:grpSpLocks/>
          </p:cNvGrpSpPr>
          <p:nvPr/>
        </p:nvGrpSpPr>
        <p:grpSpPr bwMode="auto">
          <a:xfrm>
            <a:off x="3352800" y="2179638"/>
            <a:ext cx="601663" cy="715962"/>
            <a:chOff x="3352800" y="2179461"/>
            <a:chExt cx="601807" cy="716139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3352800" y="2179461"/>
              <a:ext cx="0" cy="7161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>
              <a:off x="3352800" y="2895600"/>
              <a:ext cx="60180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694" name="Group 45"/>
          <p:cNvGrpSpPr>
            <a:grpSpLocks/>
          </p:cNvGrpSpPr>
          <p:nvPr/>
        </p:nvGrpSpPr>
        <p:grpSpPr bwMode="auto">
          <a:xfrm>
            <a:off x="3511550" y="1995488"/>
            <a:ext cx="442913" cy="747712"/>
            <a:chOff x="3510828" y="1994795"/>
            <a:chExt cx="443779" cy="748405"/>
          </a:xfrm>
        </p:grpSpPr>
        <p:cxnSp>
          <p:nvCxnSpPr>
            <p:cNvPr id="42" name="Straight Connector 41"/>
            <p:cNvCxnSpPr/>
            <p:nvPr/>
          </p:nvCxnSpPr>
          <p:spPr>
            <a:xfrm>
              <a:off x="3510828" y="1994795"/>
              <a:ext cx="0" cy="748405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>
              <a:off x="3510828" y="2743200"/>
              <a:ext cx="443779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695" name="Group 11281"/>
          <p:cNvGrpSpPr>
            <a:grpSpLocks/>
          </p:cNvGrpSpPr>
          <p:nvPr/>
        </p:nvGrpSpPr>
        <p:grpSpPr bwMode="auto">
          <a:xfrm>
            <a:off x="4786313" y="2497138"/>
            <a:ext cx="1462087" cy="814387"/>
            <a:chOff x="4785562" y="2497447"/>
            <a:chExt cx="1462838" cy="813973"/>
          </a:xfrm>
        </p:grpSpPr>
        <p:grpSp>
          <p:nvGrpSpPr>
            <p:cNvPr id="28728" name="Group 11279"/>
            <p:cNvGrpSpPr>
              <a:grpSpLocks/>
            </p:cNvGrpSpPr>
            <p:nvPr/>
          </p:nvGrpSpPr>
          <p:grpSpPr bwMode="auto">
            <a:xfrm>
              <a:off x="4785562" y="2831006"/>
              <a:ext cx="1462838" cy="480414"/>
              <a:chOff x="4785562" y="2831006"/>
              <a:chExt cx="1462838" cy="480414"/>
            </a:xfrm>
          </p:grpSpPr>
          <p:cxnSp>
            <p:nvCxnSpPr>
              <p:cNvPr id="11276" name="Straight Connector 11275"/>
              <p:cNvCxnSpPr>
                <a:stCxn id="28692" idx="6"/>
              </p:cNvCxnSpPr>
              <p:nvPr/>
            </p:nvCxnSpPr>
            <p:spPr>
              <a:xfrm flipV="1">
                <a:off x="4785562" y="2830652"/>
                <a:ext cx="146283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78" name="Straight Arrow Connector 11277"/>
              <p:cNvCxnSpPr/>
              <p:nvPr/>
            </p:nvCxnSpPr>
            <p:spPr>
              <a:xfrm>
                <a:off x="6248400" y="2830652"/>
                <a:ext cx="0" cy="48076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729" name="TextBox 11280"/>
            <p:cNvSpPr txBox="1">
              <a:spLocks noChangeArrowheads="1"/>
            </p:cNvSpPr>
            <p:nvPr/>
          </p:nvSpPr>
          <p:spPr bwMode="auto">
            <a:xfrm>
              <a:off x="5494015" y="2497447"/>
              <a:ext cx="27924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i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76" name="Rectangle 75"/>
          <p:cNvSpPr/>
          <p:nvPr/>
        </p:nvSpPr>
        <p:spPr bwMode="auto">
          <a:xfrm>
            <a:off x="3546475" y="2535238"/>
            <a:ext cx="4321175" cy="596900"/>
          </a:xfrm>
          <a:prstGeom prst="rect">
            <a:avLst/>
          </a:prstGeom>
          <a:solidFill>
            <a:schemeClr val="tx1">
              <a:lumMod val="50000"/>
              <a:lumOff val="50000"/>
              <a:alpha val="7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8697" name="Oval 39"/>
          <p:cNvSpPr>
            <a:spLocks noChangeArrowheads="1"/>
          </p:cNvSpPr>
          <p:nvPr/>
        </p:nvSpPr>
        <p:spPr bwMode="auto">
          <a:xfrm>
            <a:off x="3954463" y="3286125"/>
            <a:ext cx="831850" cy="43338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tanh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grpSp>
        <p:nvGrpSpPr>
          <p:cNvPr id="28698" name="Group 78"/>
          <p:cNvGrpSpPr>
            <a:grpSpLocks/>
          </p:cNvGrpSpPr>
          <p:nvPr/>
        </p:nvGrpSpPr>
        <p:grpSpPr bwMode="auto">
          <a:xfrm>
            <a:off x="3352800" y="2884488"/>
            <a:ext cx="601663" cy="682625"/>
            <a:chOff x="3352800" y="2179461"/>
            <a:chExt cx="601807" cy="716139"/>
          </a:xfrm>
        </p:grpSpPr>
        <p:cxnSp>
          <p:nvCxnSpPr>
            <p:cNvPr id="80" name="Straight Connector 79"/>
            <p:cNvCxnSpPr/>
            <p:nvPr/>
          </p:nvCxnSpPr>
          <p:spPr>
            <a:xfrm>
              <a:off x="3352800" y="2179461"/>
              <a:ext cx="0" cy="7161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/>
            <p:cNvCxnSpPr/>
            <p:nvPr/>
          </p:nvCxnSpPr>
          <p:spPr>
            <a:xfrm>
              <a:off x="3352800" y="2895600"/>
              <a:ext cx="60180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699" name="Group 81"/>
          <p:cNvGrpSpPr>
            <a:grpSpLocks/>
          </p:cNvGrpSpPr>
          <p:nvPr/>
        </p:nvGrpSpPr>
        <p:grpSpPr bwMode="auto">
          <a:xfrm>
            <a:off x="3511550" y="2743200"/>
            <a:ext cx="442913" cy="671513"/>
            <a:chOff x="3510828" y="1994795"/>
            <a:chExt cx="443779" cy="748405"/>
          </a:xfrm>
        </p:grpSpPr>
        <p:cxnSp>
          <p:nvCxnSpPr>
            <p:cNvPr id="83" name="Straight Connector 82"/>
            <p:cNvCxnSpPr/>
            <p:nvPr/>
          </p:nvCxnSpPr>
          <p:spPr>
            <a:xfrm>
              <a:off x="3510828" y="1994795"/>
              <a:ext cx="0" cy="748405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>
              <a:off x="3510828" y="2743200"/>
              <a:ext cx="443779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700" name="Group 42"/>
          <p:cNvGrpSpPr>
            <a:grpSpLocks/>
          </p:cNvGrpSpPr>
          <p:nvPr/>
        </p:nvGrpSpPr>
        <p:grpSpPr bwMode="auto">
          <a:xfrm>
            <a:off x="4810125" y="3198813"/>
            <a:ext cx="963613" cy="368300"/>
            <a:chOff x="4810125" y="3198473"/>
            <a:chExt cx="963134" cy="369332"/>
          </a:xfrm>
        </p:grpSpPr>
        <p:cxnSp>
          <p:nvCxnSpPr>
            <p:cNvPr id="34" name="Straight Arrow Connector 33"/>
            <p:cNvCxnSpPr/>
            <p:nvPr/>
          </p:nvCxnSpPr>
          <p:spPr>
            <a:xfrm>
              <a:off x="4810125" y="3528006"/>
              <a:ext cx="96313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723" name="TextBox 36"/>
            <p:cNvSpPr txBox="1">
              <a:spLocks noChangeArrowheads="1"/>
            </p:cNvSpPr>
            <p:nvPr/>
          </p:nvSpPr>
          <p:spPr bwMode="auto">
            <a:xfrm>
              <a:off x="5066143" y="3198473"/>
              <a:ext cx="3561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a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28701" name="Oval 39"/>
          <p:cNvSpPr>
            <a:spLocks noChangeArrowheads="1"/>
          </p:cNvSpPr>
          <p:nvPr/>
        </p:nvSpPr>
        <p:spPr bwMode="auto">
          <a:xfrm>
            <a:off x="5797550" y="3311525"/>
            <a:ext cx="831850" cy="43338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x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sp>
        <p:nvSpPr>
          <p:cNvPr id="28702" name="Oval 39"/>
          <p:cNvSpPr>
            <a:spLocks noChangeArrowheads="1"/>
          </p:cNvSpPr>
          <p:nvPr/>
        </p:nvSpPr>
        <p:spPr bwMode="auto">
          <a:xfrm>
            <a:off x="6954838" y="2036763"/>
            <a:ext cx="831850" cy="433387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x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cxnSp>
        <p:nvCxnSpPr>
          <p:cNvPr id="60" name="Straight Arrow Connector 59"/>
          <p:cNvCxnSpPr/>
          <p:nvPr/>
        </p:nvCxnSpPr>
        <p:spPr>
          <a:xfrm>
            <a:off x="7335838" y="1674813"/>
            <a:ext cx="11112" cy="3429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64" name="Straight Arrow Connector 11263"/>
          <p:cNvCxnSpPr/>
          <p:nvPr/>
        </p:nvCxnSpPr>
        <p:spPr>
          <a:xfrm>
            <a:off x="7391400" y="2509838"/>
            <a:ext cx="0" cy="7556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86" name="Straight Arrow Connector 11285"/>
          <p:cNvCxnSpPr>
            <a:stCxn id="28701" idx="6"/>
          </p:cNvCxnSpPr>
          <p:nvPr/>
        </p:nvCxnSpPr>
        <p:spPr>
          <a:xfrm flipV="1">
            <a:off x="6629400" y="3527425"/>
            <a:ext cx="301625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/>
          <p:nvPr/>
        </p:nvCxnSpPr>
        <p:spPr>
          <a:xfrm>
            <a:off x="7407275" y="3752850"/>
            <a:ext cx="12700" cy="14239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tangle 77"/>
          <p:cNvSpPr/>
          <p:nvPr/>
        </p:nvSpPr>
        <p:spPr bwMode="auto">
          <a:xfrm>
            <a:off x="3546475" y="1936750"/>
            <a:ext cx="4321175" cy="596900"/>
          </a:xfrm>
          <a:prstGeom prst="rect">
            <a:avLst/>
          </a:prstGeom>
          <a:solidFill>
            <a:schemeClr val="tx1">
              <a:lumMod val="50000"/>
              <a:lumOff val="50000"/>
              <a:alpha val="7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8708" name="Oval 39"/>
          <p:cNvSpPr>
            <a:spLocks noChangeArrowheads="1"/>
          </p:cNvSpPr>
          <p:nvPr/>
        </p:nvSpPr>
        <p:spPr bwMode="auto">
          <a:xfrm>
            <a:off x="6942138" y="3276600"/>
            <a:ext cx="830262" cy="43338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+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sp>
        <p:nvSpPr>
          <p:cNvPr id="87" name="Rectangle 86"/>
          <p:cNvSpPr/>
          <p:nvPr/>
        </p:nvSpPr>
        <p:spPr bwMode="auto">
          <a:xfrm>
            <a:off x="3548063" y="3132932"/>
            <a:ext cx="4319587" cy="704850"/>
          </a:xfrm>
          <a:prstGeom prst="rect">
            <a:avLst/>
          </a:prstGeom>
          <a:solidFill>
            <a:schemeClr val="tx1">
              <a:lumMod val="50000"/>
              <a:lumOff val="50000"/>
              <a:alpha val="7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95" name="Oval 39"/>
          <p:cNvSpPr>
            <a:spLocks noChangeArrowheads="1"/>
          </p:cNvSpPr>
          <p:nvPr/>
        </p:nvSpPr>
        <p:spPr bwMode="auto">
          <a:xfrm>
            <a:off x="3954463" y="4048125"/>
            <a:ext cx="831850" cy="43338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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grpSp>
        <p:nvGrpSpPr>
          <p:cNvPr id="96" name="Group 95"/>
          <p:cNvGrpSpPr>
            <a:grpSpLocks/>
          </p:cNvGrpSpPr>
          <p:nvPr/>
        </p:nvGrpSpPr>
        <p:grpSpPr bwMode="auto">
          <a:xfrm>
            <a:off x="3352800" y="3613150"/>
            <a:ext cx="601663" cy="715963"/>
            <a:chOff x="3352800" y="2179461"/>
            <a:chExt cx="601807" cy="716139"/>
          </a:xfrm>
        </p:grpSpPr>
        <p:cxnSp>
          <p:nvCxnSpPr>
            <p:cNvPr id="97" name="Straight Connector 96"/>
            <p:cNvCxnSpPr/>
            <p:nvPr/>
          </p:nvCxnSpPr>
          <p:spPr>
            <a:xfrm>
              <a:off x="3352800" y="2179461"/>
              <a:ext cx="0" cy="7161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/>
            <p:cNvCxnSpPr/>
            <p:nvPr/>
          </p:nvCxnSpPr>
          <p:spPr>
            <a:xfrm>
              <a:off x="3352800" y="2895600"/>
              <a:ext cx="60180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9" name="Group 98"/>
          <p:cNvGrpSpPr>
            <a:grpSpLocks/>
          </p:cNvGrpSpPr>
          <p:nvPr/>
        </p:nvGrpSpPr>
        <p:grpSpPr bwMode="auto">
          <a:xfrm>
            <a:off x="3511550" y="3429000"/>
            <a:ext cx="442913" cy="747713"/>
            <a:chOff x="3510828" y="1994795"/>
            <a:chExt cx="443779" cy="748405"/>
          </a:xfrm>
        </p:grpSpPr>
        <p:cxnSp>
          <p:nvCxnSpPr>
            <p:cNvPr id="100" name="Straight Connector 99"/>
            <p:cNvCxnSpPr/>
            <p:nvPr/>
          </p:nvCxnSpPr>
          <p:spPr>
            <a:xfrm>
              <a:off x="3510828" y="1994795"/>
              <a:ext cx="0" cy="748405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/>
            <p:cNvCxnSpPr/>
            <p:nvPr/>
          </p:nvCxnSpPr>
          <p:spPr>
            <a:xfrm>
              <a:off x="3510828" y="2743200"/>
              <a:ext cx="443779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5" name="AutoShape 44"/>
          <p:cNvSpPr>
            <a:spLocks noChangeArrowheads="1"/>
          </p:cNvSpPr>
          <p:nvPr/>
        </p:nvSpPr>
        <p:spPr bwMode="auto">
          <a:xfrm>
            <a:off x="3175915" y="4836843"/>
            <a:ext cx="2576512" cy="1033462"/>
          </a:xfrm>
          <a:prstGeom prst="wedgeRoundRectCallout">
            <a:avLst>
              <a:gd name="adj1" fmla="val 4442"/>
              <a:gd name="adj2" fmla="val -79892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rgbClr val="0000FF"/>
                </a:solidFill>
                <a:latin typeface="Arial" panose="020B0604020202020204" pitchFamily="34" charset="0"/>
              </a:rPr>
              <a:t>Output state gate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>
                <a:latin typeface="Arial" panose="020B0604020202020204" pitchFamily="34" charset="0"/>
              </a:rPr>
              <a:t>o</a:t>
            </a:r>
            <a:r>
              <a:rPr lang="en-US" altLang="en-US" sz="1800" baseline="-25000" dirty="0" err="1">
                <a:latin typeface="Arial" panose="020B0604020202020204" pitchFamily="34" charset="0"/>
              </a:rPr>
              <a:t>t</a:t>
            </a:r>
            <a:r>
              <a:rPr lang="en-US" altLang="en-US" sz="1800" dirty="0">
                <a:latin typeface="Arial" panose="020B0604020202020204" pitchFamily="34" charset="0"/>
              </a:rPr>
              <a:t> = 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(W</a:t>
            </a:r>
            <a:r>
              <a:rPr lang="en-US" altLang="en-US" sz="1800" baseline="-25000" dirty="0">
                <a:latin typeface="Arial" panose="020B0604020202020204" pitchFamily="34" charset="0"/>
                <a:sym typeface="Symbol" panose="05050102010706020507" pitchFamily="18" charset="2"/>
              </a:rPr>
              <a:t>o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] + 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b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o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grpSp>
        <p:nvGrpSpPr>
          <p:cNvPr id="117" name="Group 116"/>
          <p:cNvGrpSpPr>
            <a:grpSpLocks/>
          </p:cNvGrpSpPr>
          <p:nvPr/>
        </p:nvGrpSpPr>
        <p:grpSpPr bwMode="auto">
          <a:xfrm>
            <a:off x="4810125" y="3890963"/>
            <a:ext cx="1590675" cy="693737"/>
            <a:chOff x="4810125" y="3890795"/>
            <a:chExt cx="1590675" cy="694087"/>
          </a:xfrm>
        </p:grpSpPr>
        <p:cxnSp>
          <p:nvCxnSpPr>
            <p:cNvPr id="118" name="Straight Connector 117"/>
            <p:cNvCxnSpPr/>
            <p:nvPr/>
          </p:nvCxnSpPr>
          <p:spPr>
            <a:xfrm flipV="1">
              <a:off x="4810125" y="4260869"/>
              <a:ext cx="1590675" cy="635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Arrow Connector 118"/>
            <p:cNvCxnSpPr/>
            <p:nvPr/>
          </p:nvCxnSpPr>
          <p:spPr>
            <a:xfrm>
              <a:off x="6400800" y="4267222"/>
              <a:ext cx="0" cy="31766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717" name="TextBox 119"/>
            <p:cNvSpPr txBox="1">
              <a:spLocks noChangeArrowheads="1"/>
            </p:cNvSpPr>
            <p:nvPr/>
          </p:nvSpPr>
          <p:spPr bwMode="auto">
            <a:xfrm>
              <a:off x="5332969" y="3890795"/>
              <a:ext cx="3561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o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106" name="TextBox 11"/>
          <p:cNvSpPr txBox="1">
            <a:spLocks noChangeArrowheads="1"/>
          </p:cNvSpPr>
          <p:nvPr/>
        </p:nvSpPr>
        <p:spPr bwMode="auto">
          <a:xfrm>
            <a:off x="157956" y="2516227"/>
            <a:ext cx="2607640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 smtClean="0">
                <a:latin typeface="Arial" panose="020B0604020202020204" pitchFamily="34" charset="0"/>
              </a:rPr>
              <a:t>f</a:t>
            </a:r>
            <a:r>
              <a:rPr lang="en-US" altLang="en-US" sz="1800" baseline="-25000" dirty="0" err="1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(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W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f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] + b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f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07" name="TextBox 11"/>
          <p:cNvSpPr txBox="1">
            <a:spLocks noChangeArrowheads="1"/>
          </p:cNvSpPr>
          <p:nvPr/>
        </p:nvSpPr>
        <p:spPr bwMode="auto">
          <a:xfrm>
            <a:off x="132899" y="3020219"/>
            <a:ext cx="2607640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i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(W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i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] + b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i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08" name="TextBox 11"/>
          <p:cNvSpPr txBox="1">
            <a:spLocks noChangeArrowheads="1"/>
          </p:cNvSpPr>
          <p:nvPr/>
        </p:nvSpPr>
        <p:spPr bwMode="auto">
          <a:xfrm>
            <a:off x="132899" y="3505200"/>
            <a:ext cx="2774774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a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tanh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(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W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a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] + 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b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a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09" name="TextBox 11"/>
          <p:cNvSpPr txBox="1">
            <a:spLocks noChangeArrowheads="1"/>
          </p:cNvSpPr>
          <p:nvPr/>
        </p:nvSpPr>
        <p:spPr bwMode="auto">
          <a:xfrm>
            <a:off x="128707" y="4037806"/>
            <a:ext cx="2081093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 smtClean="0">
                <a:latin typeface="Arial" panose="020B0604020202020204" pitchFamily="34" charset="0"/>
              </a:rPr>
              <a:t>s</a:t>
            </a:r>
            <a:r>
              <a:rPr lang="en-US" altLang="en-US" sz="1800" baseline="-25000" dirty="0" err="1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err="1" smtClean="0">
                <a:latin typeface="Arial" panose="020B0604020202020204" pitchFamily="34" charset="0"/>
              </a:rPr>
              <a:t>f</a:t>
            </a:r>
            <a:r>
              <a:rPr lang="en-US" altLang="en-US" sz="1800" baseline="-25000" dirty="0" err="1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</a:t>
            </a:r>
            <a:r>
              <a:rPr lang="en-US" altLang="en-US" sz="1800" baseline="30000" dirty="0" smtClean="0">
                <a:latin typeface="Arial" panose="020B0604020202020204" pitchFamily="34" charset="0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</a:rPr>
              <a:t> s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t-1</a:t>
            </a:r>
            <a:r>
              <a:rPr lang="en-US" altLang="en-US" sz="1800" dirty="0" smtClean="0">
                <a:latin typeface="Arial" panose="020B0604020202020204" pitchFamily="34" charset="0"/>
              </a:rPr>
              <a:t> + i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</a:t>
            </a:r>
            <a:r>
              <a:rPr lang="en-US" altLang="en-US" sz="1800" baseline="30000" dirty="0" smtClean="0">
                <a:latin typeface="Arial" panose="020B0604020202020204" pitchFamily="34" charset="0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</a:rPr>
              <a:t> a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t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  <p:sp>
        <p:nvSpPr>
          <p:cNvPr id="110" name="TextBox 11"/>
          <p:cNvSpPr txBox="1">
            <a:spLocks noChangeArrowheads="1"/>
          </p:cNvSpPr>
          <p:nvPr/>
        </p:nvSpPr>
        <p:spPr bwMode="auto">
          <a:xfrm>
            <a:off x="128707" y="4546600"/>
            <a:ext cx="2599132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 smtClean="0">
                <a:latin typeface="Arial" panose="020B0604020202020204" pitchFamily="34" charset="0"/>
              </a:rPr>
              <a:t>o</a:t>
            </a:r>
            <a:r>
              <a:rPr lang="en-US" altLang="en-US" sz="1800" baseline="-25000" dirty="0" err="1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(W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o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] + 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b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o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032860" y="240241"/>
            <a:ext cx="2600218" cy="927823"/>
            <a:chOff x="6343757" y="2652718"/>
            <a:chExt cx="2600218" cy="927823"/>
          </a:xfrm>
        </p:grpSpPr>
        <p:sp>
          <p:nvSpPr>
            <p:cNvPr id="111" name="TextBox 11"/>
            <p:cNvSpPr txBox="1">
              <a:spLocks noChangeArrowheads="1"/>
            </p:cNvSpPr>
            <p:nvPr/>
          </p:nvSpPr>
          <p:spPr bwMode="auto">
            <a:xfrm>
              <a:off x="6343757" y="2652718"/>
              <a:ext cx="2600218" cy="923330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6" name="TextBox 115"/>
                <p:cNvSpPr txBox="1"/>
                <p:nvPr/>
              </p:nvSpPr>
              <p:spPr>
                <a:xfrm>
                  <a:off x="6395361" y="2755635"/>
                  <a:ext cx="1332288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smtClean="0"/>
                    <a:t>o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6" name="TextBox 1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95361" y="2755635"/>
                  <a:ext cx="1332288" cy="824906"/>
                </a:xfrm>
                <a:prstGeom prst="rect">
                  <a:avLst/>
                </a:prstGeom>
                <a:blipFill>
                  <a:blip r:embed="rId2"/>
                  <a:stretch>
                    <a:fillRect l="-365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3" name="TextBox 122"/>
            <p:cNvSpPr txBox="1"/>
            <p:nvPr/>
          </p:nvSpPr>
          <p:spPr>
            <a:xfrm>
              <a:off x="7727649" y="2968109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o</a:t>
              </a:r>
              <a:r>
                <a:rPr lang="en-US" dirty="0" smtClean="0"/>
                <a:t> = 0.3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 animBg="1"/>
      <p:bldP spid="115" grpId="0" animBg="1"/>
      <p:bldP spid="110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2970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9819055-D338-4BD4-9739-557D51BE2F78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48</a:t>
            </a:fld>
            <a:endParaRPr lang="en-US" altLang="zh-TW" sz="1400" smtClean="0"/>
          </a:p>
        </p:txBody>
      </p:sp>
      <p:sp>
        <p:nvSpPr>
          <p:cNvPr id="29701" name="TextBox 1"/>
          <p:cNvSpPr txBox="1">
            <a:spLocks noChangeArrowheads="1"/>
          </p:cNvSpPr>
          <p:nvPr/>
        </p:nvSpPr>
        <p:spPr bwMode="auto">
          <a:xfrm>
            <a:off x="241300" y="760413"/>
            <a:ext cx="2008188" cy="36988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t-1</a:t>
            </a:r>
          </a:p>
        </p:txBody>
      </p:sp>
      <p:sp>
        <p:nvSpPr>
          <p:cNvPr id="29702" name="TextBox 11"/>
          <p:cNvSpPr txBox="1">
            <a:spLocks noChangeArrowheads="1"/>
          </p:cNvSpPr>
          <p:nvPr/>
        </p:nvSpPr>
        <p:spPr bwMode="auto">
          <a:xfrm>
            <a:off x="171450" y="1995488"/>
            <a:ext cx="2008188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</a:t>
            </a:r>
          </a:p>
        </p:txBody>
      </p:sp>
      <p:grpSp>
        <p:nvGrpSpPr>
          <p:cNvPr id="29703" name="Group 1"/>
          <p:cNvGrpSpPr>
            <a:grpSpLocks/>
          </p:cNvGrpSpPr>
          <p:nvPr/>
        </p:nvGrpSpPr>
        <p:grpSpPr bwMode="auto">
          <a:xfrm>
            <a:off x="2314575" y="1676400"/>
            <a:ext cx="6705600" cy="3500438"/>
            <a:chOff x="1308088" y="2108051"/>
            <a:chExt cx="6703663" cy="3502978"/>
          </a:xfrm>
        </p:grpSpPr>
        <p:sp>
          <p:nvSpPr>
            <p:cNvPr id="29805" name="Rectangle 4"/>
            <p:cNvSpPr>
              <a:spLocks noChangeArrowheads="1"/>
            </p:cNvSpPr>
            <p:nvPr/>
          </p:nvSpPr>
          <p:spPr bwMode="auto">
            <a:xfrm>
              <a:off x="2059718" y="2108051"/>
              <a:ext cx="5009335" cy="350297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9806" name="Line 5"/>
            <p:cNvSpPr>
              <a:spLocks noChangeShapeType="1"/>
            </p:cNvSpPr>
            <p:nvPr/>
          </p:nvSpPr>
          <p:spPr bwMode="auto">
            <a:xfrm>
              <a:off x="1623255" y="2616876"/>
              <a:ext cx="436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07" name="Line 8"/>
            <p:cNvSpPr>
              <a:spLocks noChangeShapeType="1"/>
            </p:cNvSpPr>
            <p:nvPr/>
          </p:nvSpPr>
          <p:spPr bwMode="auto">
            <a:xfrm flipV="1">
              <a:off x="7086077" y="5167239"/>
              <a:ext cx="48422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08" name="Text Box 11"/>
            <p:cNvSpPr txBox="1">
              <a:spLocks noChangeArrowheads="1"/>
            </p:cNvSpPr>
            <p:nvPr/>
          </p:nvSpPr>
          <p:spPr bwMode="auto">
            <a:xfrm>
              <a:off x="1308088" y="2393420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x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  <p:sp>
          <p:nvSpPr>
            <p:cNvPr id="29809" name="Text Box 14"/>
            <p:cNvSpPr txBox="1">
              <a:spLocks noChangeArrowheads="1"/>
            </p:cNvSpPr>
            <p:nvPr/>
          </p:nvSpPr>
          <p:spPr bwMode="auto">
            <a:xfrm>
              <a:off x="7668443" y="4929409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29704" name="TextBox 21"/>
          <p:cNvSpPr txBox="1">
            <a:spLocks noChangeArrowheads="1"/>
          </p:cNvSpPr>
          <p:nvPr/>
        </p:nvSpPr>
        <p:spPr bwMode="auto">
          <a:xfrm>
            <a:off x="92075" y="5602288"/>
            <a:ext cx="2017713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t+1</a:t>
            </a:r>
          </a:p>
        </p:txBody>
      </p:sp>
      <p:grpSp>
        <p:nvGrpSpPr>
          <p:cNvPr id="29705" name="Group 40"/>
          <p:cNvGrpSpPr>
            <a:grpSpLocks/>
          </p:cNvGrpSpPr>
          <p:nvPr/>
        </p:nvGrpSpPr>
        <p:grpSpPr bwMode="auto">
          <a:xfrm>
            <a:off x="2286000" y="12700"/>
            <a:ext cx="6754813" cy="1663700"/>
            <a:chOff x="2362200" y="1840087"/>
            <a:chExt cx="6755125" cy="1663997"/>
          </a:xfrm>
        </p:grpSpPr>
        <p:grpSp>
          <p:nvGrpSpPr>
            <p:cNvPr id="29794" name="Group 20"/>
            <p:cNvGrpSpPr>
              <a:grpSpLocks/>
            </p:cNvGrpSpPr>
            <p:nvPr/>
          </p:nvGrpSpPr>
          <p:grpSpPr bwMode="auto">
            <a:xfrm>
              <a:off x="2362200" y="2469397"/>
              <a:ext cx="6755125" cy="1034687"/>
              <a:chOff x="2362200" y="2469397"/>
              <a:chExt cx="6755125" cy="1034687"/>
            </a:xfrm>
          </p:grpSpPr>
          <p:grpSp>
            <p:nvGrpSpPr>
              <p:cNvPr id="29798" name="Group 1"/>
              <p:cNvGrpSpPr>
                <a:grpSpLocks/>
              </p:cNvGrpSpPr>
              <p:nvPr/>
            </p:nvGrpSpPr>
            <p:grpSpPr bwMode="auto">
              <a:xfrm>
                <a:off x="2362200" y="2469397"/>
                <a:ext cx="6755125" cy="661988"/>
                <a:chOff x="1202608" y="3809444"/>
                <a:chExt cx="6754029" cy="662448"/>
              </a:xfrm>
            </p:grpSpPr>
            <p:sp>
              <p:nvSpPr>
                <p:cNvPr id="29800" name="Rectangle 4"/>
                <p:cNvSpPr>
                  <a:spLocks noChangeArrowheads="1"/>
                </p:cNvSpPr>
                <p:nvPr/>
              </p:nvSpPr>
              <p:spPr bwMode="auto">
                <a:xfrm>
                  <a:off x="1954231" y="3809444"/>
                  <a:ext cx="5038636" cy="662448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 dirty="0" smtClean="0">
                      <a:latin typeface="Arial" panose="020B0604020202020204" pitchFamily="34" charset="0"/>
                    </a:rPr>
                    <a:t>Traditional LSTM</a:t>
                  </a:r>
                  <a:endParaRPr lang="en-US" altLang="en-US" sz="18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801" name="Line 5"/>
                <p:cNvSpPr>
                  <a:spLocks noChangeShapeType="1"/>
                </p:cNvSpPr>
                <p:nvPr/>
              </p:nvSpPr>
              <p:spPr bwMode="auto">
                <a:xfrm>
                  <a:off x="1593956" y="4089272"/>
                  <a:ext cx="360274" cy="1205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02" name="Line 8"/>
                <p:cNvSpPr>
                  <a:spLocks noChangeShapeType="1"/>
                </p:cNvSpPr>
                <p:nvPr/>
              </p:nvSpPr>
              <p:spPr bwMode="auto">
                <a:xfrm>
                  <a:off x="6992868" y="4089273"/>
                  <a:ext cx="408030" cy="1205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03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202608" y="3865817"/>
                  <a:ext cx="479540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x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t-1</a:t>
                  </a:r>
                </a:p>
              </p:txBody>
            </p:sp>
            <p:sp>
              <p:nvSpPr>
                <p:cNvPr id="29804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477097" y="3904479"/>
                  <a:ext cx="479540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y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t-1</a:t>
                  </a:r>
                </a:p>
              </p:txBody>
            </p:sp>
          </p:grpSp>
          <p:cxnSp>
            <p:nvCxnSpPr>
              <p:cNvPr id="5" name="Straight Arrow Connector 4"/>
              <p:cNvCxnSpPr/>
              <p:nvPr/>
            </p:nvCxnSpPr>
            <p:spPr>
              <a:xfrm>
                <a:off x="7412271" y="3142069"/>
                <a:ext cx="0" cy="36201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795" name="Group 18"/>
            <p:cNvGrpSpPr>
              <a:grpSpLocks/>
            </p:cNvGrpSpPr>
            <p:nvPr/>
          </p:nvGrpSpPr>
          <p:grpSpPr bwMode="auto">
            <a:xfrm>
              <a:off x="7204502" y="1840087"/>
              <a:ext cx="415498" cy="646669"/>
              <a:chOff x="7204502" y="1840087"/>
              <a:chExt cx="415498" cy="646669"/>
            </a:xfrm>
          </p:grpSpPr>
          <p:cxnSp>
            <p:nvCxnSpPr>
              <p:cNvPr id="7" name="Straight Arrow Connector 6"/>
              <p:cNvCxnSpPr/>
              <p:nvPr/>
            </p:nvCxnSpPr>
            <p:spPr>
              <a:xfrm>
                <a:off x="7423384" y="2227506"/>
                <a:ext cx="0" cy="25880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797" name="TextBox 10"/>
              <p:cNvSpPr txBox="1">
                <a:spLocks noChangeArrowheads="1"/>
              </p:cNvSpPr>
              <p:nvPr/>
            </p:nvSpPr>
            <p:spPr bwMode="auto">
              <a:xfrm>
                <a:off x="7204502" y="1840087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grpSp>
        <p:nvGrpSpPr>
          <p:cNvPr id="29706" name="Group 39"/>
          <p:cNvGrpSpPr>
            <a:grpSpLocks/>
          </p:cNvGrpSpPr>
          <p:nvPr/>
        </p:nvGrpSpPr>
        <p:grpSpPr bwMode="auto">
          <a:xfrm>
            <a:off x="2209800" y="5176838"/>
            <a:ext cx="6945313" cy="1571625"/>
            <a:chOff x="2314084" y="4157232"/>
            <a:chExt cx="6946011" cy="1571414"/>
          </a:xfrm>
        </p:grpSpPr>
        <p:grpSp>
          <p:nvGrpSpPr>
            <p:cNvPr id="29783" name="Group 22"/>
            <p:cNvGrpSpPr>
              <a:grpSpLocks/>
            </p:cNvGrpSpPr>
            <p:nvPr/>
          </p:nvGrpSpPr>
          <p:grpSpPr bwMode="auto">
            <a:xfrm>
              <a:off x="2314084" y="4157232"/>
              <a:ext cx="6946011" cy="1024368"/>
              <a:chOff x="2324475" y="2463092"/>
              <a:chExt cx="6946011" cy="1024368"/>
            </a:xfrm>
          </p:grpSpPr>
          <p:grpSp>
            <p:nvGrpSpPr>
              <p:cNvPr id="29787" name="Group 1"/>
              <p:cNvGrpSpPr>
                <a:grpSpLocks/>
              </p:cNvGrpSpPr>
              <p:nvPr/>
            </p:nvGrpSpPr>
            <p:grpSpPr bwMode="auto">
              <a:xfrm>
                <a:off x="2324475" y="2825472"/>
                <a:ext cx="6946011" cy="661988"/>
                <a:chOff x="1164890" y="3809444"/>
                <a:chExt cx="6944881" cy="662448"/>
              </a:xfrm>
            </p:grpSpPr>
            <p:sp>
              <p:nvSpPr>
                <p:cNvPr id="29789" name="Rectangle 4"/>
                <p:cNvSpPr>
                  <a:spLocks noChangeArrowheads="1"/>
                </p:cNvSpPr>
                <p:nvPr/>
              </p:nvSpPr>
              <p:spPr bwMode="auto">
                <a:xfrm>
                  <a:off x="2002955" y="3809444"/>
                  <a:ext cx="5045405" cy="662448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 dirty="0" smtClean="0">
                      <a:latin typeface="Arial" panose="020B0604020202020204" pitchFamily="34" charset="0"/>
                    </a:rPr>
                    <a:t>Traditional LSTM</a:t>
                  </a:r>
                  <a:endParaRPr lang="en-US" altLang="en-US" sz="18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790" name="Line 5"/>
                <p:cNvSpPr>
                  <a:spLocks noChangeShapeType="1"/>
                </p:cNvSpPr>
                <p:nvPr/>
              </p:nvSpPr>
              <p:spPr bwMode="auto">
                <a:xfrm>
                  <a:off x="1622041" y="4089273"/>
                  <a:ext cx="36025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91" name="Line 8"/>
                <p:cNvSpPr>
                  <a:spLocks noChangeShapeType="1"/>
                </p:cNvSpPr>
                <p:nvPr/>
              </p:nvSpPr>
              <p:spPr bwMode="auto">
                <a:xfrm>
                  <a:off x="7031335" y="4089273"/>
                  <a:ext cx="484227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92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164890" y="3865817"/>
                  <a:ext cx="518007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x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t+1</a:t>
                  </a:r>
                </a:p>
              </p:txBody>
            </p:sp>
            <p:sp>
              <p:nvSpPr>
                <p:cNvPr id="29793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591764" y="3892424"/>
                  <a:ext cx="518007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y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t+1</a:t>
                  </a:r>
                </a:p>
              </p:txBody>
            </p:sp>
          </p:grpSp>
          <p:cxnSp>
            <p:nvCxnSpPr>
              <p:cNvPr id="25" name="Straight Arrow Connector 24"/>
              <p:cNvCxnSpPr/>
              <p:nvPr/>
            </p:nvCxnSpPr>
            <p:spPr>
              <a:xfrm>
                <a:off x="7535174" y="2463092"/>
                <a:ext cx="0" cy="36190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784" name="Group 19"/>
            <p:cNvGrpSpPr>
              <a:grpSpLocks/>
            </p:cNvGrpSpPr>
            <p:nvPr/>
          </p:nvGrpSpPr>
          <p:grpSpPr bwMode="auto">
            <a:xfrm>
              <a:off x="7267084" y="5181600"/>
              <a:ext cx="415498" cy="547046"/>
              <a:chOff x="7267084" y="5181600"/>
              <a:chExt cx="415498" cy="547046"/>
            </a:xfrm>
          </p:grpSpPr>
          <p:cxnSp>
            <p:nvCxnSpPr>
              <p:cNvPr id="45" name="Straight Arrow Connector 44"/>
              <p:cNvCxnSpPr/>
              <p:nvPr/>
            </p:nvCxnSpPr>
            <p:spPr>
              <a:xfrm>
                <a:off x="7516845" y="5181031"/>
                <a:ext cx="0" cy="26031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786" name="TextBox 46"/>
              <p:cNvSpPr txBox="1">
                <a:spLocks noChangeArrowheads="1"/>
              </p:cNvSpPr>
              <p:nvPr/>
            </p:nvSpPr>
            <p:spPr bwMode="auto">
              <a:xfrm>
                <a:off x="7267084" y="5359314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sp>
        <p:nvSpPr>
          <p:cNvPr id="29707" name="TextBox 37"/>
          <p:cNvSpPr txBox="1">
            <a:spLocks noChangeArrowheads="1"/>
          </p:cNvSpPr>
          <p:nvPr/>
        </p:nvSpPr>
        <p:spPr bwMode="auto">
          <a:xfrm>
            <a:off x="7407275" y="5138738"/>
            <a:ext cx="3429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</a:t>
            </a:r>
            <a:r>
              <a:rPr lang="en-US" altLang="en-US" sz="1800" baseline="-25000">
                <a:latin typeface="Arial" panose="020B0604020202020204" pitchFamily="34" charset="0"/>
              </a:rPr>
              <a:t>t</a:t>
            </a:r>
          </a:p>
        </p:txBody>
      </p:sp>
      <p:sp>
        <p:nvSpPr>
          <p:cNvPr id="29708" name="TextBox 38"/>
          <p:cNvSpPr txBox="1">
            <a:spLocks noChangeArrowheads="1"/>
          </p:cNvSpPr>
          <p:nvPr/>
        </p:nvSpPr>
        <p:spPr bwMode="auto">
          <a:xfrm>
            <a:off x="7388225" y="1285875"/>
            <a:ext cx="479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</a:t>
            </a:r>
            <a:r>
              <a:rPr lang="en-US" altLang="en-US" sz="1800" baseline="-25000">
                <a:latin typeface="Arial" panose="020B0604020202020204" pitchFamily="34" charset="0"/>
              </a:rPr>
              <a:t>t-1</a:t>
            </a:r>
          </a:p>
        </p:txBody>
      </p:sp>
      <p:grpSp>
        <p:nvGrpSpPr>
          <p:cNvPr id="29709" name="Group 32"/>
          <p:cNvGrpSpPr>
            <a:grpSpLocks/>
          </p:cNvGrpSpPr>
          <p:nvPr/>
        </p:nvGrpSpPr>
        <p:grpSpPr bwMode="auto">
          <a:xfrm>
            <a:off x="7867650" y="920750"/>
            <a:ext cx="414338" cy="755650"/>
            <a:chOff x="7867485" y="921347"/>
            <a:chExt cx="413763" cy="755053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8281248" y="921347"/>
              <a:ext cx="0" cy="5742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867485" y="1495568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7867485" y="1495568"/>
              <a:ext cx="0" cy="1808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710" name="Group 48"/>
          <p:cNvGrpSpPr>
            <a:grpSpLocks/>
          </p:cNvGrpSpPr>
          <p:nvPr/>
        </p:nvGrpSpPr>
        <p:grpSpPr bwMode="auto">
          <a:xfrm>
            <a:off x="7848600" y="4745038"/>
            <a:ext cx="412750" cy="755650"/>
            <a:chOff x="7867485" y="921347"/>
            <a:chExt cx="413763" cy="755053"/>
          </a:xfrm>
        </p:grpSpPr>
        <p:cxnSp>
          <p:nvCxnSpPr>
            <p:cNvPr id="50" name="Straight Connector 49"/>
            <p:cNvCxnSpPr/>
            <p:nvPr/>
          </p:nvCxnSpPr>
          <p:spPr>
            <a:xfrm>
              <a:off x="8281248" y="921347"/>
              <a:ext cx="0" cy="5742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7867485" y="1495568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>
              <a:off x="7867485" y="1495568"/>
              <a:ext cx="0" cy="1808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711" name="Group 52"/>
          <p:cNvGrpSpPr>
            <a:grpSpLocks/>
          </p:cNvGrpSpPr>
          <p:nvPr/>
        </p:nvGrpSpPr>
        <p:grpSpPr bwMode="auto">
          <a:xfrm>
            <a:off x="7827963" y="5818188"/>
            <a:ext cx="414337" cy="654050"/>
            <a:chOff x="7867485" y="1023124"/>
            <a:chExt cx="413763" cy="653276"/>
          </a:xfrm>
        </p:grpSpPr>
        <p:cxnSp>
          <p:nvCxnSpPr>
            <p:cNvPr id="54" name="Straight Connector 53"/>
            <p:cNvCxnSpPr/>
            <p:nvPr/>
          </p:nvCxnSpPr>
          <p:spPr>
            <a:xfrm>
              <a:off x="8281248" y="1023124"/>
              <a:ext cx="0" cy="4725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7867485" y="1495639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>
              <a:off x="7867485" y="1495639"/>
              <a:ext cx="0" cy="18076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712" name="Oval 39"/>
          <p:cNvSpPr>
            <a:spLocks noChangeArrowheads="1"/>
          </p:cNvSpPr>
          <p:nvPr/>
        </p:nvSpPr>
        <p:spPr bwMode="auto">
          <a:xfrm>
            <a:off x="3979863" y="1981200"/>
            <a:ext cx="830262" cy="43338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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cxnSp>
        <p:nvCxnSpPr>
          <p:cNvPr id="58" name="Straight Arrow Connector 57"/>
          <p:cNvCxnSpPr/>
          <p:nvPr/>
        </p:nvCxnSpPr>
        <p:spPr>
          <a:xfrm>
            <a:off x="3067050" y="2179638"/>
            <a:ext cx="887413" cy="190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714" name="Group 62"/>
          <p:cNvGrpSpPr>
            <a:grpSpLocks/>
          </p:cNvGrpSpPr>
          <p:nvPr/>
        </p:nvGrpSpPr>
        <p:grpSpPr bwMode="auto">
          <a:xfrm>
            <a:off x="3511550" y="1655763"/>
            <a:ext cx="4356100" cy="401637"/>
            <a:chOff x="3510828" y="1655240"/>
            <a:chExt cx="4356658" cy="40216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7867486" y="1655240"/>
              <a:ext cx="0" cy="173262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H="1">
              <a:off x="3510828" y="1828502"/>
              <a:ext cx="4356658" cy="0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3510828" y="1828502"/>
              <a:ext cx="0" cy="228898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/>
            <p:nvPr/>
          </p:nvCxnSpPr>
          <p:spPr>
            <a:xfrm>
              <a:off x="3510828" y="2057400"/>
              <a:ext cx="527118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715" name="Group 11274"/>
          <p:cNvGrpSpPr>
            <a:grpSpLocks/>
          </p:cNvGrpSpPr>
          <p:nvPr/>
        </p:nvGrpSpPr>
        <p:grpSpPr bwMode="auto">
          <a:xfrm>
            <a:off x="4810125" y="1854200"/>
            <a:ext cx="2144713" cy="369888"/>
            <a:chOff x="4810125" y="1854114"/>
            <a:chExt cx="2144985" cy="369332"/>
          </a:xfrm>
        </p:grpSpPr>
        <p:cxnSp>
          <p:nvCxnSpPr>
            <p:cNvPr id="11265" name="Straight Arrow Connector 11264"/>
            <p:cNvCxnSpPr/>
            <p:nvPr/>
          </p:nvCxnSpPr>
          <p:spPr>
            <a:xfrm>
              <a:off x="4810125" y="2198084"/>
              <a:ext cx="2144985" cy="2536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769" name="TextBox 11266"/>
            <p:cNvSpPr txBox="1">
              <a:spLocks noChangeArrowheads="1"/>
            </p:cNvSpPr>
            <p:nvPr/>
          </p:nvSpPr>
          <p:spPr bwMode="auto">
            <a:xfrm>
              <a:off x="5641080" y="1854114"/>
              <a:ext cx="29206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f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29716" name="Oval 39"/>
          <p:cNvSpPr>
            <a:spLocks noChangeArrowheads="1"/>
          </p:cNvSpPr>
          <p:nvPr/>
        </p:nvSpPr>
        <p:spPr bwMode="auto">
          <a:xfrm>
            <a:off x="3954463" y="2614613"/>
            <a:ext cx="831850" cy="433387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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grpSp>
        <p:nvGrpSpPr>
          <p:cNvPr id="29717" name="Group 35"/>
          <p:cNvGrpSpPr>
            <a:grpSpLocks/>
          </p:cNvGrpSpPr>
          <p:nvPr/>
        </p:nvGrpSpPr>
        <p:grpSpPr bwMode="auto">
          <a:xfrm>
            <a:off x="3352800" y="2179638"/>
            <a:ext cx="601663" cy="715962"/>
            <a:chOff x="3352800" y="2179461"/>
            <a:chExt cx="601807" cy="716139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3352800" y="2179461"/>
              <a:ext cx="0" cy="7161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>
              <a:off x="3352800" y="2895600"/>
              <a:ext cx="60180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718" name="Group 45"/>
          <p:cNvGrpSpPr>
            <a:grpSpLocks/>
          </p:cNvGrpSpPr>
          <p:nvPr/>
        </p:nvGrpSpPr>
        <p:grpSpPr bwMode="auto">
          <a:xfrm>
            <a:off x="3511550" y="1995488"/>
            <a:ext cx="442913" cy="747712"/>
            <a:chOff x="3510828" y="1994795"/>
            <a:chExt cx="443779" cy="748405"/>
          </a:xfrm>
        </p:grpSpPr>
        <p:cxnSp>
          <p:nvCxnSpPr>
            <p:cNvPr id="42" name="Straight Connector 41"/>
            <p:cNvCxnSpPr/>
            <p:nvPr/>
          </p:nvCxnSpPr>
          <p:spPr>
            <a:xfrm>
              <a:off x="3510828" y="1994795"/>
              <a:ext cx="0" cy="748405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>
              <a:off x="3510828" y="2743200"/>
              <a:ext cx="443779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719" name="Group 11281"/>
          <p:cNvGrpSpPr>
            <a:grpSpLocks/>
          </p:cNvGrpSpPr>
          <p:nvPr/>
        </p:nvGrpSpPr>
        <p:grpSpPr bwMode="auto">
          <a:xfrm>
            <a:off x="4786313" y="2497138"/>
            <a:ext cx="1462087" cy="814387"/>
            <a:chOff x="4785562" y="2497447"/>
            <a:chExt cx="1462838" cy="813973"/>
          </a:xfrm>
        </p:grpSpPr>
        <p:grpSp>
          <p:nvGrpSpPr>
            <p:cNvPr id="29760" name="Group 11279"/>
            <p:cNvGrpSpPr>
              <a:grpSpLocks/>
            </p:cNvGrpSpPr>
            <p:nvPr/>
          </p:nvGrpSpPr>
          <p:grpSpPr bwMode="auto">
            <a:xfrm>
              <a:off x="4785562" y="2831006"/>
              <a:ext cx="1462838" cy="480414"/>
              <a:chOff x="4785562" y="2831006"/>
              <a:chExt cx="1462838" cy="480414"/>
            </a:xfrm>
          </p:grpSpPr>
          <p:cxnSp>
            <p:nvCxnSpPr>
              <p:cNvPr id="11276" name="Straight Connector 11275"/>
              <p:cNvCxnSpPr>
                <a:stCxn id="29716" idx="6"/>
              </p:cNvCxnSpPr>
              <p:nvPr/>
            </p:nvCxnSpPr>
            <p:spPr>
              <a:xfrm flipV="1">
                <a:off x="4785562" y="2830652"/>
                <a:ext cx="146283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78" name="Straight Arrow Connector 11277"/>
              <p:cNvCxnSpPr/>
              <p:nvPr/>
            </p:nvCxnSpPr>
            <p:spPr>
              <a:xfrm>
                <a:off x="6248400" y="2830652"/>
                <a:ext cx="0" cy="48076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761" name="TextBox 11280"/>
            <p:cNvSpPr txBox="1">
              <a:spLocks noChangeArrowheads="1"/>
            </p:cNvSpPr>
            <p:nvPr/>
          </p:nvSpPr>
          <p:spPr bwMode="auto">
            <a:xfrm>
              <a:off x="5494015" y="2497447"/>
              <a:ext cx="27924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i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76" name="Rectangle 75"/>
          <p:cNvSpPr/>
          <p:nvPr/>
        </p:nvSpPr>
        <p:spPr bwMode="auto">
          <a:xfrm>
            <a:off x="3546475" y="2535238"/>
            <a:ext cx="4321175" cy="596900"/>
          </a:xfrm>
          <a:prstGeom prst="rect">
            <a:avLst/>
          </a:prstGeom>
          <a:solidFill>
            <a:schemeClr val="tx1">
              <a:lumMod val="50000"/>
              <a:lumOff val="50000"/>
              <a:alpha val="7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9721" name="Oval 39"/>
          <p:cNvSpPr>
            <a:spLocks noChangeArrowheads="1"/>
          </p:cNvSpPr>
          <p:nvPr/>
        </p:nvSpPr>
        <p:spPr bwMode="auto">
          <a:xfrm>
            <a:off x="3954463" y="3286125"/>
            <a:ext cx="831850" cy="43338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tanh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grpSp>
        <p:nvGrpSpPr>
          <p:cNvPr id="29722" name="Group 78"/>
          <p:cNvGrpSpPr>
            <a:grpSpLocks/>
          </p:cNvGrpSpPr>
          <p:nvPr/>
        </p:nvGrpSpPr>
        <p:grpSpPr bwMode="auto">
          <a:xfrm>
            <a:off x="3352800" y="2884488"/>
            <a:ext cx="601663" cy="682625"/>
            <a:chOff x="3352800" y="2179461"/>
            <a:chExt cx="601807" cy="716139"/>
          </a:xfrm>
        </p:grpSpPr>
        <p:cxnSp>
          <p:nvCxnSpPr>
            <p:cNvPr id="80" name="Straight Connector 79"/>
            <p:cNvCxnSpPr/>
            <p:nvPr/>
          </p:nvCxnSpPr>
          <p:spPr>
            <a:xfrm>
              <a:off x="3352800" y="2179461"/>
              <a:ext cx="0" cy="7161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/>
            <p:cNvCxnSpPr/>
            <p:nvPr/>
          </p:nvCxnSpPr>
          <p:spPr>
            <a:xfrm>
              <a:off x="3352800" y="2895600"/>
              <a:ext cx="60180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723" name="Group 81"/>
          <p:cNvGrpSpPr>
            <a:grpSpLocks/>
          </p:cNvGrpSpPr>
          <p:nvPr/>
        </p:nvGrpSpPr>
        <p:grpSpPr bwMode="auto">
          <a:xfrm>
            <a:off x="3511550" y="2743200"/>
            <a:ext cx="442913" cy="671513"/>
            <a:chOff x="3510828" y="1994795"/>
            <a:chExt cx="443779" cy="748405"/>
          </a:xfrm>
        </p:grpSpPr>
        <p:cxnSp>
          <p:nvCxnSpPr>
            <p:cNvPr id="83" name="Straight Connector 82"/>
            <p:cNvCxnSpPr/>
            <p:nvPr/>
          </p:nvCxnSpPr>
          <p:spPr>
            <a:xfrm>
              <a:off x="3510828" y="1994795"/>
              <a:ext cx="0" cy="748405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>
              <a:off x="3510828" y="2743200"/>
              <a:ext cx="443779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724" name="Group 42"/>
          <p:cNvGrpSpPr>
            <a:grpSpLocks/>
          </p:cNvGrpSpPr>
          <p:nvPr/>
        </p:nvGrpSpPr>
        <p:grpSpPr bwMode="auto">
          <a:xfrm>
            <a:off x="4810125" y="3198813"/>
            <a:ext cx="963613" cy="368300"/>
            <a:chOff x="4810125" y="3198473"/>
            <a:chExt cx="963134" cy="369332"/>
          </a:xfrm>
        </p:grpSpPr>
        <p:cxnSp>
          <p:nvCxnSpPr>
            <p:cNvPr id="34" name="Straight Arrow Connector 33"/>
            <p:cNvCxnSpPr/>
            <p:nvPr/>
          </p:nvCxnSpPr>
          <p:spPr>
            <a:xfrm>
              <a:off x="4810125" y="3528006"/>
              <a:ext cx="96313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755" name="TextBox 36"/>
            <p:cNvSpPr txBox="1">
              <a:spLocks noChangeArrowheads="1"/>
            </p:cNvSpPr>
            <p:nvPr/>
          </p:nvSpPr>
          <p:spPr bwMode="auto">
            <a:xfrm>
              <a:off x="5066143" y="3198473"/>
              <a:ext cx="3561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a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29725" name="Oval 39"/>
          <p:cNvSpPr>
            <a:spLocks noChangeArrowheads="1"/>
          </p:cNvSpPr>
          <p:nvPr/>
        </p:nvSpPr>
        <p:spPr bwMode="auto">
          <a:xfrm>
            <a:off x="5797550" y="3311525"/>
            <a:ext cx="831850" cy="43338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x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sp>
        <p:nvSpPr>
          <p:cNvPr id="29726" name="Oval 39"/>
          <p:cNvSpPr>
            <a:spLocks noChangeArrowheads="1"/>
          </p:cNvSpPr>
          <p:nvPr/>
        </p:nvSpPr>
        <p:spPr bwMode="auto">
          <a:xfrm>
            <a:off x="6954838" y="2036763"/>
            <a:ext cx="831850" cy="433387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x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cxnSp>
        <p:nvCxnSpPr>
          <p:cNvPr id="60" name="Straight Arrow Connector 59"/>
          <p:cNvCxnSpPr/>
          <p:nvPr/>
        </p:nvCxnSpPr>
        <p:spPr>
          <a:xfrm>
            <a:off x="7335838" y="1674813"/>
            <a:ext cx="11112" cy="3429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64" name="Straight Arrow Connector 11263"/>
          <p:cNvCxnSpPr/>
          <p:nvPr/>
        </p:nvCxnSpPr>
        <p:spPr>
          <a:xfrm>
            <a:off x="7391400" y="2509838"/>
            <a:ext cx="0" cy="7556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86" name="Straight Arrow Connector 11285"/>
          <p:cNvCxnSpPr>
            <a:stCxn id="29725" idx="6"/>
          </p:cNvCxnSpPr>
          <p:nvPr/>
        </p:nvCxnSpPr>
        <p:spPr>
          <a:xfrm flipV="1">
            <a:off x="6629400" y="3527425"/>
            <a:ext cx="301625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/>
          <p:nvPr/>
        </p:nvCxnSpPr>
        <p:spPr>
          <a:xfrm>
            <a:off x="7407275" y="3752850"/>
            <a:ext cx="12700" cy="14239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tangle 77"/>
          <p:cNvSpPr/>
          <p:nvPr/>
        </p:nvSpPr>
        <p:spPr bwMode="auto">
          <a:xfrm>
            <a:off x="3546475" y="1936750"/>
            <a:ext cx="4321175" cy="596900"/>
          </a:xfrm>
          <a:prstGeom prst="rect">
            <a:avLst/>
          </a:prstGeom>
          <a:solidFill>
            <a:schemeClr val="tx1">
              <a:lumMod val="50000"/>
              <a:lumOff val="50000"/>
              <a:alpha val="7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9732" name="Oval 39"/>
          <p:cNvSpPr>
            <a:spLocks noChangeArrowheads="1"/>
          </p:cNvSpPr>
          <p:nvPr/>
        </p:nvSpPr>
        <p:spPr bwMode="auto">
          <a:xfrm>
            <a:off x="6942138" y="3276600"/>
            <a:ext cx="830262" cy="43338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+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sp>
        <p:nvSpPr>
          <p:cNvPr id="87" name="Rectangle 86"/>
          <p:cNvSpPr/>
          <p:nvPr/>
        </p:nvSpPr>
        <p:spPr bwMode="auto">
          <a:xfrm>
            <a:off x="3548063" y="3132932"/>
            <a:ext cx="4319587" cy="704850"/>
          </a:xfrm>
          <a:prstGeom prst="rect">
            <a:avLst/>
          </a:prstGeom>
          <a:solidFill>
            <a:schemeClr val="tx1">
              <a:lumMod val="50000"/>
              <a:lumOff val="50000"/>
              <a:alpha val="7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9734" name="Oval 39"/>
          <p:cNvSpPr>
            <a:spLocks noChangeArrowheads="1"/>
          </p:cNvSpPr>
          <p:nvPr/>
        </p:nvSpPr>
        <p:spPr bwMode="auto">
          <a:xfrm>
            <a:off x="3954463" y="4048125"/>
            <a:ext cx="831850" cy="43338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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grpSp>
        <p:nvGrpSpPr>
          <p:cNvPr id="29735" name="Group 95"/>
          <p:cNvGrpSpPr>
            <a:grpSpLocks/>
          </p:cNvGrpSpPr>
          <p:nvPr/>
        </p:nvGrpSpPr>
        <p:grpSpPr bwMode="auto">
          <a:xfrm>
            <a:off x="3352800" y="3613150"/>
            <a:ext cx="601663" cy="715963"/>
            <a:chOff x="3352800" y="2179461"/>
            <a:chExt cx="601807" cy="716139"/>
          </a:xfrm>
        </p:grpSpPr>
        <p:cxnSp>
          <p:nvCxnSpPr>
            <p:cNvPr id="97" name="Straight Connector 96"/>
            <p:cNvCxnSpPr/>
            <p:nvPr/>
          </p:nvCxnSpPr>
          <p:spPr>
            <a:xfrm>
              <a:off x="3352800" y="2179461"/>
              <a:ext cx="0" cy="7161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/>
            <p:cNvCxnSpPr/>
            <p:nvPr/>
          </p:nvCxnSpPr>
          <p:spPr>
            <a:xfrm>
              <a:off x="3352800" y="2895600"/>
              <a:ext cx="60180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736" name="Group 98"/>
          <p:cNvGrpSpPr>
            <a:grpSpLocks/>
          </p:cNvGrpSpPr>
          <p:nvPr/>
        </p:nvGrpSpPr>
        <p:grpSpPr bwMode="auto">
          <a:xfrm>
            <a:off x="3511550" y="3429000"/>
            <a:ext cx="442913" cy="747713"/>
            <a:chOff x="3510828" y="1994795"/>
            <a:chExt cx="443779" cy="748405"/>
          </a:xfrm>
        </p:grpSpPr>
        <p:cxnSp>
          <p:nvCxnSpPr>
            <p:cNvPr id="100" name="Straight Connector 99"/>
            <p:cNvCxnSpPr/>
            <p:nvPr/>
          </p:nvCxnSpPr>
          <p:spPr>
            <a:xfrm>
              <a:off x="3510828" y="1994795"/>
              <a:ext cx="0" cy="748405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/>
            <p:cNvCxnSpPr/>
            <p:nvPr/>
          </p:nvCxnSpPr>
          <p:spPr>
            <a:xfrm>
              <a:off x="3510828" y="2743200"/>
              <a:ext cx="443779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737" name="Group 11284"/>
          <p:cNvGrpSpPr>
            <a:grpSpLocks/>
          </p:cNvGrpSpPr>
          <p:nvPr/>
        </p:nvGrpSpPr>
        <p:grpSpPr bwMode="auto">
          <a:xfrm>
            <a:off x="4810125" y="3890963"/>
            <a:ext cx="1590675" cy="693737"/>
            <a:chOff x="4810125" y="3890795"/>
            <a:chExt cx="1590675" cy="694087"/>
          </a:xfrm>
        </p:grpSpPr>
        <p:cxnSp>
          <p:nvCxnSpPr>
            <p:cNvPr id="11277" name="Straight Connector 11276"/>
            <p:cNvCxnSpPr/>
            <p:nvPr/>
          </p:nvCxnSpPr>
          <p:spPr>
            <a:xfrm flipV="1">
              <a:off x="4810125" y="4260869"/>
              <a:ext cx="1590675" cy="635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83" name="Straight Arrow Connector 11282"/>
            <p:cNvCxnSpPr/>
            <p:nvPr/>
          </p:nvCxnSpPr>
          <p:spPr>
            <a:xfrm>
              <a:off x="6400800" y="4267222"/>
              <a:ext cx="0" cy="31766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749" name="TextBox 11283"/>
            <p:cNvSpPr txBox="1">
              <a:spLocks noChangeArrowheads="1"/>
            </p:cNvSpPr>
            <p:nvPr/>
          </p:nvSpPr>
          <p:spPr bwMode="auto">
            <a:xfrm>
              <a:off x="5332969" y="3890795"/>
              <a:ext cx="3561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o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106" name="Rectangle 105"/>
          <p:cNvSpPr/>
          <p:nvPr/>
        </p:nvSpPr>
        <p:spPr bwMode="auto">
          <a:xfrm>
            <a:off x="3548063" y="3837782"/>
            <a:ext cx="1470025" cy="704850"/>
          </a:xfrm>
          <a:prstGeom prst="rect">
            <a:avLst/>
          </a:prstGeom>
          <a:solidFill>
            <a:schemeClr val="tx1">
              <a:lumMod val="50000"/>
              <a:lumOff val="50000"/>
              <a:alpha val="7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07" name="Oval 39"/>
          <p:cNvSpPr>
            <a:spLocks noChangeArrowheads="1"/>
          </p:cNvSpPr>
          <p:nvPr/>
        </p:nvSpPr>
        <p:spPr bwMode="auto">
          <a:xfrm>
            <a:off x="6445250" y="4062413"/>
            <a:ext cx="831850" cy="371475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tanh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grpSp>
        <p:nvGrpSpPr>
          <p:cNvPr id="11289" name="Group 11288"/>
          <p:cNvGrpSpPr>
            <a:grpSpLocks/>
          </p:cNvGrpSpPr>
          <p:nvPr/>
        </p:nvGrpSpPr>
        <p:grpSpPr bwMode="auto">
          <a:xfrm>
            <a:off x="6861175" y="3886200"/>
            <a:ext cx="546100" cy="176213"/>
            <a:chOff x="6861352" y="3886200"/>
            <a:chExt cx="545264" cy="175614"/>
          </a:xfrm>
        </p:grpSpPr>
        <p:cxnSp>
          <p:nvCxnSpPr>
            <p:cNvPr id="48" name="Straight Connector 47"/>
            <p:cNvCxnSpPr/>
            <p:nvPr/>
          </p:nvCxnSpPr>
          <p:spPr>
            <a:xfrm flipH="1">
              <a:off x="6861352" y="3886200"/>
              <a:ext cx="54526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79" name="Straight Arrow Connector 11278"/>
            <p:cNvCxnSpPr>
              <a:endCxn id="107" idx="0"/>
            </p:cNvCxnSpPr>
            <p:nvPr/>
          </p:nvCxnSpPr>
          <p:spPr>
            <a:xfrm>
              <a:off x="6861352" y="3886200"/>
              <a:ext cx="0" cy="17561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6" name="Oval 39"/>
          <p:cNvSpPr>
            <a:spLocks noChangeArrowheads="1"/>
          </p:cNvSpPr>
          <p:nvPr/>
        </p:nvSpPr>
        <p:spPr bwMode="auto">
          <a:xfrm>
            <a:off x="6149975" y="4584700"/>
            <a:ext cx="927100" cy="43338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cxnSp>
        <p:nvCxnSpPr>
          <p:cNvPr id="65" name="Straight Arrow Connector 64"/>
          <p:cNvCxnSpPr/>
          <p:nvPr/>
        </p:nvCxnSpPr>
        <p:spPr>
          <a:xfrm>
            <a:off x="6832600" y="4419600"/>
            <a:ext cx="0" cy="2016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>
            <a:off x="7077075" y="4745038"/>
            <a:ext cx="9779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AutoShape 44"/>
          <p:cNvSpPr>
            <a:spLocks noChangeArrowheads="1"/>
          </p:cNvSpPr>
          <p:nvPr/>
        </p:nvSpPr>
        <p:spPr bwMode="auto">
          <a:xfrm>
            <a:off x="3404118" y="5054600"/>
            <a:ext cx="2819400" cy="1033462"/>
          </a:xfrm>
          <a:prstGeom prst="wedgeRoundRectCallout">
            <a:avLst>
              <a:gd name="adj1" fmla="val 58091"/>
              <a:gd name="adj2" fmla="val -62689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rgbClr val="0000FF"/>
                </a:solidFill>
                <a:latin typeface="Arial" panose="020B0604020202020204" pitchFamily="34" charset="0"/>
              </a:rPr>
              <a:t>Final Output state gate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>
                <a:latin typeface="Arial" panose="020B0604020202020204" pitchFamily="34" charset="0"/>
              </a:rPr>
              <a:t>y</a:t>
            </a:r>
            <a:r>
              <a:rPr lang="en-US" altLang="en-US" sz="1800" baseline="-25000" dirty="0" err="1">
                <a:latin typeface="Arial" panose="020B0604020202020204" pitchFamily="34" charset="0"/>
              </a:rPr>
              <a:t>t</a:t>
            </a:r>
            <a:r>
              <a:rPr lang="en-US" altLang="en-US" sz="1800" dirty="0">
                <a:latin typeface="Arial" panose="020B0604020202020204" pitchFamily="34" charset="0"/>
              </a:rPr>
              <a:t> = </a:t>
            </a:r>
            <a:r>
              <a:rPr lang="en-US" altLang="en-US" sz="1800" dirty="0" err="1">
                <a:latin typeface="Arial" panose="020B0604020202020204" pitchFamily="34" charset="0"/>
              </a:rPr>
              <a:t>o</a:t>
            </a:r>
            <a:r>
              <a:rPr lang="en-US" altLang="en-US" sz="1800" baseline="-25000" dirty="0" err="1">
                <a:latin typeface="Arial" panose="020B0604020202020204" pitchFamily="34" charset="0"/>
              </a:rPr>
              <a:t>t</a:t>
            </a: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US" altLang="en-US" sz="1800" baseline="30000" dirty="0">
                <a:latin typeface="Arial" panose="020B0604020202020204" pitchFamily="34" charset="0"/>
              </a:rPr>
              <a:t>.</a:t>
            </a: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US" altLang="en-US" sz="1800" dirty="0" err="1">
                <a:latin typeface="Arial" panose="020B0604020202020204" pitchFamily="34" charset="0"/>
              </a:rPr>
              <a:t>tanh</a:t>
            </a:r>
            <a:r>
              <a:rPr lang="en-US" altLang="en-US" sz="1800" dirty="0">
                <a:latin typeface="Arial" panose="020B0604020202020204" pitchFamily="34" charset="0"/>
              </a:rPr>
              <a:t>(</a:t>
            </a:r>
            <a:r>
              <a:rPr lang="en-US" altLang="en-US" sz="1800" dirty="0" err="1">
                <a:latin typeface="Arial" panose="020B0604020202020204" pitchFamily="34" charset="0"/>
              </a:rPr>
              <a:t>s</a:t>
            </a:r>
            <a:r>
              <a:rPr lang="en-US" altLang="en-US" sz="1800" baseline="-25000" dirty="0" err="1">
                <a:latin typeface="Arial" panose="020B0604020202020204" pitchFamily="34" charset="0"/>
              </a:rPr>
              <a:t>t</a:t>
            </a:r>
            <a:r>
              <a:rPr lang="en-US" altLang="en-US" sz="1800" dirty="0"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114" name="TextBox 11"/>
          <p:cNvSpPr txBox="1">
            <a:spLocks noChangeArrowheads="1"/>
          </p:cNvSpPr>
          <p:nvPr/>
        </p:nvSpPr>
        <p:spPr bwMode="auto">
          <a:xfrm>
            <a:off x="157956" y="2516227"/>
            <a:ext cx="2607640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 smtClean="0">
                <a:latin typeface="Arial" panose="020B0604020202020204" pitchFamily="34" charset="0"/>
              </a:rPr>
              <a:t>f</a:t>
            </a:r>
            <a:r>
              <a:rPr lang="en-US" altLang="en-US" sz="1800" baseline="-25000" dirty="0" err="1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(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W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f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] + b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f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15" name="TextBox 11"/>
          <p:cNvSpPr txBox="1">
            <a:spLocks noChangeArrowheads="1"/>
          </p:cNvSpPr>
          <p:nvPr/>
        </p:nvSpPr>
        <p:spPr bwMode="auto">
          <a:xfrm>
            <a:off x="132899" y="3020219"/>
            <a:ext cx="2607640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i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(W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i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] + b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i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17" name="TextBox 11"/>
          <p:cNvSpPr txBox="1">
            <a:spLocks noChangeArrowheads="1"/>
          </p:cNvSpPr>
          <p:nvPr/>
        </p:nvSpPr>
        <p:spPr bwMode="auto">
          <a:xfrm>
            <a:off x="132899" y="3505200"/>
            <a:ext cx="2774774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a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tanh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(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W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a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] + 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b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a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18" name="TextBox 11"/>
          <p:cNvSpPr txBox="1">
            <a:spLocks noChangeArrowheads="1"/>
          </p:cNvSpPr>
          <p:nvPr/>
        </p:nvSpPr>
        <p:spPr bwMode="auto">
          <a:xfrm>
            <a:off x="128707" y="4037806"/>
            <a:ext cx="2081093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 smtClean="0">
                <a:latin typeface="Arial" panose="020B0604020202020204" pitchFamily="34" charset="0"/>
              </a:rPr>
              <a:t>s</a:t>
            </a:r>
            <a:r>
              <a:rPr lang="en-US" altLang="en-US" sz="1800" baseline="-25000" dirty="0" err="1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err="1" smtClean="0">
                <a:latin typeface="Arial" panose="020B0604020202020204" pitchFamily="34" charset="0"/>
              </a:rPr>
              <a:t>f</a:t>
            </a:r>
            <a:r>
              <a:rPr lang="en-US" altLang="en-US" sz="1800" baseline="-25000" dirty="0" err="1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</a:t>
            </a:r>
            <a:r>
              <a:rPr lang="en-US" altLang="en-US" sz="1800" baseline="30000" dirty="0" smtClean="0">
                <a:latin typeface="Arial" panose="020B0604020202020204" pitchFamily="34" charset="0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</a:rPr>
              <a:t> s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t-1</a:t>
            </a:r>
            <a:r>
              <a:rPr lang="en-US" altLang="en-US" sz="1800" dirty="0" smtClean="0">
                <a:latin typeface="Arial" panose="020B0604020202020204" pitchFamily="34" charset="0"/>
              </a:rPr>
              <a:t> + i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</a:t>
            </a:r>
            <a:r>
              <a:rPr lang="en-US" altLang="en-US" sz="1800" baseline="30000" dirty="0" smtClean="0">
                <a:latin typeface="Arial" panose="020B0604020202020204" pitchFamily="34" charset="0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</a:rPr>
              <a:t> a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t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  <p:sp>
        <p:nvSpPr>
          <p:cNvPr id="119" name="TextBox 11"/>
          <p:cNvSpPr txBox="1">
            <a:spLocks noChangeArrowheads="1"/>
          </p:cNvSpPr>
          <p:nvPr/>
        </p:nvSpPr>
        <p:spPr bwMode="auto">
          <a:xfrm>
            <a:off x="128707" y="4546600"/>
            <a:ext cx="2599132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 smtClean="0">
                <a:latin typeface="Arial" panose="020B0604020202020204" pitchFamily="34" charset="0"/>
              </a:rPr>
              <a:t>o</a:t>
            </a:r>
            <a:r>
              <a:rPr lang="en-US" altLang="en-US" sz="1800" baseline="-25000" dirty="0" err="1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(W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o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] + 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b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o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20" name="TextBox 11"/>
          <p:cNvSpPr txBox="1">
            <a:spLocks noChangeArrowheads="1"/>
          </p:cNvSpPr>
          <p:nvPr/>
        </p:nvSpPr>
        <p:spPr bwMode="auto">
          <a:xfrm>
            <a:off x="113253" y="5040868"/>
            <a:ext cx="1996535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 smtClean="0">
                <a:latin typeface="Arial" panose="020B0604020202020204" pitchFamily="34" charset="0"/>
              </a:rPr>
              <a:t>y</a:t>
            </a:r>
            <a:r>
              <a:rPr lang="en-US" altLang="en-US" sz="1800" baseline="-25000" dirty="0" err="1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err="1" smtClean="0">
                <a:latin typeface="Arial" panose="020B0604020202020204" pitchFamily="34" charset="0"/>
              </a:rPr>
              <a:t>o</a:t>
            </a:r>
            <a:r>
              <a:rPr lang="en-US" altLang="en-US" sz="1800" baseline="-25000" dirty="0" err="1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</a:t>
            </a:r>
            <a:r>
              <a:rPr lang="en-US" altLang="en-US" sz="1800" baseline="30000" dirty="0" smtClean="0">
                <a:latin typeface="Arial" panose="020B0604020202020204" pitchFamily="34" charset="0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</a:rPr>
              <a:t> </a:t>
            </a:r>
            <a:r>
              <a:rPr lang="en-US" altLang="en-US" sz="1800" dirty="0" err="1" smtClean="0">
                <a:latin typeface="Arial" panose="020B0604020202020204" pitchFamily="34" charset="0"/>
              </a:rPr>
              <a:t>tanh</a:t>
            </a:r>
            <a:r>
              <a:rPr lang="en-US" altLang="en-US" sz="1800" dirty="0" smtClean="0">
                <a:latin typeface="Arial" panose="020B0604020202020204" pitchFamily="34" charset="0"/>
              </a:rPr>
              <a:t>(</a:t>
            </a:r>
            <a:r>
              <a:rPr lang="en-US" altLang="en-US" sz="1800" dirty="0" err="1" smtClean="0">
                <a:latin typeface="Arial" panose="020B0604020202020204" pitchFamily="34" charset="0"/>
              </a:rPr>
              <a:t>s</a:t>
            </a:r>
            <a:r>
              <a:rPr lang="en-US" altLang="en-US" sz="1800" baseline="-25000" dirty="0" err="1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 animBg="1"/>
      <p:bldP spid="107" grpId="0" animBg="1"/>
      <p:bldP spid="116" grpId="0" animBg="1"/>
      <p:bldP spid="131" grpId="0" animBg="1"/>
      <p:bldP spid="120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2970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9819055-D338-4BD4-9739-557D51BE2F78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49</a:t>
            </a:fld>
            <a:endParaRPr lang="en-US" altLang="zh-TW" sz="1400" smtClean="0"/>
          </a:p>
        </p:txBody>
      </p:sp>
      <p:sp>
        <p:nvSpPr>
          <p:cNvPr id="29701" name="TextBox 1"/>
          <p:cNvSpPr txBox="1">
            <a:spLocks noChangeArrowheads="1"/>
          </p:cNvSpPr>
          <p:nvPr/>
        </p:nvSpPr>
        <p:spPr bwMode="auto">
          <a:xfrm>
            <a:off x="241300" y="760413"/>
            <a:ext cx="2008188" cy="36988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t-1</a:t>
            </a:r>
          </a:p>
        </p:txBody>
      </p:sp>
      <p:sp>
        <p:nvSpPr>
          <p:cNvPr id="29702" name="TextBox 11"/>
          <p:cNvSpPr txBox="1">
            <a:spLocks noChangeArrowheads="1"/>
          </p:cNvSpPr>
          <p:nvPr/>
        </p:nvSpPr>
        <p:spPr bwMode="auto">
          <a:xfrm>
            <a:off x="171450" y="1995488"/>
            <a:ext cx="2008188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</a:t>
            </a:r>
          </a:p>
        </p:txBody>
      </p:sp>
      <p:grpSp>
        <p:nvGrpSpPr>
          <p:cNvPr id="29703" name="Group 1"/>
          <p:cNvGrpSpPr>
            <a:grpSpLocks/>
          </p:cNvGrpSpPr>
          <p:nvPr/>
        </p:nvGrpSpPr>
        <p:grpSpPr bwMode="auto">
          <a:xfrm>
            <a:off x="2314575" y="1676400"/>
            <a:ext cx="6705600" cy="3500438"/>
            <a:chOff x="1308088" y="2108051"/>
            <a:chExt cx="6703663" cy="3502978"/>
          </a:xfrm>
        </p:grpSpPr>
        <p:sp>
          <p:nvSpPr>
            <p:cNvPr id="29805" name="Rectangle 4"/>
            <p:cNvSpPr>
              <a:spLocks noChangeArrowheads="1"/>
            </p:cNvSpPr>
            <p:nvPr/>
          </p:nvSpPr>
          <p:spPr bwMode="auto">
            <a:xfrm>
              <a:off x="2059718" y="2108051"/>
              <a:ext cx="5009335" cy="350297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9806" name="Line 5"/>
            <p:cNvSpPr>
              <a:spLocks noChangeShapeType="1"/>
            </p:cNvSpPr>
            <p:nvPr/>
          </p:nvSpPr>
          <p:spPr bwMode="auto">
            <a:xfrm>
              <a:off x="1623255" y="2616876"/>
              <a:ext cx="436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07" name="Line 8"/>
            <p:cNvSpPr>
              <a:spLocks noChangeShapeType="1"/>
            </p:cNvSpPr>
            <p:nvPr/>
          </p:nvSpPr>
          <p:spPr bwMode="auto">
            <a:xfrm flipV="1">
              <a:off x="7086077" y="5167239"/>
              <a:ext cx="48422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08" name="Text Box 11"/>
            <p:cNvSpPr txBox="1">
              <a:spLocks noChangeArrowheads="1"/>
            </p:cNvSpPr>
            <p:nvPr/>
          </p:nvSpPr>
          <p:spPr bwMode="auto">
            <a:xfrm>
              <a:off x="1308088" y="2393420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x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  <p:sp>
          <p:nvSpPr>
            <p:cNvPr id="29809" name="Text Box 14"/>
            <p:cNvSpPr txBox="1">
              <a:spLocks noChangeArrowheads="1"/>
            </p:cNvSpPr>
            <p:nvPr/>
          </p:nvSpPr>
          <p:spPr bwMode="auto">
            <a:xfrm>
              <a:off x="7668443" y="4929409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29704" name="TextBox 21"/>
          <p:cNvSpPr txBox="1">
            <a:spLocks noChangeArrowheads="1"/>
          </p:cNvSpPr>
          <p:nvPr/>
        </p:nvSpPr>
        <p:spPr bwMode="auto">
          <a:xfrm>
            <a:off x="92075" y="5602288"/>
            <a:ext cx="2017713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t+1</a:t>
            </a:r>
          </a:p>
        </p:txBody>
      </p:sp>
      <p:grpSp>
        <p:nvGrpSpPr>
          <p:cNvPr id="29705" name="Group 40"/>
          <p:cNvGrpSpPr>
            <a:grpSpLocks/>
          </p:cNvGrpSpPr>
          <p:nvPr/>
        </p:nvGrpSpPr>
        <p:grpSpPr bwMode="auto">
          <a:xfrm>
            <a:off x="2286000" y="12700"/>
            <a:ext cx="6754813" cy="1663700"/>
            <a:chOff x="2362200" y="1840087"/>
            <a:chExt cx="6755125" cy="1663997"/>
          </a:xfrm>
        </p:grpSpPr>
        <p:grpSp>
          <p:nvGrpSpPr>
            <p:cNvPr id="29794" name="Group 20"/>
            <p:cNvGrpSpPr>
              <a:grpSpLocks/>
            </p:cNvGrpSpPr>
            <p:nvPr/>
          </p:nvGrpSpPr>
          <p:grpSpPr bwMode="auto">
            <a:xfrm>
              <a:off x="2362200" y="2469397"/>
              <a:ext cx="6755125" cy="1034687"/>
              <a:chOff x="2362200" y="2469397"/>
              <a:chExt cx="6755125" cy="1034687"/>
            </a:xfrm>
          </p:grpSpPr>
          <p:grpSp>
            <p:nvGrpSpPr>
              <p:cNvPr id="29798" name="Group 1"/>
              <p:cNvGrpSpPr>
                <a:grpSpLocks/>
              </p:cNvGrpSpPr>
              <p:nvPr/>
            </p:nvGrpSpPr>
            <p:grpSpPr bwMode="auto">
              <a:xfrm>
                <a:off x="2362200" y="2469397"/>
                <a:ext cx="6755125" cy="661988"/>
                <a:chOff x="1202608" y="3809444"/>
                <a:chExt cx="6754029" cy="662448"/>
              </a:xfrm>
            </p:grpSpPr>
            <p:sp>
              <p:nvSpPr>
                <p:cNvPr id="29800" name="Rectangle 4"/>
                <p:cNvSpPr>
                  <a:spLocks noChangeArrowheads="1"/>
                </p:cNvSpPr>
                <p:nvPr/>
              </p:nvSpPr>
              <p:spPr bwMode="auto">
                <a:xfrm>
                  <a:off x="1954231" y="3809444"/>
                  <a:ext cx="5038636" cy="662448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 dirty="0" smtClean="0">
                      <a:latin typeface="Arial" panose="020B0604020202020204" pitchFamily="34" charset="0"/>
                    </a:rPr>
                    <a:t>Traditional LSTM</a:t>
                  </a:r>
                  <a:endParaRPr lang="en-US" altLang="en-US" sz="18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801" name="Line 5"/>
                <p:cNvSpPr>
                  <a:spLocks noChangeShapeType="1"/>
                </p:cNvSpPr>
                <p:nvPr/>
              </p:nvSpPr>
              <p:spPr bwMode="auto">
                <a:xfrm>
                  <a:off x="1593956" y="4089272"/>
                  <a:ext cx="360274" cy="1205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02" name="Line 8"/>
                <p:cNvSpPr>
                  <a:spLocks noChangeShapeType="1"/>
                </p:cNvSpPr>
                <p:nvPr/>
              </p:nvSpPr>
              <p:spPr bwMode="auto">
                <a:xfrm>
                  <a:off x="6992868" y="4089273"/>
                  <a:ext cx="408030" cy="1205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03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202608" y="3865817"/>
                  <a:ext cx="479540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x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t-1</a:t>
                  </a:r>
                </a:p>
              </p:txBody>
            </p:sp>
            <p:sp>
              <p:nvSpPr>
                <p:cNvPr id="29804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477097" y="3904479"/>
                  <a:ext cx="479540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y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t-1</a:t>
                  </a:r>
                </a:p>
              </p:txBody>
            </p:sp>
          </p:grpSp>
          <p:cxnSp>
            <p:nvCxnSpPr>
              <p:cNvPr id="5" name="Straight Arrow Connector 4"/>
              <p:cNvCxnSpPr/>
              <p:nvPr/>
            </p:nvCxnSpPr>
            <p:spPr>
              <a:xfrm>
                <a:off x="7412271" y="3142069"/>
                <a:ext cx="0" cy="36201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795" name="Group 18"/>
            <p:cNvGrpSpPr>
              <a:grpSpLocks/>
            </p:cNvGrpSpPr>
            <p:nvPr/>
          </p:nvGrpSpPr>
          <p:grpSpPr bwMode="auto">
            <a:xfrm>
              <a:off x="7204502" y="1840087"/>
              <a:ext cx="415498" cy="646669"/>
              <a:chOff x="7204502" y="1840087"/>
              <a:chExt cx="415498" cy="646669"/>
            </a:xfrm>
          </p:grpSpPr>
          <p:cxnSp>
            <p:nvCxnSpPr>
              <p:cNvPr id="7" name="Straight Arrow Connector 6"/>
              <p:cNvCxnSpPr/>
              <p:nvPr/>
            </p:nvCxnSpPr>
            <p:spPr>
              <a:xfrm>
                <a:off x="7423384" y="2227506"/>
                <a:ext cx="0" cy="25880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797" name="TextBox 10"/>
              <p:cNvSpPr txBox="1">
                <a:spLocks noChangeArrowheads="1"/>
              </p:cNvSpPr>
              <p:nvPr/>
            </p:nvSpPr>
            <p:spPr bwMode="auto">
              <a:xfrm>
                <a:off x="7204502" y="1840087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grpSp>
        <p:nvGrpSpPr>
          <p:cNvPr id="29706" name="Group 39"/>
          <p:cNvGrpSpPr>
            <a:grpSpLocks/>
          </p:cNvGrpSpPr>
          <p:nvPr/>
        </p:nvGrpSpPr>
        <p:grpSpPr bwMode="auto">
          <a:xfrm>
            <a:off x="2209800" y="5176838"/>
            <a:ext cx="6945313" cy="1571625"/>
            <a:chOff x="2314084" y="4157232"/>
            <a:chExt cx="6946011" cy="1571414"/>
          </a:xfrm>
        </p:grpSpPr>
        <p:grpSp>
          <p:nvGrpSpPr>
            <p:cNvPr id="29783" name="Group 22"/>
            <p:cNvGrpSpPr>
              <a:grpSpLocks/>
            </p:cNvGrpSpPr>
            <p:nvPr/>
          </p:nvGrpSpPr>
          <p:grpSpPr bwMode="auto">
            <a:xfrm>
              <a:off x="2314084" y="4157232"/>
              <a:ext cx="6946011" cy="1024368"/>
              <a:chOff x="2324475" y="2463092"/>
              <a:chExt cx="6946011" cy="1024368"/>
            </a:xfrm>
          </p:grpSpPr>
          <p:grpSp>
            <p:nvGrpSpPr>
              <p:cNvPr id="29787" name="Group 1"/>
              <p:cNvGrpSpPr>
                <a:grpSpLocks/>
              </p:cNvGrpSpPr>
              <p:nvPr/>
            </p:nvGrpSpPr>
            <p:grpSpPr bwMode="auto">
              <a:xfrm>
                <a:off x="2324475" y="2825472"/>
                <a:ext cx="6946011" cy="661988"/>
                <a:chOff x="1164890" y="3809444"/>
                <a:chExt cx="6944881" cy="662448"/>
              </a:xfrm>
            </p:grpSpPr>
            <p:sp>
              <p:nvSpPr>
                <p:cNvPr id="29789" name="Rectangle 4"/>
                <p:cNvSpPr>
                  <a:spLocks noChangeArrowheads="1"/>
                </p:cNvSpPr>
                <p:nvPr/>
              </p:nvSpPr>
              <p:spPr bwMode="auto">
                <a:xfrm>
                  <a:off x="2002955" y="3809444"/>
                  <a:ext cx="5045405" cy="662448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 dirty="0" smtClean="0">
                      <a:latin typeface="Arial" panose="020B0604020202020204" pitchFamily="34" charset="0"/>
                    </a:rPr>
                    <a:t>Traditional LSTM</a:t>
                  </a:r>
                  <a:endParaRPr lang="en-US" altLang="en-US" sz="18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790" name="Line 5"/>
                <p:cNvSpPr>
                  <a:spLocks noChangeShapeType="1"/>
                </p:cNvSpPr>
                <p:nvPr/>
              </p:nvSpPr>
              <p:spPr bwMode="auto">
                <a:xfrm>
                  <a:off x="1622041" y="4089273"/>
                  <a:ext cx="36025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91" name="Line 8"/>
                <p:cNvSpPr>
                  <a:spLocks noChangeShapeType="1"/>
                </p:cNvSpPr>
                <p:nvPr/>
              </p:nvSpPr>
              <p:spPr bwMode="auto">
                <a:xfrm>
                  <a:off x="7031335" y="4089273"/>
                  <a:ext cx="484227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92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164890" y="3865817"/>
                  <a:ext cx="518007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x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t+1</a:t>
                  </a:r>
                </a:p>
              </p:txBody>
            </p:sp>
            <p:sp>
              <p:nvSpPr>
                <p:cNvPr id="29793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591764" y="3892424"/>
                  <a:ext cx="518007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y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t+1</a:t>
                  </a:r>
                </a:p>
              </p:txBody>
            </p:sp>
          </p:grpSp>
          <p:cxnSp>
            <p:nvCxnSpPr>
              <p:cNvPr id="25" name="Straight Arrow Connector 24"/>
              <p:cNvCxnSpPr/>
              <p:nvPr/>
            </p:nvCxnSpPr>
            <p:spPr>
              <a:xfrm>
                <a:off x="7535174" y="2463092"/>
                <a:ext cx="0" cy="36190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784" name="Group 19"/>
            <p:cNvGrpSpPr>
              <a:grpSpLocks/>
            </p:cNvGrpSpPr>
            <p:nvPr/>
          </p:nvGrpSpPr>
          <p:grpSpPr bwMode="auto">
            <a:xfrm>
              <a:off x="7267084" y="5181600"/>
              <a:ext cx="415498" cy="547046"/>
              <a:chOff x="7267084" y="5181600"/>
              <a:chExt cx="415498" cy="547046"/>
            </a:xfrm>
          </p:grpSpPr>
          <p:cxnSp>
            <p:nvCxnSpPr>
              <p:cNvPr id="45" name="Straight Arrow Connector 44"/>
              <p:cNvCxnSpPr/>
              <p:nvPr/>
            </p:nvCxnSpPr>
            <p:spPr>
              <a:xfrm>
                <a:off x="7516845" y="5181031"/>
                <a:ext cx="0" cy="26031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786" name="TextBox 46"/>
              <p:cNvSpPr txBox="1">
                <a:spLocks noChangeArrowheads="1"/>
              </p:cNvSpPr>
              <p:nvPr/>
            </p:nvSpPr>
            <p:spPr bwMode="auto">
              <a:xfrm>
                <a:off x="7267084" y="5359314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sp>
        <p:nvSpPr>
          <p:cNvPr id="29707" name="TextBox 37"/>
          <p:cNvSpPr txBox="1">
            <a:spLocks noChangeArrowheads="1"/>
          </p:cNvSpPr>
          <p:nvPr/>
        </p:nvSpPr>
        <p:spPr bwMode="auto">
          <a:xfrm>
            <a:off x="7407275" y="5138738"/>
            <a:ext cx="3429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</a:t>
            </a:r>
            <a:r>
              <a:rPr lang="en-US" altLang="en-US" sz="1800" baseline="-25000">
                <a:latin typeface="Arial" panose="020B0604020202020204" pitchFamily="34" charset="0"/>
              </a:rPr>
              <a:t>t</a:t>
            </a:r>
          </a:p>
        </p:txBody>
      </p:sp>
      <p:sp>
        <p:nvSpPr>
          <p:cNvPr id="29708" name="TextBox 38"/>
          <p:cNvSpPr txBox="1">
            <a:spLocks noChangeArrowheads="1"/>
          </p:cNvSpPr>
          <p:nvPr/>
        </p:nvSpPr>
        <p:spPr bwMode="auto">
          <a:xfrm>
            <a:off x="7388225" y="1285875"/>
            <a:ext cx="479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</a:t>
            </a:r>
            <a:r>
              <a:rPr lang="en-US" altLang="en-US" sz="1800" baseline="-25000">
                <a:latin typeface="Arial" panose="020B0604020202020204" pitchFamily="34" charset="0"/>
              </a:rPr>
              <a:t>t-1</a:t>
            </a:r>
          </a:p>
        </p:txBody>
      </p:sp>
      <p:grpSp>
        <p:nvGrpSpPr>
          <p:cNvPr id="29709" name="Group 32"/>
          <p:cNvGrpSpPr>
            <a:grpSpLocks/>
          </p:cNvGrpSpPr>
          <p:nvPr/>
        </p:nvGrpSpPr>
        <p:grpSpPr bwMode="auto">
          <a:xfrm>
            <a:off x="7867650" y="920750"/>
            <a:ext cx="414338" cy="755650"/>
            <a:chOff x="7867485" y="921347"/>
            <a:chExt cx="413763" cy="755053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8281248" y="921347"/>
              <a:ext cx="0" cy="5742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867485" y="1495568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7867485" y="1495568"/>
              <a:ext cx="0" cy="1808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710" name="Group 48"/>
          <p:cNvGrpSpPr>
            <a:grpSpLocks/>
          </p:cNvGrpSpPr>
          <p:nvPr/>
        </p:nvGrpSpPr>
        <p:grpSpPr bwMode="auto">
          <a:xfrm>
            <a:off x="7848600" y="4745038"/>
            <a:ext cx="412750" cy="755650"/>
            <a:chOff x="7867485" y="921347"/>
            <a:chExt cx="413763" cy="755053"/>
          </a:xfrm>
        </p:grpSpPr>
        <p:cxnSp>
          <p:nvCxnSpPr>
            <p:cNvPr id="50" name="Straight Connector 49"/>
            <p:cNvCxnSpPr/>
            <p:nvPr/>
          </p:nvCxnSpPr>
          <p:spPr>
            <a:xfrm>
              <a:off x="8281248" y="921347"/>
              <a:ext cx="0" cy="5742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7867485" y="1495568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>
              <a:off x="7867485" y="1495568"/>
              <a:ext cx="0" cy="1808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711" name="Group 52"/>
          <p:cNvGrpSpPr>
            <a:grpSpLocks/>
          </p:cNvGrpSpPr>
          <p:nvPr/>
        </p:nvGrpSpPr>
        <p:grpSpPr bwMode="auto">
          <a:xfrm>
            <a:off x="7827963" y="5818188"/>
            <a:ext cx="414337" cy="654050"/>
            <a:chOff x="7867485" y="1023124"/>
            <a:chExt cx="413763" cy="653276"/>
          </a:xfrm>
        </p:grpSpPr>
        <p:cxnSp>
          <p:nvCxnSpPr>
            <p:cNvPr id="54" name="Straight Connector 53"/>
            <p:cNvCxnSpPr/>
            <p:nvPr/>
          </p:nvCxnSpPr>
          <p:spPr>
            <a:xfrm>
              <a:off x="8281248" y="1023124"/>
              <a:ext cx="0" cy="4725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7867485" y="1495639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>
              <a:off x="7867485" y="1495639"/>
              <a:ext cx="0" cy="18076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712" name="Oval 39"/>
          <p:cNvSpPr>
            <a:spLocks noChangeArrowheads="1"/>
          </p:cNvSpPr>
          <p:nvPr/>
        </p:nvSpPr>
        <p:spPr bwMode="auto">
          <a:xfrm>
            <a:off x="3979863" y="1981200"/>
            <a:ext cx="830262" cy="43338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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cxnSp>
        <p:nvCxnSpPr>
          <p:cNvPr id="58" name="Straight Arrow Connector 57"/>
          <p:cNvCxnSpPr/>
          <p:nvPr/>
        </p:nvCxnSpPr>
        <p:spPr>
          <a:xfrm>
            <a:off x="3067050" y="2179638"/>
            <a:ext cx="887413" cy="190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714" name="Group 62"/>
          <p:cNvGrpSpPr>
            <a:grpSpLocks/>
          </p:cNvGrpSpPr>
          <p:nvPr/>
        </p:nvGrpSpPr>
        <p:grpSpPr bwMode="auto">
          <a:xfrm>
            <a:off x="3511550" y="1655763"/>
            <a:ext cx="4356100" cy="401637"/>
            <a:chOff x="3510828" y="1655240"/>
            <a:chExt cx="4356658" cy="40216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7867486" y="1655240"/>
              <a:ext cx="0" cy="173262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H="1">
              <a:off x="3510828" y="1828502"/>
              <a:ext cx="4356658" cy="0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3510828" y="1828502"/>
              <a:ext cx="0" cy="228898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/>
            <p:nvPr/>
          </p:nvCxnSpPr>
          <p:spPr>
            <a:xfrm>
              <a:off x="3510828" y="2057400"/>
              <a:ext cx="527118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715" name="Group 11274"/>
          <p:cNvGrpSpPr>
            <a:grpSpLocks/>
          </p:cNvGrpSpPr>
          <p:nvPr/>
        </p:nvGrpSpPr>
        <p:grpSpPr bwMode="auto">
          <a:xfrm>
            <a:off x="4810125" y="1854200"/>
            <a:ext cx="2144713" cy="369888"/>
            <a:chOff x="4810125" y="1854114"/>
            <a:chExt cx="2144985" cy="369332"/>
          </a:xfrm>
        </p:grpSpPr>
        <p:cxnSp>
          <p:nvCxnSpPr>
            <p:cNvPr id="11265" name="Straight Arrow Connector 11264"/>
            <p:cNvCxnSpPr/>
            <p:nvPr/>
          </p:nvCxnSpPr>
          <p:spPr>
            <a:xfrm>
              <a:off x="4810125" y="2198084"/>
              <a:ext cx="2144985" cy="2536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769" name="TextBox 11266"/>
            <p:cNvSpPr txBox="1">
              <a:spLocks noChangeArrowheads="1"/>
            </p:cNvSpPr>
            <p:nvPr/>
          </p:nvSpPr>
          <p:spPr bwMode="auto">
            <a:xfrm>
              <a:off x="5641080" y="1854114"/>
              <a:ext cx="29206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f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29716" name="Oval 39"/>
          <p:cNvSpPr>
            <a:spLocks noChangeArrowheads="1"/>
          </p:cNvSpPr>
          <p:nvPr/>
        </p:nvSpPr>
        <p:spPr bwMode="auto">
          <a:xfrm>
            <a:off x="3954463" y="2614613"/>
            <a:ext cx="831850" cy="433387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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grpSp>
        <p:nvGrpSpPr>
          <p:cNvPr id="29717" name="Group 35"/>
          <p:cNvGrpSpPr>
            <a:grpSpLocks/>
          </p:cNvGrpSpPr>
          <p:nvPr/>
        </p:nvGrpSpPr>
        <p:grpSpPr bwMode="auto">
          <a:xfrm>
            <a:off x="3352800" y="2179638"/>
            <a:ext cx="601663" cy="715962"/>
            <a:chOff x="3352800" y="2179461"/>
            <a:chExt cx="601807" cy="716139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3352800" y="2179461"/>
              <a:ext cx="0" cy="7161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>
              <a:off x="3352800" y="2895600"/>
              <a:ext cx="60180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718" name="Group 45"/>
          <p:cNvGrpSpPr>
            <a:grpSpLocks/>
          </p:cNvGrpSpPr>
          <p:nvPr/>
        </p:nvGrpSpPr>
        <p:grpSpPr bwMode="auto">
          <a:xfrm>
            <a:off x="3511550" y="1995488"/>
            <a:ext cx="442913" cy="747712"/>
            <a:chOff x="3510828" y="1994795"/>
            <a:chExt cx="443779" cy="748405"/>
          </a:xfrm>
        </p:grpSpPr>
        <p:cxnSp>
          <p:nvCxnSpPr>
            <p:cNvPr id="42" name="Straight Connector 41"/>
            <p:cNvCxnSpPr/>
            <p:nvPr/>
          </p:nvCxnSpPr>
          <p:spPr>
            <a:xfrm>
              <a:off x="3510828" y="1994795"/>
              <a:ext cx="0" cy="748405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>
              <a:off x="3510828" y="2743200"/>
              <a:ext cx="443779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719" name="Group 11281"/>
          <p:cNvGrpSpPr>
            <a:grpSpLocks/>
          </p:cNvGrpSpPr>
          <p:nvPr/>
        </p:nvGrpSpPr>
        <p:grpSpPr bwMode="auto">
          <a:xfrm>
            <a:off x="4786313" y="2497138"/>
            <a:ext cx="1462087" cy="814387"/>
            <a:chOff x="4785562" y="2497447"/>
            <a:chExt cx="1462838" cy="813973"/>
          </a:xfrm>
        </p:grpSpPr>
        <p:grpSp>
          <p:nvGrpSpPr>
            <p:cNvPr id="29760" name="Group 11279"/>
            <p:cNvGrpSpPr>
              <a:grpSpLocks/>
            </p:cNvGrpSpPr>
            <p:nvPr/>
          </p:nvGrpSpPr>
          <p:grpSpPr bwMode="auto">
            <a:xfrm>
              <a:off x="4785562" y="2831006"/>
              <a:ext cx="1462838" cy="480414"/>
              <a:chOff x="4785562" y="2831006"/>
              <a:chExt cx="1462838" cy="480414"/>
            </a:xfrm>
          </p:grpSpPr>
          <p:cxnSp>
            <p:nvCxnSpPr>
              <p:cNvPr id="11276" name="Straight Connector 11275"/>
              <p:cNvCxnSpPr>
                <a:stCxn id="29716" idx="6"/>
              </p:cNvCxnSpPr>
              <p:nvPr/>
            </p:nvCxnSpPr>
            <p:spPr>
              <a:xfrm flipV="1">
                <a:off x="4785562" y="2830652"/>
                <a:ext cx="146283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78" name="Straight Arrow Connector 11277"/>
              <p:cNvCxnSpPr/>
              <p:nvPr/>
            </p:nvCxnSpPr>
            <p:spPr>
              <a:xfrm>
                <a:off x="6248400" y="2830652"/>
                <a:ext cx="0" cy="48076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761" name="TextBox 11280"/>
            <p:cNvSpPr txBox="1">
              <a:spLocks noChangeArrowheads="1"/>
            </p:cNvSpPr>
            <p:nvPr/>
          </p:nvSpPr>
          <p:spPr bwMode="auto">
            <a:xfrm>
              <a:off x="5494015" y="2497447"/>
              <a:ext cx="27924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i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29721" name="Oval 39"/>
          <p:cNvSpPr>
            <a:spLocks noChangeArrowheads="1"/>
          </p:cNvSpPr>
          <p:nvPr/>
        </p:nvSpPr>
        <p:spPr bwMode="auto">
          <a:xfrm>
            <a:off x="3954463" y="3286125"/>
            <a:ext cx="831850" cy="43338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tanh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grpSp>
        <p:nvGrpSpPr>
          <p:cNvPr id="29722" name="Group 78"/>
          <p:cNvGrpSpPr>
            <a:grpSpLocks/>
          </p:cNvGrpSpPr>
          <p:nvPr/>
        </p:nvGrpSpPr>
        <p:grpSpPr bwMode="auto">
          <a:xfrm>
            <a:off x="3352800" y="2884488"/>
            <a:ext cx="601663" cy="682625"/>
            <a:chOff x="3352800" y="2179461"/>
            <a:chExt cx="601807" cy="716139"/>
          </a:xfrm>
        </p:grpSpPr>
        <p:cxnSp>
          <p:nvCxnSpPr>
            <p:cNvPr id="80" name="Straight Connector 79"/>
            <p:cNvCxnSpPr/>
            <p:nvPr/>
          </p:nvCxnSpPr>
          <p:spPr>
            <a:xfrm>
              <a:off x="3352800" y="2179461"/>
              <a:ext cx="0" cy="7161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/>
            <p:cNvCxnSpPr/>
            <p:nvPr/>
          </p:nvCxnSpPr>
          <p:spPr>
            <a:xfrm>
              <a:off x="3352800" y="2895600"/>
              <a:ext cx="60180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723" name="Group 81"/>
          <p:cNvGrpSpPr>
            <a:grpSpLocks/>
          </p:cNvGrpSpPr>
          <p:nvPr/>
        </p:nvGrpSpPr>
        <p:grpSpPr bwMode="auto">
          <a:xfrm>
            <a:off x="3511550" y="2743200"/>
            <a:ext cx="442913" cy="671513"/>
            <a:chOff x="3510828" y="1994795"/>
            <a:chExt cx="443779" cy="748405"/>
          </a:xfrm>
        </p:grpSpPr>
        <p:cxnSp>
          <p:nvCxnSpPr>
            <p:cNvPr id="83" name="Straight Connector 82"/>
            <p:cNvCxnSpPr/>
            <p:nvPr/>
          </p:nvCxnSpPr>
          <p:spPr>
            <a:xfrm>
              <a:off x="3510828" y="1994795"/>
              <a:ext cx="0" cy="748405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>
              <a:off x="3510828" y="2743200"/>
              <a:ext cx="443779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724" name="Group 42"/>
          <p:cNvGrpSpPr>
            <a:grpSpLocks/>
          </p:cNvGrpSpPr>
          <p:nvPr/>
        </p:nvGrpSpPr>
        <p:grpSpPr bwMode="auto">
          <a:xfrm>
            <a:off x="4810125" y="3198813"/>
            <a:ext cx="963613" cy="368300"/>
            <a:chOff x="4810125" y="3198473"/>
            <a:chExt cx="963134" cy="369332"/>
          </a:xfrm>
        </p:grpSpPr>
        <p:cxnSp>
          <p:nvCxnSpPr>
            <p:cNvPr id="34" name="Straight Arrow Connector 33"/>
            <p:cNvCxnSpPr/>
            <p:nvPr/>
          </p:nvCxnSpPr>
          <p:spPr>
            <a:xfrm>
              <a:off x="4810125" y="3528006"/>
              <a:ext cx="96313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755" name="TextBox 36"/>
            <p:cNvSpPr txBox="1">
              <a:spLocks noChangeArrowheads="1"/>
            </p:cNvSpPr>
            <p:nvPr/>
          </p:nvSpPr>
          <p:spPr bwMode="auto">
            <a:xfrm>
              <a:off x="5066143" y="3198473"/>
              <a:ext cx="3561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a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29725" name="Oval 39"/>
          <p:cNvSpPr>
            <a:spLocks noChangeArrowheads="1"/>
          </p:cNvSpPr>
          <p:nvPr/>
        </p:nvSpPr>
        <p:spPr bwMode="auto">
          <a:xfrm>
            <a:off x="5797550" y="3311525"/>
            <a:ext cx="831850" cy="43338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x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sp>
        <p:nvSpPr>
          <p:cNvPr id="29726" name="Oval 39"/>
          <p:cNvSpPr>
            <a:spLocks noChangeArrowheads="1"/>
          </p:cNvSpPr>
          <p:nvPr/>
        </p:nvSpPr>
        <p:spPr bwMode="auto">
          <a:xfrm>
            <a:off x="6954838" y="2036763"/>
            <a:ext cx="831850" cy="433387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x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cxnSp>
        <p:nvCxnSpPr>
          <p:cNvPr id="60" name="Straight Arrow Connector 59"/>
          <p:cNvCxnSpPr/>
          <p:nvPr/>
        </p:nvCxnSpPr>
        <p:spPr>
          <a:xfrm>
            <a:off x="7335838" y="1674813"/>
            <a:ext cx="11112" cy="3429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64" name="Straight Arrow Connector 11263"/>
          <p:cNvCxnSpPr/>
          <p:nvPr/>
        </p:nvCxnSpPr>
        <p:spPr>
          <a:xfrm>
            <a:off x="7391400" y="2509838"/>
            <a:ext cx="0" cy="7556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86" name="Straight Arrow Connector 11285"/>
          <p:cNvCxnSpPr>
            <a:stCxn id="29725" idx="6"/>
          </p:cNvCxnSpPr>
          <p:nvPr/>
        </p:nvCxnSpPr>
        <p:spPr>
          <a:xfrm flipV="1">
            <a:off x="6629400" y="3527425"/>
            <a:ext cx="301625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/>
          <p:nvPr/>
        </p:nvCxnSpPr>
        <p:spPr>
          <a:xfrm>
            <a:off x="7407275" y="3752850"/>
            <a:ext cx="12700" cy="14239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32" name="Oval 39"/>
          <p:cNvSpPr>
            <a:spLocks noChangeArrowheads="1"/>
          </p:cNvSpPr>
          <p:nvPr/>
        </p:nvSpPr>
        <p:spPr bwMode="auto">
          <a:xfrm>
            <a:off x="6942138" y="3276600"/>
            <a:ext cx="830262" cy="43338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+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sp>
        <p:nvSpPr>
          <p:cNvPr id="29734" name="Oval 39"/>
          <p:cNvSpPr>
            <a:spLocks noChangeArrowheads="1"/>
          </p:cNvSpPr>
          <p:nvPr/>
        </p:nvSpPr>
        <p:spPr bwMode="auto">
          <a:xfrm>
            <a:off x="3954463" y="4048125"/>
            <a:ext cx="831850" cy="43338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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grpSp>
        <p:nvGrpSpPr>
          <p:cNvPr id="29735" name="Group 95"/>
          <p:cNvGrpSpPr>
            <a:grpSpLocks/>
          </p:cNvGrpSpPr>
          <p:nvPr/>
        </p:nvGrpSpPr>
        <p:grpSpPr bwMode="auto">
          <a:xfrm>
            <a:off x="3352800" y="3613150"/>
            <a:ext cx="601663" cy="715963"/>
            <a:chOff x="3352800" y="2179461"/>
            <a:chExt cx="601807" cy="716139"/>
          </a:xfrm>
        </p:grpSpPr>
        <p:cxnSp>
          <p:nvCxnSpPr>
            <p:cNvPr id="97" name="Straight Connector 96"/>
            <p:cNvCxnSpPr/>
            <p:nvPr/>
          </p:nvCxnSpPr>
          <p:spPr>
            <a:xfrm>
              <a:off x="3352800" y="2179461"/>
              <a:ext cx="0" cy="7161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/>
            <p:cNvCxnSpPr/>
            <p:nvPr/>
          </p:nvCxnSpPr>
          <p:spPr>
            <a:xfrm>
              <a:off x="3352800" y="2895600"/>
              <a:ext cx="60180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736" name="Group 98"/>
          <p:cNvGrpSpPr>
            <a:grpSpLocks/>
          </p:cNvGrpSpPr>
          <p:nvPr/>
        </p:nvGrpSpPr>
        <p:grpSpPr bwMode="auto">
          <a:xfrm>
            <a:off x="3511550" y="3429000"/>
            <a:ext cx="442913" cy="747713"/>
            <a:chOff x="3510828" y="1994795"/>
            <a:chExt cx="443779" cy="748405"/>
          </a:xfrm>
        </p:grpSpPr>
        <p:cxnSp>
          <p:nvCxnSpPr>
            <p:cNvPr id="100" name="Straight Connector 99"/>
            <p:cNvCxnSpPr/>
            <p:nvPr/>
          </p:nvCxnSpPr>
          <p:spPr>
            <a:xfrm>
              <a:off x="3510828" y="1994795"/>
              <a:ext cx="0" cy="748405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/>
            <p:cNvCxnSpPr/>
            <p:nvPr/>
          </p:nvCxnSpPr>
          <p:spPr>
            <a:xfrm>
              <a:off x="3510828" y="2743200"/>
              <a:ext cx="443779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737" name="Group 11284"/>
          <p:cNvGrpSpPr>
            <a:grpSpLocks/>
          </p:cNvGrpSpPr>
          <p:nvPr/>
        </p:nvGrpSpPr>
        <p:grpSpPr bwMode="auto">
          <a:xfrm>
            <a:off x="4810125" y="3890963"/>
            <a:ext cx="1590675" cy="693737"/>
            <a:chOff x="4810125" y="3890795"/>
            <a:chExt cx="1590675" cy="694087"/>
          </a:xfrm>
        </p:grpSpPr>
        <p:cxnSp>
          <p:nvCxnSpPr>
            <p:cNvPr id="11277" name="Straight Connector 11276"/>
            <p:cNvCxnSpPr/>
            <p:nvPr/>
          </p:nvCxnSpPr>
          <p:spPr>
            <a:xfrm flipV="1">
              <a:off x="4810125" y="4260869"/>
              <a:ext cx="1590675" cy="635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83" name="Straight Arrow Connector 11282"/>
            <p:cNvCxnSpPr/>
            <p:nvPr/>
          </p:nvCxnSpPr>
          <p:spPr>
            <a:xfrm>
              <a:off x="6400800" y="4267222"/>
              <a:ext cx="0" cy="31766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749" name="TextBox 11283"/>
            <p:cNvSpPr txBox="1">
              <a:spLocks noChangeArrowheads="1"/>
            </p:cNvSpPr>
            <p:nvPr/>
          </p:nvSpPr>
          <p:spPr bwMode="auto">
            <a:xfrm>
              <a:off x="5332969" y="3890795"/>
              <a:ext cx="3561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o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107" name="Oval 39"/>
          <p:cNvSpPr>
            <a:spLocks noChangeArrowheads="1"/>
          </p:cNvSpPr>
          <p:nvPr/>
        </p:nvSpPr>
        <p:spPr bwMode="auto">
          <a:xfrm>
            <a:off x="6445250" y="4062413"/>
            <a:ext cx="831850" cy="371475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tanh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grpSp>
        <p:nvGrpSpPr>
          <p:cNvPr id="11289" name="Group 11288"/>
          <p:cNvGrpSpPr>
            <a:grpSpLocks/>
          </p:cNvGrpSpPr>
          <p:nvPr/>
        </p:nvGrpSpPr>
        <p:grpSpPr bwMode="auto">
          <a:xfrm>
            <a:off x="6861175" y="3886200"/>
            <a:ext cx="546100" cy="176213"/>
            <a:chOff x="6861352" y="3886200"/>
            <a:chExt cx="545264" cy="175614"/>
          </a:xfrm>
        </p:grpSpPr>
        <p:cxnSp>
          <p:nvCxnSpPr>
            <p:cNvPr id="48" name="Straight Connector 47"/>
            <p:cNvCxnSpPr/>
            <p:nvPr/>
          </p:nvCxnSpPr>
          <p:spPr>
            <a:xfrm flipH="1">
              <a:off x="6861352" y="3886200"/>
              <a:ext cx="54526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79" name="Straight Arrow Connector 11278"/>
            <p:cNvCxnSpPr>
              <a:endCxn id="107" idx="0"/>
            </p:cNvCxnSpPr>
            <p:nvPr/>
          </p:nvCxnSpPr>
          <p:spPr>
            <a:xfrm>
              <a:off x="6861352" y="3886200"/>
              <a:ext cx="0" cy="17561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6" name="Oval 39"/>
          <p:cNvSpPr>
            <a:spLocks noChangeArrowheads="1"/>
          </p:cNvSpPr>
          <p:nvPr/>
        </p:nvSpPr>
        <p:spPr bwMode="auto">
          <a:xfrm>
            <a:off x="6149975" y="4584700"/>
            <a:ext cx="927100" cy="43338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cxnSp>
        <p:nvCxnSpPr>
          <p:cNvPr id="65" name="Straight Arrow Connector 64"/>
          <p:cNvCxnSpPr/>
          <p:nvPr/>
        </p:nvCxnSpPr>
        <p:spPr>
          <a:xfrm>
            <a:off x="6832600" y="4419600"/>
            <a:ext cx="0" cy="2016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>
            <a:off x="7077075" y="4745038"/>
            <a:ext cx="9779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"/>
          <p:cNvSpPr txBox="1">
            <a:spLocks noChangeArrowheads="1"/>
          </p:cNvSpPr>
          <p:nvPr/>
        </p:nvSpPr>
        <p:spPr bwMode="auto">
          <a:xfrm>
            <a:off x="157956" y="2516227"/>
            <a:ext cx="2607640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 smtClean="0">
                <a:latin typeface="Arial" panose="020B0604020202020204" pitchFamily="34" charset="0"/>
              </a:rPr>
              <a:t>f</a:t>
            </a:r>
            <a:r>
              <a:rPr lang="en-US" altLang="en-US" sz="1800" baseline="-25000" dirty="0" err="1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(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W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f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] + b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f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15" name="TextBox 11"/>
          <p:cNvSpPr txBox="1">
            <a:spLocks noChangeArrowheads="1"/>
          </p:cNvSpPr>
          <p:nvPr/>
        </p:nvSpPr>
        <p:spPr bwMode="auto">
          <a:xfrm>
            <a:off x="132899" y="3020219"/>
            <a:ext cx="2607640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i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(W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i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] + b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i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17" name="TextBox 11"/>
          <p:cNvSpPr txBox="1">
            <a:spLocks noChangeArrowheads="1"/>
          </p:cNvSpPr>
          <p:nvPr/>
        </p:nvSpPr>
        <p:spPr bwMode="auto">
          <a:xfrm>
            <a:off x="132899" y="3505200"/>
            <a:ext cx="2774774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a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tanh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(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W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a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] + 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b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a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18" name="TextBox 11"/>
          <p:cNvSpPr txBox="1">
            <a:spLocks noChangeArrowheads="1"/>
          </p:cNvSpPr>
          <p:nvPr/>
        </p:nvSpPr>
        <p:spPr bwMode="auto">
          <a:xfrm>
            <a:off x="128707" y="4037806"/>
            <a:ext cx="2081093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 smtClean="0">
                <a:latin typeface="Arial" panose="020B0604020202020204" pitchFamily="34" charset="0"/>
              </a:rPr>
              <a:t>s</a:t>
            </a:r>
            <a:r>
              <a:rPr lang="en-US" altLang="en-US" sz="1800" baseline="-25000" dirty="0" err="1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err="1" smtClean="0">
                <a:latin typeface="Arial" panose="020B0604020202020204" pitchFamily="34" charset="0"/>
              </a:rPr>
              <a:t>f</a:t>
            </a:r>
            <a:r>
              <a:rPr lang="en-US" altLang="en-US" sz="1800" baseline="-25000" dirty="0" err="1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</a:t>
            </a:r>
            <a:r>
              <a:rPr lang="en-US" altLang="en-US" sz="1800" baseline="30000" dirty="0" smtClean="0">
                <a:latin typeface="Arial" panose="020B0604020202020204" pitchFamily="34" charset="0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</a:rPr>
              <a:t> s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t-1</a:t>
            </a:r>
            <a:r>
              <a:rPr lang="en-US" altLang="en-US" sz="1800" dirty="0" smtClean="0">
                <a:latin typeface="Arial" panose="020B0604020202020204" pitchFamily="34" charset="0"/>
              </a:rPr>
              <a:t> + i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</a:t>
            </a:r>
            <a:r>
              <a:rPr lang="en-US" altLang="en-US" sz="1800" baseline="30000" dirty="0" smtClean="0">
                <a:latin typeface="Arial" panose="020B0604020202020204" pitchFamily="34" charset="0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</a:rPr>
              <a:t> a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t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  <p:sp>
        <p:nvSpPr>
          <p:cNvPr id="119" name="TextBox 11"/>
          <p:cNvSpPr txBox="1">
            <a:spLocks noChangeArrowheads="1"/>
          </p:cNvSpPr>
          <p:nvPr/>
        </p:nvSpPr>
        <p:spPr bwMode="auto">
          <a:xfrm>
            <a:off x="128707" y="4546600"/>
            <a:ext cx="2599132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 smtClean="0">
                <a:latin typeface="Arial" panose="020B0604020202020204" pitchFamily="34" charset="0"/>
              </a:rPr>
              <a:t>o</a:t>
            </a:r>
            <a:r>
              <a:rPr lang="en-US" altLang="en-US" sz="1800" baseline="-25000" dirty="0" err="1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(W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o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] + 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b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o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20" name="TextBox 11"/>
          <p:cNvSpPr txBox="1">
            <a:spLocks noChangeArrowheads="1"/>
          </p:cNvSpPr>
          <p:nvPr/>
        </p:nvSpPr>
        <p:spPr bwMode="auto">
          <a:xfrm>
            <a:off x="113253" y="5040868"/>
            <a:ext cx="1996535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 smtClean="0">
                <a:latin typeface="Arial" panose="020B0604020202020204" pitchFamily="34" charset="0"/>
              </a:rPr>
              <a:t>y</a:t>
            </a:r>
            <a:r>
              <a:rPr lang="en-US" altLang="en-US" sz="1800" baseline="-25000" dirty="0" err="1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err="1" smtClean="0">
                <a:latin typeface="Arial" panose="020B0604020202020204" pitchFamily="34" charset="0"/>
              </a:rPr>
              <a:t>o</a:t>
            </a:r>
            <a:r>
              <a:rPr lang="en-US" altLang="en-US" sz="1800" baseline="-25000" dirty="0" err="1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</a:t>
            </a:r>
            <a:r>
              <a:rPr lang="en-US" altLang="en-US" sz="1800" baseline="30000" dirty="0" smtClean="0">
                <a:latin typeface="Arial" panose="020B0604020202020204" pitchFamily="34" charset="0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</a:rPr>
              <a:t> </a:t>
            </a:r>
            <a:r>
              <a:rPr lang="en-US" altLang="en-US" sz="1800" dirty="0" err="1" smtClean="0">
                <a:latin typeface="Arial" panose="020B0604020202020204" pitchFamily="34" charset="0"/>
              </a:rPr>
              <a:t>tanh</a:t>
            </a:r>
            <a:r>
              <a:rPr lang="en-US" altLang="en-US" sz="1800" dirty="0" smtClean="0">
                <a:latin typeface="Arial" panose="020B0604020202020204" pitchFamily="34" charset="0"/>
              </a:rPr>
              <a:t>(</a:t>
            </a:r>
            <a:r>
              <a:rPr lang="en-US" altLang="en-US" sz="1800" dirty="0" err="1" smtClean="0">
                <a:latin typeface="Arial" panose="020B0604020202020204" pitchFamily="34" charset="0"/>
              </a:rPr>
              <a:t>s</a:t>
            </a:r>
            <a:r>
              <a:rPr lang="en-US" altLang="en-US" sz="1800" baseline="-25000" dirty="0" err="1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51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17713"/>
            <a:ext cx="8497888" cy="4114800"/>
          </a:xfrm>
        </p:spPr>
        <p:txBody>
          <a:bodyPr/>
          <a:lstStyle/>
          <a:p>
            <a:r>
              <a:rPr lang="en-US" sz="2400" dirty="0" smtClean="0"/>
              <a:t>In the following, we want to compute (weight) values in the traditional LSTM.</a:t>
            </a:r>
          </a:p>
          <a:p>
            <a:r>
              <a:rPr lang="en-US" sz="2400" dirty="0" smtClean="0"/>
              <a:t>Similar to the neural network, the traditional LSTM model has two steps.</a:t>
            </a:r>
          </a:p>
          <a:p>
            <a:pPr lvl="1"/>
            <a:r>
              <a:rPr lang="en-US" sz="2400" b="1" dirty="0" smtClean="0">
                <a:solidFill>
                  <a:schemeClr val="tx2"/>
                </a:solidFill>
              </a:rPr>
              <a:t>Step 1</a:t>
            </a:r>
            <a:r>
              <a:rPr lang="en-US" sz="2400" dirty="0" smtClean="0"/>
              <a:t> (Input Forward Propagation)</a:t>
            </a:r>
          </a:p>
          <a:p>
            <a:pPr lvl="1"/>
            <a:r>
              <a:rPr lang="en-US" sz="2400" b="1" dirty="0" smtClean="0">
                <a:solidFill>
                  <a:schemeClr val="tx2"/>
                </a:solidFill>
              </a:rPr>
              <a:t>Step 2</a:t>
            </a:r>
            <a:r>
              <a:rPr lang="en-US" sz="2400" dirty="0" smtClean="0"/>
              <a:t> (Error Backward Propagation)</a:t>
            </a:r>
          </a:p>
          <a:p>
            <a:r>
              <a:rPr lang="en-US" sz="2400" dirty="0" smtClean="0"/>
              <a:t>In the following, we focus on “Input Forward Propagation”. </a:t>
            </a:r>
          </a:p>
          <a:p>
            <a:r>
              <a:rPr lang="en-US" sz="2400" dirty="0" smtClean="0"/>
              <a:t>In the traditional LSTM, “Error Backward Propagation” could be solved by an existing optimization tool (like “Neural Network”).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B977DA-0E0B-4A69-B481-E3DC633E6D30}" type="slidenum">
              <a:rPr lang="zh-TW" altLang="en-US" smtClean="0"/>
              <a:pPr>
                <a:defRPr/>
              </a:pPr>
              <a:t>50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9662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Consider this example with two timestamps. </a:t>
            </a:r>
          </a:p>
          <a:p>
            <a:pPr lvl="1"/>
            <a:r>
              <a:rPr lang="en-US" altLang="en-US" dirty="0" smtClean="0"/>
              <a:t>When t = 1</a:t>
            </a:r>
          </a:p>
          <a:p>
            <a:pPr lvl="1"/>
            <a:r>
              <a:rPr lang="en-US" altLang="en-US" dirty="0" smtClean="0"/>
              <a:t>When t = 2</a:t>
            </a:r>
          </a:p>
          <a:p>
            <a:r>
              <a:rPr lang="en-US" altLang="en-US" dirty="0" smtClean="0"/>
              <a:t>We use the traditional LSTM to do the training.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3072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502BBD0-7A61-46E8-BE41-77A23C3852D9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51</a:t>
            </a:fld>
            <a:endParaRPr lang="en-US" altLang="zh-TW" sz="1400" smtClean="0"/>
          </a:p>
        </p:txBody>
      </p:sp>
      <p:graphicFrame>
        <p:nvGraphicFramePr>
          <p:cNvPr id="8" name="Group 4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8581372"/>
              </p:ext>
            </p:extLst>
          </p:nvPr>
        </p:nvGraphicFramePr>
        <p:xfrm>
          <a:off x="5410199" y="457200"/>
          <a:ext cx="3236915" cy="1188720"/>
        </p:xfrm>
        <a:graphic>
          <a:graphicData uri="http://schemas.openxmlformats.org/drawingml/2006/table">
            <a:tbl>
              <a:tblPr/>
              <a:tblGrid>
                <a:gridCol w="809585">
                  <a:extLst>
                    <a:ext uri="{9D8B030D-6E8A-4147-A177-3AD203B41FA5}">
                      <a16:colId xmlns:a16="http://schemas.microsoft.com/office/drawing/2014/main" val="3773438489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Time</a:t>
                      </a:r>
                      <a:endParaRPr kumimoji="0" lang="en-US" sz="20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2970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9819055-D338-4BD4-9739-557D51BE2F78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52</a:t>
            </a:fld>
            <a:endParaRPr lang="en-US" altLang="zh-TW" sz="1400" smtClean="0"/>
          </a:p>
        </p:txBody>
      </p:sp>
      <p:sp>
        <p:nvSpPr>
          <p:cNvPr id="29701" name="TextBox 1"/>
          <p:cNvSpPr txBox="1">
            <a:spLocks noChangeArrowheads="1"/>
          </p:cNvSpPr>
          <p:nvPr/>
        </p:nvSpPr>
        <p:spPr bwMode="auto">
          <a:xfrm>
            <a:off x="241300" y="760413"/>
            <a:ext cx="2008188" cy="36988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Timestamp = t-1</a:t>
            </a:r>
          </a:p>
        </p:txBody>
      </p:sp>
      <p:sp>
        <p:nvSpPr>
          <p:cNvPr id="29702" name="TextBox 11"/>
          <p:cNvSpPr txBox="1">
            <a:spLocks noChangeArrowheads="1"/>
          </p:cNvSpPr>
          <p:nvPr/>
        </p:nvSpPr>
        <p:spPr bwMode="auto">
          <a:xfrm>
            <a:off x="171450" y="1995488"/>
            <a:ext cx="2008188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</a:t>
            </a:r>
          </a:p>
        </p:txBody>
      </p:sp>
      <p:grpSp>
        <p:nvGrpSpPr>
          <p:cNvPr id="29703" name="Group 1"/>
          <p:cNvGrpSpPr>
            <a:grpSpLocks/>
          </p:cNvGrpSpPr>
          <p:nvPr/>
        </p:nvGrpSpPr>
        <p:grpSpPr bwMode="auto">
          <a:xfrm>
            <a:off x="2314575" y="1676400"/>
            <a:ext cx="6705600" cy="3500438"/>
            <a:chOff x="1308088" y="2108051"/>
            <a:chExt cx="6703663" cy="3502978"/>
          </a:xfrm>
        </p:grpSpPr>
        <p:sp>
          <p:nvSpPr>
            <p:cNvPr id="29805" name="Rectangle 4"/>
            <p:cNvSpPr>
              <a:spLocks noChangeArrowheads="1"/>
            </p:cNvSpPr>
            <p:nvPr/>
          </p:nvSpPr>
          <p:spPr bwMode="auto">
            <a:xfrm>
              <a:off x="2059718" y="2108051"/>
              <a:ext cx="5009335" cy="350297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29806" name="Line 5"/>
            <p:cNvSpPr>
              <a:spLocks noChangeShapeType="1"/>
            </p:cNvSpPr>
            <p:nvPr/>
          </p:nvSpPr>
          <p:spPr bwMode="auto">
            <a:xfrm>
              <a:off x="1623255" y="2616876"/>
              <a:ext cx="436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07" name="Line 8"/>
            <p:cNvSpPr>
              <a:spLocks noChangeShapeType="1"/>
            </p:cNvSpPr>
            <p:nvPr/>
          </p:nvSpPr>
          <p:spPr bwMode="auto">
            <a:xfrm flipV="1">
              <a:off x="7086077" y="5167239"/>
              <a:ext cx="48422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08" name="Text Box 11"/>
            <p:cNvSpPr txBox="1">
              <a:spLocks noChangeArrowheads="1"/>
            </p:cNvSpPr>
            <p:nvPr/>
          </p:nvSpPr>
          <p:spPr bwMode="auto">
            <a:xfrm>
              <a:off x="1308088" y="2393420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x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  <p:sp>
          <p:nvSpPr>
            <p:cNvPr id="29809" name="Text Box 14"/>
            <p:cNvSpPr txBox="1">
              <a:spLocks noChangeArrowheads="1"/>
            </p:cNvSpPr>
            <p:nvPr/>
          </p:nvSpPr>
          <p:spPr bwMode="auto">
            <a:xfrm>
              <a:off x="7668443" y="4929409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29704" name="TextBox 21"/>
          <p:cNvSpPr txBox="1">
            <a:spLocks noChangeArrowheads="1"/>
          </p:cNvSpPr>
          <p:nvPr/>
        </p:nvSpPr>
        <p:spPr bwMode="auto">
          <a:xfrm>
            <a:off x="92075" y="5602288"/>
            <a:ext cx="2017713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t+1</a:t>
            </a:r>
          </a:p>
        </p:txBody>
      </p:sp>
      <p:grpSp>
        <p:nvGrpSpPr>
          <p:cNvPr id="29705" name="Group 40"/>
          <p:cNvGrpSpPr>
            <a:grpSpLocks/>
          </p:cNvGrpSpPr>
          <p:nvPr/>
        </p:nvGrpSpPr>
        <p:grpSpPr bwMode="auto">
          <a:xfrm>
            <a:off x="2286000" y="12700"/>
            <a:ext cx="6754813" cy="1663700"/>
            <a:chOff x="2362200" y="1840087"/>
            <a:chExt cx="6755125" cy="1663997"/>
          </a:xfrm>
        </p:grpSpPr>
        <p:grpSp>
          <p:nvGrpSpPr>
            <p:cNvPr id="29794" name="Group 20"/>
            <p:cNvGrpSpPr>
              <a:grpSpLocks/>
            </p:cNvGrpSpPr>
            <p:nvPr/>
          </p:nvGrpSpPr>
          <p:grpSpPr bwMode="auto">
            <a:xfrm>
              <a:off x="2362200" y="2469397"/>
              <a:ext cx="6755125" cy="1034687"/>
              <a:chOff x="2362200" y="2469397"/>
              <a:chExt cx="6755125" cy="1034687"/>
            </a:xfrm>
          </p:grpSpPr>
          <p:grpSp>
            <p:nvGrpSpPr>
              <p:cNvPr id="29798" name="Group 1"/>
              <p:cNvGrpSpPr>
                <a:grpSpLocks/>
              </p:cNvGrpSpPr>
              <p:nvPr/>
            </p:nvGrpSpPr>
            <p:grpSpPr bwMode="auto">
              <a:xfrm>
                <a:off x="2362200" y="2469397"/>
                <a:ext cx="6755125" cy="661988"/>
                <a:chOff x="1202608" y="3809444"/>
                <a:chExt cx="6754029" cy="662448"/>
              </a:xfrm>
            </p:grpSpPr>
            <p:sp>
              <p:nvSpPr>
                <p:cNvPr id="29800" name="Rectangle 4"/>
                <p:cNvSpPr>
                  <a:spLocks noChangeArrowheads="1"/>
                </p:cNvSpPr>
                <p:nvPr/>
              </p:nvSpPr>
              <p:spPr bwMode="auto">
                <a:xfrm>
                  <a:off x="1954231" y="3809444"/>
                  <a:ext cx="5038636" cy="662448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 dirty="0" smtClean="0">
                      <a:latin typeface="Arial" panose="020B0604020202020204" pitchFamily="34" charset="0"/>
                    </a:rPr>
                    <a:t>Traditional LSTM</a:t>
                  </a:r>
                  <a:endParaRPr lang="en-US" altLang="en-US" sz="18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801" name="Line 5"/>
                <p:cNvSpPr>
                  <a:spLocks noChangeShapeType="1"/>
                </p:cNvSpPr>
                <p:nvPr/>
              </p:nvSpPr>
              <p:spPr bwMode="auto">
                <a:xfrm>
                  <a:off x="1593956" y="4089272"/>
                  <a:ext cx="360274" cy="1205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02" name="Line 8"/>
                <p:cNvSpPr>
                  <a:spLocks noChangeShapeType="1"/>
                </p:cNvSpPr>
                <p:nvPr/>
              </p:nvSpPr>
              <p:spPr bwMode="auto">
                <a:xfrm>
                  <a:off x="6992868" y="4089273"/>
                  <a:ext cx="408030" cy="1205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03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202608" y="3865817"/>
                  <a:ext cx="479540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x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t-1</a:t>
                  </a:r>
                </a:p>
              </p:txBody>
            </p:sp>
            <p:sp>
              <p:nvSpPr>
                <p:cNvPr id="29804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477097" y="3904479"/>
                  <a:ext cx="479540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y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t-1</a:t>
                  </a:r>
                </a:p>
              </p:txBody>
            </p:sp>
          </p:grpSp>
          <p:cxnSp>
            <p:nvCxnSpPr>
              <p:cNvPr id="5" name="Straight Arrow Connector 4"/>
              <p:cNvCxnSpPr/>
              <p:nvPr/>
            </p:nvCxnSpPr>
            <p:spPr>
              <a:xfrm>
                <a:off x="7412271" y="3142069"/>
                <a:ext cx="0" cy="36201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795" name="Group 18"/>
            <p:cNvGrpSpPr>
              <a:grpSpLocks/>
            </p:cNvGrpSpPr>
            <p:nvPr/>
          </p:nvGrpSpPr>
          <p:grpSpPr bwMode="auto">
            <a:xfrm>
              <a:off x="7204502" y="1840087"/>
              <a:ext cx="415498" cy="646669"/>
              <a:chOff x="7204502" y="1840087"/>
              <a:chExt cx="415498" cy="646669"/>
            </a:xfrm>
          </p:grpSpPr>
          <p:cxnSp>
            <p:nvCxnSpPr>
              <p:cNvPr id="7" name="Straight Arrow Connector 6"/>
              <p:cNvCxnSpPr/>
              <p:nvPr/>
            </p:nvCxnSpPr>
            <p:spPr>
              <a:xfrm>
                <a:off x="7423384" y="2227506"/>
                <a:ext cx="0" cy="25880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797" name="TextBox 10"/>
              <p:cNvSpPr txBox="1">
                <a:spLocks noChangeArrowheads="1"/>
              </p:cNvSpPr>
              <p:nvPr/>
            </p:nvSpPr>
            <p:spPr bwMode="auto">
              <a:xfrm>
                <a:off x="7204502" y="1840087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grpSp>
        <p:nvGrpSpPr>
          <p:cNvPr id="29706" name="Group 39"/>
          <p:cNvGrpSpPr>
            <a:grpSpLocks/>
          </p:cNvGrpSpPr>
          <p:nvPr/>
        </p:nvGrpSpPr>
        <p:grpSpPr bwMode="auto">
          <a:xfrm>
            <a:off x="2209800" y="5176838"/>
            <a:ext cx="6945313" cy="1571625"/>
            <a:chOff x="2314084" y="4157232"/>
            <a:chExt cx="6946011" cy="1571414"/>
          </a:xfrm>
        </p:grpSpPr>
        <p:grpSp>
          <p:nvGrpSpPr>
            <p:cNvPr id="29783" name="Group 22"/>
            <p:cNvGrpSpPr>
              <a:grpSpLocks/>
            </p:cNvGrpSpPr>
            <p:nvPr/>
          </p:nvGrpSpPr>
          <p:grpSpPr bwMode="auto">
            <a:xfrm>
              <a:off x="2314084" y="4157232"/>
              <a:ext cx="6946011" cy="1024368"/>
              <a:chOff x="2324475" y="2463092"/>
              <a:chExt cx="6946011" cy="1024368"/>
            </a:xfrm>
          </p:grpSpPr>
          <p:grpSp>
            <p:nvGrpSpPr>
              <p:cNvPr id="29787" name="Group 1"/>
              <p:cNvGrpSpPr>
                <a:grpSpLocks/>
              </p:cNvGrpSpPr>
              <p:nvPr/>
            </p:nvGrpSpPr>
            <p:grpSpPr bwMode="auto">
              <a:xfrm>
                <a:off x="2324475" y="2825472"/>
                <a:ext cx="6946011" cy="661988"/>
                <a:chOff x="1164890" y="3809444"/>
                <a:chExt cx="6944881" cy="662448"/>
              </a:xfrm>
            </p:grpSpPr>
            <p:sp>
              <p:nvSpPr>
                <p:cNvPr id="29789" name="Rectangle 4"/>
                <p:cNvSpPr>
                  <a:spLocks noChangeArrowheads="1"/>
                </p:cNvSpPr>
                <p:nvPr/>
              </p:nvSpPr>
              <p:spPr bwMode="auto">
                <a:xfrm>
                  <a:off x="2002955" y="3809444"/>
                  <a:ext cx="5045405" cy="662448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 dirty="0" smtClean="0">
                      <a:latin typeface="Arial" panose="020B0604020202020204" pitchFamily="34" charset="0"/>
                    </a:rPr>
                    <a:t>Traditional LSTM</a:t>
                  </a:r>
                  <a:endParaRPr lang="en-US" altLang="en-US" sz="18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790" name="Line 5"/>
                <p:cNvSpPr>
                  <a:spLocks noChangeShapeType="1"/>
                </p:cNvSpPr>
                <p:nvPr/>
              </p:nvSpPr>
              <p:spPr bwMode="auto">
                <a:xfrm>
                  <a:off x="1622041" y="4089273"/>
                  <a:ext cx="36025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91" name="Line 8"/>
                <p:cNvSpPr>
                  <a:spLocks noChangeShapeType="1"/>
                </p:cNvSpPr>
                <p:nvPr/>
              </p:nvSpPr>
              <p:spPr bwMode="auto">
                <a:xfrm>
                  <a:off x="7031335" y="4089273"/>
                  <a:ext cx="484227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92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164890" y="3865817"/>
                  <a:ext cx="518007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x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t+1</a:t>
                  </a:r>
                </a:p>
              </p:txBody>
            </p:sp>
            <p:sp>
              <p:nvSpPr>
                <p:cNvPr id="29793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591764" y="3892424"/>
                  <a:ext cx="518007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y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t+1</a:t>
                  </a:r>
                </a:p>
              </p:txBody>
            </p:sp>
          </p:grpSp>
          <p:cxnSp>
            <p:nvCxnSpPr>
              <p:cNvPr id="25" name="Straight Arrow Connector 24"/>
              <p:cNvCxnSpPr/>
              <p:nvPr/>
            </p:nvCxnSpPr>
            <p:spPr>
              <a:xfrm>
                <a:off x="7535174" y="2463092"/>
                <a:ext cx="0" cy="36190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784" name="Group 19"/>
            <p:cNvGrpSpPr>
              <a:grpSpLocks/>
            </p:cNvGrpSpPr>
            <p:nvPr/>
          </p:nvGrpSpPr>
          <p:grpSpPr bwMode="auto">
            <a:xfrm>
              <a:off x="7267084" y="5181600"/>
              <a:ext cx="415498" cy="547046"/>
              <a:chOff x="7267084" y="5181600"/>
              <a:chExt cx="415498" cy="547046"/>
            </a:xfrm>
          </p:grpSpPr>
          <p:cxnSp>
            <p:nvCxnSpPr>
              <p:cNvPr id="45" name="Straight Arrow Connector 44"/>
              <p:cNvCxnSpPr/>
              <p:nvPr/>
            </p:nvCxnSpPr>
            <p:spPr>
              <a:xfrm>
                <a:off x="7516845" y="5181031"/>
                <a:ext cx="0" cy="26031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786" name="TextBox 46"/>
              <p:cNvSpPr txBox="1">
                <a:spLocks noChangeArrowheads="1"/>
              </p:cNvSpPr>
              <p:nvPr/>
            </p:nvSpPr>
            <p:spPr bwMode="auto">
              <a:xfrm>
                <a:off x="7267084" y="5359314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sp>
        <p:nvSpPr>
          <p:cNvPr id="29707" name="TextBox 37"/>
          <p:cNvSpPr txBox="1">
            <a:spLocks noChangeArrowheads="1"/>
          </p:cNvSpPr>
          <p:nvPr/>
        </p:nvSpPr>
        <p:spPr bwMode="auto">
          <a:xfrm>
            <a:off x="7407275" y="5138738"/>
            <a:ext cx="3429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</a:t>
            </a:r>
            <a:r>
              <a:rPr lang="en-US" altLang="en-US" sz="1800" baseline="-25000">
                <a:latin typeface="Arial" panose="020B0604020202020204" pitchFamily="34" charset="0"/>
              </a:rPr>
              <a:t>t</a:t>
            </a:r>
          </a:p>
        </p:txBody>
      </p:sp>
      <p:sp>
        <p:nvSpPr>
          <p:cNvPr id="29708" name="TextBox 38"/>
          <p:cNvSpPr txBox="1">
            <a:spLocks noChangeArrowheads="1"/>
          </p:cNvSpPr>
          <p:nvPr/>
        </p:nvSpPr>
        <p:spPr bwMode="auto">
          <a:xfrm>
            <a:off x="7388225" y="1285875"/>
            <a:ext cx="479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</a:t>
            </a:r>
            <a:r>
              <a:rPr lang="en-US" altLang="en-US" sz="1800" baseline="-25000">
                <a:latin typeface="Arial" panose="020B0604020202020204" pitchFamily="34" charset="0"/>
              </a:rPr>
              <a:t>t-1</a:t>
            </a:r>
          </a:p>
        </p:txBody>
      </p:sp>
      <p:grpSp>
        <p:nvGrpSpPr>
          <p:cNvPr id="29709" name="Group 32"/>
          <p:cNvGrpSpPr>
            <a:grpSpLocks/>
          </p:cNvGrpSpPr>
          <p:nvPr/>
        </p:nvGrpSpPr>
        <p:grpSpPr bwMode="auto">
          <a:xfrm>
            <a:off x="7867650" y="920750"/>
            <a:ext cx="414338" cy="755650"/>
            <a:chOff x="7867485" y="921347"/>
            <a:chExt cx="413763" cy="755053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8281248" y="921347"/>
              <a:ext cx="0" cy="5742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867485" y="1495568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7867485" y="1495568"/>
              <a:ext cx="0" cy="1808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710" name="Group 48"/>
          <p:cNvGrpSpPr>
            <a:grpSpLocks/>
          </p:cNvGrpSpPr>
          <p:nvPr/>
        </p:nvGrpSpPr>
        <p:grpSpPr bwMode="auto">
          <a:xfrm>
            <a:off x="7848600" y="4745038"/>
            <a:ext cx="412750" cy="755650"/>
            <a:chOff x="7867485" y="921347"/>
            <a:chExt cx="413763" cy="755053"/>
          </a:xfrm>
        </p:grpSpPr>
        <p:cxnSp>
          <p:nvCxnSpPr>
            <p:cNvPr id="50" name="Straight Connector 49"/>
            <p:cNvCxnSpPr/>
            <p:nvPr/>
          </p:nvCxnSpPr>
          <p:spPr>
            <a:xfrm>
              <a:off x="8281248" y="921347"/>
              <a:ext cx="0" cy="5742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7867485" y="1495568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>
              <a:off x="7867485" y="1495568"/>
              <a:ext cx="0" cy="1808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711" name="Group 52"/>
          <p:cNvGrpSpPr>
            <a:grpSpLocks/>
          </p:cNvGrpSpPr>
          <p:nvPr/>
        </p:nvGrpSpPr>
        <p:grpSpPr bwMode="auto">
          <a:xfrm>
            <a:off x="7827963" y="5818188"/>
            <a:ext cx="414337" cy="654050"/>
            <a:chOff x="7867485" y="1023124"/>
            <a:chExt cx="413763" cy="653276"/>
          </a:xfrm>
        </p:grpSpPr>
        <p:cxnSp>
          <p:nvCxnSpPr>
            <p:cNvPr id="54" name="Straight Connector 53"/>
            <p:cNvCxnSpPr/>
            <p:nvPr/>
          </p:nvCxnSpPr>
          <p:spPr>
            <a:xfrm>
              <a:off x="8281248" y="1023124"/>
              <a:ext cx="0" cy="4725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7867485" y="1495639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>
              <a:off x="7867485" y="1495639"/>
              <a:ext cx="0" cy="18076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712" name="Oval 39"/>
          <p:cNvSpPr>
            <a:spLocks noChangeArrowheads="1"/>
          </p:cNvSpPr>
          <p:nvPr/>
        </p:nvSpPr>
        <p:spPr bwMode="auto">
          <a:xfrm>
            <a:off x="3979863" y="1981200"/>
            <a:ext cx="830262" cy="43338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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cxnSp>
        <p:nvCxnSpPr>
          <p:cNvPr id="58" name="Straight Arrow Connector 57"/>
          <p:cNvCxnSpPr/>
          <p:nvPr/>
        </p:nvCxnSpPr>
        <p:spPr>
          <a:xfrm>
            <a:off x="3067050" y="2179638"/>
            <a:ext cx="887413" cy="190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714" name="Group 62"/>
          <p:cNvGrpSpPr>
            <a:grpSpLocks/>
          </p:cNvGrpSpPr>
          <p:nvPr/>
        </p:nvGrpSpPr>
        <p:grpSpPr bwMode="auto">
          <a:xfrm>
            <a:off x="3511550" y="1655763"/>
            <a:ext cx="4356100" cy="401637"/>
            <a:chOff x="3510828" y="1655240"/>
            <a:chExt cx="4356658" cy="40216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7867486" y="1655240"/>
              <a:ext cx="0" cy="173262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H="1">
              <a:off x="3510828" y="1828502"/>
              <a:ext cx="4356658" cy="0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3510828" y="1828502"/>
              <a:ext cx="0" cy="228898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/>
            <p:nvPr/>
          </p:nvCxnSpPr>
          <p:spPr>
            <a:xfrm>
              <a:off x="3510828" y="2057400"/>
              <a:ext cx="527118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715" name="Group 11274"/>
          <p:cNvGrpSpPr>
            <a:grpSpLocks/>
          </p:cNvGrpSpPr>
          <p:nvPr/>
        </p:nvGrpSpPr>
        <p:grpSpPr bwMode="auto">
          <a:xfrm>
            <a:off x="4810125" y="1854200"/>
            <a:ext cx="2144713" cy="369888"/>
            <a:chOff x="4810125" y="1854114"/>
            <a:chExt cx="2144985" cy="369332"/>
          </a:xfrm>
        </p:grpSpPr>
        <p:cxnSp>
          <p:nvCxnSpPr>
            <p:cNvPr id="11265" name="Straight Arrow Connector 11264"/>
            <p:cNvCxnSpPr/>
            <p:nvPr/>
          </p:nvCxnSpPr>
          <p:spPr>
            <a:xfrm>
              <a:off x="4810125" y="2198084"/>
              <a:ext cx="2144985" cy="2536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769" name="TextBox 11266"/>
            <p:cNvSpPr txBox="1">
              <a:spLocks noChangeArrowheads="1"/>
            </p:cNvSpPr>
            <p:nvPr/>
          </p:nvSpPr>
          <p:spPr bwMode="auto">
            <a:xfrm>
              <a:off x="5641080" y="1854114"/>
              <a:ext cx="29206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f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29716" name="Oval 39"/>
          <p:cNvSpPr>
            <a:spLocks noChangeArrowheads="1"/>
          </p:cNvSpPr>
          <p:nvPr/>
        </p:nvSpPr>
        <p:spPr bwMode="auto">
          <a:xfrm>
            <a:off x="3954463" y="2614613"/>
            <a:ext cx="831850" cy="433387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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grpSp>
        <p:nvGrpSpPr>
          <p:cNvPr id="29717" name="Group 35"/>
          <p:cNvGrpSpPr>
            <a:grpSpLocks/>
          </p:cNvGrpSpPr>
          <p:nvPr/>
        </p:nvGrpSpPr>
        <p:grpSpPr bwMode="auto">
          <a:xfrm>
            <a:off x="3352800" y="2179638"/>
            <a:ext cx="601663" cy="715962"/>
            <a:chOff x="3352800" y="2179461"/>
            <a:chExt cx="601807" cy="716139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3352800" y="2179461"/>
              <a:ext cx="0" cy="7161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>
              <a:off x="3352800" y="2895600"/>
              <a:ext cx="60180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718" name="Group 45"/>
          <p:cNvGrpSpPr>
            <a:grpSpLocks/>
          </p:cNvGrpSpPr>
          <p:nvPr/>
        </p:nvGrpSpPr>
        <p:grpSpPr bwMode="auto">
          <a:xfrm>
            <a:off x="3511550" y="1995488"/>
            <a:ext cx="442913" cy="747712"/>
            <a:chOff x="3510828" y="1994795"/>
            <a:chExt cx="443779" cy="748405"/>
          </a:xfrm>
        </p:grpSpPr>
        <p:cxnSp>
          <p:nvCxnSpPr>
            <p:cNvPr id="42" name="Straight Connector 41"/>
            <p:cNvCxnSpPr/>
            <p:nvPr/>
          </p:nvCxnSpPr>
          <p:spPr>
            <a:xfrm>
              <a:off x="3510828" y="1994795"/>
              <a:ext cx="0" cy="748405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>
              <a:off x="3510828" y="2743200"/>
              <a:ext cx="443779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719" name="Group 11281"/>
          <p:cNvGrpSpPr>
            <a:grpSpLocks/>
          </p:cNvGrpSpPr>
          <p:nvPr/>
        </p:nvGrpSpPr>
        <p:grpSpPr bwMode="auto">
          <a:xfrm>
            <a:off x="4786313" y="2497138"/>
            <a:ext cx="1462087" cy="814387"/>
            <a:chOff x="4785562" y="2497447"/>
            <a:chExt cx="1462838" cy="813973"/>
          </a:xfrm>
        </p:grpSpPr>
        <p:grpSp>
          <p:nvGrpSpPr>
            <p:cNvPr id="29760" name="Group 11279"/>
            <p:cNvGrpSpPr>
              <a:grpSpLocks/>
            </p:cNvGrpSpPr>
            <p:nvPr/>
          </p:nvGrpSpPr>
          <p:grpSpPr bwMode="auto">
            <a:xfrm>
              <a:off x="4785562" y="2831006"/>
              <a:ext cx="1462838" cy="480414"/>
              <a:chOff x="4785562" y="2831006"/>
              <a:chExt cx="1462838" cy="480414"/>
            </a:xfrm>
          </p:grpSpPr>
          <p:cxnSp>
            <p:nvCxnSpPr>
              <p:cNvPr id="11276" name="Straight Connector 11275"/>
              <p:cNvCxnSpPr>
                <a:stCxn id="29716" idx="6"/>
              </p:cNvCxnSpPr>
              <p:nvPr/>
            </p:nvCxnSpPr>
            <p:spPr>
              <a:xfrm flipV="1">
                <a:off x="4785562" y="2830652"/>
                <a:ext cx="146283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78" name="Straight Arrow Connector 11277"/>
              <p:cNvCxnSpPr/>
              <p:nvPr/>
            </p:nvCxnSpPr>
            <p:spPr>
              <a:xfrm>
                <a:off x="6248400" y="2830652"/>
                <a:ext cx="0" cy="48076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761" name="TextBox 11280"/>
            <p:cNvSpPr txBox="1">
              <a:spLocks noChangeArrowheads="1"/>
            </p:cNvSpPr>
            <p:nvPr/>
          </p:nvSpPr>
          <p:spPr bwMode="auto">
            <a:xfrm>
              <a:off x="5494015" y="2497447"/>
              <a:ext cx="27924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i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29721" name="Oval 39"/>
          <p:cNvSpPr>
            <a:spLocks noChangeArrowheads="1"/>
          </p:cNvSpPr>
          <p:nvPr/>
        </p:nvSpPr>
        <p:spPr bwMode="auto">
          <a:xfrm>
            <a:off x="3954463" y="3286125"/>
            <a:ext cx="831850" cy="43338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tanh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grpSp>
        <p:nvGrpSpPr>
          <p:cNvPr id="29722" name="Group 78"/>
          <p:cNvGrpSpPr>
            <a:grpSpLocks/>
          </p:cNvGrpSpPr>
          <p:nvPr/>
        </p:nvGrpSpPr>
        <p:grpSpPr bwMode="auto">
          <a:xfrm>
            <a:off x="3352800" y="2884488"/>
            <a:ext cx="601663" cy="682625"/>
            <a:chOff x="3352800" y="2179461"/>
            <a:chExt cx="601807" cy="716139"/>
          </a:xfrm>
        </p:grpSpPr>
        <p:cxnSp>
          <p:nvCxnSpPr>
            <p:cNvPr id="80" name="Straight Connector 79"/>
            <p:cNvCxnSpPr/>
            <p:nvPr/>
          </p:nvCxnSpPr>
          <p:spPr>
            <a:xfrm>
              <a:off x="3352800" y="2179461"/>
              <a:ext cx="0" cy="7161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/>
            <p:cNvCxnSpPr/>
            <p:nvPr/>
          </p:nvCxnSpPr>
          <p:spPr>
            <a:xfrm>
              <a:off x="3352800" y="2895600"/>
              <a:ext cx="60180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723" name="Group 81"/>
          <p:cNvGrpSpPr>
            <a:grpSpLocks/>
          </p:cNvGrpSpPr>
          <p:nvPr/>
        </p:nvGrpSpPr>
        <p:grpSpPr bwMode="auto">
          <a:xfrm>
            <a:off x="3511550" y="2743200"/>
            <a:ext cx="442913" cy="671513"/>
            <a:chOff x="3510828" y="1994795"/>
            <a:chExt cx="443779" cy="748405"/>
          </a:xfrm>
        </p:grpSpPr>
        <p:cxnSp>
          <p:nvCxnSpPr>
            <p:cNvPr id="83" name="Straight Connector 82"/>
            <p:cNvCxnSpPr/>
            <p:nvPr/>
          </p:nvCxnSpPr>
          <p:spPr>
            <a:xfrm>
              <a:off x="3510828" y="1994795"/>
              <a:ext cx="0" cy="748405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>
              <a:off x="3510828" y="2743200"/>
              <a:ext cx="443779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724" name="Group 42"/>
          <p:cNvGrpSpPr>
            <a:grpSpLocks/>
          </p:cNvGrpSpPr>
          <p:nvPr/>
        </p:nvGrpSpPr>
        <p:grpSpPr bwMode="auto">
          <a:xfrm>
            <a:off x="4810125" y="3198813"/>
            <a:ext cx="963613" cy="368300"/>
            <a:chOff x="4810125" y="3198473"/>
            <a:chExt cx="963134" cy="369332"/>
          </a:xfrm>
        </p:grpSpPr>
        <p:cxnSp>
          <p:nvCxnSpPr>
            <p:cNvPr id="34" name="Straight Arrow Connector 33"/>
            <p:cNvCxnSpPr/>
            <p:nvPr/>
          </p:nvCxnSpPr>
          <p:spPr>
            <a:xfrm>
              <a:off x="4810125" y="3528006"/>
              <a:ext cx="96313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755" name="TextBox 36"/>
            <p:cNvSpPr txBox="1">
              <a:spLocks noChangeArrowheads="1"/>
            </p:cNvSpPr>
            <p:nvPr/>
          </p:nvSpPr>
          <p:spPr bwMode="auto">
            <a:xfrm>
              <a:off x="5066143" y="3198473"/>
              <a:ext cx="3561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a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29725" name="Oval 39"/>
          <p:cNvSpPr>
            <a:spLocks noChangeArrowheads="1"/>
          </p:cNvSpPr>
          <p:nvPr/>
        </p:nvSpPr>
        <p:spPr bwMode="auto">
          <a:xfrm>
            <a:off x="5797550" y="3311525"/>
            <a:ext cx="831850" cy="43338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x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sp>
        <p:nvSpPr>
          <p:cNvPr id="29726" name="Oval 39"/>
          <p:cNvSpPr>
            <a:spLocks noChangeArrowheads="1"/>
          </p:cNvSpPr>
          <p:nvPr/>
        </p:nvSpPr>
        <p:spPr bwMode="auto">
          <a:xfrm>
            <a:off x="6954838" y="2036763"/>
            <a:ext cx="831850" cy="433387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x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cxnSp>
        <p:nvCxnSpPr>
          <p:cNvPr id="60" name="Straight Arrow Connector 59"/>
          <p:cNvCxnSpPr/>
          <p:nvPr/>
        </p:nvCxnSpPr>
        <p:spPr>
          <a:xfrm>
            <a:off x="7335838" y="1674813"/>
            <a:ext cx="11112" cy="3429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64" name="Straight Arrow Connector 11263"/>
          <p:cNvCxnSpPr/>
          <p:nvPr/>
        </p:nvCxnSpPr>
        <p:spPr>
          <a:xfrm>
            <a:off x="7391400" y="2509838"/>
            <a:ext cx="0" cy="7556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86" name="Straight Arrow Connector 11285"/>
          <p:cNvCxnSpPr>
            <a:stCxn id="29725" idx="6"/>
          </p:cNvCxnSpPr>
          <p:nvPr/>
        </p:nvCxnSpPr>
        <p:spPr>
          <a:xfrm flipV="1">
            <a:off x="6629400" y="3527425"/>
            <a:ext cx="301625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/>
          <p:nvPr/>
        </p:nvCxnSpPr>
        <p:spPr>
          <a:xfrm>
            <a:off x="7407275" y="3752850"/>
            <a:ext cx="12700" cy="14239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32" name="Oval 39"/>
          <p:cNvSpPr>
            <a:spLocks noChangeArrowheads="1"/>
          </p:cNvSpPr>
          <p:nvPr/>
        </p:nvSpPr>
        <p:spPr bwMode="auto">
          <a:xfrm>
            <a:off x="6942138" y="3276600"/>
            <a:ext cx="830262" cy="43338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+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sp>
        <p:nvSpPr>
          <p:cNvPr id="29734" name="Oval 39"/>
          <p:cNvSpPr>
            <a:spLocks noChangeArrowheads="1"/>
          </p:cNvSpPr>
          <p:nvPr/>
        </p:nvSpPr>
        <p:spPr bwMode="auto">
          <a:xfrm>
            <a:off x="3954463" y="4048125"/>
            <a:ext cx="831850" cy="43338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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grpSp>
        <p:nvGrpSpPr>
          <p:cNvPr id="29735" name="Group 95"/>
          <p:cNvGrpSpPr>
            <a:grpSpLocks/>
          </p:cNvGrpSpPr>
          <p:nvPr/>
        </p:nvGrpSpPr>
        <p:grpSpPr bwMode="auto">
          <a:xfrm>
            <a:off x="3352800" y="3613150"/>
            <a:ext cx="601663" cy="715963"/>
            <a:chOff x="3352800" y="2179461"/>
            <a:chExt cx="601807" cy="716139"/>
          </a:xfrm>
        </p:grpSpPr>
        <p:cxnSp>
          <p:nvCxnSpPr>
            <p:cNvPr id="97" name="Straight Connector 96"/>
            <p:cNvCxnSpPr/>
            <p:nvPr/>
          </p:nvCxnSpPr>
          <p:spPr>
            <a:xfrm>
              <a:off x="3352800" y="2179461"/>
              <a:ext cx="0" cy="7161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/>
            <p:cNvCxnSpPr/>
            <p:nvPr/>
          </p:nvCxnSpPr>
          <p:spPr>
            <a:xfrm>
              <a:off x="3352800" y="2895600"/>
              <a:ext cx="60180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736" name="Group 98"/>
          <p:cNvGrpSpPr>
            <a:grpSpLocks/>
          </p:cNvGrpSpPr>
          <p:nvPr/>
        </p:nvGrpSpPr>
        <p:grpSpPr bwMode="auto">
          <a:xfrm>
            <a:off x="3511550" y="3429000"/>
            <a:ext cx="442913" cy="747713"/>
            <a:chOff x="3510828" y="1994795"/>
            <a:chExt cx="443779" cy="748405"/>
          </a:xfrm>
        </p:grpSpPr>
        <p:cxnSp>
          <p:nvCxnSpPr>
            <p:cNvPr id="100" name="Straight Connector 99"/>
            <p:cNvCxnSpPr/>
            <p:nvPr/>
          </p:nvCxnSpPr>
          <p:spPr>
            <a:xfrm>
              <a:off x="3510828" y="1994795"/>
              <a:ext cx="0" cy="748405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/>
            <p:cNvCxnSpPr/>
            <p:nvPr/>
          </p:nvCxnSpPr>
          <p:spPr>
            <a:xfrm>
              <a:off x="3510828" y="2743200"/>
              <a:ext cx="443779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737" name="Group 11284"/>
          <p:cNvGrpSpPr>
            <a:grpSpLocks/>
          </p:cNvGrpSpPr>
          <p:nvPr/>
        </p:nvGrpSpPr>
        <p:grpSpPr bwMode="auto">
          <a:xfrm>
            <a:off x="4810125" y="3890963"/>
            <a:ext cx="1590675" cy="693737"/>
            <a:chOff x="4810125" y="3890795"/>
            <a:chExt cx="1590675" cy="694087"/>
          </a:xfrm>
        </p:grpSpPr>
        <p:cxnSp>
          <p:nvCxnSpPr>
            <p:cNvPr id="11277" name="Straight Connector 11276"/>
            <p:cNvCxnSpPr/>
            <p:nvPr/>
          </p:nvCxnSpPr>
          <p:spPr>
            <a:xfrm flipV="1">
              <a:off x="4810125" y="4260869"/>
              <a:ext cx="1590675" cy="635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83" name="Straight Arrow Connector 11282"/>
            <p:cNvCxnSpPr/>
            <p:nvPr/>
          </p:nvCxnSpPr>
          <p:spPr>
            <a:xfrm>
              <a:off x="6400800" y="4267222"/>
              <a:ext cx="0" cy="31766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749" name="TextBox 11283"/>
            <p:cNvSpPr txBox="1">
              <a:spLocks noChangeArrowheads="1"/>
            </p:cNvSpPr>
            <p:nvPr/>
          </p:nvSpPr>
          <p:spPr bwMode="auto">
            <a:xfrm>
              <a:off x="5332969" y="3890795"/>
              <a:ext cx="3561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o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107" name="Oval 39"/>
          <p:cNvSpPr>
            <a:spLocks noChangeArrowheads="1"/>
          </p:cNvSpPr>
          <p:nvPr/>
        </p:nvSpPr>
        <p:spPr bwMode="auto">
          <a:xfrm>
            <a:off x="6445250" y="4062413"/>
            <a:ext cx="831850" cy="371475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tanh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grpSp>
        <p:nvGrpSpPr>
          <p:cNvPr id="11289" name="Group 11288"/>
          <p:cNvGrpSpPr>
            <a:grpSpLocks/>
          </p:cNvGrpSpPr>
          <p:nvPr/>
        </p:nvGrpSpPr>
        <p:grpSpPr bwMode="auto">
          <a:xfrm>
            <a:off x="6861175" y="3886200"/>
            <a:ext cx="546100" cy="176213"/>
            <a:chOff x="6861352" y="3886200"/>
            <a:chExt cx="545264" cy="175614"/>
          </a:xfrm>
        </p:grpSpPr>
        <p:cxnSp>
          <p:nvCxnSpPr>
            <p:cNvPr id="48" name="Straight Connector 47"/>
            <p:cNvCxnSpPr/>
            <p:nvPr/>
          </p:nvCxnSpPr>
          <p:spPr>
            <a:xfrm flipH="1">
              <a:off x="6861352" y="3886200"/>
              <a:ext cx="54526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79" name="Straight Arrow Connector 11278"/>
            <p:cNvCxnSpPr>
              <a:endCxn id="107" idx="0"/>
            </p:cNvCxnSpPr>
            <p:nvPr/>
          </p:nvCxnSpPr>
          <p:spPr>
            <a:xfrm>
              <a:off x="6861352" y="3886200"/>
              <a:ext cx="0" cy="17561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6" name="Oval 39"/>
          <p:cNvSpPr>
            <a:spLocks noChangeArrowheads="1"/>
          </p:cNvSpPr>
          <p:nvPr/>
        </p:nvSpPr>
        <p:spPr bwMode="auto">
          <a:xfrm>
            <a:off x="6149975" y="4584700"/>
            <a:ext cx="927100" cy="43338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cxnSp>
        <p:nvCxnSpPr>
          <p:cNvPr id="65" name="Straight Arrow Connector 64"/>
          <p:cNvCxnSpPr/>
          <p:nvPr/>
        </p:nvCxnSpPr>
        <p:spPr>
          <a:xfrm>
            <a:off x="6832600" y="4419600"/>
            <a:ext cx="0" cy="2016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>
            <a:off x="7077075" y="4745038"/>
            <a:ext cx="9779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"/>
          <p:cNvSpPr txBox="1">
            <a:spLocks noChangeArrowheads="1"/>
          </p:cNvSpPr>
          <p:nvPr/>
        </p:nvSpPr>
        <p:spPr bwMode="auto">
          <a:xfrm>
            <a:off x="157956" y="2516227"/>
            <a:ext cx="2607640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 smtClean="0">
                <a:latin typeface="Arial" panose="020B0604020202020204" pitchFamily="34" charset="0"/>
              </a:rPr>
              <a:t>f</a:t>
            </a:r>
            <a:r>
              <a:rPr lang="en-US" altLang="en-US" sz="1800" baseline="-25000" dirty="0" err="1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(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W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f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] + b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f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15" name="TextBox 11"/>
          <p:cNvSpPr txBox="1">
            <a:spLocks noChangeArrowheads="1"/>
          </p:cNvSpPr>
          <p:nvPr/>
        </p:nvSpPr>
        <p:spPr bwMode="auto">
          <a:xfrm>
            <a:off x="132899" y="3020219"/>
            <a:ext cx="2607640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i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(W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i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] + b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i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17" name="TextBox 11"/>
          <p:cNvSpPr txBox="1">
            <a:spLocks noChangeArrowheads="1"/>
          </p:cNvSpPr>
          <p:nvPr/>
        </p:nvSpPr>
        <p:spPr bwMode="auto">
          <a:xfrm>
            <a:off x="132899" y="3505200"/>
            <a:ext cx="2774774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a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tanh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(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W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a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] + 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b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a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18" name="TextBox 11"/>
          <p:cNvSpPr txBox="1">
            <a:spLocks noChangeArrowheads="1"/>
          </p:cNvSpPr>
          <p:nvPr/>
        </p:nvSpPr>
        <p:spPr bwMode="auto">
          <a:xfrm>
            <a:off x="128707" y="4037806"/>
            <a:ext cx="2081093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 smtClean="0">
                <a:latin typeface="Arial" panose="020B0604020202020204" pitchFamily="34" charset="0"/>
              </a:rPr>
              <a:t>s</a:t>
            </a:r>
            <a:r>
              <a:rPr lang="en-US" altLang="en-US" sz="1800" baseline="-25000" dirty="0" err="1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err="1" smtClean="0">
                <a:latin typeface="Arial" panose="020B0604020202020204" pitchFamily="34" charset="0"/>
              </a:rPr>
              <a:t>f</a:t>
            </a:r>
            <a:r>
              <a:rPr lang="en-US" altLang="en-US" sz="1800" baseline="-25000" dirty="0" err="1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</a:t>
            </a:r>
            <a:r>
              <a:rPr lang="en-US" altLang="en-US" sz="1800" baseline="30000" dirty="0" smtClean="0">
                <a:latin typeface="Arial" panose="020B0604020202020204" pitchFamily="34" charset="0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</a:rPr>
              <a:t> s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t-1</a:t>
            </a:r>
            <a:r>
              <a:rPr lang="en-US" altLang="en-US" sz="1800" dirty="0" smtClean="0">
                <a:latin typeface="Arial" panose="020B0604020202020204" pitchFamily="34" charset="0"/>
              </a:rPr>
              <a:t> + i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</a:t>
            </a:r>
            <a:r>
              <a:rPr lang="en-US" altLang="en-US" sz="1800" baseline="30000" dirty="0" smtClean="0">
                <a:latin typeface="Arial" panose="020B0604020202020204" pitchFamily="34" charset="0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</a:rPr>
              <a:t> a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t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  <p:sp>
        <p:nvSpPr>
          <p:cNvPr id="119" name="TextBox 11"/>
          <p:cNvSpPr txBox="1">
            <a:spLocks noChangeArrowheads="1"/>
          </p:cNvSpPr>
          <p:nvPr/>
        </p:nvSpPr>
        <p:spPr bwMode="auto">
          <a:xfrm>
            <a:off x="128707" y="4546600"/>
            <a:ext cx="2599132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 smtClean="0">
                <a:latin typeface="Arial" panose="020B0604020202020204" pitchFamily="34" charset="0"/>
              </a:rPr>
              <a:t>o</a:t>
            </a:r>
            <a:r>
              <a:rPr lang="en-US" altLang="en-US" sz="1800" baseline="-25000" dirty="0" err="1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(W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o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] + 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b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o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20" name="TextBox 11"/>
          <p:cNvSpPr txBox="1">
            <a:spLocks noChangeArrowheads="1"/>
          </p:cNvSpPr>
          <p:nvPr/>
        </p:nvSpPr>
        <p:spPr bwMode="auto">
          <a:xfrm>
            <a:off x="113253" y="5040868"/>
            <a:ext cx="1996535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 smtClean="0">
                <a:latin typeface="Arial" panose="020B0604020202020204" pitchFamily="34" charset="0"/>
              </a:rPr>
              <a:t>y</a:t>
            </a:r>
            <a:r>
              <a:rPr lang="en-US" altLang="en-US" sz="1800" baseline="-25000" dirty="0" err="1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err="1" smtClean="0">
                <a:latin typeface="Arial" panose="020B0604020202020204" pitchFamily="34" charset="0"/>
              </a:rPr>
              <a:t>o</a:t>
            </a:r>
            <a:r>
              <a:rPr lang="en-US" altLang="en-US" sz="1800" baseline="-25000" dirty="0" err="1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</a:t>
            </a:r>
            <a:r>
              <a:rPr lang="en-US" altLang="en-US" sz="1800" baseline="30000" dirty="0" smtClean="0">
                <a:latin typeface="Arial" panose="020B0604020202020204" pitchFamily="34" charset="0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</a:rPr>
              <a:t> </a:t>
            </a:r>
            <a:r>
              <a:rPr lang="en-US" altLang="en-US" sz="1800" dirty="0" err="1" smtClean="0">
                <a:latin typeface="Arial" panose="020B0604020202020204" pitchFamily="34" charset="0"/>
              </a:rPr>
              <a:t>tanh</a:t>
            </a:r>
            <a:r>
              <a:rPr lang="en-US" altLang="en-US" sz="1800" dirty="0" smtClean="0">
                <a:latin typeface="Arial" panose="020B0604020202020204" pitchFamily="34" charset="0"/>
              </a:rPr>
              <a:t>(</a:t>
            </a:r>
            <a:r>
              <a:rPr lang="en-US" altLang="en-US" sz="1800" dirty="0" err="1" smtClean="0">
                <a:latin typeface="Arial" panose="020B0604020202020204" pitchFamily="34" charset="0"/>
              </a:rPr>
              <a:t>s</a:t>
            </a:r>
            <a:r>
              <a:rPr lang="en-US" altLang="en-US" sz="1800" baseline="-25000" dirty="0" err="1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21" name="TextBox 1"/>
          <p:cNvSpPr txBox="1">
            <a:spLocks noChangeArrowheads="1"/>
          </p:cNvSpPr>
          <p:nvPr/>
        </p:nvSpPr>
        <p:spPr bwMode="auto">
          <a:xfrm>
            <a:off x="241300" y="140772"/>
            <a:ext cx="1439157" cy="369332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When t = 1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22" name="TextBox 1"/>
          <p:cNvSpPr txBox="1">
            <a:spLocks noChangeArrowheads="1"/>
          </p:cNvSpPr>
          <p:nvPr/>
        </p:nvSpPr>
        <p:spPr bwMode="auto">
          <a:xfrm>
            <a:off x="1606144" y="1992313"/>
            <a:ext cx="549682" cy="36988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1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23" name="TextBox 1"/>
          <p:cNvSpPr txBox="1">
            <a:spLocks noChangeArrowheads="1"/>
          </p:cNvSpPr>
          <p:nvPr/>
        </p:nvSpPr>
        <p:spPr bwMode="auto">
          <a:xfrm>
            <a:off x="1556344" y="5599154"/>
            <a:ext cx="599482" cy="36988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124" name="TextBox 1"/>
          <p:cNvSpPr txBox="1">
            <a:spLocks noChangeArrowheads="1"/>
          </p:cNvSpPr>
          <p:nvPr/>
        </p:nvSpPr>
        <p:spPr bwMode="auto">
          <a:xfrm>
            <a:off x="1694187" y="762000"/>
            <a:ext cx="555301" cy="36988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0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25" name="TextBox 1"/>
          <p:cNvSpPr txBox="1">
            <a:spLocks noChangeArrowheads="1"/>
          </p:cNvSpPr>
          <p:nvPr/>
        </p:nvSpPr>
        <p:spPr bwMode="auto">
          <a:xfrm>
            <a:off x="2297693" y="1994456"/>
            <a:ext cx="417800" cy="369332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x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  <p:sp>
        <p:nvSpPr>
          <p:cNvPr id="127" name="TextBox 1"/>
          <p:cNvSpPr txBox="1">
            <a:spLocks noChangeArrowheads="1"/>
          </p:cNvSpPr>
          <p:nvPr/>
        </p:nvSpPr>
        <p:spPr bwMode="auto">
          <a:xfrm>
            <a:off x="5678200" y="1801675"/>
            <a:ext cx="417800" cy="369332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f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  <p:sp>
        <p:nvSpPr>
          <p:cNvPr id="128" name="TextBox 1"/>
          <p:cNvSpPr txBox="1">
            <a:spLocks noChangeArrowheads="1"/>
          </p:cNvSpPr>
          <p:nvPr/>
        </p:nvSpPr>
        <p:spPr bwMode="auto">
          <a:xfrm>
            <a:off x="5525800" y="2438400"/>
            <a:ext cx="417800" cy="369332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i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  <p:sp>
        <p:nvSpPr>
          <p:cNvPr id="129" name="TextBox 1"/>
          <p:cNvSpPr txBox="1">
            <a:spLocks noChangeArrowheads="1"/>
          </p:cNvSpPr>
          <p:nvPr/>
        </p:nvSpPr>
        <p:spPr bwMode="auto">
          <a:xfrm>
            <a:off x="5144800" y="3134282"/>
            <a:ext cx="417800" cy="369332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a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  <p:sp>
        <p:nvSpPr>
          <p:cNvPr id="130" name="TextBox 1"/>
          <p:cNvSpPr txBox="1">
            <a:spLocks noChangeArrowheads="1"/>
          </p:cNvSpPr>
          <p:nvPr/>
        </p:nvSpPr>
        <p:spPr bwMode="auto">
          <a:xfrm>
            <a:off x="5297200" y="3859768"/>
            <a:ext cx="417800" cy="369332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o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  <p:sp>
        <p:nvSpPr>
          <p:cNvPr id="131" name="TextBox 1"/>
          <p:cNvSpPr txBox="1">
            <a:spLocks noChangeArrowheads="1"/>
          </p:cNvSpPr>
          <p:nvPr/>
        </p:nvSpPr>
        <p:spPr bwMode="auto">
          <a:xfrm>
            <a:off x="8610600" y="4583668"/>
            <a:ext cx="417800" cy="369332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  <p:sp>
        <p:nvSpPr>
          <p:cNvPr id="132" name="TextBox 1"/>
          <p:cNvSpPr txBox="1">
            <a:spLocks noChangeArrowheads="1"/>
          </p:cNvSpPr>
          <p:nvPr/>
        </p:nvSpPr>
        <p:spPr bwMode="auto">
          <a:xfrm>
            <a:off x="7507000" y="5040868"/>
            <a:ext cx="417800" cy="369332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s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  <p:sp>
        <p:nvSpPr>
          <p:cNvPr id="133" name="TextBox 1"/>
          <p:cNvSpPr txBox="1">
            <a:spLocks noChangeArrowheads="1"/>
          </p:cNvSpPr>
          <p:nvPr/>
        </p:nvSpPr>
        <p:spPr bwMode="auto">
          <a:xfrm>
            <a:off x="7392702" y="1292759"/>
            <a:ext cx="417800" cy="369332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s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0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  <p:sp>
        <p:nvSpPr>
          <p:cNvPr id="134" name="TextBox 1"/>
          <p:cNvSpPr txBox="1">
            <a:spLocks noChangeArrowheads="1"/>
          </p:cNvSpPr>
          <p:nvPr/>
        </p:nvSpPr>
        <p:spPr bwMode="auto">
          <a:xfrm>
            <a:off x="2312700" y="5637768"/>
            <a:ext cx="417800" cy="369332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x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  <p:sp>
        <p:nvSpPr>
          <p:cNvPr id="135" name="TextBox 1"/>
          <p:cNvSpPr txBox="1">
            <a:spLocks noChangeArrowheads="1"/>
          </p:cNvSpPr>
          <p:nvPr/>
        </p:nvSpPr>
        <p:spPr bwMode="auto">
          <a:xfrm>
            <a:off x="8623013" y="5661957"/>
            <a:ext cx="417800" cy="369332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  <p:sp>
        <p:nvSpPr>
          <p:cNvPr id="138" name="TextBox 1"/>
          <p:cNvSpPr txBox="1">
            <a:spLocks noChangeArrowheads="1"/>
          </p:cNvSpPr>
          <p:nvPr/>
        </p:nvSpPr>
        <p:spPr bwMode="auto">
          <a:xfrm>
            <a:off x="2322739" y="736953"/>
            <a:ext cx="417800" cy="369332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x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0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  <p:sp>
        <p:nvSpPr>
          <p:cNvPr id="139" name="TextBox 1"/>
          <p:cNvSpPr txBox="1">
            <a:spLocks noChangeArrowheads="1"/>
          </p:cNvSpPr>
          <p:nvPr/>
        </p:nvSpPr>
        <p:spPr bwMode="auto">
          <a:xfrm>
            <a:off x="8559418" y="710076"/>
            <a:ext cx="417800" cy="369332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0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  <p:sp>
        <p:nvSpPr>
          <p:cNvPr id="140" name="Oval 139"/>
          <p:cNvSpPr/>
          <p:nvPr/>
        </p:nvSpPr>
        <p:spPr>
          <a:xfrm>
            <a:off x="2737390" y="1365251"/>
            <a:ext cx="6025609" cy="4055748"/>
          </a:xfrm>
          <a:prstGeom prst="ellipse">
            <a:avLst/>
          </a:prstGeom>
          <a:noFill/>
          <a:ln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3" name="Oval 142"/>
          <p:cNvSpPr/>
          <p:nvPr/>
        </p:nvSpPr>
        <p:spPr>
          <a:xfrm>
            <a:off x="8447881" y="641898"/>
            <a:ext cx="544513" cy="496193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7304612" y="1262661"/>
            <a:ext cx="544513" cy="496193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746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 animBg="1"/>
      <p:bldP spid="122" grpId="0" animBg="1"/>
      <p:bldP spid="123" grpId="0" animBg="1"/>
      <p:bldP spid="124" grpId="0" animBg="1"/>
      <p:bldP spid="125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8" grpId="0" animBg="1"/>
      <p:bldP spid="139" grpId="0" animBg="1"/>
      <p:bldP spid="140" grpId="0" animBg="1"/>
      <p:bldP spid="143" grpId="0" animBg="1"/>
      <p:bldP spid="14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3072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502BBD0-7A61-46E8-BE41-77A23C3852D9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53</a:t>
            </a:fld>
            <a:endParaRPr lang="en-US" altLang="zh-TW" sz="1400" smtClean="0"/>
          </a:p>
        </p:txBody>
      </p:sp>
      <p:graphicFrame>
        <p:nvGraphicFramePr>
          <p:cNvPr id="6" name="Group 4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2283679"/>
              </p:ext>
            </p:extLst>
          </p:nvPr>
        </p:nvGraphicFramePr>
        <p:xfrm>
          <a:off x="5410199" y="457200"/>
          <a:ext cx="3236915" cy="1188720"/>
        </p:xfrm>
        <a:graphic>
          <a:graphicData uri="http://schemas.openxmlformats.org/drawingml/2006/table">
            <a:tbl>
              <a:tblPr/>
              <a:tblGrid>
                <a:gridCol w="809585">
                  <a:extLst>
                    <a:ext uri="{9D8B030D-6E8A-4147-A177-3AD203B41FA5}">
                      <a16:colId xmlns:a16="http://schemas.microsoft.com/office/drawing/2014/main" val="3773438489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Time</a:t>
                      </a:r>
                      <a:endParaRPr kumimoji="0" lang="en-US" sz="20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0932643"/>
              </p:ext>
            </p:extLst>
          </p:nvPr>
        </p:nvGraphicFramePr>
        <p:xfrm>
          <a:off x="6858002" y="1774825"/>
          <a:ext cx="1801812" cy="792168"/>
        </p:xfrm>
        <a:graphic>
          <a:graphicData uri="http://schemas.openxmlformats.org/drawingml/2006/table">
            <a:tbl>
              <a:tblPr/>
              <a:tblGrid>
                <a:gridCol w="900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76200" y="228600"/>
            <a:ext cx="5357786" cy="1385848"/>
            <a:chOff x="76200" y="228600"/>
            <a:chExt cx="5357786" cy="1385848"/>
          </a:xfrm>
        </p:grpSpPr>
        <p:sp>
          <p:nvSpPr>
            <p:cNvPr id="8" name="TextBox 11"/>
            <p:cNvSpPr txBox="1">
              <a:spLocks noChangeArrowheads="1"/>
            </p:cNvSpPr>
            <p:nvPr/>
          </p:nvSpPr>
          <p:spPr bwMode="auto">
            <a:xfrm>
              <a:off x="101257" y="228600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f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(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f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b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f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9" name="TextBox 11"/>
            <p:cNvSpPr txBox="1">
              <a:spLocks noChangeArrowheads="1"/>
            </p:cNvSpPr>
            <p:nvPr/>
          </p:nvSpPr>
          <p:spPr bwMode="auto">
            <a:xfrm>
              <a:off x="76200" y="732592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smtClean="0">
                  <a:latin typeface="Arial" panose="020B0604020202020204" pitchFamily="34" charset="0"/>
                </a:rPr>
                <a:t>i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(W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i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b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i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10" name="TextBox 11"/>
            <p:cNvSpPr txBox="1">
              <a:spLocks noChangeArrowheads="1"/>
            </p:cNvSpPr>
            <p:nvPr/>
          </p:nvSpPr>
          <p:spPr bwMode="auto">
            <a:xfrm>
              <a:off x="76200" y="1217573"/>
              <a:ext cx="2774774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smtClean="0">
                  <a:latin typeface="Arial" panose="020B0604020202020204" pitchFamily="34" charset="0"/>
                </a:rPr>
                <a:t>a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tanh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(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11" name="TextBox 11"/>
            <p:cNvSpPr txBox="1">
              <a:spLocks noChangeArrowheads="1"/>
            </p:cNvSpPr>
            <p:nvPr/>
          </p:nvSpPr>
          <p:spPr bwMode="auto">
            <a:xfrm>
              <a:off x="2834854" y="242054"/>
              <a:ext cx="2081093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s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f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 smtClean="0">
                  <a:latin typeface="Arial" panose="020B0604020202020204" pitchFamily="34" charset="0"/>
                </a:rPr>
                <a:t>.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s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+ i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 smtClean="0">
                  <a:latin typeface="Arial" panose="020B0604020202020204" pitchFamily="34" charset="0"/>
                </a:rPr>
                <a:t>.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a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endParaRPr lang="en-US" altLang="en-US" sz="1800" baseline="-25000" dirty="0">
                <a:latin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>
              <a:off x="2834854" y="750848"/>
              <a:ext cx="2599132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o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(W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o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o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13" name="TextBox 11"/>
            <p:cNvSpPr txBox="1">
              <a:spLocks noChangeArrowheads="1"/>
            </p:cNvSpPr>
            <p:nvPr/>
          </p:nvSpPr>
          <p:spPr bwMode="auto">
            <a:xfrm>
              <a:off x="2819400" y="1245116"/>
              <a:ext cx="1996535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o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 smtClean="0">
                  <a:latin typeface="Arial" panose="020B0604020202020204" pitchFamily="34" charset="0"/>
                </a:rPr>
                <a:t>.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tanh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(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s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343757" y="2652718"/>
            <a:ext cx="2600218" cy="3970318"/>
            <a:chOff x="6343757" y="2652718"/>
            <a:chExt cx="2600218" cy="3970318"/>
          </a:xfrm>
        </p:grpSpPr>
        <p:sp>
          <p:nvSpPr>
            <p:cNvPr id="17" name="TextBox 11"/>
            <p:cNvSpPr txBox="1">
              <a:spLocks noChangeArrowheads="1"/>
            </p:cNvSpPr>
            <p:nvPr/>
          </p:nvSpPr>
          <p:spPr bwMode="auto">
            <a:xfrm>
              <a:off x="6343757" y="2652718"/>
              <a:ext cx="2600218" cy="397031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6381267" y="2689574"/>
                  <a:ext cx="1294778" cy="823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err="1" smtClean="0"/>
                    <a:t>f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1267" y="2689574"/>
                  <a:ext cx="1294778" cy="823110"/>
                </a:xfrm>
                <a:prstGeom prst="rect">
                  <a:avLst/>
                </a:prstGeom>
                <a:blipFill>
                  <a:blip r:embed="rId2"/>
                  <a:stretch>
                    <a:fillRect l="-42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6412655" y="3600633"/>
                  <a:ext cx="1294778" cy="823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smtClean="0"/>
                    <a:t>i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12655" y="3600633"/>
                  <a:ext cx="1294778" cy="823110"/>
                </a:xfrm>
                <a:prstGeom prst="rect">
                  <a:avLst/>
                </a:prstGeom>
                <a:blipFill>
                  <a:blip r:embed="rId3"/>
                  <a:stretch>
                    <a:fillRect l="-42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6396112" y="4523590"/>
                  <a:ext cx="1327864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err="1" smtClean="0"/>
                    <a:t>a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96112" y="4523590"/>
                  <a:ext cx="1327864" cy="824906"/>
                </a:xfrm>
                <a:prstGeom prst="rect">
                  <a:avLst/>
                </a:prstGeom>
                <a:blipFill>
                  <a:blip r:embed="rId4"/>
                  <a:stretch>
                    <a:fillRect l="-367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6343757" y="5371658"/>
                  <a:ext cx="1332288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smtClean="0"/>
                    <a:t>o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43757" y="5371658"/>
                  <a:ext cx="1332288" cy="824906"/>
                </a:xfrm>
                <a:prstGeom prst="rect">
                  <a:avLst/>
                </a:prstGeom>
                <a:blipFill>
                  <a:blip r:embed="rId5"/>
                  <a:stretch>
                    <a:fillRect l="-412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TextBox 13"/>
            <p:cNvSpPr txBox="1"/>
            <p:nvPr/>
          </p:nvSpPr>
          <p:spPr>
            <a:xfrm>
              <a:off x="7707433" y="2916463"/>
              <a:ext cx="9396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  <a:r>
                <a:rPr lang="en-US" baseline="-25000" dirty="0" smtClean="0"/>
                <a:t>f</a:t>
              </a:r>
              <a:r>
                <a:rPr lang="en-US" dirty="0" smtClean="0"/>
                <a:t> = 0.4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720133" y="3805686"/>
              <a:ext cx="9396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i</a:t>
              </a:r>
              <a:r>
                <a:rPr lang="en-US" dirty="0" smtClean="0"/>
                <a:t> = 0.2</a:t>
              </a:r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693567" y="4694909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a</a:t>
              </a:r>
              <a:r>
                <a:rPr lang="en-US" dirty="0" smtClean="0"/>
                <a:t> = 0.5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676045" y="5584132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o</a:t>
              </a:r>
              <a:r>
                <a:rPr lang="en-US" dirty="0" smtClean="0"/>
                <a:t> = 0.3</a:t>
              </a:r>
              <a:endParaRPr lang="en-US" dirty="0"/>
            </a:p>
          </p:txBody>
        </p:sp>
      </p:grpSp>
      <p:sp>
        <p:nvSpPr>
          <p:cNvPr id="28" name="Text Box 39"/>
          <p:cNvSpPr txBox="1">
            <a:spLocks noChangeArrowheads="1"/>
          </p:cNvSpPr>
          <p:nvPr/>
        </p:nvSpPr>
        <p:spPr bwMode="auto">
          <a:xfrm>
            <a:off x="113957" y="2203887"/>
            <a:ext cx="2307042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f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(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W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f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[x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0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] + b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f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29" name="Text Box 122"/>
          <p:cNvSpPr txBox="1">
            <a:spLocks noChangeArrowheads="1"/>
          </p:cNvSpPr>
          <p:nvPr/>
        </p:nvSpPr>
        <p:spPr bwMode="auto">
          <a:xfrm>
            <a:off x="76200" y="1747202"/>
            <a:ext cx="3802063" cy="3683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chemeClr val="tx2"/>
                </a:solidFill>
                <a:latin typeface="Arial" panose="020B0604020202020204" pitchFamily="34" charset="0"/>
              </a:rPr>
              <a:t>Step 1 </a:t>
            </a:r>
            <a:r>
              <a:rPr lang="en-US" altLang="en-US" sz="1800" dirty="0">
                <a:latin typeface="Arial" panose="020B0604020202020204" pitchFamily="34" charset="0"/>
              </a:rPr>
              <a:t>(Input Forward Propagation)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 Box 39"/>
              <p:cNvSpPr txBox="1">
                <a:spLocks noChangeArrowheads="1"/>
              </p:cNvSpPr>
              <p:nvPr/>
            </p:nvSpPr>
            <p:spPr bwMode="auto">
              <a:xfrm>
                <a:off x="101257" y="2590165"/>
                <a:ext cx="2737018" cy="824906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None/>
                </a:pPr>
                <a:r>
                  <a:rPr lang="en-US" altLang="en-US" sz="1800" dirty="0" smtClean="0">
                    <a:latin typeface="Arial" panose="020B0604020202020204" pitchFamily="34" charset="0"/>
                  </a:rPr>
                  <a:t>   = </a:t>
                </a:r>
                <a:r>
                  <a:rPr lang="en-US" altLang="en-US" sz="1800" dirty="0" smtClean="0">
                    <a:latin typeface="Arial" panose="020B0604020202020204" pitchFamily="34" charset="0"/>
                    <a:sym typeface="Symbol" panose="05050102010706020507" pitchFamily="18" charset="2"/>
                  </a:rPr>
                  <a:t>(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.7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0.3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0.4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0.1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0.4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en-US" sz="1800" dirty="0" smtClean="0">
                    <a:latin typeface="Arial" panose="020B0604020202020204" pitchFamily="34" charset="0"/>
                    <a:sym typeface="Symbol" panose="05050102010706020507" pitchFamily="18" charset="2"/>
                  </a:rPr>
                  <a:t> + 0.4)</a:t>
                </a:r>
                <a:endParaRPr lang="en-US" altLang="en-US" sz="1800" dirty="0"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0" name="Text 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257" y="2590165"/>
                <a:ext cx="2737018" cy="82490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 Box 39"/>
          <p:cNvSpPr txBox="1">
            <a:spLocks noChangeArrowheads="1"/>
          </p:cNvSpPr>
          <p:nvPr/>
        </p:nvSpPr>
        <p:spPr bwMode="auto">
          <a:xfrm>
            <a:off x="126656" y="3415071"/>
            <a:ext cx="4292943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(0.7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0.1 + 0.3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0.4 + 0.4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0 + 0.4)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2" name="Text Box 39"/>
          <p:cNvSpPr txBox="1">
            <a:spLocks noChangeArrowheads="1"/>
          </p:cNvSpPr>
          <p:nvPr/>
        </p:nvSpPr>
        <p:spPr bwMode="auto">
          <a:xfrm>
            <a:off x="113957" y="3802122"/>
            <a:ext cx="1410043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(0.59)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3" name="Text Box 39"/>
          <p:cNvSpPr txBox="1">
            <a:spLocks noChangeArrowheads="1"/>
          </p:cNvSpPr>
          <p:nvPr/>
        </p:nvSpPr>
        <p:spPr bwMode="auto">
          <a:xfrm>
            <a:off x="113957" y="4171454"/>
            <a:ext cx="1410043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0.6434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4" name="Text Box 39"/>
          <p:cNvSpPr txBox="1">
            <a:spLocks noChangeArrowheads="1"/>
          </p:cNvSpPr>
          <p:nvPr/>
        </p:nvSpPr>
        <p:spPr bwMode="auto">
          <a:xfrm>
            <a:off x="4663397" y="4148722"/>
            <a:ext cx="168979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f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= 0.6434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5" name="AutoShape 64"/>
          <p:cNvSpPr>
            <a:spLocks noChangeArrowheads="1"/>
          </p:cNvSpPr>
          <p:nvPr/>
        </p:nvSpPr>
        <p:spPr bwMode="auto">
          <a:xfrm>
            <a:off x="5259185" y="822960"/>
            <a:ext cx="231867" cy="4572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8410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3072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502BBD0-7A61-46E8-BE41-77A23C3852D9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54</a:t>
            </a:fld>
            <a:endParaRPr lang="en-US" altLang="zh-TW" sz="1400" smtClean="0"/>
          </a:p>
        </p:txBody>
      </p:sp>
      <p:graphicFrame>
        <p:nvGraphicFramePr>
          <p:cNvPr id="6" name="Group 42"/>
          <p:cNvGraphicFramePr>
            <a:graphicFrameLocks/>
          </p:cNvGraphicFramePr>
          <p:nvPr/>
        </p:nvGraphicFramePr>
        <p:xfrm>
          <a:off x="5410199" y="457200"/>
          <a:ext cx="3236915" cy="1188720"/>
        </p:xfrm>
        <a:graphic>
          <a:graphicData uri="http://schemas.openxmlformats.org/drawingml/2006/table">
            <a:tbl>
              <a:tblPr/>
              <a:tblGrid>
                <a:gridCol w="809585">
                  <a:extLst>
                    <a:ext uri="{9D8B030D-6E8A-4147-A177-3AD203B41FA5}">
                      <a16:colId xmlns:a16="http://schemas.microsoft.com/office/drawing/2014/main" val="3773438489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Time</a:t>
                      </a:r>
                      <a:endParaRPr kumimoji="0" lang="en-US" sz="20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Group 40"/>
          <p:cNvGraphicFramePr>
            <a:graphicFrameLocks noGrp="1"/>
          </p:cNvGraphicFramePr>
          <p:nvPr/>
        </p:nvGraphicFramePr>
        <p:xfrm>
          <a:off x="6858002" y="1774825"/>
          <a:ext cx="1801812" cy="792168"/>
        </p:xfrm>
        <a:graphic>
          <a:graphicData uri="http://schemas.openxmlformats.org/drawingml/2006/table">
            <a:tbl>
              <a:tblPr/>
              <a:tblGrid>
                <a:gridCol w="900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76200" y="228600"/>
            <a:ext cx="5357786" cy="1385848"/>
            <a:chOff x="76200" y="228600"/>
            <a:chExt cx="5357786" cy="1385848"/>
          </a:xfrm>
        </p:grpSpPr>
        <p:sp>
          <p:nvSpPr>
            <p:cNvPr id="8" name="TextBox 11"/>
            <p:cNvSpPr txBox="1">
              <a:spLocks noChangeArrowheads="1"/>
            </p:cNvSpPr>
            <p:nvPr/>
          </p:nvSpPr>
          <p:spPr bwMode="auto">
            <a:xfrm>
              <a:off x="101257" y="228600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f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(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f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b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f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9" name="TextBox 11"/>
            <p:cNvSpPr txBox="1">
              <a:spLocks noChangeArrowheads="1"/>
            </p:cNvSpPr>
            <p:nvPr/>
          </p:nvSpPr>
          <p:spPr bwMode="auto">
            <a:xfrm>
              <a:off x="76200" y="732592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smtClean="0">
                  <a:latin typeface="Arial" panose="020B0604020202020204" pitchFamily="34" charset="0"/>
                </a:rPr>
                <a:t>i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(W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i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b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i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10" name="TextBox 11"/>
            <p:cNvSpPr txBox="1">
              <a:spLocks noChangeArrowheads="1"/>
            </p:cNvSpPr>
            <p:nvPr/>
          </p:nvSpPr>
          <p:spPr bwMode="auto">
            <a:xfrm>
              <a:off x="76200" y="1217573"/>
              <a:ext cx="2774774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smtClean="0">
                  <a:latin typeface="Arial" panose="020B0604020202020204" pitchFamily="34" charset="0"/>
                </a:rPr>
                <a:t>a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tanh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(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11" name="TextBox 11"/>
            <p:cNvSpPr txBox="1">
              <a:spLocks noChangeArrowheads="1"/>
            </p:cNvSpPr>
            <p:nvPr/>
          </p:nvSpPr>
          <p:spPr bwMode="auto">
            <a:xfrm>
              <a:off x="2834854" y="242054"/>
              <a:ext cx="2081093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s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f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 smtClean="0">
                  <a:latin typeface="Arial" panose="020B0604020202020204" pitchFamily="34" charset="0"/>
                </a:rPr>
                <a:t>.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s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+ i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 smtClean="0">
                  <a:latin typeface="Arial" panose="020B0604020202020204" pitchFamily="34" charset="0"/>
                </a:rPr>
                <a:t>.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a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endParaRPr lang="en-US" altLang="en-US" sz="1800" baseline="-25000" dirty="0">
                <a:latin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>
              <a:off x="2834854" y="750848"/>
              <a:ext cx="2599132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o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(W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o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o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13" name="TextBox 11"/>
            <p:cNvSpPr txBox="1">
              <a:spLocks noChangeArrowheads="1"/>
            </p:cNvSpPr>
            <p:nvPr/>
          </p:nvSpPr>
          <p:spPr bwMode="auto">
            <a:xfrm>
              <a:off x="2819400" y="1245116"/>
              <a:ext cx="1996535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o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 smtClean="0">
                  <a:latin typeface="Arial" panose="020B0604020202020204" pitchFamily="34" charset="0"/>
                </a:rPr>
                <a:t>.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tanh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(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s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343757" y="2652718"/>
            <a:ext cx="2600218" cy="3970318"/>
            <a:chOff x="6343757" y="2652718"/>
            <a:chExt cx="2600218" cy="3970318"/>
          </a:xfrm>
        </p:grpSpPr>
        <p:sp>
          <p:nvSpPr>
            <p:cNvPr id="17" name="TextBox 11"/>
            <p:cNvSpPr txBox="1">
              <a:spLocks noChangeArrowheads="1"/>
            </p:cNvSpPr>
            <p:nvPr/>
          </p:nvSpPr>
          <p:spPr bwMode="auto">
            <a:xfrm>
              <a:off x="6343757" y="2652718"/>
              <a:ext cx="2600218" cy="397031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6381267" y="2689574"/>
                  <a:ext cx="1294778" cy="823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err="1" smtClean="0"/>
                    <a:t>f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1267" y="2689574"/>
                  <a:ext cx="1294778" cy="823110"/>
                </a:xfrm>
                <a:prstGeom prst="rect">
                  <a:avLst/>
                </a:prstGeom>
                <a:blipFill>
                  <a:blip r:embed="rId2"/>
                  <a:stretch>
                    <a:fillRect l="-42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6412655" y="3600633"/>
                  <a:ext cx="1294778" cy="823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smtClean="0"/>
                    <a:t>i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12655" y="3600633"/>
                  <a:ext cx="1294778" cy="823110"/>
                </a:xfrm>
                <a:prstGeom prst="rect">
                  <a:avLst/>
                </a:prstGeom>
                <a:blipFill>
                  <a:blip r:embed="rId3"/>
                  <a:stretch>
                    <a:fillRect l="-42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6396112" y="4523590"/>
                  <a:ext cx="1327864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err="1" smtClean="0"/>
                    <a:t>a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96112" y="4523590"/>
                  <a:ext cx="1327864" cy="824906"/>
                </a:xfrm>
                <a:prstGeom prst="rect">
                  <a:avLst/>
                </a:prstGeom>
                <a:blipFill>
                  <a:blip r:embed="rId4"/>
                  <a:stretch>
                    <a:fillRect l="-367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6343757" y="5371658"/>
                  <a:ext cx="1332288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smtClean="0"/>
                    <a:t>o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43757" y="5371658"/>
                  <a:ext cx="1332288" cy="824906"/>
                </a:xfrm>
                <a:prstGeom prst="rect">
                  <a:avLst/>
                </a:prstGeom>
                <a:blipFill>
                  <a:blip r:embed="rId5"/>
                  <a:stretch>
                    <a:fillRect l="-412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TextBox 13"/>
            <p:cNvSpPr txBox="1"/>
            <p:nvPr/>
          </p:nvSpPr>
          <p:spPr>
            <a:xfrm>
              <a:off x="7707433" y="2916463"/>
              <a:ext cx="9396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  <a:r>
                <a:rPr lang="en-US" baseline="-25000" dirty="0" smtClean="0"/>
                <a:t>f</a:t>
              </a:r>
              <a:r>
                <a:rPr lang="en-US" dirty="0" smtClean="0"/>
                <a:t> = 0.4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720133" y="3805686"/>
              <a:ext cx="9396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i</a:t>
              </a:r>
              <a:r>
                <a:rPr lang="en-US" dirty="0" smtClean="0"/>
                <a:t> = 0.2</a:t>
              </a:r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693567" y="4694909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a</a:t>
              </a:r>
              <a:r>
                <a:rPr lang="en-US" dirty="0" smtClean="0"/>
                <a:t> = 0.5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676045" y="5584132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o</a:t>
              </a:r>
              <a:r>
                <a:rPr lang="en-US" dirty="0" smtClean="0"/>
                <a:t> = 0.3</a:t>
              </a:r>
              <a:endParaRPr lang="en-US" dirty="0"/>
            </a:p>
          </p:txBody>
        </p:sp>
      </p:grpSp>
      <p:sp>
        <p:nvSpPr>
          <p:cNvPr id="28" name="Text Box 39"/>
          <p:cNvSpPr txBox="1">
            <a:spLocks noChangeArrowheads="1"/>
          </p:cNvSpPr>
          <p:nvPr/>
        </p:nvSpPr>
        <p:spPr bwMode="auto">
          <a:xfrm>
            <a:off x="113957" y="2203887"/>
            <a:ext cx="2274982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i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(W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i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[x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0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] + b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i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29" name="Text Box 122"/>
          <p:cNvSpPr txBox="1">
            <a:spLocks noChangeArrowheads="1"/>
          </p:cNvSpPr>
          <p:nvPr/>
        </p:nvSpPr>
        <p:spPr bwMode="auto">
          <a:xfrm>
            <a:off x="76200" y="1747202"/>
            <a:ext cx="3802063" cy="3683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chemeClr val="tx2"/>
                </a:solidFill>
                <a:latin typeface="Arial" panose="020B0604020202020204" pitchFamily="34" charset="0"/>
              </a:rPr>
              <a:t>Step 1 </a:t>
            </a:r>
            <a:r>
              <a:rPr lang="en-US" altLang="en-US" sz="1800" dirty="0">
                <a:latin typeface="Arial" panose="020B0604020202020204" pitchFamily="34" charset="0"/>
              </a:rPr>
              <a:t>(Input Forward Propagation)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 Box 39"/>
              <p:cNvSpPr txBox="1">
                <a:spLocks noChangeArrowheads="1"/>
              </p:cNvSpPr>
              <p:nvPr/>
            </p:nvSpPr>
            <p:spPr bwMode="auto">
              <a:xfrm>
                <a:off x="101257" y="2590165"/>
                <a:ext cx="2737018" cy="824906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None/>
                </a:pPr>
                <a:r>
                  <a:rPr lang="en-US" altLang="en-US" sz="1800" dirty="0" smtClean="0">
                    <a:latin typeface="Arial" panose="020B0604020202020204" pitchFamily="34" charset="0"/>
                  </a:rPr>
                  <a:t>   = </a:t>
                </a:r>
                <a:r>
                  <a:rPr lang="en-US" altLang="en-US" sz="1800" dirty="0" smtClean="0">
                    <a:latin typeface="Arial" panose="020B0604020202020204" pitchFamily="34" charset="0"/>
                    <a:sym typeface="Symbol" panose="05050102010706020507" pitchFamily="18" charset="2"/>
                  </a:rPr>
                  <a:t>(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.2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0.3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0.4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0.1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0.4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en-US" sz="1800" dirty="0" smtClean="0">
                    <a:latin typeface="Arial" panose="020B0604020202020204" pitchFamily="34" charset="0"/>
                    <a:sym typeface="Symbol" panose="05050102010706020507" pitchFamily="18" charset="2"/>
                  </a:rPr>
                  <a:t> + 0.2)</a:t>
                </a:r>
                <a:endParaRPr lang="en-US" altLang="en-US" sz="1800" dirty="0"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0" name="Text 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257" y="2590165"/>
                <a:ext cx="2737018" cy="82490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 Box 39"/>
          <p:cNvSpPr txBox="1">
            <a:spLocks noChangeArrowheads="1"/>
          </p:cNvSpPr>
          <p:nvPr/>
        </p:nvSpPr>
        <p:spPr bwMode="auto">
          <a:xfrm>
            <a:off x="126656" y="3415071"/>
            <a:ext cx="4292943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(0.2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0.1 + 0.3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0.4 + 0.4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0 + 0.2)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2" name="Text Box 39"/>
          <p:cNvSpPr txBox="1">
            <a:spLocks noChangeArrowheads="1"/>
          </p:cNvSpPr>
          <p:nvPr/>
        </p:nvSpPr>
        <p:spPr bwMode="auto">
          <a:xfrm>
            <a:off x="113957" y="3802122"/>
            <a:ext cx="1410043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(0.34)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3" name="Text Box 39"/>
          <p:cNvSpPr txBox="1">
            <a:spLocks noChangeArrowheads="1"/>
          </p:cNvSpPr>
          <p:nvPr/>
        </p:nvSpPr>
        <p:spPr bwMode="auto">
          <a:xfrm>
            <a:off x="113957" y="4171454"/>
            <a:ext cx="1410043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0.5842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4" name="Text Box 39"/>
          <p:cNvSpPr txBox="1">
            <a:spLocks noChangeArrowheads="1"/>
          </p:cNvSpPr>
          <p:nvPr/>
        </p:nvSpPr>
        <p:spPr bwMode="auto">
          <a:xfrm>
            <a:off x="4663397" y="4148722"/>
            <a:ext cx="168979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f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= 0.6434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5" name="Text Box 39"/>
          <p:cNvSpPr txBox="1">
            <a:spLocks noChangeArrowheads="1"/>
          </p:cNvSpPr>
          <p:nvPr/>
        </p:nvSpPr>
        <p:spPr bwMode="auto">
          <a:xfrm>
            <a:off x="4673257" y="4570968"/>
            <a:ext cx="1667325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i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 = 0.5842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7" name="AutoShape 64"/>
          <p:cNvSpPr>
            <a:spLocks noChangeArrowheads="1"/>
          </p:cNvSpPr>
          <p:nvPr/>
        </p:nvSpPr>
        <p:spPr bwMode="auto">
          <a:xfrm>
            <a:off x="5259185" y="822960"/>
            <a:ext cx="231867" cy="4572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445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0" grpId="0" animBg="1"/>
      <p:bldP spid="31" grpId="0" animBg="1"/>
      <p:bldP spid="32" grpId="0" animBg="1"/>
      <p:bldP spid="33" grpId="0" animBg="1"/>
      <p:bldP spid="35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3072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502BBD0-7A61-46E8-BE41-77A23C3852D9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55</a:t>
            </a:fld>
            <a:endParaRPr lang="en-US" altLang="zh-TW" sz="1400" smtClean="0"/>
          </a:p>
        </p:txBody>
      </p:sp>
      <p:graphicFrame>
        <p:nvGraphicFramePr>
          <p:cNvPr id="6" name="Group 42"/>
          <p:cNvGraphicFramePr>
            <a:graphicFrameLocks/>
          </p:cNvGraphicFramePr>
          <p:nvPr/>
        </p:nvGraphicFramePr>
        <p:xfrm>
          <a:off x="5410199" y="457200"/>
          <a:ext cx="3236915" cy="1188720"/>
        </p:xfrm>
        <a:graphic>
          <a:graphicData uri="http://schemas.openxmlformats.org/drawingml/2006/table">
            <a:tbl>
              <a:tblPr/>
              <a:tblGrid>
                <a:gridCol w="809585">
                  <a:extLst>
                    <a:ext uri="{9D8B030D-6E8A-4147-A177-3AD203B41FA5}">
                      <a16:colId xmlns:a16="http://schemas.microsoft.com/office/drawing/2014/main" val="3773438489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Time</a:t>
                      </a:r>
                      <a:endParaRPr kumimoji="0" lang="en-US" sz="20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Group 40"/>
          <p:cNvGraphicFramePr>
            <a:graphicFrameLocks noGrp="1"/>
          </p:cNvGraphicFramePr>
          <p:nvPr/>
        </p:nvGraphicFramePr>
        <p:xfrm>
          <a:off x="6858002" y="1774825"/>
          <a:ext cx="1801812" cy="792168"/>
        </p:xfrm>
        <a:graphic>
          <a:graphicData uri="http://schemas.openxmlformats.org/drawingml/2006/table">
            <a:tbl>
              <a:tblPr/>
              <a:tblGrid>
                <a:gridCol w="900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76200" y="228600"/>
            <a:ext cx="5357786" cy="1385848"/>
            <a:chOff x="76200" y="228600"/>
            <a:chExt cx="5357786" cy="1385848"/>
          </a:xfrm>
        </p:grpSpPr>
        <p:sp>
          <p:nvSpPr>
            <p:cNvPr id="8" name="TextBox 11"/>
            <p:cNvSpPr txBox="1">
              <a:spLocks noChangeArrowheads="1"/>
            </p:cNvSpPr>
            <p:nvPr/>
          </p:nvSpPr>
          <p:spPr bwMode="auto">
            <a:xfrm>
              <a:off x="101257" y="228600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f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(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f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b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f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9" name="TextBox 11"/>
            <p:cNvSpPr txBox="1">
              <a:spLocks noChangeArrowheads="1"/>
            </p:cNvSpPr>
            <p:nvPr/>
          </p:nvSpPr>
          <p:spPr bwMode="auto">
            <a:xfrm>
              <a:off x="76200" y="732592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smtClean="0">
                  <a:latin typeface="Arial" panose="020B0604020202020204" pitchFamily="34" charset="0"/>
                </a:rPr>
                <a:t>i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(W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i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b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i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10" name="TextBox 11"/>
            <p:cNvSpPr txBox="1">
              <a:spLocks noChangeArrowheads="1"/>
            </p:cNvSpPr>
            <p:nvPr/>
          </p:nvSpPr>
          <p:spPr bwMode="auto">
            <a:xfrm>
              <a:off x="76200" y="1217573"/>
              <a:ext cx="2774774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smtClean="0">
                  <a:latin typeface="Arial" panose="020B0604020202020204" pitchFamily="34" charset="0"/>
                </a:rPr>
                <a:t>a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tanh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(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11" name="TextBox 11"/>
            <p:cNvSpPr txBox="1">
              <a:spLocks noChangeArrowheads="1"/>
            </p:cNvSpPr>
            <p:nvPr/>
          </p:nvSpPr>
          <p:spPr bwMode="auto">
            <a:xfrm>
              <a:off x="2834854" y="242054"/>
              <a:ext cx="2081093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s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f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 smtClean="0">
                  <a:latin typeface="Arial" panose="020B0604020202020204" pitchFamily="34" charset="0"/>
                </a:rPr>
                <a:t>.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s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+ i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 smtClean="0">
                  <a:latin typeface="Arial" panose="020B0604020202020204" pitchFamily="34" charset="0"/>
                </a:rPr>
                <a:t>.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a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endParaRPr lang="en-US" altLang="en-US" sz="1800" baseline="-25000" dirty="0">
                <a:latin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>
              <a:off x="2834854" y="750848"/>
              <a:ext cx="2599132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o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(W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o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o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13" name="TextBox 11"/>
            <p:cNvSpPr txBox="1">
              <a:spLocks noChangeArrowheads="1"/>
            </p:cNvSpPr>
            <p:nvPr/>
          </p:nvSpPr>
          <p:spPr bwMode="auto">
            <a:xfrm>
              <a:off x="2819400" y="1245116"/>
              <a:ext cx="1996535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o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 smtClean="0">
                  <a:latin typeface="Arial" panose="020B0604020202020204" pitchFamily="34" charset="0"/>
                </a:rPr>
                <a:t>.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tanh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(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s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343757" y="2652718"/>
            <a:ext cx="2600218" cy="3970318"/>
            <a:chOff x="6343757" y="2652718"/>
            <a:chExt cx="2600218" cy="3970318"/>
          </a:xfrm>
        </p:grpSpPr>
        <p:sp>
          <p:nvSpPr>
            <p:cNvPr id="17" name="TextBox 11"/>
            <p:cNvSpPr txBox="1">
              <a:spLocks noChangeArrowheads="1"/>
            </p:cNvSpPr>
            <p:nvPr/>
          </p:nvSpPr>
          <p:spPr bwMode="auto">
            <a:xfrm>
              <a:off x="6343757" y="2652718"/>
              <a:ext cx="2600218" cy="397031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6381267" y="2689574"/>
                  <a:ext cx="1294778" cy="823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err="1" smtClean="0"/>
                    <a:t>f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1267" y="2689574"/>
                  <a:ext cx="1294778" cy="823110"/>
                </a:xfrm>
                <a:prstGeom prst="rect">
                  <a:avLst/>
                </a:prstGeom>
                <a:blipFill>
                  <a:blip r:embed="rId2"/>
                  <a:stretch>
                    <a:fillRect l="-42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6412655" y="3600633"/>
                  <a:ext cx="1294778" cy="823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smtClean="0"/>
                    <a:t>i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12655" y="3600633"/>
                  <a:ext cx="1294778" cy="823110"/>
                </a:xfrm>
                <a:prstGeom prst="rect">
                  <a:avLst/>
                </a:prstGeom>
                <a:blipFill>
                  <a:blip r:embed="rId3"/>
                  <a:stretch>
                    <a:fillRect l="-42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6396112" y="4523590"/>
                  <a:ext cx="1327864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err="1" smtClean="0"/>
                    <a:t>a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96112" y="4523590"/>
                  <a:ext cx="1327864" cy="824906"/>
                </a:xfrm>
                <a:prstGeom prst="rect">
                  <a:avLst/>
                </a:prstGeom>
                <a:blipFill>
                  <a:blip r:embed="rId4"/>
                  <a:stretch>
                    <a:fillRect l="-367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6343757" y="5371658"/>
                  <a:ext cx="1332288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smtClean="0"/>
                    <a:t>o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43757" y="5371658"/>
                  <a:ext cx="1332288" cy="824906"/>
                </a:xfrm>
                <a:prstGeom prst="rect">
                  <a:avLst/>
                </a:prstGeom>
                <a:blipFill>
                  <a:blip r:embed="rId5"/>
                  <a:stretch>
                    <a:fillRect l="-412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TextBox 13"/>
            <p:cNvSpPr txBox="1"/>
            <p:nvPr/>
          </p:nvSpPr>
          <p:spPr>
            <a:xfrm>
              <a:off x="7707433" y="2916463"/>
              <a:ext cx="9396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  <a:r>
                <a:rPr lang="en-US" baseline="-25000" dirty="0" smtClean="0"/>
                <a:t>f</a:t>
              </a:r>
              <a:r>
                <a:rPr lang="en-US" dirty="0" smtClean="0"/>
                <a:t> = 0.4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720133" y="3805686"/>
              <a:ext cx="9396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i</a:t>
              </a:r>
              <a:r>
                <a:rPr lang="en-US" dirty="0" smtClean="0"/>
                <a:t> = 0.2</a:t>
              </a:r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693567" y="4694909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a</a:t>
              </a:r>
              <a:r>
                <a:rPr lang="en-US" dirty="0" smtClean="0"/>
                <a:t> = 0.5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676045" y="5584132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o</a:t>
              </a:r>
              <a:r>
                <a:rPr lang="en-US" dirty="0" smtClean="0"/>
                <a:t> = 0.3</a:t>
              </a:r>
              <a:endParaRPr lang="en-US" dirty="0"/>
            </a:p>
          </p:txBody>
        </p:sp>
      </p:grpSp>
      <p:sp>
        <p:nvSpPr>
          <p:cNvPr id="28" name="Text Box 39"/>
          <p:cNvSpPr txBox="1">
            <a:spLocks noChangeArrowheads="1"/>
          </p:cNvSpPr>
          <p:nvPr/>
        </p:nvSpPr>
        <p:spPr bwMode="auto">
          <a:xfrm>
            <a:off x="113957" y="2203887"/>
            <a:ext cx="2849883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a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tanh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(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W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a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[x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0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] + 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b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a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29" name="Text Box 122"/>
          <p:cNvSpPr txBox="1">
            <a:spLocks noChangeArrowheads="1"/>
          </p:cNvSpPr>
          <p:nvPr/>
        </p:nvSpPr>
        <p:spPr bwMode="auto">
          <a:xfrm>
            <a:off x="76200" y="1747202"/>
            <a:ext cx="3802063" cy="3683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chemeClr val="tx2"/>
                </a:solidFill>
                <a:latin typeface="Arial" panose="020B0604020202020204" pitchFamily="34" charset="0"/>
              </a:rPr>
              <a:t>Step 1 </a:t>
            </a:r>
            <a:r>
              <a:rPr lang="en-US" altLang="en-US" sz="1800" dirty="0">
                <a:latin typeface="Arial" panose="020B0604020202020204" pitchFamily="34" charset="0"/>
              </a:rPr>
              <a:t>(Input Forward Propagation)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 Box 39"/>
              <p:cNvSpPr txBox="1">
                <a:spLocks noChangeArrowheads="1"/>
              </p:cNvSpPr>
              <p:nvPr/>
            </p:nvSpPr>
            <p:spPr bwMode="auto">
              <a:xfrm>
                <a:off x="101256" y="2590165"/>
                <a:ext cx="3327743" cy="824906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None/>
                </a:pPr>
                <a:r>
                  <a:rPr lang="en-US" altLang="en-US" sz="1800" dirty="0" smtClean="0">
                    <a:latin typeface="Arial" panose="020B0604020202020204" pitchFamily="34" charset="0"/>
                  </a:rPr>
                  <a:t>   = </a:t>
                </a:r>
                <a:r>
                  <a:rPr lang="en-US" altLang="en-US" sz="1800" dirty="0" err="1" smtClean="0">
                    <a:latin typeface="Arial" panose="020B0604020202020204" pitchFamily="34" charset="0"/>
                  </a:rPr>
                  <a:t>tanh</a:t>
                </a:r>
                <a:r>
                  <a:rPr lang="en-US" altLang="en-US" sz="1800" dirty="0" smtClean="0">
                    <a:latin typeface="Arial" panose="020B0604020202020204" pitchFamily="34" charset="0"/>
                    <a:sym typeface="Symbol" panose="05050102010706020507" pitchFamily="18" charset="2"/>
                  </a:rPr>
                  <a:t>(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.4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0.2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0.1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0.1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0.4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en-US" sz="1800" dirty="0" smtClean="0">
                    <a:latin typeface="Arial" panose="020B0604020202020204" pitchFamily="34" charset="0"/>
                    <a:sym typeface="Symbol" panose="05050102010706020507" pitchFamily="18" charset="2"/>
                  </a:rPr>
                  <a:t> + 0.5)</a:t>
                </a:r>
                <a:endParaRPr lang="en-US" altLang="en-US" sz="1800" dirty="0"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0" name="Text 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256" y="2590165"/>
                <a:ext cx="3327743" cy="82490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 Box 39"/>
          <p:cNvSpPr txBox="1">
            <a:spLocks noChangeArrowheads="1"/>
          </p:cNvSpPr>
          <p:nvPr/>
        </p:nvSpPr>
        <p:spPr bwMode="auto">
          <a:xfrm>
            <a:off x="126656" y="3415071"/>
            <a:ext cx="4789291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</a:t>
            </a:r>
            <a:r>
              <a:rPr lang="en-US" altLang="en-US" sz="1800" dirty="0" err="1" smtClean="0">
                <a:latin typeface="Arial" panose="020B0604020202020204" pitchFamily="34" charset="0"/>
              </a:rPr>
              <a:t>tanh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(0.4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0.1 + 0.2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0.4 + 0.1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0 + 0.5)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2" name="Text Box 39"/>
          <p:cNvSpPr txBox="1">
            <a:spLocks noChangeArrowheads="1"/>
          </p:cNvSpPr>
          <p:nvPr/>
        </p:nvSpPr>
        <p:spPr bwMode="auto">
          <a:xfrm>
            <a:off x="113957" y="3802122"/>
            <a:ext cx="1867243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tanh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(0.62)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3" name="Text Box 39"/>
          <p:cNvSpPr txBox="1">
            <a:spLocks noChangeArrowheads="1"/>
          </p:cNvSpPr>
          <p:nvPr/>
        </p:nvSpPr>
        <p:spPr bwMode="auto">
          <a:xfrm>
            <a:off x="113957" y="4171454"/>
            <a:ext cx="1410043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0.5511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4" name="Text Box 39"/>
          <p:cNvSpPr txBox="1">
            <a:spLocks noChangeArrowheads="1"/>
          </p:cNvSpPr>
          <p:nvPr/>
        </p:nvSpPr>
        <p:spPr bwMode="auto">
          <a:xfrm>
            <a:off x="4663397" y="4148722"/>
            <a:ext cx="168979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f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= 0.6434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5" name="Text Box 39"/>
          <p:cNvSpPr txBox="1">
            <a:spLocks noChangeArrowheads="1"/>
          </p:cNvSpPr>
          <p:nvPr/>
        </p:nvSpPr>
        <p:spPr bwMode="auto">
          <a:xfrm>
            <a:off x="4673257" y="4570968"/>
            <a:ext cx="1667325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i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 = 0.5842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6" name="Text Box 39"/>
          <p:cNvSpPr txBox="1">
            <a:spLocks noChangeArrowheads="1"/>
          </p:cNvSpPr>
          <p:nvPr/>
        </p:nvSpPr>
        <p:spPr bwMode="auto">
          <a:xfrm>
            <a:off x="4657376" y="4993214"/>
            <a:ext cx="168320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a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 </a:t>
            </a:r>
            <a:r>
              <a:rPr lang="en-US" altLang="en-US" sz="1800" dirty="0" smtClean="0">
                <a:latin typeface="Arial" panose="020B0604020202020204" pitchFamily="34" charset="0"/>
              </a:rPr>
              <a:t>= 0.5511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7" name="AutoShape 64"/>
          <p:cNvSpPr>
            <a:spLocks noChangeArrowheads="1"/>
          </p:cNvSpPr>
          <p:nvPr/>
        </p:nvSpPr>
        <p:spPr bwMode="auto">
          <a:xfrm>
            <a:off x="5259185" y="822960"/>
            <a:ext cx="231867" cy="4572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4461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0" grpId="0" animBg="1"/>
      <p:bldP spid="31" grpId="0" animBg="1"/>
      <p:bldP spid="32" grpId="0" animBg="1"/>
      <p:bldP spid="33" grpId="0" animBg="1"/>
      <p:bldP spid="36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3072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502BBD0-7A61-46E8-BE41-77A23C3852D9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56</a:t>
            </a:fld>
            <a:endParaRPr lang="en-US" altLang="zh-TW" sz="1400" smtClean="0"/>
          </a:p>
        </p:txBody>
      </p:sp>
      <p:graphicFrame>
        <p:nvGraphicFramePr>
          <p:cNvPr id="6" name="Group 42"/>
          <p:cNvGraphicFramePr>
            <a:graphicFrameLocks/>
          </p:cNvGraphicFramePr>
          <p:nvPr/>
        </p:nvGraphicFramePr>
        <p:xfrm>
          <a:off x="5410199" y="457200"/>
          <a:ext cx="3236915" cy="1188720"/>
        </p:xfrm>
        <a:graphic>
          <a:graphicData uri="http://schemas.openxmlformats.org/drawingml/2006/table">
            <a:tbl>
              <a:tblPr/>
              <a:tblGrid>
                <a:gridCol w="809585">
                  <a:extLst>
                    <a:ext uri="{9D8B030D-6E8A-4147-A177-3AD203B41FA5}">
                      <a16:colId xmlns:a16="http://schemas.microsoft.com/office/drawing/2014/main" val="3773438489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Time</a:t>
                      </a:r>
                      <a:endParaRPr kumimoji="0" lang="en-US" sz="20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Group 40"/>
          <p:cNvGraphicFramePr>
            <a:graphicFrameLocks noGrp="1"/>
          </p:cNvGraphicFramePr>
          <p:nvPr/>
        </p:nvGraphicFramePr>
        <p:xfrm>
          <a:off x="6858002" y="1774825"/>
          <a:ext cx="1801812" cy="792168"/>
        </p:xfrm>
        <a:graphic>
          <a:graphicData uri="http://schemas.openxmlformats.org/drawingml/2006/table">
            <a:tbl>
              <a:tblPr/>
              <a:tblGrid>
                <a:gridCol w="900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76200" y="228600"/>
            <a:ext cx="5357786" cy="1385848"/>
            <a:chOff x="76200" y="228600"/>
            <a:chExt cx="5357786" cy="1385848"/>
          </a:xfrm>
        </p:grpSpPr>
        <p:sp>
          <p:nvSpPr>
            <p:cNvPr id="8" name="TextBox 11"/>
            <p:cNvSpPr txBox="1">
              <a:spLocks noChangeArrowheads="1"/>
            </p:cNvSpPr>
            <p:nvPr/>
          </p:nvSpPr>
          <p:spPr bwMode="auto">
            <a:xfrm>
              <a:off x="101257" y="228600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f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(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f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b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f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9" name="TextBox 11"/>
            <p:cNvSpPr txBox="1">
              <a:spLocks noChangeArrowheads="1"/>
            </p:cNvSpPr>
            <p:nvPr/>
          </p:nvSpPr>
          <p:spPr bwMode="auto">
            <a:xfrm>
              <a:off x="76200" y="732592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smtClean="0">
                  <a:latin typeface="Arial" panose="020B0604020202020204" pitchFamily="34" charset="0"/>
                </a:rPr>
                <a:t>i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(W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i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b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i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10" name="TextBox 11"/>
            <p:cNvSpPr txBox="1">
              <a:spLocks noChangeArrowheads="1"/>
            </p:cNvSpPr>
            <p:nvPr/>
          </p:nvSpPr>
          <p:spPr bwMode="auto">
            <a:xfrm>
              <a:off x="76200" y="1217573"/>
              <a:ext cx="2774774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smtClean="0">
                  <a:latin typeface="Arial" panose="020B0604020202020204" pitchFamily="34" charset="0"/>
                </a:rPr>
                <a:t>a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tanh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(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11" name="TextBox 11"/>
            <p:cNvSpPr txBox="1">
              <a:spLocks noChangeArrowheads="1"/>
            </p:cNvSpPr>
            <p:nvPr/>
          </p:nvSpPr>
          <p:spPr bwMode="auto">
            <a:xfrm>
              <a:off x="2834854" y="242054"/>
              <a:ext cx="2081093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s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f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 smtClean="0">
                  <a:latin typeface="Arial" panose="020B0604020202020204" pitchFamily="34" charset="0"/>
                </a:rPr>
                <a:t>.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s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+ i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 smtClean="0">
                  <a:latin typeface="Arial" panose="020B0604020202020204" pitchFamily="34" charset="0"/>
                </a:rPr>
                <a:t>.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a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endParaRPr lang="en-US" altLang="en-US" sz="1800" baseline="-25000" dirty="0">
                <a:latin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>
              <a:off x="2834854" y="750848"/>
              <a:ext cx="2599132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o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(W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o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o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13" name="TextBox 11"/>
            <p:cNvSpPr txBox="1">
              <a:spLocks noChangeArrowheads="1"/>
            </p:cNvSpPr>
            <p:nvPr/>
          </p:nvSpPr>
          <p:spPr bwMode="auto">
            <a:xfrm>
              <a:off x="2819400" y="1245116"/>
              <a:ext cx="1996535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o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 smtClean="0">
                  <a:latin typeface="Arial" panose="020B0604020202020204" pitchFamily="34" charset="0"/>
                </a:rPr>
                <a:t>.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tanh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(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s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343757" y="2652718"/>
            <a:ext cx="2600218" cy="3970318"/>
            <a:chOff x="6343757" y="2652718"/>
            <a:chExt cx="2600218" cy="3970318"/>
          </a:xfrm>
        </p:grpSpPr>
        <p:sp>
          <p:nvSpPr>
            <p:cNvPr id="17" name="TextBox 11"/>
            <p:cNvSpPr txBox="1">
              <a:spLocks noChangeArrowheads="1"/>
            </p:cNvSpPr>
            <p:nvPr/>
          </p:nvSpPr>
          <p:spPr bwMode="auto">
            <a:xfrm>
              <a:off x="6343757" y="2652718"/>
              <a:ext cx="2600218" cy="397031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6381267" y="2689574"/>
                  <a:ext cx="1294778" cy="823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err="1" smtClean="0"/>
                    <a:t>f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1267" y="2689574"/>
                  <a:ext cx="1294778" cy="823110"/>
                </a:xfrm>
                <a:prstGeom prst="rect">
                  <a:avLst/>
                </a:prstGeom>
                <a:blipFill>
                  <a:blip r:embed="rId2"/>
                  <a:stretch>
                    <a:fillRect l="-42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6412655" y="3600633"/>
                  <a:ext cx="1294778" cy="823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smtClean="0"/>
                    <a:t>i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12655" y="3600633"/>
                  <a:ext cx="1294778" cy="823110"/>
                </a:xfrm>
                <a:prstGeom prst="rect">
                  <a:avLst/>
                </a:prstGeom>
                <a:blipFill>
                  <a:blip r:embed="rId3"/>
                  <a:stretch>
                    <a:fillRect l="-42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6396112" y="4523590"/>
                  <a:ext cx="1327864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err="1" smtClean="0"/>
                    <a:t>a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96112" y="4523590"/>
                  <a:ext cx="1327864" cy="824906"/>
                </a:xfrm>
                <a:prstGeom prst="rect">
                  <a:avLst/>
                </a:prstGeom>
                <a:blipFill>
                  <a:blip r:embed="rId4"/>
                  <a:stretch>
                    <a:fillRect l="-367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6343757" y="5371658"/>
                  <a:ext cx="1332288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smtClean="0"/>
                    <a:t>o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43757" y="5371658"/>
                  <a:ext cx="1332288" cy="824906"/>
                </a:xfrm>
                <a:prstGeom prst="rect">
                  <a:avLst/>
                </a:prstGeom>
                <a:blipFill>
                  <a:blip r:embed="rId5"/>
                  <a:stretch>
                    <a:fillRect l="-412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TextBox 13"/>
            <p:cNvSpPr txBox="1"/>
            <p:nvPr/>
          </p:nvSpPr>
          <p:spPr>
            <a:xfrm>
              <a:off x="7707433" y="2916463"/>
              <a:ext cx="9396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  <a:r>
                <a:rPr lang="en-US" baseline="-25000" dirty="0" smtClean="0"/>
                <a:t>f</a:t>
              </a:r>
              <a:r>
                <a:rPr lang="en-US" dirty="0" smtClean="0"/>
                <a:t> = 0.4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720133" y="3805686"/>
              <a:ext cx="9396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i</a:t>
              </a:r>
              <a:r>
                <a:rPr lang="en-US" dirty="0" smtClean="0"/>
                <a:t> = 0.2</a:t>
              </a:r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693567" y="4694909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a</a:t>
              </a:r>
              <a:r>
                <a:rPr lang="en-US" dirty="0" smtClean="0"/>
                <a:t> = 0.5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676045" y="5584132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o</a:t>
              </a:r>
              <a:r>
                <a:rPr lang="en-US" dirty="0" smtClean="0"/>
                <a:t> = 0.3</a:t>
              </a:r>
              <a:endParaRPr lang="en-US" dirty="0"/>
            </a:p>
          </p:txBody>
        </p:sp>
      </p:grpSp>
      <p:sp>
        <p:nvSpPr>
          <p:cNvPr id="28" name="Text Box 39"/>
          <p:cNvSpPr txBox="1">
            <a:spLocks noChangeArrowheads="1"/>
          </p:cNvSpPr>
          <p:nvPr/>
        </p:nvSpPr>
        <p:spPr bwMode="auto">
          <a:xfrm>
            <a:off x="113957" y="2203887"/>
            <a:ext cx="1952779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s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= f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</a:t>
            </a:r>
            <a:r>
              <a:rPr lang="en-US" altLang="en-US" sz="1800" baseline="30000" dirty="0" smtClean="0">
                <a:latin typeface="Arial" panose="020B0604020202020204" pitchFamily="34" charset="0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</a:rPr>
              <a:t> s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0</a:t>
            </a:r>
            <a:r>
              <a:rPr lang="en-US" altLang="en-US" sz="1800" dirty="0" smtClean="0">
                <a:latin typeface="Arial" panose="020B0604020202020204" pitchFamily="34" charset="0"/>
              </a:rPr>
              <a:t> + i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</a:t>
            </a:r>
            <a:r>
              <a:rPr lang="en-US" altLang="en-US" sz="1800" baseline="30000" dirty="0" smtClean="0">
                <a:latin typeface="Arial" panose="020B0604020202020204" pitchFamily="34" charset="0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</a:rPr>
              <a:t> a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  <p:sp>
        <p:nvSpPr>
          <p:cNvPr id="29" name="Text Box 122"/>
          <p:cNvSpPr txBox="1">
            <a:spLocks noChangeArrowheads="1"/>
          </p:cNvSpPr>
          <p:nvPr/>
        </p:nvSpPr>
        <p:spPr bwMode="auto">
          <a:xfrm>
            <a:off x="76200" y="1747202"/>
            <a:ext cx="3802063" cy="3683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chemeClr val="tx2"/>
                </a:solidFill>
                <a:latin typeface="Arial" panose="020B0604020202020204" pitchFamily="34" charset="0"/>
              </a:rPr>
              <a:t>Step 1 </a:t>
            </a:r>
            <a:r>
              <a:rPr lang="en-US" altLang="en-US" sz="1800" dirty="0">
                <a:latin typeface="Arial" panose="020B0604020202020204" pitchFamily="34" charset="0"/>
              </a:rPr>
              <a:t>(Input Forward Propagation)</a:t>
            </a:r>
          </a:p>
        </p:txBody>
      </p:sp>
      <p:sp>
        <p:nvSpPr>
          <p:cNvPr id="30" name="Text Box 39"/>
          <p:cNvSpPr txBox="1">
            <a:spLocks noChangeArrowheads="1"/>
          </p:cNvSpPr>
          <p:nvPr/>
        </p:nvSpPr>
        <p:spPr bwMode="auto">
          <a:xfrm>
            <a:off x="101256" y="2590165"/>
            <a:ext cx="3632544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0.6434 </a:t>
            </a:r>
            <a:r>
              <a:rPr lang="en-US" altLang="en-US" sz="1800" baseline="30000" dirty="0" smtClean="0">
                <a:latin typeface="Arial" panose="020B0604020202020204" pitchFamily="34" charset="0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</a:rPr>
              <a:t> 0 + 0.5842 </a:t>
            </a:r>
            <a:r>
              <a:rPr lang="en-US" altLang="en-US" sz="1800" baseline="30000" dirty="0" smtClean="0">
                <a:latin typeface="Arial" panose="020B0604020202020204" pitchFamily="34" charset="0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</a:rPr>
              <a:t> 0.5511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3" name="Text Box 39"/>
          <p:cNvSpPr txBox="1">
            <a:spLocks noChangeArrowheads="1"/>
          </p:cNvSpPr>
          <p:nvPr/>
        </p:nvSpPr>
        <p:spPr bwMode="auto">
          <a:xfrm>
            <a:off x="113957" y="2976443"/>
            <a:ext cx="1410043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0.3220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4" name="Text Box 39"/>
          <p:cNvSpPr txBox="1">
            <a:spLocks noChangeArrowheads="1"/>
          </p:cNvSpPr>
          <p:nvPr/>
        </p:nvSpPr>
        <p:spPr bwMode="auto">
          <a:xfrm>
            <a:off x="4663397" y="4148722"/>
            <a:ext cx="168979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f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= 0.6434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5" name="Text Box 39"/>
          <p:cNvSpPr txBox="1">
            <a:spLocks noChangeArrowheads="1"/>
          </p:cNvSpPr>
          <p:nvPr/>
        </p:nvSpPr>
        <p:spPr bwMode="auto">
          <a:xfrm>
            <a:off x="4673257" y="4570968"/>
            <a:ext cx="1667325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i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 = 0.5842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6" name="Text Box 39"/>
          <p:cNvSpPr txBox="1">
            <a:spLocks noChangeArrowheads="1"/>
          </p:cNvSpPr>
          <p:nvPr/>
        </p:nvSpPr>
        <p:spPr bwMode="auto">
          <a:xfrm>
            <a:off x="4657376" y="4993214"/>
            <a:ext cx="168320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a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 </a:t>
            </a:r>
            <a:r>
              <a:rPr lang="en-US" altLang="en-US" sz="1800" dirty="0" smtClean="0">
                <a:latin typeface="Arial" panose="020B0604020202020204" pitchFamily="34" charset="0"/>
              </a:rPr>
              <a:t>= 0.5511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7" name="Text Box 39"/>
          <p:cNvSpPr txBox="1">
            <a:spLocks noChangeArrowheads="1"/>
          </p:cNvSpPr>
          <p:nvPr/>
        </p:nvSpPr>
        <p:spPr bwMode="auto">
          <a:xfrm>
            <a:off x="4659843" y="5421868"/>
            <a:ext cx="1512357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s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= 0.3220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2" name="AutoShape 64"/>
          <p:cNvSpPr>
            <a:spLocks noChangeArrowheads="1"/>
          </p:cNvSpPr>
          <p:nvPr/>
        </p:nvSpPr>
        <p:spPr bwMode="auto">
          <a:xfrm>
            <a:off x="5259185" y="822960"/>
            <a:ext cx="231867" cy="4572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87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0" grpId="0" animBg="1"/>
      <p:bldP spid="33" grpId="0" animBg="1"/>
      <p:bldP spid="37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3072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502BBD0-7A61-46E8-BE41-77A23C3852D9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57</a:t>
            </a:fld>
            <a:endParaRPr lang="en-US" altLang="zh-TW" sz="1400" smtClean="0"/>
          </a:p>
        </p:txBody>
      </p:sp>
      <p:graphicFrame>
        <p:nvGraphicFramePr>
          <p:cNvPr id="6" name="Group 42"/>
          <p:cNvGraphicFramePr>
            <a:graphicFrameLocks/>
          </p:cNvGraphicFramePr>
          <p:nvPr/>
        </p:nvGraphicFramePr>
        <p:xfrm>
          <a:off x="5410199" y="457200"/>
          <a:ext cx="3236915" cy="1188720"/>
        </p:xfrm>
        <a:graphic>
          <a:graphicData uri="http://schemas.openxmlformats.org/drawingml/2006/table">
            <a:tbl>
              <a:tblPr/>
              <a:tblGrid>
                <a:gridCol w="809585">
                  <a:extLst>
                    <a:ext uri="{9D8B030D-6E8A-4147-A177-3AD203B41FA5}">
                      <a16:colId xmlns:a16="http://schemas.microsoft.com/office/drawing/2014/main" val="3773438489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Time</a:t>
                      </a:r>
                      <a:endParaRPr kumimoji="0" lang="en-US" sz="20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Group 40"/>
          <p:cNvGraphicFramePr>
            <a:graphicFrameLocks noGrp="1"/>
          </p:cNvGraphicFramePr>
          <p:nvPr/>
        </p:nvGraphicFramePr>
        <p:xfrm>
          <a:off x="6858002" y="1774825"/>
          <a:ext cx="1801812" cy="792168"/>
        </p:xfrm>
        <a:graphic>
          <a:graphicData uri="http://schemas.openxmlformats.org/drawingml/2006/table">
            <a:tbl>
              <a:tblPr/>
              <a:tblGrid>
                <a:gridCol w="900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76200" y="228600"/>
            <a:ext cx="5357786" cy="1385848"/>
            <a:chOff x="76200" y="228600"/>
            <a:chExt cx="5357786" cy="1385848"/>
          </a:xfrm>
        </p:grpSpPr>
        <p:sp>
          <p:nvSpPr>
            <p:cNvPr id="8" name="TextBox 11"/>
            <p:cNvSpPr txBox="1">
              <a:spLocks noChangeArrowheads="1"/>
            </p:cNvSpPr>
            <p:nvPr/>
          </p:nvSpPr>
          <p:spPr bwMode="auto">
            <a:xfrm>
              <a:off x="101257" y="228600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f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(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f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b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f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9" name="TextBox 11"/>
            <p:cNvSpPr txBox="1">
              <a:spLocks noChangeArrowheads="1"/>
            </p:cNvSpPr>
            <p:nvPr/>
          </p:nvSpPr>
          <p:spPr bwMode="auto">
            <a:xfrm>
              <a:off x="76200" y="732592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smtClean="0">
                  <a:latin typeface="Arial" panose="020B0604020202020204" pitchFamily="34" charset="0"/>
                </a:rPr>
                <a:t>i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(W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i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b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i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10" name="TextBox 11"/>
            <p:cNvSpPr txBox="1">
              <a:spLocks noChangeArrowheads="1"/>
            </p:cNvSpPr>
            <p:nvPr/>
          </p:nvSpPr>
          <p:spPr bwMode="auto">
            <a:xfrm>
              <a:off x="76200" y="1217573"/>
              <a:ext cx="2774774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smtClean="0">
                  <a:latin typeface="Arial" panose="020B0604020202020204" pitchFamily="34" charset="0"/>
                </a:rPr>
                <a:t>a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tanh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(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11" name="TextBox 11"/>
            <p:cNvSpPr txBox="1">
              <a:spLocks noChangeArrowheads="1"/>
            </p:cNvSpPr>
            <p:nvPr/>
          </p:nvSpPr>
          <p:spPr bwMode="auto">
            <a:xfrm>
              <a:off x="2834854" y="242054"/>
              <a:ext cx="2081093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s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f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 smtClean="0">
                  <a:latin typeface="Arial" panose="020B0604020202020204" pitchFamily="34" charset="0"/>
                </a:rPr>
                <a:t>.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s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+ i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 smtClean="0">
                  <a:latin typeface="Arial" panose="020B0604020202020204" pitchFamily="34" charset="0"/>
                </a:rPr>
                <a:t>.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a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endParaRPr lang="en-US" altLang="en-US" sz="1800" baseline="-25000" dirty="0">
                <a:latin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>
              <a:off x="2834854" y="750848"/>
              <a:ext cx="2599132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o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(W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o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o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13" name="TextBox 11"/>
            <p:cNvSpPr txBox="1">
              <a:spLocks noChangeArrowheads="1"/>
            </p:cNvSpPr>
            <p:nvPr/>
          </p:nvSpPr>
          <p:spPr bwMode="auto">
            <a:xfrm>
              <a:off x="2819400" y="1245116"/>
              <a:ext cx="1996535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o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 smtClean="0">
                  <a:latin typeface="Arial" panose="020B0604020202020204" pitchFamily="34" charset="0"/>
                </a:rPr>
                <a:t>.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tanh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(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s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343757" y="2652718"/>
            <a:ext cx="2600218" cy="3970318"/>
            <a:chOff x="6343757" y="2652718"/>
            <a:chExt cx="2600218" cy="3970318"/>
          </a:xfrm>
        </p:grpSpPr>
        <p:sp>
          <p:nvSpPr>
            <p:cNvPr id="17" name="TextBox 11"/>
            <p:cNvSpPr txBox="1">
              <a:spLocks noChangeArrowheads="1"/>
            </p:cNvSpPr>
            <p:nvPr/>
          </p:nvSpPr>
          <p:spPr bwMode="auto">
            <a:xfrm>
              <a:off x="6343757" y="2652718"/>
              <a:ext cx="2600218" cy="397031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6381267" y="2689574"/>
                  <a:ext cx="1294778" cy="823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err="1" smtClean="0"/>
                    <a:t>f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1267" y="2689574"/>
                  <a:ext cx="1294778" cy="823110"/>
                </a:xfrm>
                <a:prstGeom prst="rect">
                  <a:avLst/>
                </a:prstGeom>
                <a:blipFill>
                  <a:blip r:embed="rId2"/>
                  <a:stretch>
                    <a:fillRect l="-42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6412655" y="3600633"/>
                  <a:ext cx="1294778" cy="823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smtClean="0"/>
                    <a:t>i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12655" y="3600633"/>
                  <a:ext cx="1294778" cy="823110"/>
                </a:xfrm>
                <a:prstGeom prst="rect">
                  <a:avLst/>
                </a:prstGeom>
                <a:blipFill>
                  <a:blip r:embed="rId3"/>
                  <a:stretch>
                    <a:fillRect l="-42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6396112" y="4523590"/>
                  <a:ext cx="1327864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err="1" smtClean="0"/>
                    <a:t>a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96112" y="4523590"/>
                  <a:ext cx="1327864" cy="824906"/>
                </a:xfrm>
                <a:prstGeom prst="rect">
                  <a:avLst/>
                </a:prstGeom>
                <a:blipFill>
                  <a:blip r:embed="rId4"/>
                  <a:stretch>
                    <a:fillRect l="-367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6343757" y="5371658"/>
                  <a:ext cx="1332288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smtClean="0"/>
                    <a:t>o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43757" y="5371658"/>
                  <a:ext cx="1332288" cy="824906"/>
                </a:xfrm>
                <a:prstGeom prst="rect">
                  <a:avLst/>
                </a:prstGeom>
                <a:blipFill>
                  <a:blip r:embed="rId5"/>
                  <a:stretch>
                    <a:fillRect l="-412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TextBox 13"/>
            <p:cNvSpPr txBox="1"/>
            <p:nvPr/>
          </p:nvSpPr>
          <p:spPr>
            <a:xfrm>
              <a:off x="7707433" y="2916463"/>
              <a:ext cx="9396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  <a:r>
                <a:rPr lang="en-US" baseline="-25000" dirty="0" smtClean="0"/>
                <a:t>f</a:t>
              </a:r>
              <a:r>
                <a:rPr lang="en-US" dirty="0" smtClean="0"/>
                <a:t> = 0.4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720133" y="3805686"/>
              <a:ext cx="9396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i</a:t>
              </a:r>
              <a:r>
                <a:rPr lang="en-US" dirty="0" smtClean="0"/>
                <a:t> = 0.2</a:t>
              </a:r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693567" y="4694909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a</a:t>
              </a:r>
              <a:r>
                <a:rPr lang="en-US" dirty="0" smtClean="0"/>
                <a:t> = 0.5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676045" y="5584132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o</a:t>
              </a:r>
              <a:r>
                <a:rPr lang="en-US" dirty="0" smtClean="0"/>
                <a:t> = 0.3</a:t>
              </a:r>
              <a:endParaRPr lang="en-US" dirty="0"/>
            </a:p>
          </p:txBody>
        </p:sp>
      </p:grpSp>
      <p:sp>
        <p:nvSpPr>
          <p:cNvPr id="29" name="Text Box 122"/>
          <p:cNvSpPr txBox="1">
            <a:spLocks noChangeArrowheads="1"/>
          </p:cNvSpPr>
          <p:nvPr/>
        </p:nvSpPr>
        <p:spPr bwMode="auto">
          <a:xfrm>
            <a:off x="76200" y="1747202"/>
            <a:ext cx="3802063" cy="3683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chemeClr val="tx2"/>
                </a:solidFill>
                <a:latin typeface="Arial" panose="020B0604020202020204" pitchFamily="34" charset="0"/>
              </a:rPr>
              <a:t>Step 1 </a:t>
            </a:r>
            <a:r>
              <a:rPr lang="en-US" altLang="en-US" sz="1800" dirty="0">
                <a:latin typeface="Arial" panose="020B0604020202020204" pitchFamily="34" charset="0"/>
              </a:rPr>
              <a:t>(Input Forward Propagation)</a:t>
            </a:r>
          </a:p>
        </p:txBody>
      </p:sp>
      <p:sp>
        <p:nvSpPr>
          <p:cNvPr id="34" name="Text Box 39"/>
          <p:cNvSpPr txBox="1">
            <a:spLocks noChangeArrowheads="1"/>
          </p:cNvSpPr>
          <p:nvPr/>
        </p:nvSpPr>
        <p:spPr bwMode="auto">
          <a:xfrm>
            <a:off x="4663397" y="4148722"/>
            <a:ext cx="168979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f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= 0.6434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5" name="Text Box 39"/>
          <p:cNvSpPr txBox="1">
            <a:spLocks noChangeArrowheads="1"/>
          </p:cNvSpPr>
          <p:nvPr/>
        </p:nvSpPr>
        <p:spPr bwMode="auto">
          <a:xfrm>
            <a:off x="4673257" y="4570968"/>
            <a:ext cx="1667325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i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 = 0.5842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6" name="Text Box 39"/>
          <p:cNvSpPr txBox="1">
            <a:spLocks noChangeArrowheads="1"/>
          </p:cNvSpPr>
          <p:nvPr/>
        </p:nvSpPr>
        <p:spPr bwMode="auto">
          <a:xfrm>
            <a:off x="4657376" y="4993214"/>
            <a:ext cx="168320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a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 </a:t>
            </a:r>
            <a:r>
              <a:rPr lang="en-US" altLang="en-US" sz="1800" dirty="0" smtClean="0">
                <a:latin typeface="Arial" panose="020B0604020202020204" pitchFamily="34" charset="0"/>
              </a:rPr>
              <a:t>= 0.5511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7" name="Text Box 39"/>
          <p:cNvSpPr txBox="1">
            <a:spLocks noChangeArrowheads="1"/>
          </p:cNvSpPr>
          <p:nvPr/>
        </p:nvSpPr>
        <p:spPr bwMode="auto">
          <a:xfrm>
            <a:off x="4659843" y="5421868"/>
            <a:ext cx="1512357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s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= 0.3220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2" name="Text Box 39"/>
          <p:cNvSpPr txBox="1">
            <a:spLocks noChangeArrowheads="1"/>
          </p:cNvSpPr>
          <p:nvPr/>
        </p:nvSpPr>
        <p:spPr bwMode="auto">
          <a:xfrm>
            <a:off x="113957" y="2203887"/>
            <a:ext cx="2544927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o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(W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o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[x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0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] + 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b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o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 Box 39"/>
              <p:cNvSpPr txBox="1">
                <a:spLocks noChangeArrowheads="1"/>
              </p:cNvSpPr>
              <p:nvPr/>
            </p:nvSpPr>
            <p:spPr bwMode="auto">
              <a:xfrm>
                <a:off x="101257" y="2590165"/>
                <a:ext cx="2737018" cy="824906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None/>
                </a:pPr>
                <a:r>
                  <a:rPr lang="en-US" altLang="en-US" sz="1800" dirty="0" smtClean="0">
                    <a:latin typeface="Arial" panose="020B0604020202020204" pitchFamily="34" charset="0"/>
                  </a:rPr>
                  <a:t>   = </a:t>
                </a:r>
                <a:r>
                  <a:rPr lang="en-US" altLang="en-US" sz="1800" dirty="0" smtClean="0">
                    <a:latin typeface="Arial" panose="020B0604020202020204" pitchFamily="34" charset="0"/>
                    <a:sym typeface="Symbol" panose="05050102010706020507" pitchFamily="18" charset="2"/>
                  </a:rPr>
                  <a:t>(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.8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0.9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0.2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0.1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0.4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en-US" sz="1800" dirty="0" smtClean="0">
                    <a:latin typeface="Arial" panose="020B0604020202020204" pitchFamily="34" charset="0"/>
                    <a:sym typeface="Symbol" panose="05050102010706020507" pitchFamily="18" charset="2"/>
                  </a:rPr>
                  <a:t> + 0.3)</a:t>
                </a:r>
                <a:endParaRPr lang="en-US" altLang="en-US" sz="1800" dirty="0"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8" name="Text 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257" y="2590165"/>
                <a:ext cx="2737018" cy="82490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 Box 39"/>
          <p:cNvSpPr txBox="1">
            <a:spLocks noChangeArrowheads="1"/>
          </p:cNvSpPr>
          <p:nvPr/>
        </p:nvSpPr>
        <p:spPr bwMode="auto">
          <a:xfrm>
            <a:off x="126656" y="3415071"/>
            <a:ext cx="4292943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(0.8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0.1 + 0.9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0.4 + 0.2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0 + 0.3)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0" name="Text Box 39"/>
          <p:cNvSpPr txBox="1">
            <a:spLocks noChangeArrowheads="1"/>
          </p:cNvSpPr>
          <p:nvPr/>
        </p:nvSpPr>
        <p:spPr bwMode="auto">
          <a:xfrm>
            <a:off x="113957" y="3802122"/>
            <a:ext cx="1410043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(0.74)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1" name="Text Box 39"/>
          <p:cNvSpPr txBox="1">
            <a:spLocks noChangeArrowheads="1"/>
          </p:cNvSpPr>
          <p:nvPr/>
        </p:nvSpPr>
        <p:spPr bwMode="auto">
          <a:xfrm>
            <a:off x="113957" y="4171454"/>
            <a:ext cx="1410043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0.6770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2" name="Text Box 39"/>
          <p:cNvSpPr txBox="1">
            <a:spLocks noChangeArrowheads="1"/>
          </p:cNvSpPr>
          <p:nvPr/>
        </p:nvSpPr>
        <p:spPr bwMode="auto">
          <a:xfrm>
            <a:off x="4647143" y="5847376"/>
            <a:ext cx="1693439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o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= 0.6770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3" name="AutoShape 64"/>
          <p:cNvSpPr>
            <a:spLocks noChangeArrowheads="1"/>
          </p:cNvSpPr>
          <p:nvPr/>
        </p:nvSpPr>
        <p:spPr bwMode="auto">
          <a:xfrm>
            <a:off x="5259185" y="822960"/>
            <a:ext cx="231867" cy="4572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304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8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3072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502BBD0-7A61-46E8-BE41-77A23C3852D9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58</a:t>
            </a:fld>
            <a:endParaRPr lang="en-US" altLang="zh-TW" sz="1400" smtClean="0"/>
          </a:p>
        </p:txBody>
      </p:sp>
      <p:graphicFrame>
        <p:nvGraphicFramePr>
          <p:cNvPr id="6" name="Group 42"/>
          <p:cNvGraphicFramePr>
            <a:graphicFrameLocks/>
          </p:cNvGraphicFramePr>
          <p:nvPr/>
        </p:nvGraphicFramePr>
        <p:xfrm>
          <a:off x="5410199" y="457200"/>
          <a:ext cx="3236915" cy="1188720"/>
        </p:xfrm>
        <a:graphic>
          <a:graphicData uri="http://schemas.openxmlformats.org/drawingml/2006/table">
            <a:tbl>
              <a:tblPr/>
              <a:tblGrid>
                <a:gridCol w="809585">
                  <a:extLst>
                    <a:ext uri="{9D8B030D-6E8A-4147-A177-3AD203B41FA5}">
                      <a16:colId xmlns:a16="http://schemas.microsoft.com/office/drawing/2014/main" val="3773438489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Time</a:t>
                      </a:r>
                      <a:endParaRPr kumimoji="0" lang="en-US" sz="20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Group 40"/>
          <p:cNvGraphicFramePr>
            <a:graphicFrameLocks noGrp="1"/>
          </p:cNvGraphicFramePr>
          <p:nvPr/>
        </p:nvGraphicFramePr>
        <p:xfrm>
          <a:off x="6858002" y="1774825"/>
          <a:ext cx="1801812" cy="792168"/>
        </p:xfrm>
        <a:graphic>
          <a:graphicData uri="http://schemas.openxmlformats.org/drawingml/2006/table">
            <a:tbl>
              <a:tblPr/>
              <a:tblGrid>
                <a:gridCol w="900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76200" y="228600"/>
            <a:ext cx="5357786" cy="1385848"/>
            <a:chOff x="76200" y="228600"/>
            <a:chExt cx="5357786" cy="1385848"/>
          </a:xfrm>
        </p:grpSpPr>
        <p:sp>
          <p:nvSpPr>
            <p:cNvPr id="8" name="TextBox 11"/>
            <p:cNvSpPr txBox="1">
              <a:spLocks noChangeArrowheads="1"/>
            </p:cNvSpPr>
            <p:nvPr/>
          </p:nvSpPr>
          <p:spPr bwMode="auto">
            <a:xfrm>
              <a:off x="101257" y="228600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f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(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f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b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f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9" name="TextBox 11"/>
            <p:cNvSpPr txBox="1">
              <a:spLocks noChangeArrowheads="1"/>
            </p:cNvSpPr>
            <p:nvPr/>
          </p:nvSpPr>
          <p:spPr bwMode="auto">
            <a:xfrm>
              <a:off x="76200" y="732592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smtClean="0">
                  <a:latin typeface="Arial" panose="020B0604020202020204" pitchFamily="34" charset="0"/>
                </a:rPr>
                <a:t>i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(W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i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b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i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10" name="TextBox 11"/>
            <p:cNvSpPr txBox="1">
              <a:spLocks noChangeArrowheads="1"/>
            </p:cNvSpPr>
            <p:nvPr/>
          </p:nvSpPr>
          <p:spPr bwMode="auto">
            <a:xfrm>
              <a:off x="76200" y="1217573"/>
              <a:ext cx="2774774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smtClean="0">
                  <a:latin typeface="Arial" panose="020B0604020202020204" pitchFamily="34" charset="0"/>
                </a:rPr>
                <a:t>a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tanh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(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11" name="TextBox 11"/>
            <p:cNvSpPr txBox="1">
              <a:spLocks noChangeArrowheads="1"/>
            </p:cNvSpPr>
            <p:nvPr/>
          </p:nvSpPr>
          <p:spPr bwMode="auto">
            <a:xfrm>
              <a:off x="2834854" y="242054"/>
              <a:ext cx="2081093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s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f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 smtClean="0">
                  <a:latin typeface="Arial" panose="020B0604020202020204" pitchFamily="34" charset="0"/>
                </a:rPr>
                <a:t>.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s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+ i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 smtClean="0">
                  <a:latin typeface="Arial" panose="020B0604020202020204" pitchFamily="34" charset="0"/>
                </a:rPr>
                <a:t>.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a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endParaRPr lang="en-US" altLang="en-US" sz="1800" baseline="-25000" dirty="0">
                <a:latin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>
              <a:off x="2834854" y="750848"/>
              <a:ext cx="2599132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o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(W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o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o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13" name="TextBox 11"/>
            <p:cNvSpPr txBox="1">
              <a:spLocks noChangeArrowheads="1"/>
            </p:cNvSpPr>
            <p:nvPr/>
          </p:nvSpPr>
          <p:spPr bwMode="auto">
            <a:xfrm>
              <a:off x="2819400" y="1245116"/>
              <a:ext cx="1996535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o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 smtClean="0">
                  <a:latin typeface="Arial" panose="020B0604020202020204" pitchFamily="34" charset="0"/>
                </a:rPr>
                <a:t>.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tanh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(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s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343757" y="2652718"/>
            <a:ext cx="2600218" cy="3970318"/>
            <a:chOff x="6343757" y="2652718"/>
            <a:chExt cx="2600218" cy="3970318"/>
          </a:xfrm>
        </p:grpSpPr>
        <p:sp>
          <p:nvSpPr>
            <p:cNvPr id="17" name="TextBox 11"/>
            <p:cNvSpPr txBox="1">
              <a:spLocks noChangeArrowheads="1"/>
            </p:cNvSpPr>
            <p:nvPr/>
          </p:nvSpPr>
          <p:spPr bwMode="auto">
            <a:xfrm>
              <a:off x="6343757" y="2652718"/>
              <a:ext cx="2600218" cy="397031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6381267" y="2689574"/>
                  <a:ext cx="1294778" cy="823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err="1" smtClean="0"/>
                    <a:t>f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1267" y="2689574"/>
                  <a:ext cx="1294778" cy="823110"/>
                </a:xfrm>
                <a:prstGeom prst="rect">
                  <a:avLst/>
                </a:prstGeom>
                <a:blipFill>
                  <a:blip r:embed="rId2"/>
                  <a:stretch>
                    <a:fillRect l="-42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6412655" y="3600633"/>
                  <a:ext cx="1294778" cy="823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smtClean="0"/>
                    <a:t>i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12655" y="3600633"/>
                  <a:ext cx="1294778" cy="823110"/>
                </a:xfrm>
                <a:prstGeom prst="rect">
                  <a:avLst/>
                </a:prstGeom>
                <a:blipFill>
                  <a:blip r:embed="rId3"/>
                  <a:stretch>
                    <a:fillRect l="-42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6396112" y="4523590"/>
                  <a:ext cx="1327864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err="1" smtClean="0"/>
                    <a:t>a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96112" y="4523590"/>
                  <a:ext cx="1327864" cy="824906"/>
                </a:xfrm>
                <a:prstGeom prst="rect">
                  <a:avLst/>
                </a:prstGeom>
                <a:blipFill>
                  <a:blip r:embed="rId4"/>
                  <a:stretch>
                    <a:fillRect l="-367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6343757" y="5371658"/>
                  <a:ext cx="1332288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smtClean="0"/>
                    <a:t>o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43757" y="5371658"/>
                  <a:ext cx="1332288" cy="824906"/>
                </a:xfrm>
                <a:prstGeom prst="rect">
                  <a:avLst/>
                </a:prstGeom>
                <a:blipFill>
                  <a:blip r:embed="rId5"/>
                  <a:stretch>
                    <a:fillRect l="-412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TextBox 13"/>
            <p:cNvSpPr txBox="1"/>
            <p:nvPr/>
          </p:nvSpPr>
          <p:spPr>
            <a:xfrm>
              <a:off x="7707433" y="2916463"/>
              <a:ext cx="9396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  <a:r>
                <a:rPr lang="en-US" baseline="-25000" dirty="0" smtClean="0"/>
                <a:t>f</a:t>
              </a:r>
              <a:r>
                <a:rPr lang="en-US" dirty="0" smtClean="0"/>
                <a:t> = 0.4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720133" y="3805686"/>
              <a:ext cx="9396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i</a:t>
              </a:r>
              <a:r>
                <a:rPr lang="en-US" dirty="0" smtClean="0"/>
                <a:t> = 0.2</a:t>
              </a:r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693567" y="4694909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a</a:t>
              </a:r>
              <a:r>
                <a:rPr lang="en-US" dirty="0" smtClean="0"/>
                <a:t> = 0.5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676045" y="5584132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o</a:t>
              </a:r>
              <a:r>
                <a:rPr lang="en-US" dirty="0" smtClean="0"/>
                <a:t> = 0.3</a:t>
              </a:r>
              <a:endParaRPr lang="en-US" dirty="0"/>
            </a:p>
          </p:txBody>
        </p:sp>
      </p:grpSp>
      <p:sp>
        <p:nvSpPr>
          <p:cNvPr id="29" name="Text Box 122"/>
          <p:cNvSpPr txBox="1">
            <a:spLocks noChangeArrowheads="1"/>
          </p:cNvSpPr>
          <p:nvPr/>
        </p:nvSpPr>
        <p:spPr bwMode="auto">
          <a:xfrm>
            <a:off x="76200" y="1747202"/>
            <a:ext cx="3802063" cy="3683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chemeClr val="tx2"/>
                </a:solidFill>
                <a:latin typeface="Arial" panose="020B0604020202020204" pitchFamily="34" charset="0"/>
              </a:rPr>
              <a:t>Step 1 </a:t>
            </a:r>
            <a:r>
              <a:rPr lang="en-US" altLang="en-US" sz="1800" dirty="0">
                <a:latin typeface="Arial" panose="020B0604020202020204" pitchFamily="34" charset="0"/>
              </a:rPr>
              <a:t>(Input Forward Propagation)</a:t>
            </a:r>
          </a:p>
        </p:txBody>
      </p:sp>
      <p:sp>
        <p:nvSpPr>
          <p:cNvPr id="34" name="Text Box 39"/>
          <p:cNvSpPr txBox="1">
            <a:spLocks noChangeArrowheads="1"/>
          </p:cNvSpPr>
          <p:nvPr/>
        </p:nvSpPr>
        <p:spPr bwMode="auto">
          <a:xfrm>
            <a:off x="4663397" y="4148722"/>
            <a:ext cx="168979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f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= 0.6434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5" name="Text Box 39"/>
          <p:cNvSpPr txBox="1">
            <a:spLocks noChangeArrowheads="1"/>
          </p:cNvSpPr>
          <p:nvPr/>
        </p:nvSpPr>
        <p:spPr bwMode="auto">
          <a:xfrm>
            <a:off x="4673257" y="4570968"/>
            <a:ext cx="1667325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i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 = 0.5842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6" name="Text Box 39"/>
          <p:cNvSpPr txBox="1">
            <a:spLocks noChangeArrowheads="1"/>
          </p:cNvSpPr>
          <p:nvPr/>
        </p:nvSpPr>
        <p:spPr bwMode="auto">
          <a:xfrm>
            <a:off x="4657376" y="4993214"/>
            <a:ext cx="168320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a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 </a:t>
            </a:r>
            <a:r>
              <a:rPr lang="en-US" altLang="en-US" sz="1800" dirty="0" smtClean="0">
                <a:latin typeface="Arial" panose="020B0604020202020204" pitchFamily="34" charset="0"/>
              </a:rPr>
              <a:t>= 0.5511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7" name="Text Box 39"/>
          <p:cNvSpPr txBox="1">
            <a:spLocks noChangeArrowheads="1"/>
          </p:cNvSpPr>
          <p:nvPr/>
        </p:nvSpPr>
        <p:spPr bwMode="auto">
          <a:xfrm>
            <a:off x="4659843" y="5421868"/>
            <a:ext cx="1512357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s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= 0.3220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2" name="Text Box 39"/>
          <p:cNvSpPr txBox="1">
            <a:spLocks noChangeArrowheads="1"/>
          </p:cNvSpPr>
          <p:nvPr/>
        </p:nvSpPr>
        <p:spPr bwMode="auto">
          <a:xfrm>
            <a:off x="113957" y="2203887"/>
            <a:ext cx="1835759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= o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</a:t>
            </a:r>
            <a:r>
              <a:rPr lang="en-US" altLang="en-US" sz="1800" baseline="30000" dirty="0" smtClean="0">
                <a:latin typeface="Arial" panose="020B0604020202020204" pitchFamily="34" charset="0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</a:rPr>
              <a:t> </a:t>
            </a:r>
            <a:r>
              <a:rPr lang="en-US" altLang="en-US" sz="1800" dirty="0" err="1" smtClean="0">
                <a:latin typeface="Arial" panose="020B0604020202020204" pitchFamily="34" charset="0"/>
              </a:rPr>
              <a:t>tanh</a:t>
            </a:r>
            <a:r>
              <a:rPr lang="en-US" altLang="en-US" sz="1800" dirty="0" smtClean="0">
                <a:latin typeface="Arial" panose="020B0604020202020204" pitchFamily="34" charset="0"/>
              </a:rPr>
              <a:t>(s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8" name="Text Box 39"/>
          <p:cNvSpPr txBox="1">
            <a:spLocks noChangeArrowheads="1"/>
          </p:cNvSpPr>
          <p:nvPr/>
        </p:nvSpPr>
        <p:spPr bwMode="auto">
          <a:xfrm>
            <a:off x="101256" y="2590165"/>
            <a:ext cx="2749717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0.6770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tanh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(0.3220)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0" name="Text Box 39"/>
          <p:cNvSpPr txBox="1">
            <a:spLocks noChangeArrowheads="1"/>
          </p:cNvSpPr>
          <p:nvPr/>
        </p:nvSpPr>
        <p:spPr bwMode="auto">
          <a:xfrm>
            <a:off x="113957" y="2983468"/>
            <a:ext cx="1410043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0.2107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2" name="Text Box 39"/>
          <p:cNvSpPr txBox="1">
            <a:spLocks noChangeArrowheads="1"/>
          </p:cNvSpPr>
          <p:nvPr/>
        </p:nvSpPr>
        <p:spPr bwMode="auto">
          <a:xfrm>
            <a:off x="4647143" y="5847376"/>
            <a:ext cx="1693439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o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= 0.6770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3" name="Text Box 39"/>
          <p:cNvSpPr txBox="1">
            <a:spLocks noChangeArrowheads="1"/>
          </p:cNvSpPr>
          <p:nvPr/>
        </p:nvSpPr>
        <p:spPr bwMode="auto">
          <a:xfrm>
            <a:off x="4631976" y="6260068"/>
            <a:ext cx="170860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0.2107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9" name="AutoShape 64"/>
          <p:cNvSpPr>
            <a:spLocks noChangeArrowheads="1"/>
          </p:cNvSpPr>
          <p:nvPr/>
        </p:nvSpPr>
        <p:spPr bwMode="auto">
          <a:xfrm>
            <a:off x="5259185" y="822960"/>
            <a:ext cx="231867" cy="4572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042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8" grpId="0" animBg="1"/>
      <p:bldP spid="40" grpId="0" animBg="1"/>
      <p:bldP spid="43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3072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502BBD0-7A61-46E8-BE41-77A23C3852D9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59</a:t>
            </a:fld>
            <a:endParaRPr lang="en-US" altLang="zh-TW" sz="1400" smtClean="0"/>
          </a:p>
        </p:txBody>
      </p:sp>
      <p:graphicFrame>
        <p:nvGraphicFramePr>
          <p:cNvPr id="6" name="Group 42"/>
          <p:cNvGraphicFramePr>
            <a:graphicFrameLocks/>
          </p:cNvGraphicFramePr>
          <p:nvPr/>
        </p:nvGraphicFramePr>
        <p:xfrm>
          <a:off x="5410199" y="457200"/>
          <a:ext cx="3236915" cy="1188720"/>
        </p:xfrm>
        <a:graphic>
          <a:graphicData uri="http://schemas.openxmlformats.org/drawingml/2006/table">
            <a:tbl>
              <a:tblPr/>
              <a:tblGrid>
                <a:gridCol w="809585">
                  <a:extLst>
                    <a:ext uri="{9D8B030D-6E8A-4147-A177-3AD203B41FA5}">
                      <a16:colId xmlns:a16="http://schemas.microsoft.com/office/drawing/2014/main" val="3773438489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Time</a:t>
                      </a:r>
                      <a:endParaRPr kumimoji="0" lang="en-US" sz="20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Group 40"/>
          <p:cNvGraphicFramePr>
            <a:graphicFrameLocks noGrp="1"/>
          </p:cNvGraphicFramePr>
          <p:nvPr/>
        </p:nvGraphicFramePr>
        <p:xfrm>
          <a:off x="6858002" y="1774825"/>
          <a:ext cx="1801812" cy="792168"/>
        </p:xfrm>
        <a:graphic>
          <a:graphicData uri="http://schemas.openxmlformats.org/drawingml/2006/table">
            <a:tbl>
              <a:tblPr/>
              <a:tblGrid>
                <a:gridCol w="900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76200" y="228600"/>
            <a:ext cx="5357786" cy="1385848"/>
            <a:chOff x="76200" y="228600"/>
            <a:chExt cx="5357786" cy="1385848"/>
          </a:xfrm>
        </p:grpSpPr>
        <p:sp>
          <p:nvSpPr>
            <p:cNvPr id="8" name="TextBox 11"/>
            <p:cNvSpPr txBox="1">
              <a:spLocks noChangeArrowheads="1"/>
            </p:cNvSpPr>
            <p:nvPr/>
          </p:nvSpPr>
          <p:spPr bwMode="auto">
            <a:xfrm>
              <a:off x="101257" y="228600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f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(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f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b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f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9" name="TextBox 11"/>
            <p:cNvSpPr txBox="1">
              <a:spLocks noChangeArrowheads="1"/>
            </p:cNvSpPr>
            <p:nvPr/>
          </p:nvSpPr>
          <p:spPr bwMode="auto">
            <a:xfrm>
              <a:off x="76200" y="732592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smtClean="0">
                  <a:latin typeface="Arial" panose="020B0604020202020204" pitchFamily="34" charset="0"/>
                </a:rPr>
                <a:t>i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(W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i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b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i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10" name="TextBox 11"/>
            <p:cNvSpPr txBox="1">
              <a:spLocks noChangeArrowheads="1"/>
            </p:cNvSpPr>
            <p:nvPr/>
          </p:nvSpPr>
          <p:spPr bwMode="auto">
            <a:xfrm>
              <a:off x="76200" y="1217573"/>
              <a:ext cx="2774774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smtClean="0">
                  <a:latin typeface="Arial" panose="020B0604020202020204" pitchFamily="34" charset="0"/>
                </a:rPr>
                <a:t>a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tanh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(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11" name="TextBox 11"/>
            <p:cNvSpPr txBox="1">
              <a:spLocks noChangeArrowheads="1"/>
            </p:cNvSpPr>
            <p:nvPr/>
          </p:nvSpPr>
          <p:spPr bwMode="auto">
            <a:xfrm>
              <a:off x="2834854" y="242054"/>
              <a:ext cx="2081093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s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f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 smtClean="0">
                  <a:latin typeface="Arial" panose="020B0604020202020204" pitchFamily="34" charset="0"/>
                </a:rPr>
                <a:t>.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s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+ i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 smtClean="0">
                  <a:latin typeface="Arial" panose="020B0604020202020204" pitchFamily="34" charset="0"/>
                </a:rPr>
                <a:t>.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a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endParaRPr lang="en-US" altLang="en-US" sz="1800" baseline="-25000" dirty="0">
                <a:latin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>
              <a:off x="2834854" y="750848"/>
              <a:ext cx="2599132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o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(W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o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o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13" name="TextBox 11"/>
            <p:cNvSpPr txBox="1">
              <a:spLocks noChangeArrowheads="1"/>
            </p:cNvSpPr>
            <p:nvPr/>
          </p:nvSpPr>
          <p:spPr bwMode="auto">
            <a:xfrm>
              <a:off x="2819400" y="1245116"/>
              <a:ext cx="1996535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o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 smtClean="0">
                  <a:latin typeface="Arial" panose="020B0604020202020204" pitchFamily="34" charset="0"/>
                </a:rPr>
                <a:t>.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tanh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(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s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343757" y="2652718"/>
            <a:ext cx="2600218" cy="3970318"/>
            <a:chOff x="6343757" y="2652718"/>
            <a:chExt cx="2600218" cy="3970318"/>
          </a:xfrm>
        </p:grpSpPr>
        <p:sp>
          <p:nvSpPr>
            <p:cNvPr id="17" name="TextBox 11"/>
            <p:cNvSpPr txBox="1">
              <a:spLocks noChangeArrowheads="1"/>
            </p:cNvSpPr>
            <p:nvPr/>
          </p:nvSpPr>
          <p:spPr bwMode="auto">
            <a:xfrm>
              <a:off x="6343757" y="2652718"/>
              <a:ext cx="2600218" cy="397031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6381267" y="2689574"/>
                  <a:ext cx="1294778" cy="823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err="1" smtClean="0"/>
                    <a:t>f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1267" y="2689574"/>
                  <a:ext cx="1294778" cy="823110"/>
                </a:xfrm>
                <a:prstGeom prst="rect">
                  <a:avLst/>
                </a:prstGeom>
                <a:blipFill>
                  <a:blip r:embed="rId2"/>
                  <a:stretch>
                    <a:fillRect l="-42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6412655" y="3600633"/>
                  <a:ext cx="1294778" cy="823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smtClean="0"/>
                    <a:t>i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12655" y="3600633"/>
                  <a:ext cx="1294778" cy="823110"/>
                </a:xfrm>
                <a:prstGeom prst="rect">
                  <a:avLst/>
                </a:prstGeom>
                <a:blipFill>
                  <a:blip r:embed="rId3"/>
                  <a:stretch>
                    <a:fillRect l="-42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6396112" y="4523590"/>
                  <a:ext cx="1327864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err="1" smtClean="0"/>
                    <a:t>a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96112" y="4523590"/>
                  <a:ext cx="1327864" cy="824906"/>
                </a:xfrm>
                <a:prstGeom prst="rect">
                  <a:avLst/>
                </a:prstGeom>
                <a:blipFill>
                  <a:blip r:embed="rId4"/>
                  <a:stretch>
                    <a:fillRect l="-367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6343757" y="5371658"/>
                  <a:ext cx="1332288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smtClean="0"/>
                    <a:t>o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43757" y="5371658"/>
                  <a:ext cx="1332288" cy="824906"/>
                </a:xfrm>
                <a:prstGeom prst="rect">
                  <a:avLst/>
                </a:prstGeom>
                <a:blipFill>
                  <a:blip r:embed="rId5"/>
                  <a:stretch>
                    <a:fillRect l="-412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TextBox 13"/>
            <p:cNvSpPr txBox="1"/>
            <p:nvPr/>
          </p:nvSpPr>
          <p:spPr>
            <a:xfrm>
              <a:off x="7707433" y="2916463"/>
              <a:ext cx="9396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  <a:r>
                <a:rPr lang="en-US" baseline="-25000" dirty="0" smtClean="0"/>
                <a:t>f</a:t>
              </a:r>
              <a:r>
                <a:rPr lang="en-US" dirty="0" smtClean="0"/>
                <a:t> = 0.4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720133" y="3805686"/>
              <a:ext cx="9396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i</a:t>
              </a:r>
              <a:r>
                <a:rPr lang="en-US" dirty="0" smtClean="0"/>
                <a:t> = 0.2</a:t>
              </a:r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693567" y="4694909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a</a:t>
              </a:r>
              <a:r>
                <a:rPr lang="en-US" dirty="0" smtClean="0"/>
                <a:t> = 0.5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676045" y="5584132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o</a:t>
              </a:r>
              <a:r>
                <a:rPr lang="en-US" dirty="0" smtClean="0"/>
                <a:t> = 0.3</a:t>
              </a:r>
              <a:endParaRPr lang="en-US" dirty="0"/>
            </a:p>
          </p:txBody>
        </p:sp>
      </p:grpSp>
      <p:sp>
        <p:nvSpPr>
          <p:cNvPr id="29" name="Text Box 122"/>
          <p:cNvSpPr txBox="1">
            <a:spLocks noChangeArrowheads="1"/>
          </p:cNvSpPr>
          <p:nvPr/>
        </p:nvSpPr>
        <p:spPr bwMode="auto">
          <a:xfrm>
            <a:off x="76200" y="1747202"/>
            <a:ext cx="3802063" cy="3683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chemeClr val="tx2"/>
                </a:solidFill>
                <a:latin typeface="Arial" panose="020B0604020202020204" pitchFamily="34" charset="0"/>
              </a:rPr>
              <a:t>Step 1 </a:t>
            </a:r>
            <a:r>
              <a:rPr lang="en-US" altLang="en-US" sz="1800" dirty="0">
                <a:latin typeface="Arial" panose="020B0604020202020204" pitchFamily="34" charset="0"/>
              </a:rPr>
              <a:t>(Input Forward Propagation)</a:t>
            </a:r>
          </a:p>
        </p:txBody>
      </p:sp>
      <p:sp>
        <p:nvSpPr>
          <p:cNvPr id="34" name="Text Box 39"/>
          <p:cNvSpPr txBox="1">
            <a:spLocks noChangeArrowheads="1"/>
          </p:cNvSpPr>
          <p:nvPr/>
        </p:nvSpPr>
        <p:spPr bwMode="auto">
          <a:xfrm>
            <a:off x="4663397" y="4148722"/>
            <a:ext cx="168979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f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= 0.6434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5" name="Text Box 39"/>
          <p:cNvSpPr txBox="1">
            <a:spLocks noChangeArrowheads="1"/>
          </p:cNvSpPr>
          <p:nvPr/>
        </p:nvSpPr>
        <p:spPr bwMode="auto">
          <a:xfrm>
            <a:off x="4673257" y="4570968"/>
            <a:ext cx="1667325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i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 = 0.5842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6" name="Text Box 39"/>
          <p:cNvSpPr txBox="1">
            <a:spLocks noChangeArrowheads="1"/>
          </p:cNvSpPr>
          <p:nvPr/>
        </p:nvSpPr>
        <p:spPr bwMode="auto">
          <a:xfrm>
            <a:off x="4657376" y="4993214"/>
            <a:ext cx="168320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a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 </a:t>
            </a:r>
            <a:r>
              <a:rPr lang="en-US" altLang="en-US" sz="1800" dirty="0" smtClean="0">
                <a:latin typeface="Arial" panose="020B0604020202020204" pitchFamily="34" charset="0"/>
              </a:rPr>
              <a:t>= 0.5511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7" name="Text Box 39"/>
          <p:cNvSpPr txBox="1">
            <a:spLocks noChangeArrowheads="1"/>
          </p:cNvSpPr>
          <p:nvPr/>
        </p:nvSpPr>
        <p:spPr bwMode="auto">
          <a:xfrm>
            <a:off x="4659843" y="5421868"/>
            <a:ext cx="1512357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s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= 0.3220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2" name="Text Box 39"/>
          <p:cNvSpPr txBox="1">
            <a:spLocks noChangeArrowheads="1"/>
          </p:cNvSpPr>
          <p:nvPr/>
        </p:nvSpPr>
        <p:spPr bwMode="auto">
          <a:xfrm>
            <a:off x="4647143" y="5847376"/>
            <a:ext cx="1693439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o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= 0.6770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3" name="Text Box 39"/>
          <p:cNvSpPr txBox="1">
            <a:spLocks noChangeArrowheads="1"/>
          </p:cNvSpPr>
          <p:nvPr/>
        </p:nvSpPr>
        <p:spPr bwMode="auto">
          <a:xfrm>
            <a:off x="4631976" y="6260068"/>
            <a:ext cx="170860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0.2107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4" name="Text Box 39"/>
          <p:cNvSpPr txBox="1">
            <a:spLocks noChangeArrowheads="1"/>
          </p:cNvSpPr>
          <p:nvPr/>
        </p:nvSpPr>
        <p:spPr bwMode="auto">
          <a:xfrm>
            <a:off x="138454" y="2286000"/>
            <a:ext cx="1934161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Error = 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- y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5" name="Text Box 39"/>
          <p:cNvSpPr txBox="1">
            <a:spLocks noChangeArrowheads="1"/>
          </p:cNvSpPr>
          <p:nvPr/>
        </p:nvSpPr>
        <p:spPr bwMode="auto">
          <a:xfrm>
            <a:off x="153470" y="2681680"/>
            <a:ext cx="2361130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      = 0.2107 – 0.3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6" name="Text Box 39"/>
          <p:cNvSpPr txBox="1">
            <a:spLocks noChangeArrowheads="1"/>
          </p:cNvSpPr>
          <p:nvPr/>
        </p:nvSpPr>
        <p:spPr bwMode="auto">
          <a:xfrm>
            <a:off x="160675" y="3115546"/>
            <a:ext cx="2361130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      = -0.0893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8" name="AutoShape 64"/>
          <p:cNvSpPr>
            <a:spLocks noChangeArrowheads="1"/>
          </p:cNvSpPr>
          <p:nvPr/>
        </p:nvSpPr>
        <p:spPr bwMode="auto">
          <a:xfrm>
            <a:off x="5259185" y="822960"/>
            <a:ext cx="231867" cy="4572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5569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3072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502BBD0-7A61-46E8-BE41-77A23C3852D9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60</a:t>
            </a:fld>
            <a:endParaRPr lang="en-US" altLang="zh-TW" sz="1400" smtClean="0"/>
          </a:p>
        </p:txBody>
      </p:sp>
      <p:graphicFrame>
        <p:nvGraphicFramePr>
          <p:cNvPr id="6" name="Group 42"/>
          <p:cNvGraphicFramePr>
            <a:graphicFrameLocks/>
          </p:cNvGraphicFramePr>
          <p:nvPr/>
        </p:nvGraphicFramePr>
        <p:xfrm>
          <a:off x="5410199" y="457200"/>
          <a:ext cx="3236915" cy="1188720"/>
        </p:xfrm>
        <a:graphic>
          <a:graphicData uri="http://schemas.openxmlformats.org/drawingml/2006/table">
            <a:tbl>
              <a:tblPr/>
              <a:tblGrid>
                <a:gridCol w="809585">
                  <a:extLst>
                    <a:ext uri="{9D8B030D-6E8A-4147-A177-3AD203B41FA5}">
                      <a16:colId xmlns:a16="http://schemas.microsoft.com/office/drawing/2014/main" val="3773438489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Time</a:t>
                      </a:r>
                      <a:endParaRPr kumimoji="0" lang="en-US" sz="20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Group 40"/>
          <p:cNvGraphicFramePr>
            <a:graphicFrameLocks noGrp="1"/>
          </p:cNvGraphicFramePr>
          <p:nvPr/>
        </p:nvGraphicFramePr>
        <p:xfrm>
          <a:off x="6858002" y="1774825"/>
          <a:ext cx="1801812" cy="792168"/>
        </p:xfrm>
        <a:graphic>
          <a:graphicData uri="http://schemas.openxmlformats.org/drawingml/2006/table">
            <a:tbl>
              <a:tblPr/>
              <a:tblGrid>
                <a:gridCol w="900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76200" y="228600"/>
            <a:ext cx="5357786" cy="1385848"/>
            <a:chOff x="76200" y="228600"/>
            <a:chExt cx="5357786" cy="1385848"/>
          </a:xfrm>
        </p:grpSpPr>
        <p:sp>
          <p:nvSpPr>
            <p:cNvPr id="8" name="TextBox 11"/>
            <p:cNvSpPr txBox="1">
              <a:spLocks noChangeArrowheads="1"/>
            </p:cNvSpPr>
            <p:nvPr/>
          </p:nvSpPr>
          <p:spPr bwMode="auto">
            <a:xfrm>
              <a:off x="101257" y="228600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f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(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f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b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f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9" name="TextBox 11"/>
            <p:cNvSpPr txBox="1">
              <a:spLocks noChangeArrowheads="1"/>
            </p:cNvSpPr>
            <p:nvPr/>
          </p:nvSpPr>
          <p:spPr bwMode="auto">
            <a:xfrm>
              <a:off x="76200" y="732592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smtClean="0">
                  <a:latin typeface="Arial" panose="020B0604020202020204" pitchFamily="34" charset="0"/>
                </a:rPr>
                <a:t>i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(W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i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b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i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10" name="TextBox 11"/>
            <p:cNvSpPr txBox="1">
              <a:spLocks noChangeArrowheads="1"/>
            </p:cNvSpPr>
            <p:nvPr/>
          </p:nvSpPr>
          <p:spPr bwMode="auto">
            <a:xfrm>
              <a:off x="76200" y="1217573"/>
              <a:ext cx="2774774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smtClean="0">
                  <a:latin typeface="Arial" panose="020B0604020202020204" pitchFamily="34" charset="0"/>
                </a:rPr>
                <a:t>a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tanh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(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11" name="TextBox 11"/>
            <p:cNvSpPr txBox="1">
              <a:spLocks noChangeArrowheads="1"/>
            </p:cNvSpPr>
            <p:nvPr/>
          </p:nvSpPr>
          <p:spPr bwMode="auto">
            <a:xfrm>
              <a:off x="2834854" y="242054"/>
              <a:ext cx="2081093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s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f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 smtClean="0">
                  <a:latin typeface="Arial" panose="020B0604020202020204" pitchFamily="34" charset="0"/>
                </a:rPr>
                <a:t>.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s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+ i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 smtClean="0">
                  <a:latin typeface="Arial" panose="020B0604020202020204" pitchFamily="34" charset="0"/>
                </a:rPr>
                <a:t>.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a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endParaRPr lang="en-US" altLang="en-US" sz="1800" baseline="-25000" dirty="0">
                <a:latin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>
              <a:off x="2834854" y="750848"/>
              <a:ext cx="2599132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o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(W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o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o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13" name="TextBox 11"/>
            <p:cNvSpPr txBox="1">
              <a:spLocks noChangeArrowheads="1"/>
            </p:cNvSpPr>
            <p:nvPr/>
          </p:nvSpPr>
          <p:spPr bwMode="auto">
            <a:xfrm>
              <a:off x="2819400" y="1245116"/>
              <a:ext cx="1996535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o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 smtClean="0">
                  <a:latin typeface="Arial" panose="020B0604020202020204" pitchFamily="34" charset="0"/>
                </a:rPr>
                <a:t>.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tanh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(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s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343757" y="2652718"/>
            <a:ext cx="2600218" cy="3970318"/>
            <a:chOff x="6343757" y="2652718"/>
            <a:chExt cx="2600218" cy="3970318"/>
          </a:xfrm>
        </p:grpSpPr>
        <p:sp>
          <p:nvSpPr>
            <p:cNvPr id="17" name="TextBox 11"/>
            <p:cNvSpPr txBox="1">
              <a:spLocks noChangeArrowheads="1"/>
            </p:cNvSpPr>
            <p:nvPr/>
          </p:nvSpPr>
          <p:spPr bwMode="auto">
            <a:xfrm>
              <a:off x="6343757" y="2652718"/>
              <a:ext cx="2600218" cy="397031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6381267" y="2689574"/>
                  <a:ext cx="1294778" cy="823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err="1" smtClean="0"/>
                    <a:t>f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1267" y="2689574"/>
                  <a:ext cx="1294778" cy="823110"/>
                </a:xfrm>
                <a:prstGeom prst="rect">
                  <a:avLst/>
                </a:prstGeom>
                <a:blipFill>
                  <a:blip r:embed="rId2"/>
                  <a:stretch>
                    <a:fillRect l="-42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6412655" y="3600633"/>
                  <a:ext cx="1294778" cy="823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smtClean="0"/>
                    <a:t>i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12655" y="3600633"/>
                  <a:ext cx="1294778" cy="823110"/>
                </a:xfrm>
                <a:prstGeom prst="rect">
                  <a:avLst/>
                </a:prstGeom>
                <a:blipFill>
                  <a:blip r:embed="rId3"/>
                  <a:stretch>
                    <a:fillRect l="-42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6396112" y="4523590"/>
                  <a:ext cx="1327864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err="1" smtClean="0"/>
                    <a:t>a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96112" y="4523590"/>
                  <a:ext cx="1327864" cy="824906"/>
                </a:xfrm>
                <a:prstGeom prst="rect">
                  <a:avLst/>
                </a:prstGeom>
                <a:blipFill>
                  <a:blip r:embed="rId4"/>
                  <a:stretch>
                    <a:fillRect l="-367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6343757" y="5371658"/>
                  <a:ext cx="1332288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smtClean="0"/>
                    <a:t>o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43757" y="5371658"/>
                  <a:ext cx="1332288" cy="824906"/>
                </a:xfrm>
                <a:prstGeom prst="rect">
                  <a:avLst/>
                </a:prstGeom>
                <a:blipFill>
                  <a:blip r:embed="rId5"/>
                  <a:stretch>
                    <a:fillRect l="-412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TextBox 13"/>
            <p:cNvSpPr txBox="1"/>
            <p:nvPr/>
          </p:nvSpPr>
          <p:spPr>
            <a:xfrm>
              <a:off x="7707433" y="2916463"/>
              <a:ext cx="9396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  <a:r>
                <a:rPr lang="en-US" baseline="-25000" dirty="0" smtClean="0"/>
                <a:t>f</a:t>
              </a:r>
              <a:r>
                <a:rPr lang="en-US" dirty="0" smtClean="0"/>
                <a:t> = 0.4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720133" y="3805686"/>
              <a:ext cx="9396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i</a:t>
              </a:r>
              <a:r>
                <a:rPr lang="en-US" dirty="0" smtClean="0"/>
                <a:t> = 0.2</a:t>
              </a:r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693567" y="4694909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a</a:t>
              </a:r>
              <a:r>
                <a:rPr lang="en-US" dirty="0" smtClean="0"/>
                <a:t> = 0.5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676045" y="5584132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o</a:t>
              </a:r>
              <a:r>
                <a:rPr lang="en-US" dirty="0" smtClean="0"/>
                <a:t> = 0.3</a:t>
              </a:r>
              <a:endParaRPr lang="en-US" dirty="0"/>
            </a:p>
          </p:txBody>
        </p:sp>
      </p:grpSp>
      <p:sp>
        <p:nvSpPr>
          <p:cNvPr id="29" name="Text Box 122"/>
          <p:cNvSpPr txBox="1">
            <a:spLocks noChangeArrowheads="1"/>
          </p:cNvSpPr>
          <p:nvPr/>
        </p:nvSpPr>
        <p:spPr bwMode="auto">
          <a:xfrm>
            <a:off x="76200" y="1747202"/>
            <a:ext cx="3802063" cy="3683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chemeClr val="tx2"/>
                </a:solidFill>
                <a:latin typeface="Arial" panose="020B0604020202020204" pitchFamily="34" charset="0"/>
              </a:rPr>
              <a:t>Step 1 </a:t>
            </a:r>
            <a:r>
              <a:rPr lang="en-US" altLang="en-US" sz="1800" dirty="0">
                <a:latin typeface="Arial" panose="020B0604020202020204" pitchFamily="34" charset="0"/>
              </a:rPr>
              <a:t>(Input Forward Propagation)</a:t>
            </a:r>
          </a:p>
        </p:txBody>
      </p:sp>
      <p:sp>
        <p:nvSpPr>
          <p:cNvPr id="34" name="Text Box 39"/>
          <p:cNvSpPr txBox="1">
            <a:spLocks noChangeArrowheads="1"/>
          </p:cNvSpPr>
          <p:nvPr/>
        </p:nvSpPr>
        <p:spPr bwMode="auto">
          <a:xfrm>
            <a:off x="4663397" y="4148722"/>
            <a:ext cx="168979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f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= 0.6434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5" name="Text Box 39"/>
          <p:cNvSpPr txBox="1">
            <a:spLocks noChangeArrowheads="1"/>
          </p:cNvSpPr>
          <p:nvPr/>
        </p:nvSpPr>
        <p:spPr bwMode="auto">
          <a:xfrm>
            <a:off x="4673257" y="4570968"/>
            <a:ext cx="1667325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i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 = 0.5842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6" name="Text Box 39"/>
          <p:cNvSpPr txBox="1">
            <a:spLocks noChangeArrowheads="1"/>
          </p:cNvSpPr>
          <p:nvPr/>
        </p:nvSpPr>
        <p:spPr bwMode="auto">
          <a:xfrm>
            <a:off x="4657376" y="4993214"/>
            <a:ext cx="168320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a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 </a:t>
            </a:r>
            <a:r>
              <a:rPr lang="en-US" altLang="en-US" sz="1800" dirty="0" smtClean="0">
                <a:latin typeface="Arial" panose="020B0604020202020204" pitchFamily="34" charset="0"/>
              </a:rPr>
              <a:t>= 0.5511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7" name="Text Box 39"/>
          <p:cNvSpPr txBox="1">
            <a:spLocks noChangeArrowheads="1"/>
          </p:cNvSpPr>
          <p:nvPr/>
        </p:nvSpPr>
        <p:spPr bwMode="auto">
          <a:xfrm>
            <a:off x="4659843" y="5421868"/>
            <a:ext cx="1512357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s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= 0.3220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2" name="Text Box 39"/>
          <p:cNvSpPr txBox="1">
            <a:spLocks noChangeArrowheads="1"/>
          </p:cNvSpPr>
          <p:nvPr/>
        </p:nvSpPr>
        <p:spPr bwMode="auto">
          <a:xfrm>
            <a:off x="4647143" y="5847376"/>
            <a:ext cx="1693439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o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= 0.6770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3" name="Text Box 39"/>
          <p:cNvSpPr txBox="1">
            <a:spLocks noChangeArrowheads="1"/>
          </p:cNvSpPr>
          <p:nvPr/>
        </p:nvSpPr>
        <p:spPr bwMode="auto">
          <a:xfrm>
            <a:off x="4631976" y="6260068"/>
            <a:ext cx="170860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0.2107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8" name="Text Box 39"/>
          <p:cNvSpPr txBox="1">
            <a:spLocks noChangeArrowheads="1"/>
          </p:cNvSpPr>
          <p:nvPr/>
        </p:nvSpPr>
        <p:spPr bwMode="auto">
          <a:xfrm>
            <a:off x="6835468" y="2180523"/>
            <a:ext cx="937797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0.2107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9" name="Text Box 39"/>
          <p:cNvSpPr txBox="1">
            <a:spLocks noChangeArrowheads="1"/>
          </p:cNvSpPr>
          <p:nvPr/>
        </p:nvSpPr>
        <p:spPr bwMode="auto">
          <a:xfrm>
            <a:off x="6980202" y="1771079"/>
            <a:ext cx="648330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0" name="Text Box 39"/>
          <p:cNvSpPr txBox="1">
            <a:spLocks noChangeArrowheads="1"/>
          </p:cNvSpPr>
          <p:nvPr/>
        </p:nvSpPr>
        <p:spPr bwMode="auto">
          <a:xfrm>
            <a:off x="7844176" y="1793953"/>
            <a:ext cx="680140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s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1" name="Text Box 39"/>
          <p:cNvSpPr txBox="1">
            <a:spLocks noChangeArrowheads="1"/>
          </p:cNvSpPr>
          <p:nvPr/>
        </p:nvSpPr>
        <p:spPr bwMode="auto">
          <a:xfrm>
            <a:off x="7769154" y="2177149"/>
            <a:ext cx="894772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0.3220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001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1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3072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502BBD0-7A61-46E8-BE41-77A23C3852D9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61</a:t>
            </a:fld>
            <a:endParaRPr lang="en-US" altLang="zh-TW" sz="1400" smtClean="0"/>
          </a:p>
        </p:txBody>
      </p:sp>
      <p:graphicFrame>
        <p:nvGraphicFramePr>
          <p:cNvPr id="6" name="Group 42"/>
          <p:cNvGraphicFramePr>
            <a:graphicFrameLocks/>
          </p:cNvGraphicFramePr>
          <p:nvPr/>
        </p:nvGraphicFramePr>
        <p:xfrm>
          <a:off x="5410199" y="457200"/>
          <a:ext cx="3236915" cy="1188720"/>
        </p:xfrm>
        <a:graphic>
          <a:graphicData uri="http://schemas.openxmlformats.org/drawingml/2006/table">
            <a:tbl>
              <a:tblPr/>
              <a:tblGrid>
                <a:gridCol w="809585">
                  <a:extLst>
                    <a:ext uri="{9D8B030D-6E8A-4147-A177-3AD203B41FA5}">
                      <a16:colId xmlns:a16="http://schemas.microsoft.com/office/drawing/2014/main" val="3773438489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Time</a:t>
                      </a:r>
                      <a:endParaRPr kumimoji="0" lang="en-US" sz="20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Group 40"/>
          <p:cNvGraphicFramePr>
            <a:graphicFrameLocks noGrp="1"/>
          </p:cNvGraphicFramePr>
          <p:nvPr/>
        </p:nvGraphicFramePr>
        <p:xfrm>
          <a:off x="6858002" y="1774825"/>
          <a:ext cx="1801812" cy="792168"/>
        </p:xfrm>
        <a:graphic>
          <a:graphicData uri="http://schemas.openxmlformats.org/drawingml/2006/table">
            <a:tbl>
              <a:tblPr/>
              <a:tblGrid>
                <a:gridCol w="900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76200" y="228600"/>
            <a:ext cx="5357786" cy="1385848"/>
            <a:chOff x="76200" y="228600"/>
            <a:chExt cx="5357786" cy="1385848"/>
          </a:xfrm>
        </p:grpSpPr>
        <p:sp>
          <p:nvSpPr>
            <p:cNvPr id="8" name="TextBox 11"/>
            <p:cNvSpPr txBox="1">
              <a:spLocks noChangeArrowheads="1"/>
            </p:cNvSpPr>
            <p:nvPr/>
          </p:nvSpPr>
          <p:spPr bwMode="auto">
            <a:xfrm>
              <a:off x="101257" y="228600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f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(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f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b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f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9" name="TextBox 11"/>
            <p:cNvSpPr txBox="1">
              <a:spLocks noChangeArrowheads="1"/>
            </p:cNvSpPr>
            <p:nvPr/>
          </p:nvSpPr>
          <p:spPr bwMode="auto">
            <a:xfrm>
              <a:off x="76200" y="732592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smtClean="0">
                  <a:latin typeface="Arial" panose="020B0604020202020204" pitchFamily="34" charset="0"/>
                </a:rPr>
                <a:t>i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(W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i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b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i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10" name="TextBox 11"/>
            <p:cNvSpPr txBox="1">
              <a:spLocks noChangeArrowheads="1"/>
            </p:cNvSpPr>
            <p:nvPr/>
          </p:nvSpPr>
          <p:spPr bwMode="auto">
            <a:xfrm>
              <a:off x="76200" y="1217573"/>
              <a:ext cx="2774774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smtClean="0">
                  <a:latin typeface="Arial" panose="020B0604020202020204" pitchFamily="34" charset="0"/>
                </a:rPr>
                <a:t>a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tanh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(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11" name="TextBox 11"/>
            <p:cNvSpPr txBox="1">
              <a:spLocks noChangeArrowheads="1"/>
            </p:cNvSpPr>
            <p:nvPr/>
          </p:nvSpPr>
          <p:spPr bwMode="auto">
            <a:xfrm>
              <a:off x="2834854" y="242054"/>
              <a:ext cx="2081093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s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f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 smtClean="0">
                  <a:latin typeface="Arial" panose="020B0604020202020204" pitchFamily="34" charset="0"/>
                </a:rPr>
                <a:t>.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s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+ i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 smtClean="0">
                  <a:latin typeface="Arial" panose="020B0604020202020204" pitchFamily="34" charset="0"/>
                </a:rPr>
                <a:t>.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a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endParaRPr lang="en-US" altLang="en-US" sz="1800" baseline="-25000" dirty="0">
                <a:latin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>
              <a:off x="2834854" y="750848"/>
              <a:ext cx="2599132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o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(W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o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o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13" name="TextBox 11"/>
            <p:cNvSpPr txBox="1">
              <a:spLocks noChangeArrowheads="1"/>
            </p:cNvSpPr>
            <p:nvPr/>
          </p:nvSpPr>
          <p:spPr bwMode="auto">
            <a:xfrm>
              <a:off x="2819400" y="1245116"/>
              <a:ext cx="1996535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o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 smtClean="0">
                  <a:latin typeface="Arial" panose="020B0604020202020204" pitchFamily="34" charset="0"/>
                </a:rPr>
                <a:t>.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tanh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(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s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343757" y="2652718"/>
            <a:ext cx="2600218" cy="3970318"/>
            <a:chOff x="6343757" y="2652718"/>
            <a:chExt cx="2600218" cy="3970318"/>
          </a:xfrm>
        </p:grpSpPr>
        <p:sp>
          <p:nvSpPr>
            <p:cNvPr id="17" name="TextBox 11"/>
            <p:cNvSpPr txBox="1">
              <a:spLocks noChangeArrowheads="1"/>
            </p:cNvSpPr>
            <p:nvPr/>
          </p:nvSpPr>
          <p:spPr bwMode="auto">
            <a:xfrm>
              <a:off x="6343757" y="2652718"/>
              <a:ext cx="2600218" cy="397031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6381267" y="2689574"/>
                  <a:ext cx="1294778" cy="823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err="1" smtClean="0"/>
                    <a:t>f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1267" y="2689574"/>
                  <a:ext cx="1294778" cy="823110"/>
                </a:xfrm>
                <a:prstGeom prst="rect">
                  <a:avLst/>
                </a:prstGeom>
                <a:blipFill>
                  <a:blip r:embed="rId2"/>
                  <a:stretch>
                    <a:fillRect l="-42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6412655" y="3600633"/>
                  <a:ext cx="1294778" cy="823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smtClean="0"/>
                    <a:t>i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12655" y="3600633"/>
                  <a:ext cx="1294778" cy="823110"/>
                </a:xfrm>
                <a:prstGeom prst="rect">
                  <a:avLst/>
                </a:prstGeom>
                <a:blipFill>
                  <a:blip r:embed="rId3"/>
                  <a:stretch>
                    <a:fillRect l="-42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6396112" y="4523590"/>
                  <a:ext cx="1327864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err="1" smtClean="0"/>
                    <a:t>a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96112" y="4523590"/>
                  <a:ext cx="1327864" cy="824906"/>
                </a:xfrm>
                <a:prstGeom prst="rect">
                  <a:avLst/>
                </a:prstGeom>
                <a:blipFill>
                  <a:blip r:embed="rId4"/>
                  <a:stretch>
                    <a:fillRect l="-367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6343757" y="5371658"/>
                  <a:ext cx="1332288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smtClean="0"/>
                    <a:t>o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43757" y="5371658"/>
                  <a:ext cx="1332288" cy="824906"/>
                </a:xfrm>
                <a:prstGeom prst="rect">
                  <a:avLst/>
                </a:prstGeom>
                <a:blipFill>
                  <a:blip r:embed="rId5"/>
                  <a:stretch>
                    <a:fillRect l="-412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TextBox 13"/>
            <p:cNvSpPr txBox="1"/>
            <p:nvPr/>
          </p:nvSpPr>
          <p:spPr>
            <a:xfrm>
              <a:off x="7707433" y="2916463"/>
              <a:ext cx="9396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  <a:r>
                <a:rPr lang="en-US" baseline="-25000" dirty="0" smtClean="0"/>
                <a:t>f</a:t>
              </a:r>
              <a:r>
                <a:rPr lang="en-US" dirty="0" smtClean="0"/>
                <a:t> = 0.4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720133" y="3805686"/>
              <a:ext cx="9396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i</a:t>
              </a:r>
              <a:r>
                <a:rPr lang="en-US" dirty="0" smtClean="0"/>
                <a:t> = 0.2</a:t>
              </a:r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693567" y="4694909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a</a:t>
              </a:r>
              <a:r>
                <a:rPr lang="en-US" dirty="0" smtClean="0"/>
                <a:t> = 0.5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676045" y="5584132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o</a:t>
              </a:r>
              <a:r>
                <a:rPr lang="en-US" dirty="0" smtClean="0"/>
                <a:t> = 0.3</a:t>
              </a:r>
              <a:endParaRPr lang="en-US" dirty="0"/>
            </a:p>
          </p:txBody>
        </p:sp>
      </p:grpSp>
      <p:sp>
        <p:nvSpPr>
          <p:cNvPr id="28" name="Text Box 39"/>
          <p:cNvSpPr txBox="1">
            <a:spLocks noChangeArrowheads="1"/>
          </p:cNvSpPr>
          <p:nvPr/>
        </p:nvSpPr>
        <p:spPr bwMode="auto">
          <a:xfrm>
            <a:off x="113957" y="2203887"/>
            <a:ext cx="2307042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f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(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W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f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[x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] + b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f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29" name="Text Box 122"/>
          <p:cNvSpPr txBox="1">
            <a:spLocks noChangeArrowheads="1"/>
          </p:cNvSpPr>
          <p:nvPr/>
        </p:nvSpPr>
        <p:spPr bwMode="auto">
          <a:xfrm>
            <a:off x="76200" y="1747202"/>
            <a:ext cx="3802063" cy="3683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chemeClr val="tx2"/>
                </a:solidFill>
                <a:latin typeface="Arial" panose="020B0604020202020204" pitchFamily="34" charset="0"/>
              </a:rPr>
              <a:t>Step 1 </a:t>
            </a:r>
            <a:r>
              <a:rPr lang="en-US" altLang="en-US" sz="1800" dirty="0">
                <a:latin typeface="Arial" panose="020B0604020202020204" pitchFamily="34" charset="0"/>
              </a:rPr>
              <a:t>(Input Forward Propagation)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 Box 39"/>
              <p:cNvSpPr txBox="1">
                <a:spLocks noChangeArrowheads="1"/>
              </p:cNvSpPr>
              <p:nvPr/>
            </p:nvSpPr>
            <p:spPr bwMode="auto">
              <a:xfrm>
                <a:off x="101256" y="2590165"/>
                <a:ext cx="3403943" cy="824906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None/>
                </a:pPr>
                <a:r>
                  <a:rPr lang="en-US" altLang="en-US" sz="1800" dirty="0" smtClean="0">
                    <a:latin typeface="Arial" panose="020B0604020202020204" pitchFamily="34" charset="0"/>
                  </a:rPr>
                  <a:t>   = </a:t>
                </a:r>
                <a:r>
                  <a:rPr lang="en-US" altLang="en-US" sz="1800" dirty="0" smtClean="0">
                    <a:latin typeface="Arial" panose="020B0604020202020204" pitchFamily="34" charset="0"/>
                    <a:sym typeface="Symbol" panose="05050102010706020507" pitchFamily="18" charset="2"/>
                  </a:rPr>
                  <a:t>(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.7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0.3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0.4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0.7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0.9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0.2107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en-US" sz="1800" dirty="0" smtClean="0">
                    <a:latin typeface="Arial" panose="020B0604020202020204" pitchFamily="34" charset="0"/>
                    <a:sym typeface="Symbol" panose="05050102010706020507" pitchFamily="18" charset="2"/>
                  </a:rPr>
                  <a:t> + 0.4)</a:t>
                </a:r>
                <a:endParaRPr lang="en-US" altLang="en-US" sz="1800" dirty="0"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0" name="Text 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256" y="2590165"/>
                <a:ext cx="3403943" cy="82490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 Box 39"/>
          <p:cNvSpPr txBox="1">
            <a:spLocks noChangeArrowheads="1"/>
          </p:cNvSpPr>
          <p:nvPr/>
        </p:nvSpPr>
        <p:spPr bwMode="auto">
          <a:xfrm>
            <a:off x="126656" y="3415071"/>
            <a:ext cx="4949171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(0.7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0.7 + 0.3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0.9 + 0.4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0.2107 + 0.4)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2" name="Text Box 39"/>
          <p:cNvSpPr txBox="1">
            <a:spLocks noChangeArrowheads="1"/>
          </p:cNvSpPr>
          <p:nvPr/>
        </p:nvSpPr>
        <p:spPr bwMode="auto">
          <a:xfrm>
            <a:off x="113957" y="3802122"/>
            <a:ext cx="1958658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(1.2443)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3" name="Text Box 39"/>
          <p:cNvSpPr txBox="1">
            <a:spLocks noChangeArrowheads="1"/>
          </p:cNvSpPr>
          <p:nvPr/>
        </p:nvSpPr>
        <p:spPr bwMode="auto">
          <a:xfrm>
            <a:off x="113957" y="4171454"/>
            <a:ext cx="1410043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0.7763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4" name="Text Box 39"/>
          <p:cNvSpPr txBox="1">
            <a:spLocks noChangeArrowheads="1"/>
          </p:cNvSpPr>
          <p:nvPr/>
        </p:nvSpPr>
        <p:spPr bwMode="auto">
          <a:xfrm>
            <a:off x="4663397" y="4148722"/>
            <a:ext cx="168979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f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= 0.7763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5" name="Text Box 39"/>
          <p:cNvSpPr txBox="1">
            <a:spLocks noChangeArrowheads="1"/>
          </p:cNvSpPr>
          <p:nvPr/>
        </p:nvSpPr>
        <p:spPr bwMode="auto">
          <a:xfrm>
            <a:off x="6835468" y="2180523"/>
            <a:ext cx="937797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0.2107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6" name="Text Box 39"/>
          <p:cNvSpPr txBox="1">
            <a:spLocks noChangeArrowheads="1"/>
          </p:cNvSpPr>
          <p:nvPr/>
        </p:nvSpPr>
        <p:spPr bwMode="auto">
          <a:xfrm>
            <a:off x="6980202" y="1771079"/>
            <a:ext cx="648330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7" name="Text Box 39"/>
          <p:cNvSpPr txBox="1">
            <a:spLocks noChangeArrowheads="1"/>
          </p:cNvSpPr>
          <p:nvPr/>
        </p:nvSpPr>
        <p:spPr bwMode="auto">
          <a:xfrm>
            <a:off x="7844176" y="1793953"/>
            <a:ext cx="680140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s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8" name="Text Box 39"/>
          <p:cNvSpPr txBox="1">
            <a:spLocks noChangeArrowheads="1"/>
          </p:cNvSpPr>
          <p:nvPr/>
        </p:nvSpPr>
        <p:spPr bwMode="auto">
          <a:xfrm>
            <a:off x="7769154" y="2177149"/>
            <a:ext cx="894772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0.3220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9" name="AutoShape 64"/>
          <p:cNvSpPr>
            <a:spLocks noChangeArrowheads="1"/>
          </p:cNvSpPr>
          <p:nvPr/>
        </p:nvSpPr>
        <p:spPr bwMode="auto">
          <a:xfrm>
            <a:off x="5239291" y="1210494"/>
            <a:ext cx="231867" cy="4572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791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9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3072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502BBD0-7A61-46E8-BE41-77A23C3852D9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62</a:t>
            </a:fld>
            <a:endParaRPr lang="en-US" altLang="zh-TW" sz="1400" smtClean="0"/>
          </a:p>
        </p:txBody>
      </p:sp>
      <p:graphicFrame>
        <p:nvGraphicFramePr>
          <p:cNvPr id="6" name="Group 42"/>
          <p:cNvGraphicFramePr>
            <a:graphicFrameLocks/>
          </p:cNvGraphicFramePr>
          <p:nvPr/>
        </p:nvGraphicFramePr>
        <p:xfrm>
          <a:off x="5410199" y="457200"/>
          <a:ext cx="3236915" cy="1188720"/>
        </p:xfrm>
        <a:graphic>
          <a:graphicData uri="http://schemas.openxmlformats.org/drawingml/2006/table">
            <a:tbl>
              <a:tblPr/>
              <a:tblGrid>
                <a:gridCol w="809585">
                  <a:extLst>
                    <a:ext uri="{9D8B030D-6E8A-4147-A177-3AD203B41FA5}">
                      <a16:colId xmlns:a16="http://schemas.microsoft.com/office/drawing/2014/main" val="3773438489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Time</a:t>
                      </a:r>
                      <a:endParaRPr kumimoji="0" lang="en-US" sz="20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Group 40"/>
          <p:cNvGraphicFramePr>
            <a:graphicFrameLocks noGrp="1"/>
          </p:cNvGraphicFramePr>
          <p:nvPr/>
        </p:nvGraphicFramePr>
        <p:xfrm>
          <a:off x="6858002" y="1774825"/>
          <a:ext cx="1801812" cy="792168"/>
        </p:xfrm>
        <a:graphic>
          <a:graphicData uri="http://schemas.openxmlformats.org/drawingml/2006/table">
            <a:tbl>
              <a:tblPr/>
              <a:tblGrid>
                <a:gridCol w="900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76200" y="228600"/>
            <a:ext cx="5357786" cy="1385848"/>
            <a:chOff x="76200" y="228600"/>
            <a:chExt cx="5357786" cy="1385848"/>
          </a:xfrm>
        </p:grpSpPr>
        <p:sp>
          <p:nvSpPr>
            <p:cNvPr id="8" name="TextBox 11"/>
            <p:cNvSpPr txBox="1">
              <a:spLocks noChangeArrowheads="1"/>
            </p:cNvSpPr>
            <p:nvPr/>
          </p:nvSpPr>
          <p:spPr bwMode="auto">
            <a:xfrm>
              <a:off x="101257" y="228600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f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(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f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b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f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9" name="TextBox 11"/>
            <p:cNvSpPr txBox="1">
              <a:spLocks noChangeArrowheads="1"/>
            </p:cNvSpPr>
            <p:nvPr/>
          </p:nvSpPr>
          <p:spPr bwMode="auto">
            <a:xfrm>
              <a:off x="76200" y="732592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smtClean="0">
                  <a:latin typeface="Arial" panose="020B0604020202020204" pitchFamily="34" charset="0"/>
                </a:rPr>
                <a:t>i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(W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i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b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i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10" name="TextBox 11"/>
            <p:cNvSpPr txBox="1">
              <a:spLocks noChangeArrowheads="1"/>
            </p:cNvSpPr>
            <p:nvPr/>
          </p:nvSpPr>
          <p:spPr bwMode="auto">
            <a:xfrm>
              <a:off x="76200" y="1217573"/>
              <a:ext cx="2774774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smtClean="0">
                  <a:latin typeface="Arial" panose="020B0604020202020204" pitchFamily="34" charset="0"/>
                </a:rPr>
                <a:t>a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tanh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(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11" name="TextBox 11"/>
            <p:cNvSpPr txBox="1">
              <a:spLocks noChangeArrowheads="1"/>
            </p:cNvSpPr>
            <p:nvPr/>
          </p:nvSpPr>
          <p:spPr bwMode="auto">
            <a:xfrm>
              <a:off x="2834854" y="242054"/>
              <a:ext cx="2081093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s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f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 smtClean="0">
                  <a:latin typeface="Arial" panose="020B0604020202020204" pitchFamily="34" charset="0"/>
                </a:rPr>
                <a:t>.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s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+ i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 smtClean="0">
                  <a:latin typeface="Arial" panose="020B0604020202020204" pitchFamily="34" charset="0"/>
                </a:rPr>
                <a:t>.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a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endParaRPr lang="en-US" altLang="en-US" sz="1800" baseline="-25000" dirty="0">
                <a:latin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>
              <a:off x="2834854" y="750848"/>
              <a:ext cx="2599132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o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(W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o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o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13" name="TextBox 11"/>
            <p:cNvSpPr txBox="1">
              <a:spLocks noChangeArrowheads="1"/>
            </p:cNvSpPr>
            <p:nvPr/>
          </p:nvSpPr>
          <p:spPr bwMode="auto">
            <a:xfrm>
              <a:off x="2819400" y="1245116"/>
              <a:ext cx="1996535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o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 smtClean="0">
                  <a:latin typeface="Arial" panose="020B0604020202020204" pitchFamily="34" charset="0"/>
                </a:rPr>
                <a:t>.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tanh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(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s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343757" y="2652718"/>
            <a:ext cx="2600218" cy="3970318"/>
            <a:chOff x="6343757" y="2652718"/>
            <a:chExt cx="2600218" cy="3970318"/>
          </a:xfrm>
        </p:grpSpPr>
        <p:sp>
          <p:nvSpPr>
            <p:cNvPr id="17" name="TextBox 11"/>
            <p:cNvSpPr txBox="1">
              <a:spLocks noChangeArrowheads="1"/>
            </p:cNvSpPr>
            <p:nvPr/>
          </p:nvSpPr>
          <p:spPr bwMode="auto">
            <a:xfrm>
              <a:off x="6343757" y="2652718"/>
              <a:ext cx="2600218" cy="397031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6381267" y="2689574"/>
                  <a:ext cx="1294778" cy="823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err="1" smtClean="0"/>
                    <a:t>f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1267" y="2689574"/>
                  <a:ext cx="1294778" cy="823110"/>
                </a:xfrm>
                <a:prstGeom prst="rect">
                  <a:avLst/>
                </a:prstGeom>
                <a:blipFill>
                  <a:blip r:embed="rId2"/>
                  <a:stretch>
                    <a:fillRect l="-42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6412655" y="3600633"/>
                  <a:ext cx="1294778" cy="823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smtClean="0"/>
                    <a:t>i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12655" y="3600633"/>
                  <a:ext cx="1294778" cy="823110"/>
                </a:xfrm>
                <a:prstGeom prst="rect">
                  <a:avLst/>
                </a:prstGeom>
                <a:blipFill>
                  <a:blip r:embed="rId3"/>
                  <a:stretch>
                    <a:fillRect l="-42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6396112" y="4523590"/>
                  <a:ext cx="1327864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err="1" smtClean="0"/>
                    <a:t>a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96112" y="4523590"/>
                  <a:ext cx="1327864" cy="824906"/>
                </a:xfrm>
                <a:prstGeom prst="rect">
                  <a:avLst/>
                </a:prstGeom>
                <a:blipFill>
                  <a:blip r:embed="rId4"/>
                  <a:stretch>
                    <a:fillRect l="-367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6343757" y="5371658"/>
                  <a:ext cx="1332288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smtClean="0"/>
                    <a:t>o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43757" y="5371658"/>
                  <a:ext cx="1332288" cy="824906"/>
                </a:xfrm>
                <a:prstGeom prst="rect">
                  <a:avLst/>
                </a:prstGeom>
                <a:blipFill>
                  <a:blip r:embed="rId5"/>
                  <a:stretch>
                    <a:fillRect l="-412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TextBox 13"/>
            <p:cNvSpPr txBox="1"/>
            <p:nvPr/>
          </p:nvSpPr>
          <p:spPr>
            <a:xfrm>
              <a:off x="7707433" y="2916463"/>
              <a:ext cx="9396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  <a:r>
                <a:rPr lang="en-US" baseline="-25000" dirty="0" smtClean="0"/>
                <a:t>f</a:t>
              </a:r>
              <a:r>
                <a:rPr lang="en-US" dirty="0" smtClean="0"/>
                <a:t> = 0.4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720133" y="3805686"/>
              <a:ext cx="9396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i</a:t>
              </a:r>
              <a:r>
                <a:rPr lang="en-US" dirty="0" smtClean="0"/>
                <a:t> = 0.2</a:t>
              </a:r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693567" y="4694909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a</a:t>
              </a:r>
              <a:r>
                <a:rPr lang="en-US" dirty="0" smtClean="0"/>
                <a:t> = 0.5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676045" y="5584132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o</a:t>
              </a:r>
              <a:r>
                <a:rPr lang="en-US" dirty="0" smtClean="0"/>
                <a:t> = 0.3</a:t>
              </a:r>
              <a:endParaRPr lang="en-US" dirty="0"/>
            </a:p>
          </p:txBody>
        </p:sp>
      </p:grpSp>
      <p:sp>
        <p:nvSpPr>
          <p:cNvPr id="28" name="Text Box 39"/>
          <p:cNvSpPr txBox="1">
            <a:spLocks noChangeArrowheads="1"/>
          </p:cNvSpPr>
          <p:nvPr/>
        </p:nvSpPr>
        <p:spPr bwMode="auto">
          <a:xfrm>
            <a:off x="113957" y="2203887"/>
            <a:ext cx="2274982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i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(W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i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[x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] + b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i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29" name="Text Box 122"/>
          <p:cNvSpPr txBox="1">
            <a:spLocks noChangeArrowheads="1"/>
          </p:cNvSpPr>
          <p:nvPr/>
        </p:nvSpPr>
        <p:spPr bwMode="auto">
          <a:xfrm>
            <a:off x="76200" y="1747202"/>
            <a:ext cx="3802063" cy="3683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chemeClr val="tx2"/>
                </a:solidFill>
                <a:latin typeface="Arial" panose="020B0604020202020204" pitchFamily="34" charset="0"/>
              </a:rPr>
              <a:t>Step 1 </a:t>
            </a:r>
            <a:r>
              <a:rPr lang="en-US" altLang="en-US" sz="1800" dirty="0">
                <a:latin typeface="Arial" panose="020B0604020202020204" pitchFamily="34" charset="0"/>
              </a:rPr>
              <a:t>(Input Forward Propagation)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 Box 39"/>
              <p:cNvSpPr txBox="1">
                <a:spLocks noChangeArrowheads="1"/>
              </p:cNvSpPr>
              <p:nvPr/>
            </p:nvSpPr>
            <p:spPr bwMode="auto">
              <a:xfrm>
                <a:off x="101256" y="2590165"/>
                <a:ext cx="3251543" cy="824906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None/>
                </a:pPr>
                <a:r>
                  <a:rPr lang="en-US" altLang="en-US" sz="1800" dirty="0" smtClean="0">
                    <a:latin typeface="Arial" panose="020B0604020202020204" pitchFamily="34" charset="0"/>
                  </a:rPr>
                  <a:t>   = </a:t>
                </a:r>
                <a:r>
                  <a:rPr lang="en-US" altLang="en-US" sz="1800" dirty="0" smtClean="0">
                    <a:latin typeface="Arial" panose="020B0604020202020204" pitchFamily="34" charset="0"/>
                    <a:sym typeface="Symbol" panose="05050102010706020507" pitchFamily="18" charset="2"/>
                  </a:rPr>
                  <a:t>(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.2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0.3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0.4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0.7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0.9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0.2107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en-US" sz="1800" dirty="0" smtClean="0">
                    <a:latin typeface="Arial" panose="020B0604020202020204" pitchFamily="34" charset="0"/>
                    <a:sym typeface="Symbol" panose="05050102010706020507" pitchFamily="18" charset="2"/>
                  </a:rPr>
                  <a:t>+ 0.2)</a:t>
                </a:r>
                <a:endParaRPr lang="en-US" altLang="en-US" sz="1800" dirty="0"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0" name="Text 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256" y="2590165"/>
                <a:ext cx="3251543" cy="82490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 Box 39"/>
          <p:cNvSpPr txBox="1">
            <a:spLocks noChangeArrowheads="1"/>
          </p:cNvSpPr>
          <p:nvPr/>
        </p:nvSpPr>
        <p:spPr bwMode="auto">
          <a:xfrm>
            <a:off x="126656" y="3415071"/>
            <a:ext cx="4980559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(0.2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0.7 + 0.3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0.9 + 0.4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0.2107 + 0.2)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2" name="Text Box 39"/>
          <p:cNvSpPr txBox="1">
            <a:spLocks noChangeArrowheads="1"/>
          </p:cNvSpPr>
          <p:nvPr/>
        </p:nvSpPr>
        <p:spPr bwMode="auto">
          <a:xfrm>
            <a:off x="113957" y="3802122"/>
            <a:ext cx="1867243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(0.6943)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3" name="Text Box 39"/>
          <p:cNvSpPr txBox="1">
            <a:spLocks noChangeArrowheads="1"/>
          </p:cNvSpPr>
          <p:nvPr/>
        </p:nvSpPr>
        <p:spPr bwMode="auto">
          <a:xfrm>
            <a:off x="113957" y="4171454"/>
            <a:ext cx="1410043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0.6669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4" name="Text Box 39"/>
          <p:cNvSpPr txBox="1">
            <a:spLocks noChangeArrowheads="1"/>
          </p:cNvSpPr>
          <p:nvPr/>
        </p:nvSpPr>
        <p:spPr bwMode="auto">
          <a:xfrm>
            <a:off x="4663397" y="4148722"/>
            <a:ext cx="168979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f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= 0.7763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5" name="Text Box 39"/>
          <p:cNvSpPr txBox="1">
            <a:spLocks noChangeArrowheads="1"/>
          </p:cNvSpPr>
          <p:nvPr/>
        </p:nvSpPr>
        <p:spPr bwMode="auto">
          <a:xfrm>
            <a:off x="4673257" y="4570968"/>
            <a:ext cx="1667325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i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 = 0.6669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6" name="Text Box 39"/>
          <p:cNvSpPr txBox="1">
            <a:spLocks noChangeArrowheads="1"/>
          </p:cNvSpPr>
          <p:nvPr/>
        </p:nvSpPr>
        <p:spPr bwMode="auto">
          <a:xfrm>
            <a:off x="6835468" y="2180523"/>
            <a:ext cx="937797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0.2107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7" name="Text Box 39"/>
          <p:cNvSpPr txBox="1">
            <a:spLocks noChangeArrowheads="1"/>
          </p:cNvSpPr>
          <p:nvPr/>
        </p:nvSpPr>
        <p:spPr bwMode="auto">
          <a:xfrm>
            <a:off x="6980202" y="1771079"/>
            <a:ext cx="648330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8" name="Text Box 39"/>
          <p:cNvSpPr txBox="1">
            <a:spLocks noChangeArrowheads="1"/>
          </p:cNvSpPr>
          <p:nvPr/>
        </p:nvSpPr>
        <p:spPr bwMode="auto">
          <a:xfrm>
            <a:off x="7844176" y="1793953"/>
            <a:ext cx="680140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s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9" name="Text Box 39"/>
          <p:cNvSpPr txBox="1">
            <a:spLocks noChangeArrowheads="1"/>
          </p:cNvSpPr>
          <p:nvPr/>
        </p:nvSpPr>
        <p:spPr bwMode="auto">
          <a:xfrm>
            <a:off x="7769154" y="2177149"/>
            <a:ext cx="894772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0.3220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0" name="AutoShape 64"/>
          <p:cNvSpPr>
            <a:spLocks noChangeArrowheads="1"/>
          </p:cNvSpPr>
          <p:nvPr/>
        </p:nvSpPr>
        <p:spPr bwMode="auto">
          <a:xfrm>
            <a:off x="5239291" y="1210494"/>
            <a:ext cx="231867" cy="4572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278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0" grpId="0" animBg="1"/>
      <p:bldP spid="31" grpId="0" animBg="1"/>
      <p:bldP spid="32" grpId="0" animBg="1"/>
      <p:bldP spid="33" grpId="0" animBg="1"/>
      <p:bldP spid="35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3072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502BBD0-7A61-46E8-BE41-77A23C3852D9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63</a:t>
            </a:fld>
            <a:endParaRPr lang="en-US" altLang="zh-TW" sz="1400" smtClean="0"/>
          </a:p>
        </p:txBody>
      </p:sp>
      <p:graphicFrame>
        <p:nvGraphicFramePr>
          <p:cNvPr id="6" name="Group 42"/>
          <p:cNvGraphicFramePr>
            <a:graphicFrameLocks/>
          </p:cNvGraphicFramePr>
          <p:nvPr/>
        </p:nvGraphicFramePr>
        <p:xfrm>
          <a:off x="5410199" y="457200"/>
          <a:ext cx="3236915" cy="1188720"/>
        </p:xfrm>
        <a:graphic>
          <a:graphicData uri="http://schemas.openxmlformats.org/drawingml/2006/table">
            <a:tbl>
              <a:tblPr/>
              <a:tblGrid>
                <a:gridCol w="809585">
                  <a:extLst>
                    <a:ext uri="{9D8B030D-6E8A-4147-A177-3AD203B41FA5}">
                      <a16:colId xmlns:a16="http://schemas.microsoft.com/office/drawing/2014/main" val="3773438489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Time</a:t>
                      </a:r>
                      <a:endParaRPr kumimoji="0" lang="en-US" sz="20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Group 40"/>
          <p:cNvGraphicFramePr>
            <a:graphicFrameLocks noGrp="1"/>
          </p:cNvGraphicFramePr>
          <p:nvPr/>
        </p:nvGraphicFramePr>
        <p:xfrm>
          <a:off x="6858002" y="1774825"/>
          <a:ext cx="1801812" cy="792168"/>
        </p:xfrm>
        <a:graphic>
          <a:graphicData uri="http://schemas.openxmlformats.org/drawingml/2006/table">
            <a:tbl>
              <a:tblPr/>
              <a:tblGrid>
                <a:gridCol w="900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76200" y="228600"/>
            <a:ext cx="5357786" cy="1385848"/>
            <a:chOff x="76200" y="228600"/>
            <a:chExt cx="5357786" cy="1385848"/>
          </a:xfrm>
        </p:grpSpPr>
        <p:sp>
          <p:nvSpPr>
            <p:cNvPr id="8" name="TextBox 11"/>
            <p:cNvSpPr txBox="1">
              <a:spLocks noChangeArrowheads="1"/>
            </p:cNvSpPr>
            <p:nvPr/>
          </p:nvSpPr>
          <p:spPr bwMode="auto">
            <a:xfrm>
              <a:off x="101257" y="228600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f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(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f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b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f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9" name="TextBox 11"/>
            <p:cNvSpPr txBox="1">
              <a:spLocks noChangeArrowheads="1"/>
            </p:cNvSpPr>
            <p:nvPr/>
          </p:nvSpPr>
          <p:spPr bwMode="auto">
            <a:xfrm>
              <a:off x="76200" y="732592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smtClean="0">
                  <a:latin typeface="Arial" panose="020B0604020202020204" pitchFamily="34" charset="0"/>
                </a:rPr>
                <a:t>i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(W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i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b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i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10" name="TextBox 11"/>
            <p:cNvSpPr txBox="1">
              <a:spLocks noChangeArrowheads="1"/>
            </p:cNvSpPr>
            <p:nvPr/>
          </p:nvSpPr>
          <p:spPr bwMode="auto">
            <a:xfrm>
              <a:off x="76200" y="1217573"/>
              <a:ext cx="2774774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smtClean="0">
                  <a:latin typeface="Arial" panose="020B0604020202020204" pitchFamily="34" charset="0"/>
                </a:rPr>
                <a:t>a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tanh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(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11" name="TextBox 11"/>
            <p:cNvSpPr txBox="1">
              <a:spLocks noChangeArrowheads="1"/>
            </p:cNvSpPr>
            <p:nvPr/>
          </p:nvSpPr>
          <p:spPr bwMode="auto">
            <a:xfrm>
              <a:off x="2834854" y="242054"/>
              <a:ext cx="2081093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s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f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 smtClean="0">
                  <a:latin typeface="Arial" panose="020B0604020202020204" pitchFamily="34" charset="0"/>
                </a:rPr>
                <a:t>.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s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+ i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 smtClean="0">
                  <a:latin typeface="Arial" panose="020B0604020202020204" pitchFamily="34" charset="0"/>
                </a:rPr>
                <a:t>.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a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endParaRPr lang="en-US" altLang="en-US" sz="1800" baseline="-25000" dirty="0">
                <a:latin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>
              <a:off x="2834854" y="750848"/>
              <a:ext cx="2599132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o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(W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o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o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13" name="TextBox 11"/>
            <p:cNvSpPr txBox="1">
              <a:spLocks noChangeArrowheads="1"/>
            </p:cNvSpPr>
            <p:nvPr/>
          </p:nvSpPr>
          <p:spPr bwMode="auto">
            <a:xfrm>
              <a:off x="2819400" y="1245116"/>
              <a:ext cx="1996535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o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 smtClean="0">
                  <a:latin typeface="Arial" panose="020B0604020202020204" pitchFamily="34" charset="0"/>
                </a:rPr>
                <a:t>.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tanh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(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s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343757" y="2652718"/>
            <a:ext cx="2600218" cy="3970318"/>
            <a:chOff x="6343757" y="2652718"/>
            <a:chExt cx="2600218" cy="3970318"/>
          </a:xfrm>
        </p:grpSpPr>
        <p:sp>
          <p:nvSpPr>
            <p:cNvPr id="17" name="TextBox 11"/>
            <p:cNvSpPr txBox="1">
              <a:spLocks noChangeArrowheads="1"/>
            </p:cNvSpPr>
            <p:nvPr/>
          </p:nvSpPr>
          <p:spPr bwMode="auto">
            <a:xfrm>
              <a:off x="6343757" y="2652718"/>
              <a:ext cx="2600218" cy="397031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6381267" y="2689574"/>
                  <a:ext cx="1294778" cy="823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err="1" smtClean="0"/>
                    <a:t>f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1267" y="2689574"/>
                  <a:ext cx="1294778" cy="823110"/>
                </a:xfrm>
                <a:prstGeom prst="rect">
                  <a:avLst/>
                </a:prstGeom>
                <a:blipFill>
                  <a:blip r:embed="rId2"/>
                  <a:stretch>
                    <a:fillRect l="-42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6412655" y="3600633"/>
                  <a:ext cx="1294778" cy="823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smtClean="0"/>
                    <a:t>i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12655" y="3600633"/>
                  <a:ext cx="1294778" cy="823110"/>
                </a:xfrm>
                <a:prstGeom prst="rect">
                  <a:avLst/>
                </a:prstGeom>
                <a:blipFill>
                  <a:blip r:embed="rId3"/>
                  <a:stretch>
                    <a:fillRect l="-42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6396112" y="4523590"/>
                  <a:ext cx="1327864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err="1" smtClean="0"/>
                    <a:t>a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96112" y="4523590"/>
                  <a:ext cx="1327864" cy="824906"/>
                </a:xfrm>
                <a:prstGeom prst="rect">
                  <a:avLst/>
                </a:prstGeom>
                <a:blipFill>
                  <a:blip r:embed="rId4"/>
                  <a:stretch>
                    <a:fillRect l="-367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6343757" y="5371658"/>
                  <a:ext cx="1332288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smtClean="0"/>
                    <a:t>o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43757" y="5371658"/>
                  <a:ext cx="1332288" cy="824906"/>
                </a:xfrm>
                <a:prstGeom prst="rect">
                  <a:avLst/>
                </a:prstGeom>
                <a:blipFill>
                  <a:blip r:embed="rId5"/>
                  <a:stretch>
                    <a:fillRect l="-412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TextBox 13"/>
            <p:cNvSpPr txBox="1"/>
            <p:nvPr/>
          </p:nvSpPr>
          <p:spPr>
            <a:xfrm>
              <a:off x="7707433" y="2916463"/>
              <a:ext cx="9396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  <a:r>
                <a:rPr lang="en-US" baseline="-25000" dirty="0" smtClean="0"/>
                <a:t>f</a:t>
              </a:r>
              <a:r>
                <a:rPr lang="en-US" dirty="0" smtClean="0"/>
                <a:t> = 0.4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720133" y="3805686"/>
              <a:ext cx="9396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i</a:t>
              </a:r>
              <a:r>
                <a:rPr lang="en-US" dirty="0" smtClean="0"/>
                <a:t> = 0.2</a:t>
              </a:r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693567" y="4694909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a</a:t>
              </a:r>
              <a:r>
                <a:rPr lang="en-US" dirty="0" smtClean="0"/>
                <a:t> = 0.5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676045" y="5584132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o</a:t>
              </a:r>
              <a:r>
                <a:rPr lang="en-US" dirty="0" smtClean="0"/>
                <a:t> = 0.3</a:t>
              </a:r>
              <a:endParaRPr lang="en-US" dirty="0"/>
            </a:p>
          </p:txBody>
        </p:sp>
      </p:grpSp>
      <p:sp>
        <p:nvSpPr>
          <p:cNvPr id="28" name="Text Box 39"/>
          <p:cNvSpPr txBox="1">
            <a:spLocks noChangeArrowheads="1"/>
          </p:cNvSpPr>
          <p:nvPr/>
        </p:nvSpPr>
        <p:spPr bwMode="auto">
          <a:xfrm>
            <a:off x="113957" y="2203887"/>
            <a:ext cx="2849883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a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tanh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(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W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a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[x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] + 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b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a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29" name="Text Box 122"/>
          <p:cNvSpPr txBox="1">
            <a:spLocks noChangeArrowheads="1"/>
          </p:cNvSpPr>
          <p:nvPr/>
        </p:nvSpPr>
        <p:spPr bwMode="auto">
          <a:xfrm>
            <a:off x="76200" y="1747202"/>
            <a:ext cx="3802063" cy="3683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chemeClr val="tx2"/>
                </a:solidFill>
                <a:latin typeface="Arial" panose="020B0604020202020204" pitchFamily="34" charset="0"/>
              </a:rPr>
              <a:t>Step 1 </a:t>
            </a:r>
            <a:r>
              <a:rPr lang="en-US" altLang="en-US" sz="1800" dirty="0">
                <a:latin typeface="Arial" panose="020B0604020202020204" pitchFamily="34" charset="0"/>
              </a:rPr>
              <a:t>(Input Forward Propagation)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 Box 39"/>
              <p:cNvSpPr txBox="1">
                <a:spLocks noChangeArrowheads="1"/>
              </p:cNvSpPr>
              <p:nvPr/>
            </p:nvSpPr>
            <p:spPr bwMode="auto">
              <a:xfrm>
                <a:off x="101256" y="2590165"/>
                <a:ext cx="3327743" cy="824906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None/>
                </a:pPr>
                <a:r>
                  <a:rPr lang="en-US" altLang="en-US" sz="1800" dirty="0" smtClean="0">
                    <a:latin typeface="Arial" panose="020B0604020202020204" pitchFamily="34" charset="0"/>
                  </a:rPr>
                  <a:t>   = </a:t>
                </a:r>
                <a:r>
                  <a:rPr lang="en-US" altLang="en-US" sz="1800" dirty="0" err="1" smtClean="0">
                    <a:latin typeface="Arial" panose="020B0604020202020204" pitchFamily="34" charset="0"/>
                  </a:rPr>
                  <a:t>tanh</a:t>
                </a:r>
                <a:r>
                  <a:rPr lang="en-US" altLang="en-US" sz="1800" dirty="0" smtClean="0">
                    <a:latin typeface="Arial" panose="020B0604020202020204" pitchFamily="34" charset="0"/>
                    <a:sym typeface="Symbol" panose="05050102010706020507" pitchFamily="18" charset="2"/>
                  </a:rPr>
                  <a:t>(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.4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0.2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0.1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0.7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0.9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0.2107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en-US" sz="1800" dirty="0" smtClean="0">
                    <a:latin typeface="Arial" panose="020B0604020202020204" pitchFamily="34" charset="0"/>
                    <a:sym typeface="Symbol" panose="05050102010706020507" pitchFamily="18" charset="2"/>
                  </a:rPr>
                  <a:t>+ 0.5)</a:t>
                </a:r>
                <a:endParaRPr lang="en-US" altLang="en-US" sz="1800" dirty="0"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0" name="Text 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256" y="2590165"/>
                <a:ext cx="3327743" cy="82490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 Box 39"/>
          <p:cNvSpPr txBox="1">
            <a:spLocks noChangeArrowheads="1"/>
          </p:cNvSpPr>
          <p:nvPr/>
        </p:nvSpPr>
        <p:spPr bwMode="auto">
          <a:xfrm>
            <a:off x="126656" y="3415071"/>
            <a:ext cx="5307330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</a:t>
            </a:r>
            <a:r>
              <a:rPr lang="en-US" altLang="en-US" sz="1800" dirty="0" err="1" smtClean="0">
                <a:latin typeface="Arial" panose="020B0604020202020204" pitchFamily="34" charset="0"/>
              </a:rPr>
              <a:t>tanh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(0.4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0.7 + 0.2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0.9 + 0.1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0.2107 + 0.5)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2" name="Text Box 39"/>
          <p:cNvSpPr txBox="1">
            <a:spLocks noChangeArrowheads="1"/>
          </p:cNvSpPr>
          <p:nvPr/>
        </p:nvSpPr>
        <p:spPr bwMode="auto">
          <a:xfrm>
            <a:off x="113957" y="3802122"/>
            <a:ext cx="1867243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tanh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(0.9811)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3" name="Text Box 39"/>
          <p:cNvSpPr txBox="1">
            <a:spLocks noChangeArrowheads="1"/>
          </p:cNvSpPr>
          <p:nvPr/>
        </p:nvSpPr>
        <p:spPr bwMode="auto">
          <a:xfrm>
            <a:off x="113957" y="4171454"/>
            <a:ext cx="1410043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0.7535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4" name="Text Box 39"/>
          <p:cNvSpPr txBox="1">
            <a:spLocks noChangeArrowheads="1"/>
          </p:cNvSpPr>
          <p:nvPr/>
        </p:nvSpPr>
        <p:spPr bwMode="auto">
          <a:xfrm>
            <a:off x="4663397" y="4148722"/>
            <a:ext cx="168979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f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= 0.7763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5" name="Text Box 39"/>
          <p:cNvSpPr txBox="1">
            <a:spLocks noChangeArrowheads="1"/>
          </p:cNvSpPr>
          <p:nvPr/>
        </p:nvSpPr>
        <p:spPr bwMode="auto">
          <a:xfrm>
            <a:off x="4673257" y="4570968"/>
            <a:ext cx="1667325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i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 = 0.6669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6" name="Text Box 39"/>
          <p:cNvSpPr txBox="1">
            <a:spLocks noChangeArrowheads="1"/>
          </p:cNvSpPr>
          <p:nvPr/>
        </p:nvSpPr>
        <p:spPr bwMode="auto">
          <a:xfrm>
            <a:off x="4657376" y="4993214"/>
            <a:ext cx="168320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a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 </a:t>
            </a:r>
            <a:r>
              <a:rPr lang="en-US" altLang="en-US" sz="1800" dirty="0" smtClean="0">
                <a:latin typeface="Arial" panose="020B0604020202020204" pitchFamily="34" charset="0"/>
              </a:rPr>
              <a:t>= 0.7535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7" name="Text Box 39"/>
          <p:cNvSpPr txBox="1">
            <a:spLocks noChangeArrowheads="1"/>
          </p:cNvSpPr>
          <p:nvPr/>
        </p:nvSpPr>
        <p:spPr bwMode="auto">
          <a:xfrm>
            <a:off x="6835468" y="2180523"/>
            <a:ext cx="937797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0.2107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8" name="Text Box 39"/>
          <p:cNvSpPr txBox="1">
            <a:spLocks noChangeArrowheads="1"/>
          </p:cNvSpPr>
          <p:nvPr/>
        </p:nvSpPr>
        <p:spPr bwMode="auto">
          <a:xfrm>
            <a:off x="6980202" y="1771079"/>
            <a:ext cx="648330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9" name="Text Box 39"/>
          <p:cNvSpPr txBox="1">
            <a:spLocks noChangeArrowheads="1"/>
          </p:cNvSpPr>
          <p:nvPr/>
        </p:nvSpPr>
        <p:spPr bwMode="auto">
          <a:xfrm>
            <a:off x="7844176" y="1793953"/>
            <a:ext cx="680140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s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0" name="Text Box 39"/>
          <p:cNvSpPr txBox="1">
            <a:spLocks noChangeArrowheads="1"/>
          </p:cNvSpPr>
          <p:nvPr/>
        </p:nvSpPr>
        <p:spPr bwMode="auto">
          <a:xfrm>
            <a:off x="7769154" y="2177149"/>
            <a:ext cx="894772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0.3220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1" name="AutoShape 64"/>
          <p:cNvSpPr>
            <a:spLocks noChangeArrowheads="1"/>
          </p:cNvSpPr>
          <p:nvPr/>
        </p:nvSpPr>
        <p:spPr bwMode="auto">
          <a:xfrm>
            <a:off x="5239291" y="1210494"/>
            <a:ext cx="231867" cy="4572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9179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0" grpId="0" animBg="1"/>
      <p:bldP spid="31" grpId="0" animBg="1"/>
      <p:bldP spid="32" grpId="0" animBg="1"/>
      <p:bldP spid="33" grpId="0" animBg="1"/>
      <p:bldP spid="36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3072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502BBD0-7A61-46E8-BE41-77A23C3852D9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64</a:t>
            </a:fld>
            <a:endParaRPr lang="en-US" altLang="zh-TW" sz="1400" smtClean="0"/>
          </a:p>
        </p:txBody>
      </p:sp>
      <p:graphicFrame>
        <p:nvGraphicFramePr>
          <p:cNvPr id="6" name="Group 42"/>
          <p:cNvGraphicFramePr>
            <a:graphicFrameLocks/>
          </p:cNvGraphicFramePr>
          <p:nvPr/>
        </p:nvGraphicFramePr>
        <p:xfrm>
          <a:off x="5410199" y="457200"/>
          <a:ext cx="3236915" cy="1188720"/>
        </p:xfrm>
        <a:graphic>
          <a:graphicData uri="http://schemas.openxmlformats.org/drawingml/2006/table">
            <a:tbl>
              <a:tblPr/>
              <a:tblGrid>
                <a:gridCol w="809585">
                  <a:extLst>
                    <a:ext uri="{9D8B030D-6E8A-4147-A177-3AD203B41FA5}">
                      <a16:colId xmlns:a16="http://schemas.microsoft.com/office/drawing/2014/main" val="3773438489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Time</a:t>
                      </a:r>
                      <a:endParaRPr kumimoji="0" lang="en-US" sz="20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Group 40"/>
          <p:cNvGraphicFramePr>
            <a:graphicFrameLocks noGrp="1"/>
          </p:cNvGraphicFramePr>
          <p:nvPr/>
        </p:nvGraphicFramePr>
        <p:xfrm>
          <a:off x="6858002" y="1774825"/>
          <a:ext cx="1801812" cy="792168"/>
        </p:xfrm>
        <a:graphic>
          <a:graphicData uri="http://schemas.openxmlformats.org/drawingml/2006/table">
            <a:tbl>
              <a:tblPr/>
              <a:tblGrid>
                <a:gridCol w="900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76200" y="228600"/>
            <a:ext cx="5357786" cy="1385848"/>
            <a:chOff x="76200" y="228600"/>
            <a:chExt cx="5357786" cy="1385848"/>
          </a:xfrm>
        </p:grpSpPr>
        <p:sp>
          <p:nvSpPr>
            <p:cNvPr id="8" name="TextBox 11"/>
            <p:cNvSpPr txBox="1">
              <a:spLocks noChangeArrowheads="1"/>
            </p:cNvSpPr>
            <p:nvPr/>
          </p:nvSpPr>
          <p:spPr bwMode="auto">
            <a:xfrm>
              <a:off x="101257" y="228600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f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(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f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b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f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9" name="TextBox 11"/>
            <p:cNvSpPr txBox="1">
              <a:spLocks noChangeArrowheads="1"/>
            </p:cNvSpPr>
            <p:nvPr/>
          </p:nvSpPr>
          <p:spPr bwMode="auto">
            <a:xfrm>
              <a:off x="76200" y="732592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smtClean="0">
                  <a:latin typeface="Arial" panose="020B0604020202020204" pitchFamily="34" charset="0"/>
                </a:rPr>
                <a:t>i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(W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i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b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i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10" name="TextBox 11"/>
            <p:cNvSpPr txBox="1">
              <a:spLocks noChangeArrowheads="1"/>
            </p:cNvSpPr>
            <p:nvPr/>
          </p:nvSpPr>
          <p:spPr bwMode="auto">
            <a:xfrm>
              <a:off x="76200" y="1217573"/>
              <a:ext cx="2774774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smtClean="0">
                  <a:latin typeface="Arial" panose="020B0604020202020204" pitchFamily="34" charset="0"/>
                </a:rPr>
                <a:t>a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tanh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(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11" name="TextBox 11"/>
            <p:cNvSpPr txBox="1">
              <a:spLocks noChangeArrowheads="1"/>
            </p:cNvSpPr>
            <p:nvPr/>
          </p:nvSpPr>
          <p:spPr bwMode="auto">
            <a:xfrm>
              <a:off x="2834854" y="242054"/>
              <a:ext cx="2081093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s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f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 smtClean="0">
                  <a:latin typeface="Arial" panose="020B0604020202020204" pitchFamily="34" charset="0"/>
                </a:rPr>
                <a:t>.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s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+ i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 smtClean="0">
                  <a:latin typeface="Arial" panose="020B0604020202020204" pitchFamily="34" charset="0"/>
                </a:rPr>
                <a:t>.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a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endParaRPr lang="en-US" altLang="en-US" sz="1800" baseline="-25000" dirty="0">
                <a:latin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>
              <a:off x="2834854" y="750848"/>
              <a:ext cx="2599132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o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(W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o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o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13" name="TextBox 11"/>
            <p:cNvSpPr txBox="1">
              <a:spLocks noChangeArrowheads="1"/>
            </p:cNvSpPr>
            <p:nvPr/>
          </p:nvSpPr>
          <p:spPr bwMode="auto">
            <a:xfrm>
              <a:off x="2819400" y="1245116"/>
              <a:ext cx="1996535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o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 smtClean="0">
                  <a:latin typeface="Arial" panose="020B0604020202020204" pitchFamily="34" charset="0"/>
                </a:rPr>
                <a:t>.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tanh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(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s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343757" y="2652718"/>
            <a:ext cx="2600218" cy="3970318"/>
            <a:chOff x="6343757" y="2652718"/>
            <a:chExt cx="2600218" cy="3970318"/>
          </a:xfrm>
        </p:grpSpPr>
        <p:sp>
          <p:nvSpPr>
            <p:cNvPr id="17" name="TextBox 11"/>
            <p:cNvSpPr txBox="1">
              <a:spLocks noChangeArrowheads="1"/>
            </p:cNvSpPr>
            <p:nvPr/>
          </p:nvSpPr>
          <p:spPr bwMode="auto">
            <a:xfrm>
              <a:off x="6343757" y="2652718"/>
              <a:ext cx="2600218" cy="397031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6381267" y="2689574"/>
                  <a:ext cx="1294778" cy="823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err="1" smtClean="0"/>
                    <a:t>f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1267" y="2689574"/>
                  <a:ext cx="1294778" cy="823110"/>
                </a:xfrm>
                <a:prstGeom prst="rect">
                  <a:avLst/>
                </a:prstGeom>
                <a:blipFill>
                  <a:blip r:embed="rId2"/>
                  <a:stretch>
                    <a:fillRect l="-42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6412655" y="3600633"/>
                  <a:ext cx="1294778" cy="823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smtClean="0"/>
                    <a:t>i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12655" y="3600633"/>
                  <a:ext cx="1294778" cy="823110"/>
                </a:xfrm>
                <a:prstGeom prst="rect">
                  <a:avLst/>
                </a:prstGeom>
                <a:blipFill>
                  <a:blip r:embed="rId3"/>
                  <a:stretch>
                    <a:fillRect l="-42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6396112" y="4523590"/>
                  <a:ext cx="1327864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err="1" smtClean="0"/>
                    <a:t>a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96112" y="4523590"/>
                  <a:ext cx="1327864" cy="824906"/>
                </a:xfrm>
                <a:prstGeom prst="rect">
                  <a:avLst/>
                </a:prstGeom>
                <a:blipFill>
                  <a:blip r:embed="rId4"/>
                  <a:stretch>
                    <a:fillRect l="-367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6343757" y="5371658"/>
                  <a:ext cx="1332288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smtClean="0"/>
                    <a:t>o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43757" y="5371658"/>
                  <a:ext cx="1332288" cy="824906"/>
                </a:xfrm>
                <a:prstGeom prst="rect">
                  <a:avLst/>
                </a:prstGeom>
                <a:blipFill>
                  <a:blip r:embed="rId5"/>
                  <a:stretch>
                    <a:fillRect l="-412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TextBox 13"/>
            <p:cNvSpPr txBox="1"/>
            <p:nvPr/>
          </p:nvSpPr>
          <p:spPr>
            <a:xfrm>
              <a:off x="7707433" y="2916463"/>
              <a:ext cx="9396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  <a:r>
                <a:rPr lang="en-US" baseline="-25000" dirty="0" smtClean="0"/>
                <a:t>f</a:t>
              </a:r>
              <a:r>
                <a:rPr lang="en-US" dirty="0" smtClean="0"/>
                <a:t> = 0.4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720133" y="3805686"/>
              <a:ext cx="9396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i</a:t>
              </a:r>
              <a:r>
                <a:rPr lang="en-US" dirty="0" smtClean="0"/>
                <a:t> = 0.2</a:t>
              </a:r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693567" y="4694909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a</a:t>
              </a:r>
              <a:r>
                <a:rPr lang="en-US" dirty="0" smtClean="0"/>
                <a:t> = 0.5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676045" y="5584132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o</a:t>
              </a:r>
              <a:r>
                <a:rPr lang="en-US" dirty="0" smtClean="0"/>
                <a:t> = 0.3</a:t>
              </a:r>
              <a:endParaRPr lang="en-US" dirty="0"/>
            </a:p>
          </p:txBody>
        </p:sp>
      </p:grpSp>
      <p:sp>
        <p:nvSpPr>
          <p:cNvPr id="28" name="Text Box 39"/>
          <p:cNvSpPr txBox="1">
            <a:spLocks noChangeArrowheads="1"/>
          </p:cNvSpPr>
          <p:nvPr/>
        </p:nvSpPr>
        <p:spPr bwMode="auto">
          <a:xfrm>
            <a:off x="113957" y="2203887"/>
            <a:ext cx="1952779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s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= f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</a:t>
            </a:r>
            <a:r>
              <a:rPr lang="en-US" altLang="en-US" sz="1800" baseline="30000" dirty="0" smtClean="0">
                <a:latin typeface="Arial" panose="020B0604020202020204" pitchFamily="34" charset="0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</a:rPr>
              <a:t> s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+ i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</a:t>
            </a:r>
            <a:r>
              <a:rPr lang="en-US" altLang="en-US" sz="1800" baseline="30000" dirty="0" smtClean="0">
                <a:latin typeface="Arial" panose="020B0604020202020204" pitchFamily="34" charset="0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</a:rPr>
              <a:t> a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  <p:sp>
        <p:nvSpPr>
          <p:cNvPr id="29" name="Text Box 122"/>
          <p:cNvSpPr txBox="1">
            <a:spLocks noChangeArrowheads="1"/>
          </p:cNvSpPr>
          <p:nvPr/>
        </p:nvSpPr>
        <p:spPr bwMode="auto">
          <a:xfrm>
            <a:off x="76200" y="1747202"/>
            <a:ext cx="3802063" cy="3683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chemeClr val="tx2"/>
                </a:solidFill>
                <a:latin typeface="Arial" panose="020B0604020202020204" pitchFamily="34" charset="0"/>
              </a:rPr>
              <a:t>Step 1 </a:t>
            </a:r>
            <a:r>
              <a:rPr lang="en-US" altLang="en-US" sz="1800" dirty="0">
                <a:latin typeface="Arial" panose="020B0604020202020204" pitchFamily="34" charset="0"/>
              </a:rPr>
              <a:t>(Input Forward Propagation)</a:t>
            </a:r>
          </a:p>
        </p:txBody>
      </p:sp>
      <p:sp>
        <p:nvSpPr>
          <p:cNvPr id="30" name="Text Box 39"/>
          <p:cNvSpPr txBox="1">
            <a:spLocks noChangeArrowheads="1"/>
          </p:cNvSpPr>
          <p:nvPr/>
        </p:nvSpPr>
        <p:spPr bwMode="auto">
          <a:xfrm>
            <a:off x="101255" y="2590165"/>
            <a:ext cx="4572001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0.7763 </a:t>
            </a:r>
            <a:r>
              <a:rPr lang="en-US" altLang="en-US" sz="1800" baseline="30000" dirty="0" smtClean="0">
                <a:latin typeface="Arial" panose="020B0604020202020204" pitchFamily="34" charset="0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</a:rPr>
              <a:t> 0.3220 + 0.6669 </a:t>
            </a:r>
            <a:r>
              <a:rPr lang="en-US" altLang="en-US" sz="1800" baseline="30000" dirty="0" smtClean="0">
                <a:latin typeface="Arial" panose="020B0604020202020204" pitchFamily="34" charset="0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</a:rPr>
              <a:t> 0.7535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3" name="Text Box 39"/>
          <p:cNvSpPr txBox="1">
            <a:spLocks noChangeArrowheads="1"/>
          </p:cNvSpPr>
          <p:nvPr/>
        </p:nvSpPr>
        <p:spPr bwMode="auto">
          <a:xfrm>
            <a:off x="113957" y="2976443"/>
            <a:ext cx="1410043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0.7525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4" name="Text Box 39"/>
          <p:cNvSpPr txBox="1">
            <a:spLocks noChangeArrowheads="1"/>
          </p:cNvSpPr>
          <p:nvPr/>
        </p:nvSpPr>
        <p:spPr bwMode="auto">
          <a:xfrm>
            <a:off x="4663397" y="4148722"/>
            <a:ext cx="168979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f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= 0.7763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5" name="Text Box 39"/>
          <p:cNvSpPr txBox="1">
            <a:spLocks noChangeArrowheads="1"/>
          </p:cNvSpPr>
          <p:nvPr/>
        </p:nvSpPr>
        <p:spPr bwMode="auto">
          <a:xfrm>
            <a:off x="4673257" y="4570968"/>
            <a:ext cx="1667325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i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 = 0.6669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6" name="Text Box 39"/>
          <p:cNvSpPr txBox="1">
            <a:spLocks noChangeArrowheads="1"/>
          </p:cNvSpPr>
          <p:nvPr/>
        </p:nvSpPr>
        <p:spPr bwMode="auto">
          <a:xfrm>
            <a:off x="4657376" y="4993214"/>
            <a:ext cx="168320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a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 </a:t>
            </a:r>
            <a:r>
              <a:rPr lang="en-US" altLang="en-US" sz="1800" dirty="0" smtClean="0">
                <a:latin typeface="Arial" panose="020B0604020202020204" pitchFamily="34" charset="0"/>
              </a:rPr>
              <a:t>= 0.7535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7" name="Text Box 39"/>
          <p:cNvSpPr txBox="1">
            <a:spLocks noChangeArrowheads="1"/>
          </p:cNvSpPr>
          <p:nvPr/>
        </p:nvSpPr>
        <p:spPr bwMode="auto">
          <a:xfrm>
            <a:off x="4659843" y="5421868"/>
            <a:ext cx="1512357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s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= 0.7525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2" name="Text Box 39"/>
          <p:cNvSpPr txBox="1">
            <a:spLocks noChangeArrowheads="1"/>
          </p:cNvSpPr>
          <p:nvPr/>
        </p:nvSpPr>
        <p:spPr bwMode="auto">
          <a:xfrm>
            <a:off x="6835468" y="2180523"/>
            <a:ext cx="937797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0.2107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8" name="Text Box 39"/>
          <p:cNvSpPr txBox="1">
            <a:spLocks noChangeArrowheads="1"/>
          </p:cNvSpPr>
          <p:nvPr/>
        </p:nvSpPr>
        <p:spPr bwMode="auto">
          <a:xfrm>
            <a:off x="6980202" y="1771079"/>
            <a:ext cx="648330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9" name="Text Box 39"/>
          <p:cNvSpPr txBox="1">
            <a:spLocks noChangeArrowheads="1"/>
          </p:cNvSpPr>
          <p:nvPr/>
        </p:nvSpPr>
        <p:spPr bwMode="auto">
          <a:xfrm>
            <a:off x="7844176" y="1793953"/>
            <a:ext cx="680140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s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0" name="Text Box 39"/>
          <p:cNvSpPr txBox="1">
            <a:spLocks noChangeArrowheads="1"/>
          </p:cNvSpPr>
          <p:nvPr/>
        </p:nvSpPr>
        <p:spPr bwMode="auto">
          <a:xfrm>
            <a:off x="7769154" y="2177149"/>
            <a:ext cx="894772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0.3220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1" name="AutoShape 64"/>
          <p:cNvSpPr>
            <a:spLocks noChangeArrowheads="1"/>
          </p:cNvSpPr>
          <p:nvPr/>
        </p:nvSpPr>
        <p:spPr bwMode="auto">
          <a:xfrm>
            <a:off x="5239291" y="1210494"/>
            <a:ext cx="231867" cy="4572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9614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0" grpId="0" animBg="1"/>
      <p:bldP spid="33" grpId="0" animBg="1"/>
      <p:bldP spid="37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3072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502BBD0-7A61-46E8-BE41-77A23C3852D9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65</a:t>
            </a:fld>
            <a:endParaRPr lang="en-US" altLang="zh-TW" sz="1400" smtClean="0"/>
          </a:p>
        </p:txBody>
      </p:sp>
      <p:graphicFrame>
        <p:nvGraphicFramePr>
          <p:cNvPr id="6" name="Group 42"/>
          <p:cNvGraphicFramePr>
            <a:graphicFrameLocks/>
          </p:cNvGraphicFramePr>
          <p:nvPr/>
        </p:nvGraphicFramePr>
        <p:xfrm>
          <a:off x="5410199" y="457200"/>
          <a:ext cx="3236915" cy="1188720"/>
        </p:xfrm>
        <a:graphic>
          <a:graphicData uri="http://schemas.openxmlformats.org/drawingml/2006/table">
            <a:tbl>
              <a:tblPr/>
              <a:tblGrid>
                <a:gridCol w="809585">
                  <a:extLst>
                    <a:ext uri="{9D8B030D-6E8A-4147-A177-3AD203B41FA5}">
                      <a16:colId xmlns:a16="http://schemas.microsoft.com/office/drawing/2014/main" val="3773438489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Time</a:t>
                      </a:r>
                      <a:endParaRPr kumimoji="0" lang="en-US" sz="20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Group 40"/>
          <p:cNvGraphicFramePr>
            <a:graphicFrameLocks noGrp="1"/>
          </p:cNvGraphicFramePr>
          <p:nvPr/>
        </p:nvGraphicFramePr>
        <p:xfrm>
          <a:off x="6858002" y="1774825"/>
          <a:ext cx="1801812" cy="792168"/>
        </p:xfrm>
        <a:graphic>
          <a:graphicData uri="http://schemas.openxmlformats.org/drawingml/2006/table">
            <a:tbl>
              <a:tblPr/>
              <a:tblGrid>
                <a:gridCol w="900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76200" y="228600"/>
            <a:ext cx="5357786" cy="1385848"/>
            <a:chOff x="76200" y="228600"/>
            <a:chExt cx="5357786" cy="1385848"/>
          </a:xfrm>
        </p:grpSpPr>
        <p:sp>
          <p:nvSpPr>
            <p:cNvPr id="8" name="TextBox 11"/>
            <p:cNvSpPr txBox="1">
              <a:spLocks noChangeArrowheads="1"/>
            </p:cNvSpPr>
            <p:nvPr/>
          </p:nvSpPr>
          <p:spPr bwMode="auto">
            <a:xfrm>
              <a:off x="101257" y="228600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f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(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f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b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f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9" name="TextBox 11"/>
            <p:cNvSpPr txBox="1">
              <a:spLocks noChangeArrowheads="1"/>
            </p:cNvSpPr>
            <p:nvPr/>
          </p:nvSpPr>
          <p:spPr bwMode="auto">
            <a:xfrm>
              <a:off x="76200" y="732592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smtClean="0">
                  <a:latin typeface="Arial" panose="020B0604020202020204" pitchFamily="34" charset="0"/>
                </a:rPr>
                <a:t>i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(W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i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b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i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10" name="TextBox 11"/>
            <p:cNvSpPr txBox="1">
              <a:spLocks noChangeArrowheads="1"/>
            </p:cNvSpPr>
            <p:nvPr/>
          </p:nvSpPr>
          <p:spPr bwMode="auto">
            <a:xfrm>
              <a:off x="76200" y="1217573"/>
              <a:ext cx="2774774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smtClean="0">
                  <a:latin typeface="Arial" panose="020B0604020202020204" pitchFamily="34" charset="0"/>
                </a:rPr>
                <a:t>a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tanh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(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11" name="TextBox 11"/>
            <p:cNvSpPr txBox="1">
              <a:spLocks noChangeArrowheads="1"/>
            </p:cNvSpPr>
            <p:nvPr/>
          </p:nvSpPr>
          <p:spPr bwMode="auto">
            <a:xfrm>
              <a:off x="2834854" y="242054"/>
              <a:ext cx="2081093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s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f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 smtClean="0">
                  <a:latin typeface="Arial" panose="020B0604020202020204" pitchFamily="34" charset="0"/>
                </a:rPr>
                <a:t>.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s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+ i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 smtClean="0">
                  <a:latin typeface="Arial" panose="020B0604020202020204" pitchFamily="34" charset="0"/>
                </a:rPr>
                <a:t>.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a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endParaRPr lang="en-US" altLang="en-US" sz="1800" baseline="-25000" dirty="0">
                <a:latin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>
              <a:off x="2834854" y="750848"/>
              <a:ext cx="2599132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o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(W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o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o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13" name="TextBox 11"/>
            <p:cNvSpPr txBox="1">
              <a:spLocks noChangeArrowheads="1"/>
            </p:cNvSpPr>
            <p:nvPr/>
          </p:nvSpPr>
          <p:spPr bwMode="auto">
            <a:xfrm>
              <a:off x="2819400" y="1245116"/>
              <a:ext cx="1996535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o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 smtClean="0">
                  <a:latin typeface="Arial" panose="020B0604020202020204" pitchFamily="34" charset="0"/>
                </a:rPr>
                <a:t>.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tanh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(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s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343757" y="2652718"/>
            <a:ext cx="2600218" cy="3970318"/>
            <a:chOff x="6343757" y="2652718"/>
            <a:chExt cx="2600218" cy="3970318"/>
          </a:xfrm>
        </p:grpSpPr>
        <p:sp>
          <p:nvSpPr>
            <p:cNvPr id="17" name="TextBox 11"/>
            <p:cNvSpPr txBox="1">
              <a:spLocks noChangeArrowheads="1"/>
            </p:cNvSpPr>
            <p:nvPr/>
          </p:nvSpPr>
          <p:spPr bwMode="auto">
            <a:xfrm>
              <a:off x="6343757" y="2652718"/>
              <a:ext cx="2600218" cy="397031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6381267" y="2689574"/>
                  <a:ext cx="1294778" cy="823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err="1" smtClean="0"/>
                    <a:t>f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1267" y="2689574"/>
                  <a:ext cx="1294778" cy="823110"/>
                </a:xfrm>
                <a:prstGeom prst="rect">
                  <a:avLst/>
                </a:prstGeom>
                <a:blipFill>
                  <a:blip r:embed="rId2"/>
                  <a:stretch>
                    <a:fillRect l="-42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6412655" y="3600633"/>
                  <a:ext cx="1294778" cy="823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smtClean="0"/>
                    <a:t>i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12655" y="3600633"/>
                  <a:ext cx="1294778" cy="823110"/>
                </a:xfrm>
                <a:prstGeom prst="rect">
                  <a:avLst/>
                </a:prstGeom>
                <a:blipFill>
                  <a:blip r:embed="rId3"/>
                  <a:stretch>
                    <a:fillRect l="-42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6396112" y="4523590"/>
                  <a:ext cx="1327864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err="1" smtClean="0"/>
                    <a:t>a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96112" y="4523590"/>
                  <a:ext cx="1327864" cy="824906"/>
                </a:xfrm>
                <a:prstGeom prst="rect">
                  <a:avLst/>
                </a:prstGeom>
                <a:blipFill>
                  <a:blip r:embed="rId4"/>
                  <a:stretch>
                    <a:fillRect l="-367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6343757" y="5371658"/>
                  <a:ext cx="1332288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smtClean="0"/>
                    <a:t>o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43757" y="5371658"/>
                  <a:ext cx="1332288" cy="824906"/>
                </a:xfrm>
                <a:prstGeom prst="rect">
                  <a:avLst/>
                </a:prstGeom>
                <a:blipFill>
                  <a:blip r:embed="rId5"/>
                  <a:stretch>
                    <a:fillRect l="-412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TextBox 13"/>
            <p:cNvSpPr txBox="1"/>
            <p:nvPr/>
          </p:nvSpPr>
          <p:spPr>
            <a:xfrm>
              <a:off x="7707433" y="2916463"/>
              <a:ext cx="9396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  <a:r>
                <a:rPr lang="en-US" baseline="-25000" dirty="0" smtClean="0"/>
                <a:t>f</a:t>
              </a:r>
              <a:r>
                <a:rPr lang="en-US" dirty="0" smtClean="0"/>
                <a:t> = 0.4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720133" y="3805686"/>
              <a:ext cx="9396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i</a:t>
              </a:r>
              <a:r>
                <a:rPr lang="en-US" dirty="0" smtClean="0"/>
                <a:t> = 0.2</a:t>
              </a:r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693567" y="4694909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a</a:t>
              </a:r>
              <a:r>
                <a:rPr lang="en-US" dirty="0" smtClean="0"/>
                <a:t> = 0.5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676045" y="5584132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o</a:t>
              </a:r>
              <a:r>
                <a:rPr lang="en-US" dirty="0" smtClean="0"/>
                <a:t> = 0.3</a:t>
              </a:r>
              <a:endParaRPr lang="en-US" dirty="0"/>
            </a:p>
          </p:txBody>
        </p:sp>
      </p:grpSp>
      <p:sp>
        <p:nvSpPr>
          <p:cNvPr id="29" name="Text Box 122"/>
          <p:cNvSpPr txBox="1">
            <a:spLocks noChangeArrowheads="1"/>
          </p:cNvSpPr>
          <p:nvPr/>
        </p:nvSpPr>
        <p:spPr bwMode="auto">
          <a:xfrm>
            <a:off x="76200" y="1747202"/>
            <a:ext cx="3802063" cy="3683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chemeClr val="tx2"/>
                </a:solidFill>
                <a:latin typeface="Arial" panose="020B0604020202020204" pitchFamily="34" charset="0"/>
              </a:rPr>
              <a:t>Step 1 </a:t>
            </a:r>
            <a:r>
              <a:rPr lang="en-US" altLang="en-US" sz="1800" dirty="0">
                <a:latin typeface="Arial" panose="020B0604020202020204" pitchFamily="34" charset="0"/>
              </a:rPr>
              <a:t>(Input Forward Propagation)</a:t>
            </a:r>
          </a:p>
        </p:txBody>
      </p:sp>
      <p:sp>
        <p:nvSpPr>
          <p:cNvPr id="34" name="Text Box 39"/>
          <p:cNvSpPr txBox="1">
            <a:spLocks noChangeArrowheads="1"/>
          </p:cNvSpPr>
          <p:nvPr/>
        </p:nvSpPr>
        <p:spPr bwMode="auto">
          <a:xfrm>
            <a:off x="4663397" y="4148722"/>
            <a:ext cx="168979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f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= 0.7763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5" name="Text Box 39"/>
          <p:cNvSpPr txBox="1">
            <a:spLocks noChangeArrowheads="1"/>
          </p:cNvSpPr>
          <p:nvPr/>
        </p:nvSpPr>
        <p:spPr bwMode="auto">
          <a:xfrm>
            <a:off x="4673257" y="4570968"/>
            <a:ext cx="1667325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i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 = 0.6669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6" name="Text Box 39"/>
          <p:cNvSpPr txBox="1">
            <a:spLocks noChangeArrowheads="1"/>
          </p:cNvSpPr>
          <p:nvPr/>
        </p:nvSpPr>
        <p:spPr bwMode="auto">
          <a:xfrm>
            <a:off x="4657376" y="4993214"/>
            <a:ext cx="168320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a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 </a:t>
            </a:r>
            <a:r>
              <a:rPr lang="en-US" altLang="en-US" sz="1800" dirty="0" smtClean="0">
                <a:latin typeface="Arial" panose="020B0604020202020204" pitchFamily="34" charset="0"/>
              </a:rPr>
              <a:t>= 0.7535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7" name="Text Box 39"/>
          <p:cNvSpPr txBox="1">
            <a:spLocks noChangeArrowheads="1"/>
          </p:cNvSpPr>
          <p:nvPr/>
        </p:nvSpPr>
        <p:spPr bwMode="auto">
          <a:xfrm>
            <a:off x="4659843" y="5421868"/>
            <a:ext cx="1512357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s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= 0.7525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2" name="Text Box 39"/>
          <p:cNvSpPr txBox="1">
            <a:spLocks noChangeArrowheads="1"/>
          </p:cNvSpPr>
          <p:nvPr/>
        </p:nvSpPr>
        <p:spPr bwMode="auto">
          <a:xfrm>
            <a:off x="113957" y="2203887"/>
            <a:ext cx="2544927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o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(W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o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[x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] + 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b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o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 Box 39"/>
              <p:cNvSpPr txBox="1">
                <a:spLocks noChangeArrowheads="1"/>
              </p:cNvSpPr>
              <p:nvPr/>
            </p:nvSpPr>
            <p:spPr bwMode="auto">
              <a:xfrm>
                <a:off x="101256" y="2590165"/>
                <a:ext cx="3403943" cy="824906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None/>
                </a:pPr>
                <a:r>
                  <a:rPr lang="en-US" altLang="en-US" sz="1800" dirty="0" smtClean="0">
                    <a:latin typeface="Arial" panose="020B0604020202020204" pitchFamily="34" charset="0"/>
                  </a:rPr>
                  <a:t>   = </a:t>
                </a:r>
                <a:r>
                  <a:rPr lang="en-US" altLang="en-US" sz="1800" dirty="0" smtClean="0">
                    <a:latin typeface="Arial" panose="020B0604020202020204" pitchFamily="34" charset="0"/>
                    <a:sym typeface="Symbol" panose="05050102010706020507" pitchFamily="18" charset="2"/>
                  </a:rPr>
                  <a:t>(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.8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0.9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0.2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0.7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0.9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0.2107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en-US" sz="1800" dirty="0" smtClean="0">
                    <a:latin typeface="Arial" panose="020B0604020202020204" pitchFamily="34" charset="0"/>
                    <a:sym typeface="Symbol" panose="05050102010706020507" pitchFamily="18" charset="2"/>
                  </a:rPr>
                  <a:t>+ 0.3)</a:t>
                </a:r>
                <a:endParaRPr lang="en-US" altLang="en-US" sz="1800" dirty="0"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8" name="Text 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256" y="2590165"/>
                <a:ext cx="3403943" cy="82490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 Box 39"/>
          <p:cNvSpPr txBox="1">
            <a:spLocks noChangeArrowheads="1"/>
          </p:cNvSpPr>
          <p:nvPr/>
        </p:nvSpPr>
        <p:spPr bwMode="auto">
          <a:xfrm>
            <a:off x="126656" y="3415071"/>
            <a:ext cx="5018069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(0.8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0.7 + 0.9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0.9 + 0.2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0.2107 + 0.3)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0" name="Text Box 39"/>
          <p:cNvSpPr txBox="1">
            <a:spLocks noChangeArrowheads="1"/>
          </p:cNvSpPr>
          <p:nvPr/>
        </p:nvSpPr>
        <p:spPr bwMode="auto">
          <a:xfrm>
            <a:off x="113957" y="3802122"/>
            <a:ext cx="1867243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(1.7121)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1" name="Text Box 39"/>
          <p:cNvSpPr txBox="1">
            <a:spLocks noChangeArrowheads="1"/>
          </p:cNvSpPr>
          <p:nvPr/>
        </p:nvSpPr>
        <p:spPr bwMode="auto">
          <a:xfrm>
            <a:off x="113957" y="4171454"/>
            <a:ext cx="1410043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0.8471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2" name="Text Box 39"/>
          <p:cNvSpPr txBox="1">
            <a:spLocks noChangeArrowheads="1"/>
          </p:cNvSpPr>
          <p:nvPr/>
        </p:nvSpPr>
        <p:spPr bwMode="auto">
          <a:xfrm>
            <a:off x="4647143" y="5847376"/>
            <a:ext cx="1693439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o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= 0.8471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3" name="Text Box 39"/>
          <p:cNvSpPr txBox="1">
            <a:spLocks noChangeArrowheads="1"/>
          </p:cNvSpPr>
          <p:nvPr/>
        </p:nvSpPr>
        <p:spPr bwMode="auto">
          <a:xfrm>
            <a:off x="6835468" y="2180523"/>
            <a:ext cx="937797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0.2107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4" name="Text Box 39"/>
          <p:cNvSpPr txBox="1">
            <a:spLocks noChangeArrowheads="1"/>
          </p:cNvSpPr>
          <p:nvPr/>
        </p:nvSpPr>
        <p:spPr bwMode="auto">
          <a:xfrm>
            <a:off x="6980202" y="1771079"/>
            <a:ext cx="648330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5" name="Text Box 39"/>
          <p:cNvSpPr txBox="1">
            <a:spLocks noChangeArrowheads="1"/>
          </p:cNvSpPr>
          <p:nvPr/>
        </p:nvSpPr>
        <p:spPr bwMode="auto">
          <a:xfrm>
            <a:off x="7844176" y="1793953"/>
            <a:ext cx="680140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s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6" name="Text Box 39"/>
          <p:cNvSpPr txBox="1">
            <a:spLocks noChangeArrowheads="1"/>
          </p:cNvSpPr>
          <p:nvPr/>
        </p:nvSpPr>
        <p:spPr bwMode="auto">
          <a:xfrm>
            <a:off x="7769154" y="2177149"/>
            <a:ext cx="894772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0.3220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7" name="AutoShape 64"/>
          <p:cNvSpPr>
            <a:spLocks noChangeArrowheads="1"/>
          </p:cNvSpPr>
          <p:nvPr/>
        </p:nvSpPr>
        <p:spPr bwMode="auto">
          <a:xfrm>
            <a:off x="5239291" y="1210494"/>
            <a:ext cx="231867" cy="4572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7904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8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3072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502BBD0-7A61-46E8-BE41-77A23C3852D9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66</a:t>
            </a:fld>
            <a:endParaRPr lang="en-US" altLang="zh-TW" sz="1400" smtClean="0"/>
          </a:p>
        </p:txBody>
      </p:sp>
      <p:graphicFrame>
        <p:nvGraphicFramePr>
          <p:cNvPr id="6" name="Group 42"/>
          <p:cNvGraphicFramePr>
            <a:graphicFrameLocks/>
          </p:cNvGraphicFramePr>
          <p:nvPr/>
        </p:nvGraphicFramePr>
        <p:xfrm>
          <a:off x="5410199" y="457200"/>
          <a:ext cx="3236915" cy="1188720"/>
        </p:xfrm>
        <a:graphic>
          <a:graphicData uri="http://schemas.openxmlformats.org/drawingml/2006/table">
            <a:tbl>
              <a:tblPr/>
              <a:tblGrid>
                <a:gridCol w="809585">
                  <a:extLst>
                    <a:ext uri="{9D8B030D-6E8A-4147-A177-3AD203B41FA5}">
                      <a16:colId xmlns:a16="http://schemas.microsoft.com/office/drawing/2014/main" val="3773438489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Time</a:t>
                      </a:r>
                      <a:endParaRPr kumimoji="0" lang="en-US" sz="20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Group 40"/>
          <p:cNvGraphicFramePr>
            <a:graphicFrameLocks noGrp="1"/>
          </p:cNvGraphicFramePr>
          <p:nvPr/>
        </p:nvGraphicFramePr>
        <p:xfrm>
          <a:off x="6858002" y="1774825"/>
          <a:ext cx="1801812" cy="792168"/>
        </p:xfrm>
        <a:graphic>
          <a:graphicData uri="http://schemas.openxmlformats.org/drawingml/2006/table">
            <a:tbl>
              <a:tblPr/>
              <a:tblGrid>
                <a:gridCol w="900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76200" y="228600"/>
            <a:ext cx="5357786" cy="1385848"/>
            <a:chOff x="76200" y="228600"/>
            <a:chExt cx="5357786" cy="1385848"/>
          </a:xfrm>
        </p:grpSpPr>
        <p:sp>
          <p:nvSpPr>
            <p:cNvPr id="8" name="TextBox 11"/>
            <p:cNvSpPr txBox="1">
              <a:spLocks noChangeArrowheads="1"/>
            </p:cNvSpPr>
            <p:nvPr/>
          </p:nvSpPr>
          <p:spPr bwMode="auto">
            <a:xfrm>
              <a:off x="101257" y="228600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f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(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f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b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f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9" name="TextBox 11"/>
            <p:cNvSpPr txBox="1">
              <a:spLocks noChangeArrowheads="1"/>
            </p:cNvSpPr>
            <p:nvPr/>
          </p:nvSpPr>
          <p:spPr bwMode="auto">
            <a:xfrm>
              <a:off x="76200" y="732592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smtClean="0">
                  <a:latin typeface="Arial" panose="020B0604020202020204" pitchFamily="34" charset="0"/>
                </a:rPr>
                <a:t>i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(W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i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b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i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10" name="TextBox 11"/>
            <p:cNvSpPr txBox="1">
              <a:spLocks noChangeArrowheads="1"/>
            </p:cNvSpPr>
            <p:nvPr/>
          </p:nvSpPr>
          <p:spPr bwMode="auto">
            <a:xfrm>
              <a:off x="76200" y="1217573"/>
              <a:ext cx="2774774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smtClean="0">
                  <a:latin typeface="Arial" panose="020B0604020202020204" pitchFamily="34" charset="0"/>
                </a:rPr>
                <a:t>a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tanh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(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11" name="TextBox 11"/>
            <p:cNvSpPr txBox="1">
              <a:spLocks noChangeArrowheads="1"/>
            </p:cNvSpPr>
            <p:nvPr/>
          </p:nvSpPr>
          <p:spPr bwMode="auto">
            <a:xfrm>
              <a:off x="2834854" y="242054"/>
              <a:ext cx="2081093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s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f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 smtClean="0">
                  <a:latin typeface="Arial" panose="020B0604020202020204" pitchFamily="34" charset="0"/>
                </a:rPr>
                <a:t>.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s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+ i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 smtClean="0">
                  <a:latin typeface="Arial" panose="020B0604020202020204" pitchFamily="34" charset="0"/>
                </a:rPr>
                <a:t>.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a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endParaRPr lang="en-US" altLang="en-US" sz="1800" baseline="-25000" dirty="0">
                <a:latin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>
              <a:off x="2834854" y="750848"/>
              <a:ext cx="2599132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o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(W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o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o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13" name="TextBox 11"/>
            <p:cNvSpPr txBox="1">
              <a:spLocks noChangeArrowheads="1"/>
            </p:cNvSpPr>
            <p:nvPr/>
          </p:nvSpPr>
          <p:spPr bwMode="auto">
            <a:xfrm>
              <a:off x="2819400" y="1245116"/>
              <a:ext cx="1996535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o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 smtClean="0">
                  <a:latin typeface="Arial" panose="020B0604020202020204" pitchFamily="34" charset="0"/>
                </a:rPr>
                <a:t>.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tanh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(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s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343757" y="2652718"/>
            <a:ext cx="2600218" cy="3970318"/>
            <a:chOff x="6343757" y="2652718"/>
            <a:chExt cx="2600218" cy="3970318"/>
          </a:xfrm>
        </p:grpSpPr>
        <p:sp>
          <p:nvSpPr>
            <p:cNvPr id="17" name="TextBox 11"/>
            <p:cNvSpPr txBox="1">
              <a:spLocks noChangeArrowheads="1"/>
            </p:cNvSpPr>
            <p:nvPr/>
          </p:nvSpPr>
          <p:spPr bwMode="auto">
            <a:xfrm>
              <a:off x="6343757" y="2652718"/>
              <a:ext cx="2600218" cy="397031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6381267" y="2689574"/>
                  <a:ext cx="1294778" cy="823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err="1" smtClean="0"/>
                    <a:t>f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1267" y="2689574"/>
                  <a:ext cx="1294778" cy="823110"/>
                </a:xfrm>
                <a:prstGeom prst="rect">
                  <a:avLst/>
                </a:prstGeom>
                <a:blipFill>
                  <a:blip r:embed="rId2"/>
                  <a:stretch>
                    <a:fillRect l="-42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6412655" y="3600633"/>
                  <a:ext cx="1294778" cy="823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smtClean="0"/>
                    <a:t>i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12655" y="3600633"/>
                  <a:ext cx="1294778" cy="823110"/>
                </a:xfrm>
                <a:prstGeom prst="rect">
                  <a:avLst/>
                </a:prstGeom>
                <a:blipFill>
                  <a:blip r:embed="rId3"/>
                  <a:stretch>
                    <a:fillRect l="-42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6396112" y="4523590"/>
                  <a:ext cx="1327864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err="1" smtClean="0"/>
                    <a:t>a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96112" y="4523590"/>
                  <a:ext cx="1327864" cy="824906"/>
                </a:xfrm>
                <a:prstGeom prst="rect">
                  <a:avLst/>
                </a:prstGeom>
                <a:blipFill>
                  <a:blip r:embed="rId4"/>
                  <a:stretch>
                    <a:fillRect l="-367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6343757" y="5371658"/>
                  <a:ext cx="1332288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smtClean="0"/>
                    <a:t>o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43757" y="5371658"/>
                  <a:ext cx="1332288" cy="824906"/>
                </a:xfrm>
                <a:prstGeom prst="rect">
                  <a:avLst/>
                </a:prstGeom>
                <a:blipFill>
                  <a:blip r:embed="rId5"/>
                  <a:stretch>
                    <a:fillRect l="-412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TextBox 13"/>
            <p:cNvSpPr txBox="1"/>
            <p:nvPr/>
          </p:nvSpPr>
          <p:spPr>
            <a:xfrm>
              <a:off x="7707433" y="2916463"/>
              <a:ext cx="9396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  <a:r>
                <a:rPr lang="en-US" baseline="-25000" dirty="0" smtClean="0"/>
                <a:t>f</a:t>
              </a:r>
              <a:r>
                <a:rPr lang="en-US" dirty="0" smtClean="0"/>
                <a:t> = 0.4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720133" y="3805686"/>
              <a:ext cx="9396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i</a:t>
              </a:r>
              <a:r>
                <a:rPr lang="en-US" dirty="0" smtClean="0"/>
                <a:t> = 0.2</a:t>
              </a:r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693567" y="4694909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a</a:t>
              </a:r>
              <a:r>
                <a:rPr lang="en-US" dirty="0" smtClean="0"/>
                <a:t> = 0.5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676045" y="5584132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o</a:t>
              </a:r>
              <a:r>
                <a:rPr lang="en-US" dirty="0" smtClean="0"/>
                <a:t> = 0.3</a:t>
              </a:r>
              <a:endParaRPr lang="en-US" dirty="0"/>
            </a:p>
          </p:txBody>
        </p:sp>
      </p:grpSp>
      <p:sp>
        <p:nvSpPr>
          <p:cNvPr id="29" name="Text Box 122"/>
          <p:cNvSpPr txBox="1">
            <a:spLocks noChangeArrowheads="1"/>
          </p:cNvSpPr>
          <p:nvPr/>
        </p:nvSpPr>
        <p:spPr bwMode="auto">
          <a:xfrm>
            <a:off x="76200" y="1747202"/>
            <a:ext cx="3802063" cy="3683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chemeClr val="tx2"/>
                </a:solidFill>
                <a:latin typeface="Arial" panose="020B0604020202020204" pitchFamily="34" charset="0"/>
              </a:rPr>
              <a:t>Step 1 </a:t>
            </a:r>
            <a:r>
              <a:rPr lang="en-US" altLang="en-US" sz="1800" dirty="0">
                <a:latin typeface="Arial" panose="020B0604020202020204" pitchFamily="34" charset="0"/>
              </a:rPr>
              <a:t>(Input Forward Propagation)</a:t>
            </a:r>
          </a:p>
        </p:txBody>
      </p:sp>
      <p:sp>
        <p:nvSpPr>
          <p:cNvPr id="34" name="Text Box 39"/>
          <p:cNvSpPr txBox="1">
            <a:spLocks noChangeArrowheads="1"/>
          </p:cNvSpPr>
          <p:nvPr/>
        </p:nvSpPr>
        <p:spPr bwMode="auto">
          <a:xfrm>
            <a:off x="4663397" y="4148722"/>
            <a:ext cx="168979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f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= 0.7763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5" name="Text Box 39"/>
          <p:cNvSpPr txBox="1">
            <a:spLocks noChangeArrowheads="1"/>
          </p:cNvSpPr>
          <p:nvPr/>
        </p:nvSpPr>
        <p:spPr bwMode="auto">
          <a:xfrm>
            <a:off x="4673257" y="4570968"/>
            <a:ext cx="1667325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i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 = 0.6669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6" name="Text Box 39"/>
          <p:cNvSpPr txBox="1">
            <a:spLocks noChangeArrowheads="1"/>
          </p:cNvSpPr>
          <p:nvPr/>
        </p:nvSpPr>
        <p:spPr bwMode="auto">
          <a:xfrm>
            <a:off x="4657376" y="4993214"/>
            <a:ext cx="168320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a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 </a:t>
            </a:r>
            <a:r>
              <a:rPr lang="en-US" altLang="en-US" sz="1800" dirty="0" smtClean="0">
                <a:latin typeface="Arial" panose="020B0604020202020204" pitchFamily="34" charset="0"/>
              </a:rPr>
              <a:t>= 0.7535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7" name="Text Box 39"/>
          <p:cNvSpPr txBox="1">
            <a:spLocks noChangeArrowheads="1"/>
          </p:cNvSpPr>
          <p:nvPr/>
        </p:nvSpPr>
        <p:spPr bwMode="auto">
          <a:xfrm>
            <a:off x="4659843" y="5421868"/>
            <a:ext cx="1512357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s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= 0.7525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2" name="Text Box 39"/>
          <p:cNvSpPr txBox="1">
            <a:spLocks noChangeArrowheads="1"/>
          </p:cNvSpPr>
          <p:nvPr/>
        </p:nvSpPr>
        <p:spPr bwMode="auto">
          <a:xfrm>
            <a:off x="113957" y="2203887"/>
            <a:ext cx="1835759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= o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</a:t>
            </a:r>
            <a:r>
              <a:rPr lang="en-US" altLang="en-US" sz="1800" baseline="30000" dirty="0" smtClean="0">
                <a:latin typeface="Arial" panose="020B0604020202020204" pitchFamily="34" charset="0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</a:rPr>
              <a:t> </a:t>
            </a:r>
            <a:r>
              <a:rPr lang="en-US" altLang="en-US" sz="1800" dirty="0" err="1" smtClean="0">
                <a:latin typeface="Arial" panose="020B0604020202020204" pitchFamily="34" charset="0"/>
              </a:rPr>
              <a:t>tanh</a:t>
            </a:r>
            <a:r>
              <a:rPr lang="en-US" altLang="en-US" sz="1800" dirty="0" smtClean="0">
                <a:latin typeface="Arial" panose="020B0604020202020204" pitchFamily="34" charset="0"/>
              </a:rPr>
              <a:t>(s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8" name="Text Box 39"/>
          <p:cNvSpPr txBox="1">
            <a:spLocks noChangeArrowheads="1"/>
          </p:cNvSpPr>
          <p:nvPr/>
        </p:nvSpPr>
        <p:spPr bwMode="auto">
          <a:xfrm>
            <a:off x="101256" y="2590165"/>
            <a:ext cx="2749717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0.8471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tanh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(0.7525)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0" name="Text Box 39"/>
          <p:cNvSpPr txBox="1">
            <a:spLocks noChangeArrowheads="1"/>
          </p:cNvSpPr>
          <p:nvPr/>
        </p:nvSpPr>
        <p:spPr bwMode="auto">
          <a:xfrm>
            <a:off x="113957" y="2983468"/>
            <a:ext cx="1410043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0.5393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2" name="Text Box 39"/>
          <p:cNvSpPr txBox="1">
            <a:spLocks noChangeArrowheads="1"/>
          </p:cNvSpPr>
          <p:nvPr/>
        </p:nvSpPr>
        <p:spPr bwMode="auto">
          <a:xfrm>
            <a:off x="4647143" y="5847376"/>
            <a:ext cx="1693439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o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= 0.8471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3" name="Text Box 39"/>
          <p:cNvSpPr txBox="1">
            <a:spLocks noChangeArrowheads="1"/>
          </p:cNvSpPr>
          <p:nvPr/>
        </p:nvSpPr>
        <p:spPr bwMode="auto">
          <a:xfrm>
            <a:off x="4631976" y="6260068"/>
            <a:ext cx="170860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0.5393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9" name="Text Box 39"/>
          <p:cNvSpPr txBox="1">
            <a:spLocks noChangeArrowheads="1"/>
          </p:cNvSpPr>
          <p:nvPr/>
        </p:nvSpPr>
        <p:spPr bwMode="auto">
          <a:xfrm>
            <a:off x="6835468" y="2180523"/>
            <a:ext cx="937797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0.2107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1" name="Text Box 39"/>
          <p:cNvSpPr txBox="1">
            <a:spLocks noChangeArrowheads="1"/>
          </p:cNvSpPr>
          <p:nvPr/>
        </p:nvSpPr>
        <p:spPr bwMode="auto">
          <a:xfrm>
            <a:off x="6980202" y="1771079"/>
            <a:ext cx="648330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4" name="Text Box 39"/>
          <p:cNvSpPr txBox="1">
            <a:spLocks noChangeArrowheads="1"/>
          </p:cNvSpPr>
          <p:nvPr/>
        </p:nvSpPr>
        <p:spPr bwMode="auto">
          <a:xfrm>
            <a:off x="7844176" y="1793953"/>
            <a:ext cx="680140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s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5" name="Text Box 39"/>
          <p:cNvSpPr txBox="1">
            <a:spLocks noChangeArrowheads="1"/>
          </p:cNvSpPr>
          <p:nvPr/>
        </p:nvSpPr>
        <p:spPr bwMode="auto">
          <a:xfrm>
            <a:off x="7769154" y="2177149"/>
            <a:ext cx="894772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0.3220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6" name="AutoShape 64"/>
          <p:cNvSpPr>
            <a:spLocks noChangeArrowheads="1"/>
          </p:cNvSpPr>
          <p:nvPr/>
        </p:nvSpPr>
        <p:spPr bwMode="auto">
          <a:xfrm>
            <a:off x="5239291" y="1210494"/>
            <a:ext cx="231867" cy="4572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6081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8" grpId="0" animBg="1"/>
      <p:bldP spid="40" grpId="0" animBg="1"/>
      <p:bldP spid="43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3072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502BBD0-7A61-46E8-BE41-77A23C3852D9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67</a:t>
            </a:fld>
            <a:endParaRPr lang="en-US" altLang="zh-TW" sz="1400" smtClean="0"/>
          </a:p>
        </p:txBody>
      </p:sp>
      <p:graphicFrame>
        <p:nvGraphicFramePr>
          <p:cNvPr id="6" name="Group 42"/>
          <p:cNvGraphicFramePr>
            <a:graphicFrameLocks/>
          </p:cNvGraphicFramePr>
          <p:nvPr/>
        </p:nvGraphicFramePr>
        <p:xfrm>
          <a:off x="5410199" y="457200"/>
          <a:ext cx="3236915" cy="1188720"/>
        </p:xfrm>
        <a:graphic>
          <a:graphicData uri="http://schemas.openxmlformats.org/drawingml/2006/table">
            <a:tbl>
              <a:tblPr/>
              <a:tblGrid>
                <a:gridCol w="809585">
                  <a:extLst>
                    <a:ext uri="{9D8B030D-6E8A-4147-A177-3AD203B41FA5}">
                      <a16:colId xmlns:a16="http://schemas.microsoft.com/office/drawing/2014/main" val="3773438489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Time</a:t>
                      </a:r>
                      <a:endParaRPr kumimoji="0" lang="en-US" sz="20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Group 40"/>
          <p:cNvGraphicFramePr>
            <a:graphicFrameLocks noGrp="1"/>
          </p:cNvGraphicFramePr>
          <p:nvPr/>
        </p:nvGraphicFramePr>
        <p:xfrm>
          <a:off x="6858002" y="1774825"/>
          <a:ext cx="1801812" cy="792168"/>
        </p:xfrm>
        <a:graphic>
          <a:graphicData uri="http://schemas.openxmlformats.org/drawingml/2006/table">
            <a:tbl>
              <a:tblPr/>
              <a:tblGrid>
                <a:gridCol w="900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76200" y="228600"/>
            <a:ext cx="5357786" cy="1385848"/>
            <a:chOff x="76200" y="228600"/>
            <a:chExt cx="5357786" cy="1385848"/>
          </a:xfrm>
        </p:grpSpPr>
        <p:sp>
          <p:nvSpPr>
            <p:cNvPr id="8" name="TextBox 11"/>
            <p:cNvSpPr txBox="1">
              <a:spLocks noChangeArrowheads="1"/>
            </p:cNvSpPr>
            <p:nvPr/>
          </p:nvSpPr>
          <p:spPr bwMode="auto">
            <a:xfrm>
              <a:off x="101257" y="228600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f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(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f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b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f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9" name="TextBox 11"/>
            <p:cNvSpPr txBox="1">
              <a:spLocks noChangeArrowheads="1"/>
            </p:cNvSpPr>
            <p:nvPr/>
          </p:nvSpPr>
          <p:spPr bwMode="auto">
            <a:xfrm>
              <a:off x="76200" y="732592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smtClean="0">
                  <a:latin typeface="Arial" panose="020B0604020202020204" pitchFamily="34" charset="0"/>
                </a:rPr>
                <a:t>i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(W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i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b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i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10" name="TextBox 11"/>
            <p:cNvSpPr txBox="1">
              <a:spLocks noChangeArrowheads="1"/>
            </p:cNvSpPr>
            <p:nvPr/>
          </p:nvSpPr>
          <p:spPr bwMode="auto">
            <a:xfrm>
              <a:off x="76200" y="1217573"/>
              <a:ext cx="2774774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smtClean="0">
                  <a:latin typeface="Arial" panose="020B0604020202020204" pitchFamily="34" charset="0"/>
                </a:rPr>
                <a:t>a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tanh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(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11" name="TextBox 11"/>
            <p:cNvSpPr txBox="1">
              <a:spLocks noChangeArrowheads="1"/>
            </p:cNvSpPr>
            <p:nvPr/>
          </p:nvSpPr>
          <p:spPr bwMode="auto">
            <a:xfrm>
              <a:off x="2834854" y="242054"/>
              <a:ext cx="2081093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s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f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 smtClean="0">
                  <a:latin typeface="Arial" panose="020B0604020202020204" pitchFamily="34" charset="0"/>
                </a:rPr>
                <a:t>.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s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+ i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 smtClean="0">
                  <a:latin typeface="Arial" panose="020B0604020202020204" pitchFamily="34" charset="0"/>
                </a:rPr>
                <a:t>.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a</a:t>
              </a:r>
              <a:r>
                <a:rPr lang="en-US" altLang="en-US" sz="1800" baseline="-25000" dirty="0" smtClean="0">
                  <a:latin typeface="Arial" panose="020B0604020202020204" pitchFamily="34" charset="0"/>
                </a:rPr>
                <a:t>t</a:t>
              </a:r>
              <a:endParaRPr lang="en-US" altLang="en-US" sz="1800" baseline="-25000" dirty="0">
                <a:latin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>
              <a:off x="2834854" y="750848"/>
              <a:ext cx="2599132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o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(W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o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  <a:sym typeface="Symbol" panose="05050102010706020507" pitchFamily="18" charset="2"/>
                </a:rPr>
                <a:t>o</a:t>
              </a:r>
              <a:r>
                <a:rPr lang="en-US" altLang="en-US" sz="1800" dirty="0" smtClean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13" name="TextBox 11"/>
            <p:cNvSpPr txBox="1">
              <a:spLocks noChangeArrowheads="1"/>
            </p:cNvSpPr>
            <p:nvPr/>
          </p:nvSpPr>
          <p:spPr bwMode="auto">
            <a:xfrm>
              <a:off x="2819400" y="1245116"/>
              <a:ext cx="1996535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o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 smtClean="0">
                  <a:latin typeface="Arial" panose="020B0604020202020204" pitchFamily="34" charset="0"/>
                </a:rPr>
                <a:t>.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 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tanh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(</a:t>
              </a:r>
              <a:r>
                <a:rPr lang="en-US" altLang="en-US" sz="1800" dirty="0" err="1" smtClean="0">
                  <a:latin typeface="Arial" panose="020B0604020202020204" pitchFamily="34" charset="0"/>
                </a:rPr>
                <a:t>s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343757" y="2652718"/>
            <a:ext cx="2600218" cy="3970318"/>
            <a:chOff x="6343757" y="2652718"/>
            <a:chExt cx="2600218" cy="3970318"/>
          </a:xfrm>
        </p:grpSpPr>
        <p:sp>
          <p:nvSpPr>
            <p:cNvPr id="17" name="TextBox 11"/>
            <p:cNvSpPr txBox="1">
              <a:spLocks noChangeArrowheads="1"/>
            </p:cNvSpPr>
            <p:nvPr/>
          </p:nvSpPr>
          <p:spPr bwMode="auto">
            <a:xfrm>
              <a:off x="6343757" y="2652718"/>
              <a:ext cx="2600218" cy="397031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6381267" y="2689574"/>
                  <a:ext cx="1294778" cy="823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err="1" smtClean="0"/>
                    <a:t>f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1267" y="2689574"/>
                  <a:ext cx="1294778" cy="823110"/>
                </a:xfrm>
                <a:prstGeom prst="rect">
                  <a:avLst/>
                </a:prstGeom>
                <a:blipFill>
                  <a:blip r:embed="rId2"/>
                  <a:stretch>
                    <a:fillRect l="-42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6412655" y="3600633"/>
                  <a:ext cx="1294778" cy="823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smtClean="0"/>
                    <a:t>i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12655" y="3600633"/>
                  <a:ext cx="1294778" cy="823110"/>
                </a:xfrm>
                <a:prstGeom prst="rect">
                  <a:avLst/>
                </a:prstGeom>
                <a:blipFill>
                  <a:blip r:embed="rId3"/>
                  <a:stretch>
                    <a:fillRect l="-42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6396112" y="4523590"/>
                  <a:ext cx="1327864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err="1" smtClean="0"/>
                    <a:t>a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96112" y="4523590"/>
                  <a:ext cx="1327864" cy="824906"/>
                </a:xfrm>
                <a:prstGeom prst="rect">
                  <a:avLst/>
                </a:prstGeom>
                <a:blipFill>
                  <a:blip r:embed="rId4"/>
                  <a:stretch>
                    <a:fillRect l="-367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6343757" y="5371658"/>
                  <a:ext cx="1332288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smtClean="0"/>
                    <a:t>o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43757" y="5371658"/>
                  <a:ext cx="1332288" cy="824906"/>
                </a:xfrm>
                <a:prstGeom prst="rect">
                  <a:avLst/>
                </a:prstGeom>
                <a:blipFill>
                  <a:blip r:embed="rId5"/>
                  <a:stretch>
                    <a:fillRect l="-412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TextBox 13"/>
            <p:cNvSpPr txBox="1"/>
            <p:nvPr/>
          </p:nvSpPr>
          <p:spPr>
            <a:xfrm>
              <a:off x="7707433" y="2916463"/>
              <a:ext cx="9396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  <a:r>
                <a:rPr lang="en-US" baseline="-25000" dirty="0" smtClean="0"/>
                <a:t>f</a:t>
              </a:r>
              <a:r>
                <a:rPr lang="en-US" dirty="0" smtClean="0"/>
                <a:t> = 0.4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720133" y="3805686"/>
              <a:ext cx="9396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i</a:t>
              </a:r>
              <a:r>
                <a:rPr lang="en-US" dirty="0" smtClean="0"/>
                <a:t> = 0.2</a:t>
              </a:r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693567" y="4694909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a</a:t>
              </a:r>
              <a:r>
                <a:rPr lang="en-US" dirty="0" smtClean="0"/>
                <a:t> = 0.5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676045" y="5584132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o</a:t>
              </a:r>
              <a:r>
                <a:rPr lang="en-US" dirty="0" smtClean="0"/>
                <a:t> = 0.3</a:t>
              </a:r>
              <a:endParaRPr lang="en-US" dirty="0"/>
            </a:p>
          </p:txBody>
        </p:sp>
      </p:grpSp>
      <p:sp>
        <p:nvSpPr>
          <p:cNvPr id="29" name="Text Box 122"/>
          <p:cNvSpPr txBox="1">
            <a:spLocks noChangeArrowheads="1"/>
          </p:cNvSpPr>
          <p:nvPr/>
        </p:nvSpPr>
        <p:spPr bwMode="auto">
          <a:xfrm>
            <a:off x="76200" y="1747202"/>
            <a:ext cx="3802063" cy="3683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chemeClr val="tx2"/>
                </a:solidFill>
                <a:latin typeface="Arial" panose="020B0604020202020204" pitchFamily="34" charset="0"/>
              </a:rPr>
              <a:t>Step 1 </a:t>
            </a:r>
            <a:r>
              <a:rPr lang="en-US" altLang="en-US" sz="1800" dirty="0">
                <a:latin typeface="Arial" panose="020B0604020202020204" pitchFamily="34" charset="0"/>
              </a:rPr>
              <a:t>(Input Forward Propagation)</a:t>
            </a:r>
          </a:p>
        </p:txBody>
      </p:sp>
      <p:sp>
        <p:nvSpPr>
          <p:cNvPr id="34" name="Text Box 39"/>
          <p:cNvSpPr txBox="1">
            <a:spLocks noChangeArrowheads="1"/>
          </p:cNvSpPr>
          <p:nvPr/>
        </p:nvSpPr>
        <p:spPr bwMode="auto">
          <a:xfrm>
            <a:off x="4663397" y="4148722"/>
            <a:ext cx="168979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f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= 0.7763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5" name="Text Box 39"/>
          <p:cNvSpPr txBox="1">
            <a:spLocks noChangeArrowheads="1"/>
          </p:cNvSpPr>
          <p:nvPr/>
        </p:nvSpPr>
        <p:spPr bwMode="auto">
          <a:xfrm>
            <a:off x="4673257" y="4570968"/>
            <a:ext cx="1667325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i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 = 0.6669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6" name="Text Box 39"/>
          <p:cNvSpPr txBox="1">
            <a:spLocks noChangeArrowheads="1"/>
          </p:cNvSpPr>
          <p:nvPr/>
        </p:nvSpPr>
        <p:spPr bwMode="auto">
          <a:xfrm>
            <a:off x="4657376" y="4993214"/>
            <a:ext cx="168320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a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 </a:t>
            </a:r>
            <a:r>
              <a:rPr lang="en-US" altLang="en-US" sz="1800" dirty="0" smtClean="0">
                <a:latin typeface="Arial" panose="020B0604020202020204" pitchFamily="34" charset="0"/>
              </a:rPr>
              <a:t>= 0.7535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7" name="Text Box 39"/>
          <p:cNvSpPr txBox="1">
            <a:spLocks noChangeArrowheads="1"/>
          </p:cNvSpPr>
          <p:nvPr/>
        </p:nvSpPr>
        <p:spPr bwMode="auto">
          <a:xfrm>
            <a:off x="4659843" y="5421868"/>
            <a:ext cx="1512357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s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= 0.7525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2" name="Text Box 39"/>
          <p:cNvSpPr txBox="1">
            <a:spLocks noChangeArrowheads="1"/>
          </p:cNvSpPr>
          <p:nvPr/>
        </p:nvSpPr>
        <p:spPr bwMode="auto">
          <a:xfrm>
            <a:off x="4647143" y="5847376"/>
            <a:ext cx="1693439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o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= 0.8471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3" name="Text Box 39"/>
          <p:cNvSpPr txBox="1">
            <a:spLocks noChangeArrowheads="1"/>
          </p:cNvSpPr>
          <p:nvPr/>
        </p:nvSpPr>
        <p:spPr bwMode="auto">
          <a:xfrm>
            <a:off x="4631976" y="6260068"/>
            <a:ext cx="170860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0.5393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4" name="Text Box 39"/>
          <p:cNvSpPr txBox="1">
            <a:spLocks noChangeArrowheads="1"/>
          </p:cNvSpPr>
          <p:nvPr/>
        </p:nvSpPr>
        <p:spPr bwMode="auto">
          <a:xfrm>
            <a:off x="138454" y="2286000"/>
            <a:ext cx="1934161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Error = 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- y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5" name="Text Box 39"/>
          <p:cNvSpPr txBox="1">
            <a:spLocks noChangeArrowheads="1"/>
          </p:cNvSpPr>
          <p:nvPr/>
        </p:nvSpPr>
        <p:spPr bwMode="auto">
          <a:xfrm>
            <a:off x="153470" y="2681680"/>
            <a:ext cx="2361130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      = 0.5393 – 0.5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6" name="Text Box 39"/>
          <p:cNvSpPr txBox="1">
            <a:spLocks noChangeArrowheads="1"/>
          </p:cNvSpPr>
          <p:nvPr/>
        </p:nvSpPr>
        <p:spPr bwMode="auto">
          <a:xfrm>
            <a:off x="160675" y="3115546"/>
            <a:ext cx="2361130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      = 0.0393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8" name="Text Box 39"/>
          <p:cNvSpPr txBox="1">
            <a:spLocks noChangeArrowheads="1"/>
          </p:cNvSpPr>
          <p:nvPr/>
        </p:nvSpPr>
        <p:spPr bwMode="auto">
          <a:xfrm>
            <a:off x="6835468" y="2180523"/>
            <a:ext cx="937797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0.2107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9" name="Text Box 39"/>
          <p:cNvSpPr txBox="1">
            <a:spLocks noChangeArrowheads="1"/>
          </p:cNvSpPr>
          <p:nvPr/>
        </p:nvSpPr>
        <p:spPr bwMode="auto">
          <a:xfrm>
            <a:off x="6980202" y="1771079"/>
            <a:ext cx="648330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0" name="Text Box 39"/>
          <p:cNvSpPr txBox="1">
            <a:spLocks noChangeArrowheads="1"/>
          </p:cNvSpPr>
          <p:nvPr/>
        </p:nvSpPr>
        <p:spPr bwMode="auto">
          <a:xfrm>
            <a:off x="7844176" y="1793953"/>
            <a:ext cx="680140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s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1" name="Text Box 39"/>
          <p:cNvSpPr txBox="1">
            <a:spLocks noChangeArrowheads="1"/>
          </p:cNvSpPr>
          <p:nvPr/>
        </p:nvSpPr>
        <p:spPr bwMode="auto">
          <a:xfrm>
            <a:off x="7769154" y="2177149"/>
            <a:ext cx="894772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0.3220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7" name="AutoShape 64"/>
          <p:cNvSpPr>
            <a:spLocks noChangeArrowheads="1"/>
          </p:cNvSpPr>
          <p:nvPr/>
        </p:nvSpPr>
        <p:spPr bwMode="auto">
          <a:xfrm>
            <a:off x="5239291" y="1210494"/>
            <a:ext cx="231867" cy="4572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465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Similar to the “neural network”, the LSTM model (and the basic RNN model) could also have multiple layers and have multiple memory units in each layer.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B977DA-0E0B-4A69-B481-E3DC633E6D30}" type="slidenum">
              <a:rPr lang="zh-TW" altLang="en-US" smtClean="0"/>
              <a:pPr>
                <a:defRPr/>
              </a:pPr>
              <a:t>68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65664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RNN</a:t>
            </a:r>
            <a:endParaRPr lang="en-US" altLang="zh-TW" dirty="0"/>
          </a:p>
        </p:txBody>
      </p:sp>
      <p:sp>
        <p:nvSpPr>
          <p:cNvPr id="3481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3E68601-78F5-4669-B0C1-E1B5B3214883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69</a:t>
            </a:fld>
            <a:endParaRPr lang="en-US" altLang="zh-TW" sz="1400" smtClean="0"/>
          </a:p>
        </p:txBody>
      </p:sp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Multi-layer RNN</a:t>
            </a:r>
          </a:p>
        </p:txBody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4822" name="Rectangle 4"/>
          <p:cNvSpPr>
            <a:spLocks noChangeArrowheads="1"/>
          </p:cNvSpPr>
          <p:nvPr/>
        </p:nvSpPr>
        <p:spPr bwMode="auto">
          <a:xfrm>
            <a:off x="3219450" y="1933575"/>
            <a:ext cx="2133600" cy="17526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RNN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4823" name="Line 5"/>
          <p:cNvSpPr>
            <a:spLocks noChangeShapeType="1"/>
          </p:cNvSpPr>
          <p:nvPr/>
        </p:nvSpPr>
        <p:spPr bwMode="auto">
          <a:xfrm>
            <a:off x="2457450" y="25146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4" name="Line 6"/>
          <p:cNvSpPr>
            <a:spLocks noChangeShapeType="1"/>
          </p:cNvSpPr>
          <p:nvPr/>
        </p:nvSpPr>
        <p:spPr bwMode="auto">
          <a:xfrm>
            <a:off x="2457450" y="30480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5" name="Line 7"/>
          <p:cNvSpPr>
            <a:spLocks noChangeShapeType="1"/>
          </p:cNvSpPr>
          <p:nvPr/>
        </p:nvSpPr>
        <p:spPr bwMode="auto">
          <a:xfrm>
            <a:off x="5353050" y="292417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6" name="Text Box 8"/>
          <p:cNvSpPr txBox="1">
            <a:spLocks noChangeArrowheads="1"/>
          </p:cNvSpPr>
          <p:nvPr/>
        </p:nvSpPr>
        <p:spPr bwMode="auto">
          <a:xfrm>
            <a:off x="2000250" y="1905000"/>
            <a:ext cx="679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input</a:t>
            </a:r>
          </a:p>
        </p:txBody>
      </p:sp>
      <p:sp>
        <p:nvSpPr>
          <p:cNvPr id="34827" name="Text Box 9"/>
          <p:cNvSpPr txBox="1">
            <a:spLocks noChangeArrowheads="1"/>
          </p:cNvSpPr>
          <p:nvPr/>
        </p:nvSpPr>
        <p:spPr bwMode="auto">
          <a:xfrm>
            <a:off x="5962650" y="2314575"/>
            <a:ext cx="819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output</a:t>
            </a:r>
          </a:p>
        </p:txBody>
      </p:sp>
      <p:sp>
        <p:nvSpPr>
          <p:cNvPr id="34828" name="Text Box 10"/>
          <p:cNvSpPr txBox="1">
            <a:spLocks noChangeArrowheads="1"/>
          </p:cNvSpPr>
          <p:nvPr/>
        </p:nvSpPr>
        <p:spPr bwMode="auto">
          <a:xfrm>
            <a:off x="2151063" y="2300288"/>
            <a:ext cx="3825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x</a:t>
            </a:r>
            <a:r>
              <a:rPr lang="en-US" altLang="en-US" sz="1800" baseline="-250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34829" name="Text Box 11"/>
          <p:cNvSpPr txBox="1">
            <a:spLocks noChangeArrowheads="1"/>
          </p:cNvSpPr>
          <p:nvPr/>
        </p:nvSpPr>
        <p:spPr bwMode="auto">
          <a:xfrm>
            <a:off x="2152650" y="2862263"/>
            <a:ext cx="3825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x</a:t>
            </a:r>
            <a:r>
              <a:rPr lang="en-US" altLang="en-US" sz="1800" baseline="-2500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34830" name="Text Box 12"/>
          <p:cNvSpPr txBox="1">
            <a:spLocks noChangeArrowheads="1"/>
          </p:cNvSpPr>
          <p:nvPr/>
        </p:nvSpPr>
        <p:spPr bwMode="auto">
          <a:xfrm>
            <a:off x="6191250" y="2727325"/>
            <a:ext cx="298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y</a:t>
            </a:r>
            <a:endParaRPr lang="en-US" altLang="en-US" sz="1800" baseline="-25000">
              <a:latin typeface="Arial" panose="020B0604020202020204" pitchFamily="34" charset="0"/>
            </a:endParaRPr>
          </a:p>
        </p:txBody>
      </p:sp>
      <p:sp>
        <p:nvSpPr>
          <p:cNvPr id="34831" name="Line 13"/>
          <p:cNvSpPr>
            <a:spLocks noChangeShapeType="1"/>
          </p:cNvSpPr>
          <p:nvPr/>
        </p:nvSpPr>
        <p:spPr bwMode="auto">
          <a:xfrm>
            <a:off x="2362200" y="484822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2" name="Line 14"/>
          <p:cNvSpPr>
            <a:spLocks noChangeShapeType="1"/>
          </p:cNvSpPr>
          <p:nvPr/>
        </p:nvSpPr>
        <p:spPr bwMode="auto">
          <a:xfrm>
            <a:off x="2362200" y="538162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3" name="Line 15"/>
          <p:cNvSpPr>
            <a:spLocks noChangeShapeType="1"/>
          </p:cNvSpPr>
          <p:nvPr/>
        </p:nvSpPr>
        <p:spPr bwMode="auto">
          <a:xfrm>
            <a:off x="5257800" y="52578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4" name="Text Box 16"/>
          <p:cNvSpPr txBox="1">
            <a:spLocks noChangeArrowheads="1"/>
          </p:cNvSpPr>
          <p:nvPr/>
        </p:nvSpPr>
        <p:spPr bwMode="auto">
          <a:xfrm>
            <a:off x="1905000" y="4238625"/>
            <a:ext cx="679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input</a:t>
            </a:r>
          </a:p>
        </p:txBody>
      </p:sp>
      <p:sp>
        <p:nvSpPr>
          <p:cNvPr id="34835" name="Text Box 17"/>
          <p:cNvSpPr txBox="1">
            <a:spLocks noChangeArrowheads="1"/>
          </p:cNvSpPr>
          <p:nvPr/>
        </p:nvSpPr>
        <p:spPr bwMode="auto">
          <a:xfrm>
            <a:off x="5867400" y="4648200"/>
            <a:ext cx="819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output</a:t>
            </a:r>
          </a:p>
        </p:txBody>
      </p:sp>
      <p:sp>
        <p:nvSpPr>
          <p:cNvPr id="34836" name="Text Box 18"/>
          <p:cNvSpPr txBox="1">
            <a:spLocks noChangeArrowheads="1"/>
          </p:cNvSpPr>
          <p:nvPr/>
        </p:nvSpPr>
        <p:spPr bwMode="auto">
          <a:xfrm>
            <a:off x="2055813" y="4633913"/>
            <a:ext cx="3825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x</a:t>
            </a:r>
            <a:r>
              <a:rPr lang="en-US" altLang="en-US" sz="1800" baseline="-250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34837" name="Text Box 19"/>
          <p:cNvSpPr txBox="1">
            <a:spLocks noChangeArrowheads="1"/>
          </p:cNvSpPr>
          <p:nvPr/>
        </p:nvSpPr>
        <p:spPr bwMode="auto">
          <a:xfrm>
            <a:off x="2057400" y="5195888"/>
            <a:ext cx="3825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x</a:t>
            </a:r>
            <a:r>
              <a:rPr lang="en-US" altLang="en-US" sz="1800" baseline="-2500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34838" name="Text Box 20"/>
          <p:cNvSpPr txBox="1">
            <a:spLocks noChangeArrowheads="1"/>
          </p:cNvSpPr>
          <p:nvPr/>
        </p:nvSpPr>
        <p:spPr bwMode="auto">
          <a:xfrm>
            <a:off x="6096000" y="5060950"/>
            <a:ext cx="298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y</a:t>
            </a:r>
            <a:endParaRPr lang="en-US" altLang="en-US" sz="1800" baseline="-25000">
              <a:latin typeface="Arial" panose="020B0604020202020204" pitchFamily="34" charset="0"/>
            </a:endParaRPr>
          </a:p>
        </p:txBody>
      </p:sp>
      <p:sp>
        <p:nvSpPr>
          <p:cNvPr id="34839" name="Oval 21"/>
          <p:cNvSpPr>
            <a:spLocks noChangeArrowheads="1"/>
          </p:cNvSpPr>
          <p:nvPr/>
        </p:nvSpPr>
        <p:spPr bwMode="auto">
          <a:xfrm>
            <a:off x="3200400" y="4197350"/>
            <a:ext cx="1981200" cy="1898650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Memory Unit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grpSp>
        <p:nvGrpSpPr>
          <p:cNvPr id="25" name="Group 14"/>
          <p:cNvGrpSpPr>
            <a:grpSpLocks/>
          </p:cNvGrpSpPr>
          <p:nvPr/>
        </p:nvGrpSpPr>
        <p:grpSpPr bwMode="auto">
          <a:xfrm>
            <a:off x="4286251" y="1660227"/>
            <a:ext cx="1494386" cy="2271763"/>
            <a:chOff x="3830053" y="2667000"/>
            <a:chExt cx="1199147" cy="2795493"/>
          </a:xfrm>
        </p:grpSpPr>
        <p:cxnSp>
          <p:nvCxnSpPr>
            <p:cNvPr id="26" name="Straight Connector 25"/>
            <p:cNvCxnSpPr>
              <a:stCxn id="34822" idx="0"/>
            </p:cNvCxnSpPr>
            <p:nvPr/>
          </p:nvCxnSpPr>
          <p:spPr>
            <a:xfrm flipV="1">
              <a:off x="3830053" y="2686902"/>
              <a:ext cx="0" cy="31646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3830053" y="2667000"/>
              <a:ext cx="11991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5029200" y="2667000"/>
              <a:ext cx="0" cy="279549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H="1">
              <a:off x="3830053" y="5462493"/>
              <a:ext cx="11991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>
              <a:endCxn id="34822" idx="2"/>
            </p:cNvCxnSpPr>
            <p:nvPr/>
          </p:nvCxnSpPr>
          <p:spPr>
            <a:xfrm flipV="1">
              <a:off x="3830053" y="5160008"/>
              <a:ext cx="0" cy="30248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346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RNN</a:t>
            </a:r>
            <a:endParaRPr lang="en-US" altLang="zh-TW" dirty="0"/>
          </a:p>
        </p:txBody>
      </p:sp>
      <p:sp>
        <p:nvSpPr>
          <p:cNvPr id="3584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960A845-C604-4E5D-A26F-59BDB453650D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70</a:t>
            </a:fld>
            <a:endParaRPr lang="en-US" altLang="zh-TW" sz="1400" smtClean="0"/>
          </a:p>
        </p:txBody>
      </p:sp>
      <p:sp>
        <p:nvSpPr>
          <p:cNvPr id="358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Multi-layer RNN</a:t>
            </a:r>
            <a:endParaRPr lang="en-US" altLang="en-US" dirty="0" smtClean="0"/>
          </a:p>
        </p:txBody>
      </p:sp>
      <p:sp>
        <p:nvSpPr>
          <p:cNvPr id="3584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5846" name="Rectangle 4"/>
          <p:cNvSpPr>
            <a:spLocks noChangeArrowheads="1"/>
          </p:cNvSpPr>
          <p:nvPr/>
        </p:nvSpPr>
        <p:spPr bwMode="auto">
          <a:xfrm>
            <a:off x="3219450" y="1933575"/>
            <a:ext cx="2133600" cy="17526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RNN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5847" name="Line 5"/>
          <p:cNvSpPr>
            <a:spLocks noChangeShapeType="1"/>
          </p:cNvSpPr>
          <p:nvPr/>
        </p:nvSpPr>
        <p:spPr bwMode="auto">
          <a:xfrm>
            <a:off x="2457450" y="25146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8" name="Line 6"/>
          <p:cNvSpPr>
            <a:spLocks noChangeShapeType="1"/>
          </p:cNvSpPr>
          <p:nvPr/>
        </p:nvSpPr>
        <p:spPr bwMode="auto">
          <a:xfrm>
            <a:off x="2457450" y="30480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9" name="Line 7"/>
          <p:cNvSpPr>
            <a:spLocks noChangeShapeType="1"/>
          </p:cNvSpPr>
          <p:nvPr/>
        </p:nvSpPr>
        <p:spPr bwMode="auto">
          <a:xfrm>
            <a:off x="5353050" y="292417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0" name="Text Box 8"/>
          <p:cNvSpPr txBox="1">
            <a:spLocks noChangeArrowheads="1"/>
          </p:cNvSpPr>
          <p:nvPr/>
        </p:nvSpPr>
        <p:spPr bwMode="auto">
          <a:xfrm>
            <a:off x="2000250" y="1905000"/>
            <a:ext cx="679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input</a:t>
            </a:r>
          </a:p>
        </p:txBody>
      </p:sp>
      <p:sp>
        <p:nvSpPr>
          <p:cNvPr id="35851" name="Text Box 9"/>
          <p:cNvSpPr txBox="1">
            <a:spLocks noChangeArrowheads="1"/>
          </p:cNvSpPr>
          <p:nvPr/>
        </p:nvSpPr>
        <p:spPr bwMode="auto">
          <a:xfrm>
            <a:off x="5962650" y="2314575"/>
            <a:ext cx="819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output</a:t>
            </a:r>
          </a:p>
        </p:txBody>
      </p:sp>
      <p:sp>
        <p:nvSpPr>
          <p:cNvPr id="35852" name="Text Box 10"/>
          <p:cNvSpPr txBox="1">
            <a:spLocks noChangeArrowheads="1"/>
          </p:cNvSpPr>
          <p:nvPr/>
        </p:nvSpPr>
        <p:spPr bwMode="auto">
          <a:xfrm>
            <a:off x="2151063" y="2300288"/>
            <a:ext cx="3825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x</a:t>
            </a:r>
            <a:r>
              <a:rPr lang="en-US" altLang="en-US" sz="1800" baseline="-250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35853" name="Text Box 11"/>
          <p:cNvSpPr txBox="1">
            <a:spLocks noChangeArrowheads="1"/>
          </p:cNvSpPr>
          <p:nvPr/>
        </p:nvSpPr>
        <p:spPr bwMode="auto">
          <a:xfrm>
            <a:off x="2152650" y="2862263"/>
            <a:ext cx="3825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x</a:t>
            </a:r>
            <a:r>
              <a:rPr lang="en-US" altLang="en-US" sz="1800" baseline="-2500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35854" name="Text Box 12"/>
          <p:cNvSpPr txBox="1">
            <a:spLocks noChangeArrowheads="1"/>
          </p:cNvSpPr>
          <p:nvPr/>
        </p:nvSpPr>
        <p:spPr bwMode="auto">
          <a:xfrm>
            <a:off x="6191250" y="2727325"/>
            <a:ext cx="298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y</a:t>
            </a:r>
            <a:endParaRPr lang="en-US" altLang="en-US" sz="1800" baseline="-25000">
              <a:latin typeface="Arial" panose="020B0604020202020204" pitchFamily="34" charset="0"/>
            </a:endParaRPr>
          </a:p>
        </p:txBody>
      </p:sp>
      <p:sp>
        <p:nvSpPr>
          <p:cNvPr id="35855" name="Line 15"/>
          <p:cNvSpPr>
            <a:spLocks noChangeShapeType="1"/>
          </p:cNvSpPr>
          <p:nvPr/>
        </p:nvSpPr>
        <p:spPr bwMode="auto">
          <a:xfrm>
            <a:off x="5181600" y="5164138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6" name="Text Box 16"/>
          <p:cNvSpPr txBox="1">
            <a:spLocks noChangeArrowheads="1"/>
          </p:cNvSpPr>
          <p:nvPr/>
        </p:nvSpPr>
        <p:spPr bwMode="auto">
          <a:xfrm>
            <a:off x="1905000" y="4238625"/>
            <a:ext cx="679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input</a:t>
            </a:r>
          </a:p>
        </p:txBody>
      </p:sp>
      <p:sp>
        <p:nvSpPr>
          <p:cNvPr id="35857" name="Text Box 17"/>
          <p:cNvSpPr txBox="1">
            <a:spLocks noChangeArrowheads="1"/>
          </p:cNvSpPr>
          <p:nvPr/>
        </p:nvSpPr>
        <p:spPr bwMode="auto">
          <a:xfrm>
            <a:off x="5791200" y="4554538"/>
            <a:ext cx="819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output</a:t>
            </a:r>
          </a:p>
        </p:txBody>
      </p:sp>
      <p:sp>
        <p:nvSpPr>
          <p:cNvPr id="35858" name="Text Box 18"/>
          <p:cNvSpPr txBox="1">
            <a:spLocks noChangeArrowheads="1"/>
          </p:cNvSpPr>
          <p:nvPr/>
        </p:nvSpPr>
        <p:spPr bwMode="auto">
          <a:xfrm>
            <a:off x="2055813" y="4633913"/>
            <a:ext cx="3825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x</a:t>
            </a:r>
            <a:r>
              <a:rPr lang="en-US" altLang="en-US" sz="1800" baseline="-250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35859" name="Text Box 19"/>
          <p:cNvSpPr txBox="1">
            <a:spLocks noChangeArrowheads="1"/>
          </p:cNvSpPr>
          <p:nvPr/>
        </p:nvSpPr>
        <p:spPr bwMode="auto">
          <a:xfrm>
            <a:off x="2057400" y="5195888"/>
            <a:ext cx="3825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x</a:t>
            </a:r>
            <a:r>
              <a:rPr lang="en-US" altLang="en-US" sz="1800" baseline="-2500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35860" name="Text Box 20"/>
          <p:cNvSpPr txBox="1">
            <a:spLocks noChangeArrowheads="1"/>
          </p:cNvSpPr>
          <p:nvPr/>
        </p:nvSpPr>
        <p:spPr bwMode="auto">
          <a:xfrm>
            <a:off x="6019800" y="4967288"/>
            <a:ext cx="298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y</a:t>
            </a:r>
            <a:endParaRPr lang="en-US" altLang="en-US" sz="1800" baseline="-25000">
              <a:latin typeface="Arial" panose="020B0604020202020204" pitchFamily="34" charset="0"/>
            </a:endParaRPr>
          </a:p>
        </p:txBody>
      </p:sp>
      <p:sp>
        <p:nvSpPr>
          <p:cNvPr id="35861" name="Oval 21"/>
          <p:cNvSpPr>
            <a:spLocks noChangeArrowheads="1"/>
          </p:cNvSpPr>
          <p:nvPr/>
        </p:nvSpPr>
        <p:spPr bwMode="auto">
          <a:xfrm>
            <a:off x="3244850" y="4956175"/>
            <a:ext cx="392113" cy="344488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5862" name="Oval 24"/>
          <p:cNvSpPr>
            <a:spLocks noChangeArrowheads="1"/>
          </p:cNvSpPr>
          <p:nvPr/>
        </p:nvSpPr>
        <p:spPr bwMode="auto">
          <a:xfrm>
            <a:off x="4724400" y="4935538"/>
            <a:ext cx="392113" cy="344487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5863" name="Line 25"/>
          <p:cNvSpPr>
            <a:spLocks noChangeShapeType="1"/>
          </p:cNvSpPr>
          <p:nvPr/>
        </p:nvSpPr>
        <p:spPr bwMode="auto">
          <a:xfrm>
            <a:off x="3668713" y="5129213"/>
            <a:ext cx="10556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64" name="Line 27"/>
          <p:cNvSpPr>
            <a:spLocks noChangeShapeType="1"/>
          </p:cNvSpPr>
          <p:nvPr/>
        </p:nvSpPr>
        <p:spPr bwMode="auto">
          <a:xfrm>
            <a:off x="2362200" y="4876800"/>
            <a:ext cx="857250" cy="2524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65" name="Line 28"/>
          <p:cNvSpPr>
            <a:spLocks noChangeShapeType="1"/>
          </p:cNvSpPr>
          <p:nvPr/>
        </p:nvSpPr>
        <p:spPr bwMode="auto">
          <a:xfrm flipV="1">
            <a:off x="2362200" y="5213350"/>
            <a:ext cx="817563" cy="12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9" name="Group 14"/>
          <p:cNvGrpSpPr>
            <a:grpSpLocks/>
          </p:cNvGrpSpPr>
          <p:nvPr/>
        </p:nvGrpSpPr>
        <p:grpSpPr bwMode="auto">
          <a:xfrm>
            <a:off x="4286251" y="1660227"/>
            <a:ext cx="1494386" cy="2271763"/>
            <a:chOff x="3830053" y="2667000"/>
            <a:chExt cx="1199147" cy="2795493"/>
          </a:xfrm>
        </p:grpSpPr>
        <p:cxnSp>
          <p:nvCxnSpPr>
            <p:cNvPr id="30" name="Straight Connector 29"/>
            <p:cNvCxnSpPr/>
            <p:nvPr/>
          </p:nvCxnSpPr>
          <p:spPr>
            <a:xfrm flipV="1">
              <a:off x="3830053" y="2686902"/>
              <a:ext cx="0" cy="31646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3830053" y="2667000"/>
              <a:ext cx="11991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029200" y="2667000"/>
              <a:ext cx="0" cy="279549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H="1">
              <a:off x="3830053" y="5462493"/>
              <a:ext cx="11991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 flipV="1">
              <a:off x="3830053" y="5160008"/>
              <a:ext cx="0" cy="30248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79031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RNN</a:t>
            </a:r>
            <a:endParaRPr lang="en-US" altLang="zh-TW" dirty="0"/>
          </a:p>
        </p:txBody>
      </p:sp>
      <p:sp>
        <p:nvSpPr>
          <p:cNvPr id="3686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83FF5AE-33E6-429B-8905-F3BA12791448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71</a:t>
            </a:fld>
            <a:endParaRPr lang="en-US" altLang="zh-TW" sz="1400" smtClean="0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Multi-layer RNN</a:t>
            </a:r>
            <a:endParaRPr lang="en-US" altLang="en-US" dirty="0" smtClean="0"/>
          </a:p>
        </p:txBody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6870" name="Rectangle 4"/>
          <p:cNvSpPr>
            <a:spLocks noChangeArrowheads="1"/>
          </p:cNvSpPr>
          <p:nvPr/>
        </p:nvSpPr>
        <p:spPr bwMode="auto">
          <a:xfrm>
            <a:off x="3219450" y="1933575"/>
            <a:ext cx="2133600" cy="17526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RNN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6871" name="Line 5"/>
          <p:cNvSpPr>
            <a:spLocks noChangeShapeType="1"/>
          </p:cNvSpPr>
          <p:nvPr/>
        </p:nvSpPr>
        <p:spPr bwMode="auto">
          <a:xfrm>
            <a:off x="2457450" y="25146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2" name="Line 6"/>
          <p:cNvSpPr>
            <a:spLocks noChangeShapeType="1"/>
          </p:cNvSpPr>
          <p:nvPr/>
        </p:nvSpPr>
        <p:spPr bwMode="auto">
          <a:xfrm>
            <a:off x="2457450" y="30480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3" name="Line 7"/>
          <p:cNvSpPr>
            <a:spLocks noChangeShapeType="1"/>
          </p:cNvSpPr>
          <p:nvPr/>
        </p:nvSpPr>
        <p:spPr bwMode="auto">
          <a:xfrm>
            <a:off x="5353050" y="292417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4" name="Text Box 8"/>
          <p:cNvSpPr txBox="1">
            <a:spLocks noChangeArrowheads="1"/>
          </p:cNvSpPr>
          <p:nvPr/>
        </p:nvSpPr>
        <p:spPr bwMode="auto">
          <a:xfrm>
            <a:off x="2000250" y="1905000"/>
            <a:ext cx="679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input</a:t>
            </a:r>
          </a:p>
        </p:txBody>
      </p:sp>
      <p:sp>
        <p:nvSpPr>
          <p:cNvPr id="36875" name="Text Box 9"/>
          <p:cNvSpPr txBox="1">
            <a:spLocks noChangeArrowheads="1"/>
          </p:cNvSpPr>
          <p:nvPr/>
        </p:nvSpPr>
        <p:spPr bwMode="auto">
          <a:xfrm>
            <a:off x="5962650" y="2314575"/>
            <a:ext cx="819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output</a:t>
            </a:r>
          </a:p>
        </p:txBody>
      </p:sp>
      <p:sp>
        <p:nvSpPr>
          <p:cNvPr id="36876" name="Text Box 10"/>
          <p:cNvSpPr txBox="1">
            <a:spLocks noChangeArrowheads="1"/>
          </p:cNvSpPr>
          <p:nvPr/>
        </p:nvSpPr>
        <p:spPr bwMode="auto">
          <a:xfrm>
            <a:off x="2151063" y="2300288"/>
            <a:ext cx="3825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x</a:t>
            </a:r>
            <a:r>
              <a:rPr lang="en-US" altLang="en-US" sz="1800" baseline="-250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36877" name="Text Box 11"/>
          <p:cNvSpPr txBox="1">
            <a:spLocks noChangeArrowheads="1"/>
          </p:cNvSpPr>
          <p:nvPr/>
        </p:nvSpPr>
        <p:spPr bwMode="auto">
          <a:xfrm>
            <a:off x="2152650" y="2862263"/>
            <a:ext cx="3825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x</a:t>
            </a:r>
            <a:r>
              <a:rPr lang="en-US" altLang="en-US" sz="1800" baseline="-2500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36878" name="Text Box 12"/>
          <p:cNvSpPr txBox="1">
            <a:spLocks noChangeArrowheads="1"/>
          </p:cNvSpPr>
          <p:nvPr/>
        </p:nvSpPr>
        <p:spPr bwMode="auto">
          <a:xfrm>
            <a:off x="6191250" y="2727325"/>
            <a:ext cx="298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y</a:t>
            </a:r>
            <a:endParaRPr lang="en-US" altLang="en-US" sz="1800" baseline="-25000">
              <a:latin typeface="Arial" panose="020B0604020202020204" pitchFamily="34" charset="0"/>
            </a:endParaRPr>
          </a:p>
        </p:txBody>
      </p:sp>
      <p:sp>
        <p:nvSpPr>
          <p:cNvPr id="36879" name="Line 13"/>
          <p:cNvSpPr>
            <a:spLocks noChangeShapeType="1"/>
          </p:cNvSpPr>
          <p:nvPr/>
        </p:nvSpPr>
        <p:spPr bwMode="auto">
          <a:xfrm>
            <a:off x="2362200" y="484822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0" name="Line 14"/>
          <p:cNvSpPr>
            <a:spLocks noChangeShapeType="1"/>
          </p:cNvSpPr>
          <p:nvPr/>
        </p:nvSpPr>
        <p:spPr bwMode="auto">
          <a:xfrm>
            <a:off x="2362200" y="538162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1" name="Line 15"/>
          <p:cNvSpPr>
            <a:spLocks noChangeShapeType="1"/>
          </p:cNvSpPr>
          <p:nvPr/>
        </p:nvSpPr>
        <p:spPr bwMode="auto">
          <a:xfrm>
            <a:off x="5181600" y="5164138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2" name="Text Box 16"/>
          <p:cNvSpPr txBox="1">
            <a:spLocks noChangeArrowheads="1"/>
          </p:cNvSpPr>
          <p:nvPr/>
        </p:nvSpPr>
        <p:spPr bwMode="auto">
          <a:xfrm>
            <a:off x="1905000" y="4238625"/>
            <a:ext cx="679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input</a:t>
            </a:r>
          </a:p>
        </p:txBody>
      </p:sp>
      <p:sp>
        <p:nvSpPr>
          <p:cNvPr id="36883" name="Text Box 17"/>
          <p:cNvSpPr txBox="1">
            <a:spLocks noChangeArrowheads="1"/>
          </p:cNvSpPr>
          <p:nvPr/>
        </p:nvSpPr>
        <p:spPr bwMode="auto">
          <a:xfrm>
            <a:off x="5791200" y="4554538"/>
            <a:ext cx="819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output</a:t>
            </a:r>
          </a:p>
        </p:txBody>
      </p:sp>
      <p:sp>
        <p:nvSpPr>
          <p:cNvPr id="36884" name="Text Box 18"/>
          <p:cNvSpPr txBox="1">
            <a:spLocks noChangeArrowheads="1"/>
          </p:cNvSpPr>
          <p:nvPr/>
        </p:nvSpPr>
        <p:spPr bwMode="auto">
          <a:xfrm>
            <a:off x="2055813" y="4633913"/>
            <a:ext cx="3825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x</a:t>
            </a:r>
            <a:r>
              <a:rPr lang="en-US" altLang="en-US" sz="1800" baseline="-250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36885" name="Text Box 19"/>
          <p:cNvSpPr txBox="1">
            <a:spLocks noChangeArrowheads="1"/>
          </p:cNvSpPr>
          <p:nvPr/>
        </p:nvSpPr>
        <p:spPr bwMode="auto">
          <a:xfrm>
            <a:off x="2057400" y="5195888"/>
            <a:ext cx="3825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x</a:t>
            </a:r>
            <a:r>
              <a:rPr lang="en-US" altLang="en-US" sz="1800" baseline="-2500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36886" name="Text Box 20"/>
          <p:cNvSpPr txBox="1">
            <a:spLocks noChangeArrowheads="1"/>
          </p:cNvSpPr>
          <p:nvPr/>
        </p:nvSpPr>
        <p:spPr bwMode="auto">
          <a:xfrm>
            <a:off x="6019800" y="4967288"/>
            <a:ext cx="298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y</a:t>
            </a:r>
            <a:endParaRPr lang="en-US" altLang="en-US" sz="1800" baseline="-25000">
              <a:latin typeface="Arial" panose="020B0604020202020204" pitchFamily="34" charset="0"/>
            </a:endParaRPr>
          </a:p>
        </p:txBody>
      </p:sp>
      <p:sp>
        <p:nvSpPr>
          <p:cNvPr id="36887" name="Oval 21"/>
          <p:cNvSpPr>
            <a:spLocks noChangeArrowheads="1"/>
          </p:cNvSpPr>
          <p:nvPr/>
        </p:nvSpPr>
        <p:spPr bwMode="auto">
          <a:xfrm>
            <a:off x="3189288" y="4659313"/>
            <a:ext cx="392112" cy="344487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6888" name="Oval 22"/>
          <p:cNvSpPr>
            <a:spLocks noChangeArrowheads="1"/>
          </p:cNvSpPr>
          <p:nvPr/>
        </p:nvSpPr>
        <p:spPr bwMode="auto">
          <a:xfrm>
            <a:off x="3189288" y="5246688"/>
            <a:ext cx="392112" cy="344487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6889" name="Oval 24"/>
          <p:cNvSpPr>
            <a:spLocks noChangeArrowheads="1"/>
          </p:cNvSpPr>
          <p:nvPr/>
        </p:nvSpPr>
        <p:spPr bwMode="auto">
          <a:xfrm>
            <a:off x="4724400" y="4935538"/>
            <a:ext cx="392113" cy="344487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6890" name="Line 25"/>
          <p:cNvSpPr>
            <a:spLocks noChangeShapeType="1"/>
          </p:cNvSpPr>
          <p:nvPr/>
        </p:nvSpPr>
        <p:spPr bwMode="auto">
          <a:xfrm>
            <a:off x="3581400" y="4800600"/>
            <a:ext cx="1143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91" name="Line 26"/>
          <p:cNvSpPr>
            <a:spLocks noChangeShapeType="1"/>
          </p:cNvSpPr>
          <p:nvPr/>
        </p:nvSpPr>
        <p:spPr bwMode="auto">
          <a:xfrm flipV="1">
            <a:off x="3581400" y="5181600"/>
            <a:ext cx="1066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92" name="Line 27"/>
          <p:cNvSpPr>
            <a:spLocks noChangeShapeType="1"/>
          </p:cNvSpPr>
          <p:nvPr/>
        </p:nvSpPr>
        <p:spPr bwMode="auto">
          <a:xfrm>
            <a:off x="2362200" y="4876800"/>
            <a:ext cx="762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93" name="Line 28"/>
          <p:cNvSpPr>
            <a:spLocks noChangeShapeType="1"/>
          </p:cNvSpPr>
          <p:nvPr/>
        </p:nvSpPr>
        <p:spPr bwMode="auto">
          <a:xfrm flipV="1">
            <a:off x="2362200" y="4876800"/>
            <a:ext cx="685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2" name="Group 14"/>
          <p:cNvGrpSpPr>
            <a:grpSpLocks/>
          </p:cNvGrpSpPr>
          <p:nvPr/>
        </p:nvGrpSpPr>
        <p:grpSpPr bwMode="auto">
          <a:xfrm>
            <a:off x="4286251" y="1660227"/>
            <a:ext cx="1494386" cy="2271763"/>
            <a:chOff x="3830053" y="2667000"/>
            <a:chExt cx="1199147" cy="2795493"/>
          </a:xfrm>
        </p:grpSpPr>
        <p:cxnSp>
          <p:nvCxnSpPr>
            <p:cNvPr id="33" name="Straight Connector 32"/>
            <p:cNvCxnSpPr/>
            <p:nvPr/>
          </p:nvCxnSpPr>
          <p:spPr>
            <a:xfrm flipV="1">
              <a:off x="3830053" y="2686902"/>
              <a:ext cx="0" cy="31646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3830053" y="2667000"/>
              <a:ext cx="11991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5029200" y="2667000"/>
              <a:ext cx="0" cy="279549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H="1">
              <a:off x="3830053" y="5462493"/>
              <a:ext cx="11991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 flipV="1">
              <a:off x="3830053" y="5160008"/>
              <a:ext cx="0" cy="30248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1241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RNN</a:t>
            </a:r>
            <a:endParaRPr lang="en-US" altLang="zh-TW" dirty="0"/>
          </a:p>
        </p:txBody>
      </p:sp>
      <p:sp>
        <p:nvSpPr>
          <p:cNvPr id="3789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A399C08-A91F-412D-AD53-198EE6EEAB02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72</a:t>
            </a:fld>
            <a:endParaRPr lang="en-US" altLang="zh-TW" sz="1400" smtClean="0"/>
          </a:p>
        </p:txBody>
      </p:sp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Multi-layer RNN</a:t>
            </a:r>
            <a:endParaRPr lang="en-US" altLang="en-US" dirty="0" smtClean="0"/>
          </a:p>
        </p:txBody>
      </p:sp>
      <p:sp>
        <p:nvSpPr>
          <p:cNvPr id="37893" name="Line 4"/>
          <p:cNvSpPr>
            <a:spLocks noChangeShapeType="1"/>
          </p:cNvSpPr>
          <p:nvPr/>
        </p:nvSpPr>
        <p:spPr bwMode="auto">
          <a:xfrm>
            <a:off x="2286000" y="28194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4" name="Line 5"/>
          <p:cNvSpPr>
            <a:spLocks noChangeShapeType="1"/>
          </p:cNvSpPr>
          <p:nvPr/>
        </p:nvSpPr>
        <p:spPr bwMode="auto">
          <a:xfrm>
            <a:off x="2209800" y="53340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5" name="Line 6"/>
          <p:cNvSpPr>
            <a:spLocks noChangeShapeType="1"/>
          </p:cNvSpPr>
          <p:nvPr/>
        </p:nvSpPr>
        <p:spPr bwMode="auto">
          <a:xfrm>
            <a:off x="4876800" y="50292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6" name="Text Box 7"/>
          <p:cNvSpPr txBox="1">
            <a:spLocks noChangeArrowheads="1"/>
          </p:cNvSpPr>
          <p:nvPr/>
        </p:nvSpPr>
        <p:spPr bwMode="auto">
          <a:xfrm>
            <a:off x="1752600" y="2209800"/>
            <a:ext cx="679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input</a:t>
            </a:r>
          </a:p>
        </p:txBody>
      </p:sp>
      <p:sp>
        <p:nvSpPr>
          <p:cNvPr id="37897" name="Text Box 8"/>
          <p:cNvSpPr txBox="1">
            <a:spLocks noChangeArrowheads="1"/>
          </p:cNvSpPr>
          <p:nvPr/>
        </p:nvSpPr>
        <p:spPr bwMode="auto">
          <a:xfrm>
            <a:off x="5562600" y="2362200"/>
            <a:ext cx="819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output</a:t>
            </a:r>
          </a:p>
        </p:txBody>
      </p:sp>
      <p:sp>
        <p:nvSpPr>
          <p:cNvPr id="37898" name="Text Box 9"/>
          <p:cNvSpPr txBox="1">
            <a:spLocks noChangeArrowheads="1"/>
          </p:cNvSpPr>
          <p:nvPr/>
        </p:nvSpPr>
        <p:spPr bwMode="auto">
          <a:xfrm>
            <a:off x="1882775" y="2667000"/>
            <a:ext cx="3825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x</a:t>
            </a:r>
            <a:r>
              <a:rPr lang="en-US" altLang="en-US" sz="1800" baseline="-250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37899" name="Text Box 11"/>
          <p:cNvSpPr txBox="1">
            <a:spLocks noChangeArrowheads="1"/>
          </p:cNvSpPr>
          <p:nvPr/>
        </p:nvSpPr>
        <p:spPr bwMode="auto">
          <a:xfrm>
            <a:off x="5638800" y="2895600"/>
            <a:ext cx="3825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y</a:t>
            </a:r>
            <a:r>
              <a:rPr lang="en-US" altLang="en-US" sz="1800" baseline="-250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37900" name="Oval 12"/>
          <p:cNvSpPr>
            <a:spLocks noChangeArrowheads="1"/>
          </p:cNvSpPr>
          <p:nvPr/>
        </p:nvSpPr>
        <p:spPr bwMode="auto">
          <a:xfrm>
            <a:off x="3124200" y="2667000"/>
            <a:ext cx="392113" cy="344488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7901" name="Oval 14"/>
          <p:cNvSpPr>
            <a:spLocks noChangeArrowheads="1"/>
          </p:cNvSpPr>
          <p:nvPr/>
        </p:nvSpPr>
        <p:spPr bwMode="auto">
          <a:xfrm>
            <a:off x="4343400" y="2971800"/>
            <a:ext cx="392113" cy="344488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7902" name="Line 17"/>
          <p:cNvSpPr>
            <a:spLocks noChangeShapeType="1"/>
          </p:cNvSpPr>
          <p:nvPr/>
        </p:nvSpPr>
        <p:spPr bwMode="auto">
          <a:xfrm flipV="1">
            <a:off x="2209800" y="2895600"/>
            <a:ext cx="9144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3" name="Line 18"/>
          <p:cNvSpPr>
            <a:spLocks noChangeShapeType="1"/>
          </p:cNvSpPr>
          <p:nvPr/>
        </p:nvSpPr>
        <p:spPr bwMode="auto">
          <a:xfrm flipV="1">
            <a:off x="2286000" y="4724400"/>
            <a:ext cx="685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4" name="Oval 19"/>
          <p:cNvSpPr>
            <a:spLocks noChangeArrowheads="1"/>
          </p:cNvSpPr>
          <p:nvPr/>
        </p:nvSpPr>
        <p:spPr bwMode="auto">
          <a:xfrm>
            <a:off x="3124200" y="3276600"/>
            <a:ext cx="392113" cy="344488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7905" name="Oval 20"/>
          <p:cNvSpPr>
            <a:spLocks noChangeArrowheads="1"/>
          </p:cNvSpPr>
          <p:nvPr/>
        </p:nvSpPr>
        <p:spPr bwMode="auto">
          <a:xfrm>
            <a:off x="3124200" y="3929063"/>
            <a:ext cx="392113" cy="344487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7906" name="Oval 21"/>
          <p:cNvSpPr>
            <a:spLocks noChangeArrowheads="1"/>
          </p:cNvSpPr>
          <p:nvPr/>
        </p:nvSpPr>
        <p:spPr bwMode="auto">
          <a:xfrm>
            <a:off x="3111500" y="4495800"/>
            <a:ext cx="392113" cy="344488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7907" name="Oval 22"/>
          <p:cNvSpPr>
            <a:spLocks noChangeArrowheads="1"/>
          </p:cNvSpPr>
          <p:nvPr/>
        </p:nvSpPr>
        <p:spPr bwMode="auto">
          <a:xfrm>
            <a:off x="3101975" y="5181600"/>
            <a:ext cx="392113" cy="344488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7908" name="Line 24"/>
          <p:cNvSpPr>
            <a:spLocks noChangeShapeType="1"/>
          </p:cNvSpPr>
          <p:nvPr/>
        </p:nvSpPr>
        <p:spPr bwMode="auto">
          <a:xfrm>
            <a:off x="2286000" y="2895600"/>
            <a:ext cx="838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9" name="Line 25"/>
          <p:cNvSpPr>
            <a:spLocks noChangeShapeType="1"/>
          </p:cNvSpPr>
          <p:nvPr/>
        </p:nvSpPr>
        <p:spPr bwMode="auto">
          <a:xfrm>
            <a:off x="2209800" y="2971800"/>
            <a:ext cx="9144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0" name="Line 26"/>
          <p:cNvSpPr>
            <a:spLocks noChangeShapeType="1"/>
          </p:cNvSpPr>
          <p:nvPr/>
        </p:nvSpPr>
        <p:spPr bwMode="auto">
          <a:xfrm flipV="1">
            <a:off x="2209800" y="3429000"/>
            <a:ext cx="8382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1" name="Line 27"/>
          <p:cNvSpPr>
            <a:spLocks noChangeShapeType="1"/>
          </p:cNvSpPr>
          <p:nvPr/>
        </p:nvSpPr>
        <p:spPr bwMode="auto">
          <a:xfrm>
            <a:off x="2209800" y="3581400"/>
            <a:ext cx="914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2" name="Line 28"/>
          <p:cNvSpPr>
            <a:spLocks noChangeShapeType="1"/>
          </p:cNvSpPr>
          <p:nvPr/>
        </p:nvSpPr>
        <p:spPr bwMode="auto">
          <a:xfrm flipV="1">
            <a:off x="2209800" y="3505200"/>
            <a:ext cx="838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3" name="Line 29"/>
          <p:cNvSpPr>
            <a:spLocks noChangeShapeType="1"/>
          </p:cNvSpPr>
          <p:nvPr/>
        </p:nvSpPr>
        <p:spPr bwMode="auto">
          <a:xfrm flipV="1">
            <a:off x="2209800" y="41148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4" name="Line 30"/>
          <p:cNvSpPr>
            <a:spLocks noChangeShapeType="1"/>
          </p:cNvSpPr>
          <p:nvPr/>
        </p:nvSpPr>
        <p:spPr bwMode="auto">
          <a:xfrm>
            <a:off x="2209800" y="4191000"/>
            <a:ext cx="838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5" name="Line 31"/>
          <p:cNvSpPr>
            <a:spLocks noChangeShapeType="1"/>
          </p:cNvSpPr>
          <p:nvPr/>
        </p:nvSpPr>
        <p:spPr bwMode="auto">
          <a:xfrm flipV="1">
            <a:off x="2209800" y="4648200"/>
            <a:ext cx="7620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6" name="Line 32"/>
          <p:cNvSpPr>
            <a:spLocks noChangeShapeType="1"/>
          </p:cNvSpPr>
          <p:nvPr/>
        </p:nvSpPr>
        <p:spPr bwMode="auto">
          <a:xfrm>
            <a:off x="2209800" y="4724400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7" name="Line 33"/>
          <p:cNvSpPr>
            <a:spLocks noChangeShapeType="1"/>
          </p:cNvSpPr>
          <p:nvPr/>
        </p:nvSpPr>
        <p:spPr bwMode="auto">
          <a:xfrm flipV="1">
            <a:off x="2286000" y="4191000"/>
            <a:ext cx="762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8" name="Text Box 34"/>
          <p:cNvSpPr txBox="1">
            <a:spLocks noChangeArrowheads="1"/>
          </p:cNvSpPr>
          <p:nvPr/>
        </p:nvSpPr>
        <p:spPr bwMode="auto">
          <a:xfrm>
            <a:off x="1882775" y="3276600"/>
            <a:ext cx="3825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x</a:t>
            </a:r>
            <a:r>
              <a:rPr lang="en-US" altLang="en-US" sz="1800" baseline="-2500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37919" name="Text Box 35"/>
          <p:cNvSpPr txBox="1">
            <a:spLocks noChangeArrowheads="1"/>
          </p:cNvSpPr>
          <p:nvPr/>
        </p:nvSpPr>
        <p:spPr bwMode="auto">
          <a:xfrm>
            <a:off x="1882775" y="3886200"/>
            <a:ext cx="3825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x</a:t>
            </a:r>
            <a:r>
              <a:rPr lang="en-US" altLang="en-US" sz="1800" baseline="-25000"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37920" name="Text Box 36"/>
          <p:cNvSpPr txBox="1">
            <a:spLocks noChangeArrowheads="1"/>
          </p:cNvSpPr>
          <p:nvPr/>
        </p:nvSpPr>
        <p:spPr bwMode="auto">
          <a:xfrm>
            <a:off x="1882775" y="4495800"/>
            <a:ext cx="3825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x</a:t>
            </a:r>
            <a:r>
              <a:rPr lang="en-US" altLang="en-US" sz="1800" baseline="-25000"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37921" name="Text Box 37"/>
          <p:cNvSpPr txBox="1">
            <a:spLocks noChangeArrowheads="1"/>
          </p:cNvSpPr>
          <p:nvPr/>
        </p:nvSpPr>
        <p:spPr bwMode="auto">
          <a:xfrm>
            <a:off x="1882775" y="5105400"/>
            <a:ext cx="3825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x</a:t>
            </a:r>
            <a:r>
              <a:rPr lang="en-US" altLang="en-US" sz="1800" baseline="-25000">
                <a:latin typeface="Arial" panose="020B0604020202020204" pitchFamily="34" charset="0"/>
              </a:rPr>
              <a:t>5</a:t>
            </a:r>
          </a:p>
        </p:txBody>
      </p:sp>
      <p:sp>
        <p:nvSpPr>
          <p:cNvPr id="37922" name="Oval 38"/>
          <p:cNvSpPr>
            <a:spLocks noChangeArrowheads="1"/>
          </p:cNvSpPr>
          <p:nvPr/>
        </p:nvSpPr>
        <p:spPr bwMode="auto">
          <a:xfrm>
            <a:off x="4343400" y="3657600"/>
            <a:ext cx="392113" cy="344488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7923" name="Oval 39"/>
          <p:cNvSpPr>
            <a:spLocks noChangeArrowheads="1"/>
          </p:cNvSpPr>
          <p:nvPr/>
        </p:nvSpPr>
        <p:spPr bwMode="auto">
          <a:xfrm>
            <a:off x="4343400" y="4267200"/>
            <a:ext cx="392113" cy="344488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7924" name="Oval 40"/>
          <p:cNvSpPr>
            <a:spLocks noChangeArrowheads="1"/>
          </p:cNvSpPr>
          <p:nvPr/>
        </p:nvSpPr>
        <p:spPr bwMode="auto">
          <a:xfrm>
            <a:off x="4343400" y="4876800"/>
            <a:ext cx="392113" cy="344488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7925" name="Line 41"/>
          <p:cNvSpPr>
            <a:spLocks noChangeShapeType="1"/>
          </p:cNvSpPr>
          <p:nvPr/>
        </p:nvSpPr>
        <p:spPr bwMode="auto">
          <a:xfrm>
            <a:off x="3581400" y="2819400"/>
            <a:ext cx="762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6" name="Line 42"/>
          <p:cNvSpPr>
            <a:spLocks noChangeShapeType="1"/>
          </p:cNvSpPr>
          <p:nvPr/>
        </p:nvSpPr>
        <p:spPr bwMode="auto">
          <a:xfrm>
            <a:off x="3581400" y="3505200"/>
            <a:ext cx="762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7" name="Line 43"/>
          <p:cNvSpPr>
            <a:spLocks noChangeShapeType="1"/>
          </p:cNvSpPr>
          <p:nvPr/>
        </p:nvSpPr>
        <p:spPr bwMode="auto">
          <a:xfrm>
            <a:off x="3505200" y="3048000"/>
            <a:ext cx="7620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8" name="Line 44"/>
          <p:cNvSpPr>
            <a:spLocks noChangeShapeType="1"/>
          </p:cNvSpPr>
          <p:nvPr/>
        </p:nvSpPr>
        <p:spPr bwMode="auto">
          <a:xfrm>
            <a:off x="3505200" y="29718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9" name="Line 45"/>
          <p:cNvSpPr>
            <a:spLocks noChangeShapeType="1"/>
          </p:cNvSpPr>
          <p:nvPr/>
        </p:nvSpPr>
        <p:spPr bwMode="auto">
          <a:xfrm flipV="1">
            <a:off x="3581400" y="3200400"/>
            <a:ext cx="685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0" name="Line 46"/>
          <p:cNvSpPr>
            <a:spLocks noChangeShapeType="1"/>
          </p:cNvSpPr>
          <p:nvPr/>
        </p:nvSpPr>
        <p:spPr bwMode="auto">
          <a:xfrm>
            <a:off x="3505200" y="3581400"/>
            <a:ext cx="9144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1" name="Line 47"/>
          <p:cNvSpPr>
            <a:spLocks noChangeShapeType="1"/>
          </p:cNvSpPr>
          <p:nvPr/>
        </p:nvSpPr>
        <p:spPr bwMode="auto">
          <a:xfrm flipV="1">
            <a:off x="3581400" y="3886200"/>
            <a:ext cx="685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2" name="Line 48"/>
          <p:cNvSpPr>
            <a:spLocks noChangeShapeType="1"/>
          </p:cNvSpPr>
          <p:nvPr/>
        </p:nvSpPr>
        <p:spPr bwMode="auto">
          <a:xfrm>
            <a:off x="3581400" y="4114800"/>
            <a:ext cx="762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3" name="Line 49"/>
          <p:cNvSpPr>
            <a:spLocks noChangeShapeType="1"/>
          </p:cNvSpPr>
          <p:nvPr/>
        </p:nvSpPr>
        <p:spPr bwMode="auto">
          <a:xfrm>
            <a:off x="3505200" y="4191000"/>
            <a:ext cx="8382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4" name="Line 50"/>
          <p:cNvSpPr>
            <a:spLocks noChangeShapeType="1"/>
          </p:cNvSpPr>
          <p:nvPr/>
        </p:nvSpPr>
        <p:spPr bwMode="auto">
          <a:xfrm flipV="1">
            <a:off x="3570288" y="4538663"/>
            <a:ext cx="685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5" name="Line 51"/>
          <p:cNvSpPr>
            <a:spLocks noChangeShapeType="1"/>
          </p:cNvSpPr>
          <p:nvPr/>
        </p:nvSpPr>
        <p:spPr bwMode="auto">
          <a:xfrm>
            <a:off x="3505200" y="4800600"/>
            <a:ext cx="838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6" name="Line 52"/>
          <p:cNvSpPr>
            <a:spLocks noChangeShapeType="1"/>
          </p:cNvSpPr>
          <p:nvPr/>
        </p:nvSpPr>
        <p:spPr bwMode="auto">
          <a:xfrm flipV="1">
            <a:off x="3581400" y="5105400"/>
            <a:ext cx="762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7" name="Line 53"/>
          <p:cNvSpPr>
            <a:spLocks noChangeShapeType="1"/>
          </p:cNvSpPr>
          <p:nvPr/>
        </p:nvSpPr>
        <p:spPr bwMode="auto">
          <a:xfrm flipV="1">
            <a:off x="3581400" y="4572000"/>
            <a:ext cx="762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8" name="Line 54"/>
          <p:cNvSpPr>
            <a:spLocks noChangeShapeType="1"/>
          </p:cNvSpPr>
          <p:nvPr/>
        </p:nvSpPr>
        <p:spPr bwMode="auto">
          <a:xfrm>
            <a:off x="4876800" y="44196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9" name="Line 55"/>
          <p:cNvSpPr>
            <a:spLocks noChangeShapeType="1"/>
          </p:cNvSpPr>
          <p:nvPr/>
        </p:nvSpPr>
        <p:spPr bwMode="auto">
          <a:xfrm>
            <a:off x="4876800" y="38100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40" name="Line 56"/>
          <p:cNvSpPr>
            <a:spLocks noChangeShapeType="1"/>
          </p:cNvSpPr>
          <p:nvPr/>
        </p:nvSpPr>
        <p:spPr bwMode="auto">
          <a:xfrm>
            <a:off x="4876800" y="31242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41" name="Text Box 57"/>
          <p:cNvSpPr txBox="1">
            <a:spLocks noChangeArrowheads="1"/>
          </p:cNvSpPr>
          <p:nvPr/>
        </p:nvSpPr>
        <p:spPr bwMode="auto">
          <a:xfrm>
            <a:off x="5638800" y="3581400"/>
            <a:ext cx="3825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y</a:t>
            </a:r>
            <a:r>
              <a:rPr lang="en-US" altLang="en-US" sz="1800" baseline="-2500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37942" name="Text Box 58"/>
          <p:cNvSpPr txBox="1">
            <a:spLocks noChangeArrowheads="1"/>
          </p:cNvSpPr>
          <p:nvPr/>
        </p:nvSpPr>
        <p:spPr bwMode="auto">
          <a:xfrm>
            <a:off x="5638800" y="4267200"/>
            <a:ext cx="3825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y</a:t>
            </a:r>
            <a:r>
              <a:rPr lang="en-US" altLang="en-US" sz="1800" baseline="-25000"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37943" name="Text Box 59"/>
          <p:cNvSpPr txBox="1">
            <a:spLocks noChangeArrowheads="1"/>
          </p:cNvSpPr>
          <p:nvPr/>
        </p:nvSpPr>
        <p:spPr bwMode="auto">
          <a:xfrm>
            <a:off x="5638800" y="4876800"/>
            <a:ext cx="3825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y</a:t>
            </a:r>
            <a:r>
              <a:rPr lang="en-US" altLang="en-US" sz="1800" baseline="-25000"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37944" name="AutoShape 60"/>
          <p:cNvSpPr>
            <a:spLocks noChangeArrowheads="1"/>
          </p:cNvSpPr>
          <p:nvPr/>
        </p:nvSpPr>
        <p:spPr bwMode="auto">
          <a:xfrm>
            <a:off x="1295400" y="6248400"/>
            <a:ext cx="1524000" cy="381000"/>
          </a:xfrm>
          <a:prstGeom prst="wedgeRoundRectCallout">
            <a:avLst>
              <a:gd name="adj1" fmla="val -3542"/>
              <a:gd name="adj2" fmla="val -181250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Input layer</a:t>
            </a:r>
          </a:p>
        </p:txBody>
      </p:sp>
      <p:sp>
        <p:nvSpPr>
          <p:cNvPr id="37945" name="AutoShape 61"/>
          <p:cNvSpPr>
            <a:spLocks noChangeArrowheads="1"/>
          </p:cNvSpPr>
          <p:nvPr/>
        </p:nvSpPr>
        <p:spPr bwMode="auto">
          <a:xfrm>
            <a:off x="2895600" y="6248400"/>
            <a:ext cx="1676400" cy="381000"/>
          </a:xfrm>
          <a:prstGeom prst="wedgeRoundRectCallout">
            <a:avLst>
              <a:gd name="adj1" fmla="val -26042"/>
              <a:gd name="adj2" fmla="val -181250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Hidden layer</a:t>
            </a:r>
          </a:p>
        </p:txBody>
      </p:sp>
      <p:sp>
        <p:nvSpPr>
          <p:cNvPr id="37946" name="AutoShape 62"/>
          <p:cNvSpPr>
            <a:spLocks noChangeArrowheads="1"/>
          </p:cNvSpPr>
          <p:nvPr/>
        </p:nvSpPr>
        <p:spPr bwMode="auto">
          <a:xfrm>
            <a:off x="4648200" y="6248400"/>
            <a:ext cx="1676400" cy="381000"/>
          </a:xfrm>
          <a:prstGeom prst="wedgeRoundRectCallout">
            <a:avLst>
              <a:gd name="adj1" fmla="val -23389"/>
              <a:gd name="adj2" fmla="val -221667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Output layer</a:t>
            </a:r>
          </a:p>
        </p:txBody>
      </p:sp>
      <p:sp>
        <p:nvSpPr>
          <p:cNvPr id="37947" name="AutoShape 63"/>
          <p:cNvSpPr>
            <a:spLocks/>
          </p:cNvSpPr>
          <p:nvPr/>
        </p:nvSpPr>
        <p:spPr bwMode="auto">
          <a:xfrm rot="-5400000">
            <a:off x="1905000" y="5257800"/>
            <a:ext cx="228600" cy="685800"/>
          </a:xfrm>
          <a:prstGeom prst="leftBrace">
            <a:avLst>
              <a:gd name="adj1" fmla="val 25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7948" name="AutoShape 64"/>
          <p:cNvSpPr>
            <a:spLocks/>
          </p:cNvSpPr>
          <p:nvPr/>
        </p:nvSpPr>
        <p:spPr bwMode="auto">
          <a:xfrm rot="-5400000">
            <a:off x="3200400" y="5257800"/>
            <a:ext cx="228600" cy="685800"/>
          </a:xfrm>
          <a:prstGeom prst="leftBrace">
            <a:avLst>
              <a:gd name="adj1" fmla="val 25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7949" name="AutoShape 65"/>
          <p:cNvSpPr>
            <a:spLocks/>
          </p:cNvSpPr>
          <p:nvPr/>
        </p:nvSpPr>
        <p:spPr bwMode="auto">
          <a:xfrm rot="-5400000">
            <a:off x="5029200" y="4572000"/>
            <a:ext cx="228600" cy="1752600"/>
          </a:xfrm>
          <a:prstGeom prst="leftBrace">
            <a:avLst>
              <a:gd name="adj1" fmla="val 63889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311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RNN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SzPct val="100000"/>
              <a:buFont typeface="+mj-lt"/>
              <a:buAutoNum type="arabicPeriod"/>
            </a:pPr>
            <a:r>
              <a:rPr lang="en-US" altLang="en-US" dirty="0" smtClean="0"/>
              <a:t>Basic RNN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altLang="en-US" dirty="0" smtClean="0"/>
              <a:t>Traditional LSTM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altLang="en-US" dirty="0" smtClean="0"/>
              <a:t>GRU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1843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8EBA6B2-FB4F-4663-953E-C2E9DE8B869C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73</a:t>
            </a:fld>
            <a:endParaRPr lang="en-US" altLang="zh-TW" sz="1400" smtClean="0"/>
          </a:p>
        </p:txBody>
      </p:sp>
      <p:sp>
        <p:nvSpPr>
          <p:cNvPr id="6" name="Oval 5"/>
          <p:cNvSpPr/>
          <p:nvPr/>
        </p:nvSpPr>
        <p:spPr>
          <a:xfrm>
            <a:off x="933450" y="3164681"/>
            <a:ext cx="1962150" cy="795337"/>
          </a:xfrm>
          <a:prstGeom prst="ellipse">
            <a:avLst/>
          </a:prstGeom>
          <a:noFill/>
          <a:ln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230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GRU (Gated Recurrent Unit) </a:t>
            </a:r>
            <a:r>
              <a:rPr lang="en-US" dirty="0" smtClean="0"/>
              <a:t>is a variation of the traditional LSTM model.</a:t>
            </a:r>
          </a:p>
          <a:p>
            <a:r>
              <a:rPr lang="en-US" dirty="0" smtClean="0"/>
              <a:t>Its structure is similar to the traditional LSTM model.</a:t>
            </a:r>
          </a:p>
          <a:p>
            <a:r>
              <a:rPr lang="en-US" dirty="0" smtClean="0"/>
              <a:t>But, its structure is “simpler”.</a:t>
            </a:r>
          </a:p>
          <a:p>
            <a:r>
              <a:rPr lang="en-US" dirty="0" smtClean="0"/>
              <a:t>Before we introduce GRU, let us see the properties of the traditional LSTM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B977DA-0E0B-4A69-B481-E3DC633E6D30}" type="slidenum">
              <a:rPr lang="zh-TW" altLang="en-US" smtClean="0"/>
              <a:pPr>
                <a:defRPr/>
              </a:pPr>
              <a:t>74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05598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GRU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Properties of the traditional LSTM</a:t>
            </a:r>
          </a:p>
          <a:p>
            <a:pPr lvl="1"/>
            <a:r>
              <a:rPr lang="en-US" altLang="en-US" dirty="0" smtClean="0"/>
              <a:t>The traditional LSTM model has a greater power of capturing the properties in the data. Thus, the result generated by this model is usually more accurate.</a:t>
            </a:r>
          </a:p>
          <a:p>
            <a:pPr lvl="1"/>
            <a:r>
              <a:rPr lang="en-US" altLang="en-US" dirty="0" smtClean="0"/>
              <a:t>Besides, it could “remember” or “memorize” longer sequences.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3174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E7CF917-9989-4943-930B-B1D09850028B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75</a:t>
            </a:fld>
            <a:endParaRPr lang="en-US" altLang="zh-TW" sz="1400" smtClean="0"/>
          </a:p>
        </p:txBody>
      </p:sp>
    </p:spTree>
    <p:extLst>
      <p:ext uri="{BB962C8B-B14F-4D97-AF65-F5344CB8AC3E}">
        <p14:creationId xmlns:p14="http://schemas.microsoft.com/office/powerpoint/2010/main" val="3496596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Since the structure of GRU is simpler than the traditional LSTM model, it has the following advantages</a:t>
            </a:r>
          </a:p>
          <a:p>
            <a:pPr lvl="1"/>
            <a:r>
              <a:rPr lang="en-US" dirty="0" smtClean="0"/>
              <a:t>The training time is shorter </a:t>
            </a:r>
          </a:p>
          <a:p>
            <a:pPr lvl="1"/>
            <a:r>
              <a:rPr lang="en-US" dirty="0" smtClean="0"/>
              <a:t>It requires fewer data points to capture the properties of the data.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B977DA-0E0B-4A69-B481-E3DC633E6D30}" type="slidenum">
              <a:rPr lang="zh-TW" altLang="en-US" smtClean="0"/>
              <a:pPr>
                <a:defRPr/>
              </a:pPr>
              <a:t>76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1738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Different from the traditional LSTM model, the GRU model does not have </a:t>
            </a:r>
            <a:r>
              <a:rPr lang="en-US" altLang="en-US" dirty="0"/>
              <a:t>an internal state variable (i.e., variable </a:t>
            </a:r>
            <a:r>
              <a:rPr lang="en-US" altLang="en-US" dirty="0" err="1"/>
              <a:t>s</a:t>
            </a:r>
            <a:r>
              <a:rPr lang="en-US" altLang="en-US" baseline="-25000" dirty="0" err="1"/>
              <a:t>t</a:t>
            </a:r>
            <a:r>
              <a:rPr lang="en-US" altLang="en-US" dirty="0"/>
              <a:t>) to store our memory (i.e., a value</a:t>
            </a:r>
            <a:r>
              <a:rPr lang="en-US" altLang="en-US" dirty="0" smtClean="0"/>
              <a:t>)</a:t>
            </a:r>
          </a:p>
          <a:p>
            <a:r>
              <a:rPr lang="en-US" altLang="en-US" dirty="0" smtClean="0"/>
              <a:t>It regards the “predicted” target attribute value of the previous record (with an internal operation called “reset”) as a reference to store our memory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B977DA-0E0B-4A69-B481-E3DC633E6D30}" type="slidenum">
              <a:rPr lang="zh-TW" altLang="en-US" smtClean="0"/>
              <a:pPr>
                <a:defRPr/>
              </a:pPr>
              <a:t>77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17392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Similarly, the GRU model simulates the brain process.</a:t>
            </a:r>
          </a:p>
          <a:p>
            <a:r>
              <a:rPr lang="en-US" altLang="en-US" sz="2400" b="1" dirty="0">
                <a:solidFill>
                  <a:schemeClr val="tx2"/>
                </a:solidFill>
              </a:rPr>
              <a:t>Reset Feature</a:t>
            </a:r>
          </a:p>
          <a:p>
            <a:pPr lvl="1"/>
            <a:r>
              <a:rPr lang="en-US" altLang="en-US" sz="2400" dirty="0"/>
              <a:t>It could regard the “predicted” target attribute value of the previous record as a reference to store the memory </a:t>
            </a:r>
          </a:p>
          <a:p>
            <a:r>
              <a:rPr lang="en-US" altLang="en-US" sz="2400" b="1" dirty="0">
                <a:solidFill>
                  <a:schemeClr val="tx2"/>
                </a:solidFill>
              </a:rPr>
              <a:t>Input Feature</a:t>
            </a:r>
          </a:p>
          <a:p>
            <a:pPr lvl="1"/>
            <a:r>
              <a:rPr lang="en-US" altLang="en-US" sz="2400" dirty="0"/>
              <a:t>It could “decide” the strength of the input for the model (i.e., the activation function)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B977DA-0E0B-4A69-B481-E3DC633E6D30}" type="slidenum">
              <a:rPr lang="zh-TW" altLang="en-US" smtClean="0"/>
              <a:pPr>
                <a:defRPr/>
              </a:pPr>
              <a:t>78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4101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GRU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914400" y="2017713"/>
            <a:ext cx="8040688" cy="4114800"/>
          </a:xfrm>
        </p:spPr>
        <p:txBody>
          <a:bodyPr/>
          <a:lstStyle/>
          <a:p>
            <a:r>
              <a:rPr lang="en-US" altLang="en-US" sz="2800" b="1" dirty="0" smtClean="0">
                <a:solidFill>
                  <a:schemeClr val="tx2"/>
                </a:solidFill>
              </a:rPr>
              <a:t>Output Feature</a:t>
            </a:r>
          </a:p>
          <a:p>
            <a:pPr lvl="1"/>
            <a:r>
              <a:rPr lang="en-US" altLang="en-US" sz="2400" dirty="0"/>
              <a:t>It could </a:t>
            </a:r>
            <a:r>
              <a:rPr lang="en-US" altLang="en-US" sz="2400" dirty="0" smtClean="0"/>
              <a:t>“combine” a portion of the “predicted” target </a:t>
            </a:r>
            <a:r>
              <a:rPr lang="en-US" altLang="en-US" sz="2400" dirty="0"/>
              <a:t>attribute value of the previous record </a:t>
            </a:r>
            <a:r>
              <a:rPr lang="en-US" altLang="en-US" sz="2400" dirty="0" smtClean="0"/>
              <a:t>and a portion of the “processed” input variable</a:t>
            </a:r>
          </a:p>
          <a:p>
            <a:pPr lvl="1"/>
            <a:endParaRPr lang="en-US" altLang="en-US" sz="2400" dirty="0" smtClean="0"/>
          </a:p>
          <a:p>
            <a:endParaRPr lang="en-US" altLang="en-US" sz="24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1946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68595C9-0F6A-4870-A584-BFD69F2ADEA5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79</a:t>
            </a:fld>
            <a:endParaRPr lang="en-US" altLang="zh-TW" sz="1400" smtClean="0"/>
          </a:p>
        </p:txBody>
      </p:sp>
      <p:sp>
        <p:nvSpPr>
          <p:cNvPr id="6" name="AutoShape 44"/>
          <p:cNvSpPr>
            <a:spLocks noChangeArrowheads="1"/>
          </p:cNvSpPr>
          <p:nvPr/>
        </p:nvSpPr>
        <p:spPr bwMode="auto">
          <a:xfrm>
            <a:off x="1295400" y="4267201"/>
            <a:ext cx="7391400" cy="457200"/>
          </a:xfrm>
          <a:prstGeom prst="wedgeRoundRectCallout">
            <a:avLst>
              <a:gd name="adj1" fmla="val -34253"/>
              <a:gd name="adj2" fmla="val -168795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The ratio of these 2 portions is determined by </a:t>
            </a:r>
            <a:r>
              <a:rPr lang="en-US" altLang="en-US" sz="1800" b="1" dirty="0" smtClean="0">
                <a:solidFill>
                  <a:srgbClr val="0000FF"/>
                </a:solidFill>
                <a:latin typeface="Arial" panose="020B0604020202020204" pitchFamily="34" charset="0"/>
              </a:rPr>
              <a:t>the update feature</a:t>
            </a:r>
            <a:r>
              <a:rPr lang="en-US" altLang="en-US" sz="1800" dirty="0" smtClean="0">
                <a:latin typeface="Arial" panose="020B0604020202020204" pitchFamily="34" charset="0"/>
              </a:rPr>
              <a:t>.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156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GRU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533400" y="2094356"/>
            <a:ext cx="7772400" cy="4114800"/>
          </a:xfrm>
        </p:spPr>
        <p:txBody>
          <a:bodyPr/>
          <a:lstStyle/>
          <a:p>
            <a:r>
              <a:rPr lang="en-US" altLang="en-US" dirty="0" smtClean="0"/>
              <a:t>Our brain includes the following steps.</a:t>
            </a:r>
          </a:p>
          <a:p>
            <a:pPr lvl="1"/>
            <a:r>
              <a:rPr lang="en-US" altLang="en-US" dirty="0" smtClean="0"/>
              <a:t>Reset component </a:t>
            </a:r>
          </a:p>
          <a:p>
            <a:pPr lvl="1"/>
            <a:r>
              <a:rPr lang="en-US" altLang="en-US" dirty="0" smtClean="0"/>
              <a:t>Input activation component</a:t>
            </a:r>
          </a:p>
          <a:p>
            <a:pPr lvl="1"/>
            <a:r>
              <a:rPr lang="en-US" altLang="en-US" dirty="0" smtClean="0"/>
              <a:t>Update component</a:t>
            </a:r>
          </a:p>
          <a:p>
            <a:pPr lvl="1"/>
            <a:r>
              <a:rPr lang="en-US" altLang="en-US" dirty="0" smtClean="0"/>
              <a:t>Final output component</a:t>
            </a:r>
          </a:p>
          <a:p>
            <a:endParaRPr lang="en-US" alt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1946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68595C9-0F6A-4870-A584-BFD69F2ADEA5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80</a:t>
            </a:fld>
            <a:endParaRPr lang="en-US" altLang="zh-TW" sz="1400" smtClean="0"/>
          </a:p>
        </p:txBody>
      </p:sp>
      <p:sp>
        <p:nvSpPr>
          <p:cNvPr id="6" name="AutoShape 44"/>
          <p:cNvSpPr>
            <a:spLocks noChangeArrowheads="1"/>
          </p:cNvSpPr>
          <p:nvPr/>
        </p:nvSpPr>
        <p:spPr bwMode="auto">
          <a:xfrm>
            <a:off x="5105401" y="2667000"/>
            <a:ext cx="1476375" cy="396875"/>
          </a:xfrm>
          <a:prstGeom prst="wedgeRoundRectCallout">
            <a:avLst>
              <a:gd name="adj1" fmla="val -99037"/>
              <a:gd name="adj2" fmla="val 22322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 smtClean="0">
                <a:solidFill>
                  <a:srgbClr val="0000FF"/>
                </a:solidFill>
                <a:latin typeface="Arial" panose="020B0604020202020204" pitchFamily="34" charset="0"/>
              </a:rPr>
              <a:t>Reset gate</a:t>
            </a:r>
            <a:endParaRPr lang="en-US" altLang="en-US" sz="1800" b="1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8" name="AutoShape 44"/>
          <p:cNvSpPr>
            <a:spLocks noChangeArrowheads="1"/>
          </p:cNvSpPr>
          <p:nvPr/>
        </p:nvSpPr>
        <p:spPr bwMode="auto">
          <a:xfrm>
            <a:off x="6286500" y="3197925"/>
            <a:ext cx="2514599" cy="438594"/>
          </a:xfrm>
          <a:prstGeom prst="wedgeRoundRectCallout">
            <a:avLst>
              <a:gd name="adj1" fmla="val -66708"/>
              <a:gd name="adj2" fmla="val -3336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 smtClean="0">
                <a:solidFill>
                  <a:srgbClr val="0000FF"/>
                </a:solidFill>
                <a:latin typeface="Arial" panose="020B0604020202020204" pitchFamily="34" charset="0"/>
              </a:rPr>
              <a:t>Input activation gate</a:t>
            </a:r>
            <a:endParaRPr lang="en-US" altLang="en-US" sz="1800" b="1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0" name="AutoShape 44"/>
          <p:cNvSpPr>
            <a:spLocks noChangeArrowheads="1"/>
          </p:cNvSpPr>
          <p:nvPr/>
        </p:nvSpPr>
        <p:spPr bwMode="auto">
          <a:xfrm>
            <a:off x="5562600" y="3722576"/>
            <a:ext cx="1752600" cy="396875"/>
          </a:xfrm>
          <a:prstGeom prst="wedgeRoundRectCallout">
            <a:avLst>
              <a:gd name="adj1" fmla="val -99037"/>
              <a:gd name="adj2" fmla="val 1992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 smtClean="0">
                <a:solidFill>
                  <a:srgbClr val="0000FF"/>
                </a:solidFill>
                <a:latin typeface="Arial" panose="020B0604020202020204" pitchFamily="34" charset="0"/>
              </a:rPr>
              <a:t>Update gate</a:t>
            </a:r>
            <a:endParaRPr lang="en-US" altLang="en-US" sz="1800" b="1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1" name="AutoShape 44"/>
          <p:cNvSpPr>
            <a:spLocks noChangeArrowheads="1"/>
          </p:cNvSpPr>
          <p:nvPr/>
        </p:nvSpPr>
        <p:spPr bwMode="auto">
          <a:xfrm>
            <a:off x="6011227" y="4318110"/>
            <a:ext cx="2514599" cy="438594"/>
          </a:xfrm>
          <a:prstGeom prst="wedgeRoundRectCallout">
            <a:avLst>
              <a:gd name="adj1" fmla="val -73660"/>
              <a:gd name="adj2" fmla="val -9468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 smtClean="0">
                <a:solidFill>
                  <a:srgbClr val="0000FF"/>
                </a:solidFill>
                <a:latin typeface="Arial" panose="020B0604020202020204" pitchFamily="34" charset="0"/>
              </a:rPr>
              <a:t>Final output gate</a:t>
            </a:r>
            <a:endParaRPr lang="en-US" altLang="en-US" sz="1800" b="1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7249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1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3379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513F977-9175-47DF-9AF2-570405A641DC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81</a:t>
            </a:fld>
            <a:endParaRPr lang="en-US" altLang="zh-TW" sz="1400" smtClean="0"/>
          </a:p>
        </p:txBody>
      </p:sp>
      <p:sp>
        <p:nvSpPr>
          <p:cNvPr id="33797" name="TextBox 1"/>
          <p:cNvSpPr txBox="1">
            <a:spLocks noChangeArrowheads="1"/>
          </p:cNvSpPr>
          <p:nvPr/>
        </p:nvSpPr>
        <p:spPr bwMode="auto">
          <a:xfrm>
            <a:off x="241300" y="760413"/>
            <a:ext cx="2008188" cy="36988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t-1</a:t>
            </a:r>
          </a:p>
        </p:txBody>
      </p:sp>
      <p:sp>
        <p:nvSpPr>
          <p:cNvPr id="33798" name="TextBox 11"/>
          <p:cNvSpPr txBox="1">
            <a:spLocks noChangeArrowheads="1"/>
          </p:cNvSpPr>
          <p:nvPr/>
        </p:nvSpPr>
        <p:spPr bwMode="auto">
          <a:xfrm>
            <a:off x="171450" y="1995488"/>
            <a:ext cx="2008188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</a:t>
            </a:r>
          </a:p>
        </p:txBody>
      </p:sp>
      <p:grpSp>
        <p:nvGrpSpPr>
          <p:cNvPr id="33799" name="Group 1"/>
          <p:cNvGrpSpPr>
            <a:grpSpLocks/>
          </p:cNvGrpSpPr>
          <p:nvPr/>
        </p:nvGrpSpPr>
        <p:grpSpPr bwMode="auto">
          <a:xfrm>
            <a:off x="2314575" y="1676400"/>
            <a:ext cx="6705600" cy="3500438"/>
            <a:chOff x="1308088" y="2108051"/>
            <a:chExt cx="6703663" cy="3502978"/>
          </a:xfrm>
        </p:grpSpPr>
        <p:sp>
          <p:nvSpPr>
            <p:cNvPr id="33827" name="Rectangle 4"/>
            <p:cNvSpPr>
              <a:spLocks noChangeArrowheads="1"/>
            </p:cNvSpPr>
            <p:nvPr/>
          </p:nvSpPr>
          <p:spPr bwMode="auto">
            <a:xfrm>
              <a:off x="2059718" y="2108051"/>
              <a:ext cx="5009335" cy="350297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RNN</a:t>
              </a:r>
            </a:p>
          </p:txBody>
        </p:sp>
        <p:sp>
          <p:nvSpPr>
            <p:cNvPr id="33828" name="Line 5"/>
            <p:cNvSpPr>
              <a:spLocks noChangeShapeType="1"/>
            </p:cNvSpPr>
            <p:nvPr/>
          </p:nvSpPr>
          <p:spPr bwMode="auto">
            <a:xfrm>
              <a:off x="1623255" y="2616876"/>
              <a:ext cx="436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29" name="Line 8"/>
            <p:cNvSpPr>
              <a:spLocks noChangeShapeType="1"/>
            </p:cNvSpPr>
            <p:nvPr/>
          </p:nvSpPr>
          <p:spPr bwMode="auto">
            <a:xfrm flipV="1">
              <a:off x="7086077" y="5167239"/>
              <a:ext cx="48422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30" name="Text Box 11"/>
            <p:cNvSpPr txBox="1">
              <a:spLocks noChangeArrowheads="1"/>
            </p:cNvSpPr>
            <p:nvPr/>
          </p:nvSpPr>
          <p:spPr bwMode="auto">
            <a:xfrm>
              <a:off x="1308088" y="2393420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x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  <p:sp>
          <p:nvSpPr>
            <p:cNvPr id="33831" name="Text Box 14"/>
            <p:cNvSpPr txBox="1">
              <a:spLocks noChangeArrowheads="1"/>
            </p:cNvSpPr>
            <p:nvPr/>
          </p:nvSpPr>
          <p:spPr bwMode="auto">
            <a:xfrm>
              <a:off x="7668443" y="4929409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33800" name="TextBox 21"/>
          <p:cNvSpPr txBox="1">
            <a:spLocks noChangeArrowheads="1"/>
          </p:cNvSpPr>
          <p:nvPr/>
        </p:nvSpPr>
        <p:spPr bwMode="auto">
          <a:xfrm>
            <a:off x="92075" y="5602288"/>
            <a:ext cx="2017713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t+1</a:t>
            </a:r>
          </a:p>
        </p:txBody>
      </p:sp>
      <p:grpSp>
        <p:nvGrpSpPr>
          <p:cNvPr id="33801" name="Group 40"/>
          <p:cNvGrpSpPr>
            <a:grpSpLocks/>
          </p:cNvGrpSpPr>
          <p:nvPr/>
        </p:nvGrpSpPr>
        <p:grpSpPr bwMode="auto">
          <a:xfrm>
            <a:off x="2286000" y="12700"/>
            <a:ext cx="6754813" cy="1663700"/>
            <a:chOff x="2362200" y="1840087"/>
            <a:chExt cx="6755125" cy="1663997"/>
          </a:xfrm>
        </p:grpSpPr>
        <p:grpSp>
          <p:nvGrpSpPr>
            <p:cNvPr id="33816" name="Group 20"/>
            <p:cNvGrpSpPr>
              <a:grpSpLocks/>
            </p:cNvGrpSpPr>
            <p:nvPr/>
          </p:nvGrpSpPr>
          <p:grpSpPr bwMode="auto">
            <a:xfrm>
              <a:off x="2362200" y="2469397"/>
              <a:ext cx="6755125" cy="1034687"/>
              <a:chOff x="2362200" y="2469397"/>
              <a:chExt cx="6755125" cy="1034687"/>
            </a:xfrm>
          </p:grpSpPr>
          <p:grpSp>
            <p:nvGrpSpPr>
              <p:cNvPr id="33820" name="Group 1"/>
              <p:cNvGrpSpPr>
                <a:grpSpLocks/>
              </p:cNvGrpSpPr>
              <p:nvPr/>
            </p:nvGrpSpPr>
            <p:grpSpPr bwMode="auto">
              <a:xfrm>
                <a:off x="2362200" y="2469397"/>
                <a:ext cx="6755125" cy="661988"/>
                <a:chOff x="1202608" y="3809444"/>
                <a:chExt cx="6754029" cy="662448"/>
              </a:xfrm>
            </p:grpSpPr>
            <p:sp>
              <p:nvSpPr>
                <p:cNvPr id="33822" name="Rectangle 4"/>
                <p:cNvSpPr>
                  <a:spLocks noChangeArrowheads="1"/>
                </p:cNvSpPr>
                <p:nvPr/>
              </p:nvSpPr>
              <p:spPr bwMode="auto">
                <a:xfrm>
                  <a:off x="1954231" y="3809444"/>
                  <a:ext cx="5038636" cy="662448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RNN</a:t>
                  </a:r>
                </a:p>
              </p:txBody>
            </p:sp>
            <p:sp>
              <p:nvSpPr>
                <p:cNvPr id="33823" name="Line 5"/>
                <p:cNvSpPr>
                  <a:spLocks noChangeShapeType="1"/>
                </p:cNvSpPr>
                <p:nvPr/>
              </p:nvSpPr>
              <p:spPr bwMode="auto">
                <a:xfrm>
                  <a:off x="1593956" y="4089272"/>
                  <a:ext cx="360274" cy="1205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824" name="Line 8"/>
                <p:cNvSpPr>
                  <a:spLocks noChangeShapeType="1"/>
                </p:cNvSpPr>
                <p:nvPr/>
              </p:nvSpPr>
              <p:spPr bwMode="auto">
                <a:xfrm>
                  <a:off x="6992868" y="4089273"/>
                  <a:ext cx="408030" cy="1205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825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202608" y="3865817"/>
                  <a:ext cx="479540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x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t-1</a:t>
                  </a:r>
                </a:p>
              </p:txBody>
            </p:sp>
            <p:sp>
              <p:nvSpPr>
                <p:cNvPr id="33826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477097" y="3904479"/>
                  <a:ext cx="479540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y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t-1</a:t>
                  </a:r>
                </a:p>
              </p:txBody>
            </p:sp>
          </p:grpSp>
          <p:cxnSp>
            <p:nvCxnSpPr>
              <p:cNvPr id="5" name="Straight Arrow Connector 4"/>
              <p:cNvCxnSpPr/>
              <p:nvPr/>
            </p:nvCxnSpPr>
            <p:spPr>
              <a:xfrm>
                <a:off x="7412271" y="3142069"/>
                <a:ext cx="0" cy="36201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817" name="Group 18"/>
            <p:cNvGrpSpPr>
              <a:grpSpLocks/>
            </p:cNvGrpSpPr>
            <p:nvPr/>
          </p:nvGrpSpPr>
          <p:grpSpPr bwMode="auto">
            <a:xfrm>
              <a:off x="7204502" y="1840087"/>
              <a:ext cx="415498" cy="646669"/>
              <a:chOff x="7204502" y="1840087"/>
              <a:chExt cx="415498" cy="646669"/>
            </a:xfrm>
          </p:grpSpPr>
          <p:cxnSp>
            <p:nvCxnSpPr>
              <p:cNvPr id="7" name="Straight Arrow Connector 6"/>
              <p:cNvCxnSpPr/>
              <p:nvPr/>
            </p:nvCxnSpPr>
            <p:spPr>
              <a:xfrm>
                <a:off x="7423384" y="2227506"/>
                <a:ext cx="0" cy="25880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819" name="TextBox 10"/>
              <p:cNvSpPr txBox="1">
                <a:spLocks noChangeArrowheads="1"/>
              </p:cNvSpPr>
              <p:nvPr/>
            </p:nvSpPr>
            <p:spPr bwMode="auto">
              <a:xfrm>
                <a:off x="7204502" y="1840087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grpSp>
        <p:nvGrpSpPr>
          <p:cNvPr id="33802" name="Group 39"/>
          <p:cNvGrpSpPr>
            <a:grpSpLocks/>
          </p:cNvGrpSpPr>
          <p:nvPr/>
        </p:nvGrpSpPr>
        <p:grpSpPr bwMode="auto">
          <a:xfrm>
            <a:off x="2209800" y="5176838"/>
            <a:ext cx="6945313" cy="1571625"/>
            <a:chOff x="2314084" y="4157232"/>
            <a:chExt cx="6946011" cy="1571414"/>
          </a:xfrm>
        </p:grpSpPr>
        <p:grpSp>
          <p:nvGrpSpPr>
            <p:cNvPr id="33805" name="Group 22"/>
            <p:cNvGrpSpPr>
              <a:grpSpLocks/>
            </p:cNvGrpSpPr>
            <p:nvPr/>
          </p:nvGrpSpPr>
          <p:grpSpPr bwMode="auto">
            <a:xfrm>
              <a:off x="2314084" y="4157232"/>
              <a:ext cx="6946011" cy="1024368"/>
              <a:chOff x="2324475" y="2463092"/>
              <a:chExt cx="6946011" cy="1024368"/>
            </a:xfrm>
          </p:grpSpPr>
          <p:grpSp>
            <p:nvGrpSpPr>
              <p:cNvPr id="33809" name="Group 1"/>
              <p:cNvGrpSpPr>
                <a:grpSpLocks/>
              </p:cNvGrpSpPr>
              <p:nvPr/>
            </p:nvGrpSpPr>
            <p:grpSpPr bwMode="auto">
              <a:xfrm>
                <a:off x="2324475" y="2825472"/>
                <a:ext cx="6946011" cy="661988"/>
                <a:chOff x="1164890" y="3809444"/>
                <a:chExt cx="6944881" cy="662448"/>
              </a:xfrm>
            </p:grpSpPr>
            <p:sp>
              <p:nvSpPr>
                <p:cNvPr id="33811" name="Rectangle 4"/>
                <p:cNvSpPr>
                  <a:spLocks noChangeArrowheads="1"/>
                </p:cNvSpPr>
                <p:nvPr/>
              </p:nvSpPr>
              <p:spPr bwMode="auto">
                <a:xfrm>
                  <a:off x="2002955" y="3809444"/>
                  <a:ext cx="5045405" cy="662448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RNN</a:t>
                  </a:r>
                </a:p>
              </p:txBody>
            </p:sp>
            <p:sp>
              <p:nvSpPr>
                <p:cNvPr id="33812" name="Line 5"/>
                <p:cNvSpPr>
                  <a:spLocks noChangeShapeType="1"/>
                </p:cNvSpPr>
                <p:nvPr/>
              </p:nvSpPr>
              <p:spPr bwMode="auto">
                <a:xfrm>
                  <a:off x="1622041" y="4089273"/>
                  <a:ext cx="36025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813" name="Line 8"/>
                <p:cNvSpPr>
                  <a:spLocks noChangeShapeType="1"/>
                </p:cNvSpPr>
                <p:nvPr/>
              </p:nvSpPr>
              <p:spPr bwMode="auto">
                <a:xfrm>
                  <a:off x="7031335" y="4089273"/>
                  <a:ext cx="484227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814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164890" y="3865817"/>
                  <a:ext cx="518007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x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t+1</a:t>
                  </a:r>
                </a:p>
              </p:txBody>
            </p:sp>
            <p:sp>
              <p:nvSpPr>
                <p:cNvPr id="33815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591764" y="3892424"/>
                  <a:ext cx="518007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y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t+1</a:t>
                  </a:r>
                </a:p>
              </p:txBody>
            </p:sp>
          </p:grpSp>
          <p:cxnSp>
            <p:nvCxnSpPr>
              <p:cNvPr id="25" name="Straight Arrow Connector 24"/>
              <p:cNvCxnSpPr/>
              <p:nvPr/>
            </p:nvCxnSpPr>
            <p:spPr>
              <a:xfrm>
                <a:off x="7535174" y="2463092"/>
                <a:ext cx="0" cy="36190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806" name="Group 19"/>
            <p:cNvGrpSpPr>
              <a:grpSpLocks/>
            </p:cNvGrpSpPr>
            <p:nvPr/>
          </p:nvGrpSpPr>
          <p:grpSpPr bwMode="auto">
            <a:xfrm>
              <a:off x="7267084" y="5181600"/>
              <a:ext cx="415498" cy="547046"/>
              <a:chOff x="7267084" y="5181600"/>
              <a:chExt cx="415498" cy="547046"/>
            </a:xfrm>
          </p:grpSpPr>
          <p:cxnSp>
            <p:nvCxnSpPr>
              <p:cNvPr id="45" name="Straight Arrow Connector 44"/>
              <p:cNvCxnSpPr/>
              <p:nvPr/>
            </p:nvCxnSpPr>
            <p:spPr>
              <a:xfrm>
                <a:off x="7516845" y="5181031"/>
                <a:ext cx="0" cy="26031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808" name="TextBox 46"/>
              <p:cNvSpPr txBox="1">
                <a:spLocks noChangeArrowheads="1"/>
              </p:cNvSpPr>
              <p:nvPr/>
            </p:nvSpPr>
            <p:spPr bwMode="auto">
              <a:xfrm>
                <a:off x="7267084" y="5359314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sp>
        <p:nvSpPr>
          <p:cNvPr id="33803" name="TextBox 37"/>
          <p:cNvSpPr txBox="1">
            <a:spLocks noChangeArrowheads="1"/>
          </p:cNvSpPr>
          <p:nvPr/>
        </p:nvSpPr>
        <p:spPr bwMode="auto">
          <a:xfrm>
            <a:off x="7407275" y="5138738"/>
            <a:ext cx="3429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</a:t>
            </a:r>
            <a:r>
              <a:rPr lang="en-US" altLang="en-US" sz="1800" baseline="-25000">
                <a:latin typeface="Arial" panose="020B0604020202020204" pitchFamily="34" charset="0"/>
              </a:rPr>
              <a:t>t</a:t>
            </a:r>
          </a:p>
        </p:txBody>
      </p:sp>
      <p:sp>
        <p:nvSpPr>
          <p:cNvPr id="33804" name="TextBox 38"/>
          <p:cNvSpPr txBox="1">
            <a:spLocks noChangeArrowheads="1"/>
          </p:cNvSpPr>
          <p:nvPr/>
        </p:nvSpPr>
        <p:spPr bwMode="auto">
          <a:xfrm>
            <a:off x="7388225" y="1285875"/>
            <a:ext cx="479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</a:t>
            </a:r>
            <a:r>
              <a:rPr lang="en-US" altLang="en-US" sz="1800" baseline="-25000">
                <a:latin typeface="Arial" panose="020B0604020202020204" pitchFamily="34" charset="0"/>
              </a:rPr>
              <a:t>t-1</a:t>
            </a:r>
          </a:p>
        </p:txBody>
      </p:sp>
    </p:spTree>
    <p:extLst>
      <p:ext uri="{BB962C8B-B14F-4D97-AF65-F5344CB8AC3E}">
        <p14:creationId xmlns:p14="http://schemas.microsoft.com/office/powerpoint/2010/main" val="415309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3482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237F0D2-C939-4485-A4E6-A901992C57B9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82</a:t>
            </a:fld>
            <a:endParaRPr lang="en-US" altLang="zh-TW" sz="1400" smtClean="0"/>
          </a:p>
        </p:txBody>
      </p:sp>
      <p:sp>
        <p:nvSpPr>
          <p:cNvPr id="34821" name="TextBox 1"/>
          <p:cNvSpPr txBox="1">
            <a:spLocks noChangeArrowheads="1"/>
          </p:cNvSpPr>
          <p:nvPr/>
        </p:nvSpPr>
        <p:spPr bwMode="auto">
          <a:xfrm>
            <a:off x="241300" y="760413"/>
            <a:ext cx="2008188" cy="36988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t-1</a:t>
            </a:r>
          </a:p>
        </p:txBody>
      </p:sp>
      <p:sp>
        <p:nvSpPr>
          <p:cNvPr id="34822" name="TextBox 11"/>
          <p:cNvSpPr txBox="1">
            <a:spLocks noChangeArrowheads="1"/>
          </p:cNvSpPr>
          <p:nvPr/>
        </p:nvSpPr>
        <p:spPr bwMode="auto">
          <a:xfrm>
            <a:off x="171450" y="1995488"/>
            <a:ext cx="2008188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</a:t>
            </a:r>
          </a:p>
        </p:txBody>
      </p:sp>
      <p:grpSp>
        <p:nvGrpSpPr>
          <p:cNvPr id="34823" name="Group 1"/>
          <p:cNvGrpSpPr>
            <a:grpSpLocks/>
          </p:cNvGrpSpPr>
          <p:nvPr/>
        </p:nvGrpSpPr>
        <p:grpSpPr bwMode="auto">
          <a:xfrm>
            <a:off x="2314575" y="1676400"/>
            <a:ext cx="6705600" cy="3500438"/>
            <a:chOff x="1308088" y="2108051"/>
            <a:chExt cx="6703663" cy="3502978"/>
          </a:xfrm>
        </p:grpSpPr>
        <p:sp>
          <p:nvSpPr>
            <p:cNvPr id="34863" name="Rectangle 4"/>
            <p:cNvSpPr>
              <a:spLocks noChangeArrowheads="1"/>
            </p:cNvSpPr>
            <p:nvPr/>
          </p:nvSpPr>
          <p:spPr bwMode="auto">
            <a:xfrm>
              <a:off x="2059718" y="2108051"/>
              <a:ext cx="5009335" cy="350297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smtClean="0">
                  <a:latin typeface="Arial" panose="020B0604020202020204" pitchFamily="34" charset="0"/>
                </a:rPr>
                <a:t>Traditional LSTM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34864" name="Line 5"/>
            <p:cNvSpPr>
              <a:spLocks noChangeShapeType="1"/>
            </p:cNvSpPr>
            <p:nvPr/>
          </p:nvSpPr>
          <p:spPr bwMode="auto">
            <a:xfrm>
              <a:off x="1623255" y="2616876"/>
              <a:ext cx="436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65" name="Line 8"/>
            <p:cNvSpPr>
              <a:spLocks noChangeShapeType="1"/>
            </p:cNvSpPr>
            <p:nvPr/>
          </p:nvSpPr>
          <p:spPr bwMode="auto">
            <a:xfrm flipV="1">
              <a:off x="7086077" y="5167239"/>
              <a:ext cx="48422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66" name="Text Box 11"/>
            <p:cNvSpPr txBox="1">
              <a:spLocks noChangeArrowheads="1"/>
            </p:cNvSpPr>
            <p:nvPr/>
          </p:nvSpPr>
          <p:spPr bwMode="auto">
            <a:xfrm>
              <a:off x="1308088" y="2393420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x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  <p:sp>
          <p:nvSpPr>
            <p:cNvPr id="34867" name="Text Box 14"/>
            <p:cNvSpPr txBox="1">
              <a:spLocks noChangeArrowheads="1"/>
            </p:cNvSpPr>
            <p:nvPr/>
          </p:nvSpPr>
          <p:spPr bwMode="auto">
            <a:xfrm>
              <a:off x="7668443" y="4929409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34824" name="TextBox 21"/>
          <p:cNvSpPr txBox="1">
            <a:spLocks noChangeArrowheads="1"/>
          </p:cNvSpPr>
          <p:nvPr/>
        </p:nvSpPr>
        <p:spPr bwMode="auto">
          <a:xfrm>
            <a:off x="92075" y="5602288"/>
            <a:ext cx="2017713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t+1</a:t>
            </a:r>
          </a:p>
        </p:txBody>
      </p:sp>
      <p:grpSp>
        <p:nvGrpSpPr>
          <p:cNvPr id="34825" name="Group 40"/>
          <p:cNvGrpSpPr>
            <a:grpSpLocks/>
          </p:cNvGrpSpPr>
          <p:nvPr/>
        </p:nvGrpSpPr>
        <p:grpSpPr bwMode="auto">
          <a:xfrm>
            <a:off x="2286000" y="12700"/>
            <a:ext cx="6754813" cy="1663700"/>
            <a:chOff x="2362200" y="1840087"/>
            <a:chExt cx="6755125" cy="1663997"/>
          </a:xfrm>
        </p:grpSpPr>
        <p:grpSp>
          <p:nvGrpSpPr>
            <p:cNvPr id="34852" name="Group 20"/>
            <p:cNvGrpSpPr>
              <a:grpSpLocks/>
            </p:cNvGrpSpPr>
            <p:nvPr/>
          </p:nvGrpSpPr>
          <p:grpSpPr bwMode="auto">
            <a:xfrm>
              <a:off x="2362200" y="2469397"/>
              <a:ext cx="6755125" cy="1034687"/>
              <a:chOff x="2362200" y="2469397"/>
              <a:chExt cx="6755125" cy="1034687"/>
            </a:xfrm>
          </p:grpSpPr>
          <p:grpSp>
            <p:nvGrpSpPr>
              <p:cNvPr id="34856" name="Group 1"/>
              <p:cNvGrpSpPr>
                <a:grpSpLocks/>
              </p:cNvGrpSpPr>
              <p:nvPr/>
            </p:nvGrpSpPr>
            <p:grpSpPr bwMode="auto">
              <a:xfrm>
                <a:off x="2362200" y="2469397"/>
                <a:ext cx="6755125" cy="661988"/>
                <a:chOff x="1202608" y="3809444"/>
                <a:chExt cx="6754029" cy="662448"/>
              </a:xfrm>
            </p:grpSpPr>
            <p:sp>
              <p:nvSpPr>
                <p:cNvPr id="34858" name="Rectangle 4"/>
                <p:cNvSpPr>
                  <a:spLocks noChangeArrowheads="1"/>
                </p:cNvSpPr>
                <p:nvPr/>
              </p:nvSpPr>
              <p:spPr bwMode="auto">
                <a:xfrm>
                  <a:off x="1954231" y="3809444"/>
                  <a:ext cx="5038636" cy="662448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 dirty="0" smtClean="0">
                      <a:latin typeface="Arial" panose="020B0604020202020204" pitchFamily="34" charset="0"/>
                    </a:rPr>
                    <a:t>Traditional LSTM</a:t>
                  </a:r>
                  <a:endParaRPr lang="en-US" altLang="en-US" sz="18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859" name="Line 5"/>
                <p:cNvSpPr>
                  <a:spLocks noChangeShapeType="1"/>
                </p:cNvSpPr>
                <p:nvPr/>
              </p:nvSpPr>
              <p:spPr bwMode="auto">
                <a:xfrm>
                  <a:off x="1593956" y="4089272"/>
                  <a:ext cx="360274" cy="1205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860" name="Line 8"/>
                <p:cNvSpPr>
                  <a:spLocks noChangeShapeType="1"/>
                </p:cNvSpPr>
                <p:nvPr/>
              </p:nvSpPr>
              <p:spPr bwMode="auto">
                <a:xfrm>
                  <a:off x="6992868" y="4089273"/>
                  <a:ext cx="408030" cy="1205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861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202608" y="3865817"/>
                  <a:ext cx="479540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x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t-1</a:t>
                  </a:r>
                </a:p>
              </p:txBody>
            </p:sp>
            <p:sp>
              <p:nvSpPr>
                <p:cNvPr id="34862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477097" y="3904479"/>
                  <a:ext cx="479540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y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t-1</a:t>
                  </a:r>
                </a:p>
              </p:txBody>
            </p:sp>
          </p:grpSp>
          <p:cxnSp>
            <p:nvCxnSpPr>
              <p:cNvPr id="5" name="Straight Arrow Connector 4"/>
              <p:cNvCxnSpPr/>
              <p:nvPr/>
            </p:nvCxnSpPr>
            <p:spPr>
              <a:xfrm>
                <a:off x="7412271" y="3142069"/>
                <a:ext cx="0" cy="36201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853" name="Group 18"/>
            <p:cNvGrpSpPr>
              <a:grpSpLocks/>
            </p:cNvGrpSpPr>
            <p:nvPr/>
          </p:nvGrpSpPr>
          <p:grpSpPr bwMode="auto">
            <a:xfrm>
              <a:off x="7204502" y="1840087"/>
              <a:ext cx="415498" cy="646669"/>
              <a:chOff x="7204502" y="1840087"/>
              <a:chExt cx="415498" cy="646669"/>
            </a:xfrm>
          </p:grpSpPr>
          <p:cxnSp>
            <p:nvCxnSpPr>
              <p:cNvPr id="7" name="Straight Arrow Connector 6"/>
              <p:cNvCxnSpPr/>
              <p:nvPr/>
            </p:nvCxnSpPr>
            <p:spPr>
              <a:xfrm>
                <a:off x="7423384" y="2227506"/>
                <a:ext cx="0" cy="25880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855" name="TextBox 10"/>
              <p:cNvSpPr txBox="1">
                <a:spLocks noChangeArrowheads="1"/>
              </p:cNvSpPr>
              <p:nvPr/>
            </p:nvSpPr>
            <p:spPr bwMode="auto">
              <a:xfrm>
                <a:off x="7204502" y="1840087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grpSp>
        <p:nvGrpSpPr>
          <p:cNvPr id="34826" name="Group 39"/>
          <p:cNvGrpSpPr>
            <a:grpSpLocks/>
          </p:cNvGrpSpPr>
          <p:nvPr/>
        </p:nvGrpSpPr>
        <p:grpSpPr bwMode="auto">
          <a:xfrm>
            <a:off x="2209800" y="5176838"/>
            <a:ext cx="6945313" cy="1571625"/>
            <a:chOff x="2314084" y="4157232"/>
            <a:chExt cx="6946011" cy="1571414"/>
          </a:xfrm>
        </p:grpSpPr>
        <p:grpSp>
          <p:nvGrpSpPr>
            <p:cNvPr id="34841" name="Group 22"/>
            <p:cNvGrpSpPr>
              <a:grpSpLocks/>
            </p:cNvGrpSpPr>
            <p:nvPr/>
          </p:nvGrpSpPr>
          <p:grpSpPr bwMode="auto">
            <a:xfrm>
              <a:off x="2314084" y="4157232"/>
              <a:ext cx="6946011" cy="1024368"/>
              <a:chOff x="2324475" y="2463092"/>
              <a:chExt cx="6946011" cy="1024368"/>
            </a:xfrm>
          </p:grpSpPr>
          <p:grpSp>
            <p:nvGrpSpPr>
              <p:cNvPr id="34845" name="Group 1"/>
              <p:cNvGrpSpPr>
                <a:grpSpLocks/>
              </p:cNvGrpSpPr>
              <p:nvPr/>
            </p:nvGrpSpPr>
            <p:grpSpPr bwMode="auto">
              <a:xfrm>
                <a:off x="2324475" y="2825472"/>
                <a:ext cx="6946011" cy="661988"/>
                <a:chOff x="1164890" y="3809444"/>
                <a:chExt cx="6944881" cy="662448"/>
              </a:xfrm>
            </p:grpSpPr>
            <p:sp>
              <p:nvSpPr>
                <p:cNvPr id="34847" name="Rectangle 4"/>
                <p:cNvSpPr>
                  <a:spLocks noChangeArrowheads="1"/>
                </p:cNvSpPr>
                <p:nvPr/>
              </p:nvSpPr>
              <p:spPr bwMode="auto">
                <a:xfrm>
                  <a:off x="2002955" y="3809444"/>
                  <a:ext cx="5045405" cy="662448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 dirty="0" smtClean="0">
                      <a:latin typeface="Arial" panose="020B0604020202020204" pitchFamily="34" charset="0"/>
                    </a:rPr>
                    <a:t>Traditional LSTM</a:t>
                  </a:r>
                  <a:endParaRPr lang="en-US" altLang="en-US" sz="18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848" name="Line 5"/>
                <p:cNvSpPr>
                  <a:spLocks noChangeShapeType="1"/>
                </p:cNvSpPr>
                <p:nvPr/>
              </p:nvSpPr>
              <p:spPr bwMode="auto">
                <a:xfrm>
                  <a:off x="1622041" y="4089273"/>
                  <a:ext cx="36025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849" name="Line 8"/>
                <p:cNvSpPr>
                  <a:spLocks noChangeShapeType="1"/>
                </p:cNvSpPr>
                <p:nvPr/>
              </p:nvSpPr>
              <p:spPr bwMode="auto">
                <a:xfrm>
                  <a:off x="7031335" y="4089273"/>
                  <a:ext cx="484227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850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164890" y="3865817"/>
                  <a:ext cx="518007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x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t+1</a:t>
                  </a:r>
                </a:p>
              </p:txBody>
            </p:sp>
            <p:sp>
              <p:nvSpPr>
                <p:cNvPr id="34851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591764" y="3892424"/>
                  <a:ext cx="518007" cy="36958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>
                      <a:latin typeface="Arial" panose="020B0604020202020204" pitchFamily="34" charset="0"/>
                    </a:rPr>
                    <a:t>y</a:t>
                  </a:r>
                  <a:r>
                    <a:rPr lang="en-US" altLang="en-US" sz="1800" baseline="-25000">
                      <a:latin typeface="Arial" panose="020B0604020202020204" pitchFamily="34" charset="0"/>
                    </a:rPr>
                    <a:t>t+1</a:t>
                  </a:r>
                </a:p>
              </p:txBody>
            </p:sp>
          </p:grpSp>
          <p:cxnSp>
            <p:nvCxnSpPr>
              <p:cNvPr id="25" name="Straight Arrow Connector 24"/>
              <p:cNvCxnSpPr/>
              <p:nvPr/>
            </p:nvCxnSpPr>
            <p:spPr>
              <a:xfrm>
                <a:off x="7535174" y="2463092"/>
                <a:ext cx="0" cy="36190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842" name="Group 19"/>
            <p:cNvGrpSpPr>
              <a:grpSpLocks/>
            </p:cNvGrpSpPr>
            <p:nvPr/>
          </p:nvGrpSpPr>
          <p:grpSpPr bwMode="auto">
            <a:xfrm>
              <a:off x="7267084" y="5181600"/>
              <a:ext cx="415498" cy="547046"/>
              <a:chOff x="7267084" y="5181600"/>
              <a:chExt cx="415498" cy="547046"/>
            </a:xfrm>
          </p:grpSpPr>
          <p:cxnSp>
            <p:nvCxnSpPr>
              <p:cNvPr id="45" name="Straight Arrow Connector 44"/>
              <p:cNvCxnSpPr/>
              <p:nvPr/>
            </p:nvCxnSpPr>
            <p:spPr>
              <a:xfrm>
                <a:off x="7516845" y="5181031"/>
                <a:ext cx="0" cy="26031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844" name="TextBox 46"/>
              <p:cNvSpPr txBox="1">
                <a:spLocks noChangeArrowheads="1"/>
              </p:cNvSpPr>
              <p:nvPr/>
            </p:nvSpPr>
            <p:spPr bwMode="auto">
              <a:xfrm>
                <a:off x="7267084" y="5359314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sp>
        <p:nvSpPr>
          <p:cNvPr id="34827" name="TextBox 37"/>
          <p:cNvSpPr txBox="1">
            <a:spLocks noChangeArrowheads="1"/>
          </p:cNvSpPr>
          <p:nvPr/>
        </p:nvSpPr>
        <p:spPr bwMode="auto">
          <a:xfrm>
            <a:off x="7407275" y="5138738"/>
            <a:ext cx="3429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</a:t>
            </a:r>
            <a:r>
              <a:rPr lang="en-US" altLang="en-US" sz="1800" baseline="-25000">
                <a:latin typeface="Arial" panose="020B0604020202020204" pitchFamily="34" charset="0"/>
              </a:rPr>
              <a:t>t</a:t>
            </a:r>
          </a:p>
        </p:txBody>
      </p:sp>
      <p:sp>
        <p:nvSpPr>
          <p:cNvPr id="34828" name="TextBox 38"/>
          <p:cNvSpPr txBox="1">
            <a:spLocks noChangeArrowheads="1"/>
          </p:cNvSpPr>
          <p:nvPr/>
        </p:nvSpPr>
        <p:spPr bwMode="auto">
          <a:xfrm>
            <a:off x="7388225" y="1285875"/>
            <a:ext cx="479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</a:t>
            </a:r>
            <a:r>
              <a:rPr lang="en-US" altLang="en-US" sz="1800" baseline="-25000">
                <a:latin typeface="Arial" panose="020B0604020202020204" pitchFamily="34" charset="0"/>
              </a:rPr>
              <a:t>t-1</a:t>
            </a:r>
          </a:p>
        </p:txBody>
      </p:sp>
      <p:grpSp>
        <p:nvGrpSpPr>
          <p:cNvPr id="33" name="Group 32"/>
          <p:cNvGrpSpPr>
            <a:grpSpLocks/>
          </p:cNvGrpSpPr>
          <p:nvPr/>
        </p:nvGrpSpPr>
        <p:grpSpPr bwMode="auto">
          <a:xfrm>
            <a:off x="7867650" y="920750"/>
            <a:ext cx="414338" cy="755650"/>
            <a:chOff x="7867485" y="921347"/>
            <a:chExt cx="413763" cy="755053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8281248" y="921347"/>
              <a:ext cx="0" cy="5742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867485" y="1495568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7867485" y="1495568"/>
              <a:ext cx="0" cy="1808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/>
          <p:cNvGrpSpPr>
            <a:grpSpLocks/>
          </p:cNvGrpSpPr>
          <p:nvPr/>
        </p:nvGrpSpPr>
        <p:grpSpPr bwMode="auto">
          <a:xfrm>
            <a:off x="7848600" y="4745038"/>
            <a:ext cx="412750" cy="755650"/>
            <a:chOff x="7867485" y="921347"/>
            <a:chExt cx="413763" cy="755053"/>
          </a:xfrm>
        </p:grpSpPr>
        <p:cxnSp>
          <p:nvCxnSpPr>
            <p:cNvPr id="50" name="Straight Connector 49"/>
            <p:cNvCxnSpPr/>
            <p:nvPr/>
          </p:nvCxnSpPr>
          <p:spPr>
            <a:xfrm>
              <a:off x="8281248" y="921347"/>
              <a:ext cx="0" cy="5742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7867485" y="1495568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>
              <a:off x="7867485" y="1495568"/>
              <a:ext cx="0" cy="1808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/>
          <p:cNvGrpSpPr>
            <a:grpSpLocks/>
          </p:cNvGrpSpPr>
          <p:nvPr/>
        </p:nvGrpSpPr>
        <p:grpSpPr bwMode="auto">
          <a:xfrm>
            <a:off x="7827963" y="5818188"/>
            <a:ext cx="414337" cy="654050"/>
            <a:chOff x="7867485" y="1023124"/>
            <a:chExt cx="413763" cy="653276"/>
          </a:xfrm>
        </p:grpSpPr>
        <p:cxnSp>
          <p:nvCxnSpPr>
            <p:cNvPr id="54" name="Straight Connector 53"/>
            <p:cNvCxnSpPr/>
            <p:nvPr/>
          </p:nvCxnSpPr>
          <p:spPr>
            <a:xfrm>
              <a:off x="8281248" y="1023124"/>
              <a:ext cx="0" cy="4725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7867485" y="1495639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>
              <a:off x="7867485" y="1495639"/>
              <a:ext cx="0" cy="18076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4826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3584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B7B788C-BD4B-4D91-9479-CDAB57FE34AB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83</a:t>
            </a:fld>
            <a:endParaRPr lang="en-US" altLang="zh-TW" sz="1400" smtClean="0"/>
          </a:p>
        </p:txBody>
      </p:sp>
      <p:sp>
        <p:nvSpPr>
          <p:cNvPr id="35845" name="TextBox 1"/>
          <p:cNvSpPr txBox="1">
            <a:spLocks noChangeArrowheads="1"/>
          </p:cNvSpPr>
          <p:nvPr/>
        </p:nvSpPr>
        <p:spPr bwMode="auto">
          <a:xfrm>
            <a:off x="241300" y="760413"/>
            <a:ext cx="2008188" cy="36988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t-1</a:t>
            </a:r>
          </a:p>
        </p:txBody>
      </p:sp>
      <p:sp>
        <p:nvSpPr>
          <p:cNvPr id="35846" name="TextBox 11"/>
          <p:cNvSpPr txBox="1">
            <a:spLocks noChangeArrowheads="1"/>
          </p:cNvSpPr>
          <p:nvPr/>
        </p:nvSpPr>
        <p:spPr bwMode="auto">
          <a:xfrm>
            <a:off x="171450" y="1995488"/>
            <a:ext cx="2008188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</a:t>
            </a:r>
          </a:p>
        </p:txBody>
      </p:sp>
      <p:grpSp>
        <p:nvGrpSpPr>
          <p:cNvPr id="35847" name="Group 1"/>
          <p:cNvGrpSpPr>
            <a:grpSpLocks/>
          </p:cNvGrpSpPr>
          <p:nvPr/>
        </p:nvGrpSpPr>
        <p:grpSpPr bwMode="auto">
          <a:xfrm>
            <a:off x="2314575" y="1676400"/>
            <a:ext cx="6705600" cy="3500438"/>
            <a:chOff x="1308088" y="2108051"/>
            <a:chExt cx="6703663" cy="3502978"/>
          </a:xfrm>
        </p:grpSpPr>
        <p:sp>
          <p:nvSpPr>
            <p:cNvPr id="35881" name="Rectangle 4"/>
            <p:cNvSpPr>
              <a:spLocks noChangeArrowheads="1"/>
            </p:cNvSpPr>
            <p:nvPr/>
          </p:nvSpPr>
          <p:spPr bwMode="auto">
            <a:xfrm>
              <a:off x="2059718" y="2108051"/>
              <a:ext cx="5009335" cy="350297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smtClean="0">
                  <a:latin typeface="Arial" panose="020B0604020202020204" pitchFamily="34" charset="0"/>
                </a:rPr>
                <a:t>GRU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35882" name="Line 5"/>
            <p:cNvSpPr>
              <a:spLocks noChangeShapeType="1"/>
            </p:cNvSpPr>
            <p:nvPr/>
          </p:nvSpPr>
          <p:spPr bwMode="auto">
            <a:xfrm>
              <a:off x="1623255" y="2616876"/>
              <a:ext cx="436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83" name="Line 8"/>
            <p:cNvSpPr>
              <a:spLocks noChangeShapeType="1"/>
            </p:cNvSpPr>
            <p:nvPr/>
          </p:nvSpPr>
          <p:spPr bwMode="auto">
            <a:xfrm flipV="1">
              <a:off x="7086077" y="5167239"/>
              <a:ext cx="48422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84" name="Text Box 11"/>
            <p:cNvSpPr txBox="1">
              <a:spLocks noChangeArrowheads="1"/>
            </p:cNvSpPr>
            <p:nvPr/>
          </p:nvSpPr>
          <p:spPr bwMode="auto">
            <a:xfrm>
              <a:off x="1308088" y="2393420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x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  <p:sp>
          <p:nvSpPr>
            <p:cNvPr id="35885" name="Text Box 14"/>
            <p:cNvSpPr txBox="1">
              <a:spLocks noChangeArrowheads="1"/>
            </p:cNvSpPr>
            <p:nvPr/>
          </p:nvSpPr>
          <p:spPr bwMode="auto">
            <a:xfrm>
              <a:off x="7668443" y="4929409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35848" name="TextBox 21"/>
          <p:cNvSpPr txBox="1">
            <a:spLocks noChangeArrowheads="1"/>
          </p:cNvSpPr>
          <p:nvPr/>
        </p:nvSpPr>
        <p:spPr bwMode="auto">
          <a:xfrm>
            <a:off x="92075" y="5602288"/>
            <a:ext cx="2017713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t+1</a:t>
            </a:r>
          </a:p>
        </p:txBody>
      </p:sp>
      <p:grpSp>
        <p:nvGrpSpPr>
          <p:cNvPr id="35849" name="Group 40"/>
          <p:cNvGrpSpPr>
            <a:grpSpLocks/>
          </p:cNvGrpSpPr>
          <p:nvPr/>
        </p:nvGrpSpPr>
        <p:grpSpPr bwMode="auto">
          <a:xfrm>
            <a:off x="2286000" y="12700"/>
            <a:ext cx="6754813" cy="1290638"/>
            <a:chOff x="2362200" y="1840087"/>
            <a:chExt cx="6755125" cy="1291298"/>
          </a:xfrm>
        </p:grpSpPr>
        <p:grpSp>
          <p:nvGrpSpPr>
            <p:cNvPr id="35872" name="Group 1"/>
            <p:cNvGrpSpPr>
              <a:grpSpLocks/>
            </p:cNvGrpSpPr>
            <p:nvPr/>
          </p:nvGrpSpPr>
          <p:grpSpPr bwMode="auto">
            <a:xfrm>
              <a:off x="2362200" y="2469397"/>
              <a:ext cx="6755125" cy="661988"/>
              <a:chOff x="1202608" y="3809444"/>
              <a:chExt cx="6754029" cy="662448"/>
            </a:xfrm>
          </p:grpSpPr>
          <p:sp>
            <p:nvSpPr>
              <p:cNvPr id="35876" name="Rectangle 4"/>
              <p:cNvSpPr>
                <a:spLocks noChangeArrowheads="1"/>
              </p:cNvSpPr>
              <p:nvPr/>
            </p:nvSpPr>
            <p:spPr bwMode="auto">
              <a:xfrm>
                <a:off x="1954231" y="3809444"/>
                <a:ext cx="5038636" cy="662448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 dirty="0" smtClean="0">
                    <a:latin typeface="Arial" panose="020B0604020202020204" pitchFamily="34" charset="0"/>
                  </a:rPr>
                  <a:t>GRU</a:t>
                </a:r>
                <a:endParaRPr lang="en-US" altLang="en-US" sz="18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5877" name="Line 5"/>
              <p:cNvSpPr>
                <a:spLocks noChangeShapeType="1"/>
              </p:cNvSpPr>
              <p:nvPr/>
            </p:nvSpPr>
            <p:spPr bwMode="auto">
              <a:xfrm>
                <a:off x="1593956" y="4089272"/>
                <a:ext cx="360274" cy="120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78" name="Line 8"/>
              <p:cNvSpPr>
                <a:spLocks noChangeShapeType="1"/>
              </p:cNvSpPr>
              <p:nvPr/>
            </p:nvSpPr>
            <p:spPr bwMode="auto">
              <a:xfrm>
                <a:off x="6992868" y="4089273"/>
                <a:ext cx="408030" cy="120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79" name="Text Box 11"/>
              <p:cNvSpPr txBox="1">
                <a:spLocks noChangeArrowheads="1"/>
              </p:cNvSpPr>
              <p:nvPr/>
            </p:nvSpPr>
            <p:spPr bwMode="auto">
              <a:xfrm>
                <a:off x="1202608" y="3865817"/>
                <a:ext cx="479540" cy="3695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x</a:t>
                </a:r>
                <a:r>
                  <a:rPr lang="en-US" altLang="en-US" sz="1800" baseline="-25000">
                    <a:latin typeface="Arial" panose="020B0604020202020204" pitchFamily="34" charset="0"/>
                  </a:rPr>
                  <a:t>t-1</a:t>
                </a:r>
              </a:p>
            </p:txBody>
          </p:sp>
          <p:sp>
            <p:nvSpPr>
              <p:cNvPr id="35880" name="Text Box 14"/>
              <p:cNvSpPr txBox="1">
                <a:spLocks noChangeArrowheads="1"/>
              </p:cNvSpPr>
              <p:nvPr/>
            </p:nvSpPr>
            <p:spPr bwMode="auto">
              <a:xfrm>
                <a:off x="7477097" y="3904479"/>
                <a:ext cx="479540" cy="3695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y</a:t>
                </a:r>
                <a:r>
                  <a:rPr lang="en-US" altLang="en-US" sz="1800" baseline="-25000">
                    <a:latin typeface="Arial" panose="020B0604020202020204" pitchFamily="34" charset="0"/>
                  </a:rPr>
                  <a:t>t-1</a:t>
                </a:r>
              </a:p>
            </p:txBody>
          </p:sp>
        </p:grpSp>
        <p:grpSp>
          <p:nvGrpSpPr>
            <p:cNvPr id="35873" name="Group 18"/>
            <p:cNvGrpSpPr>
              <a:grpSpLocks/>
            </p:cNvGrpSpPr>
            <p:nvPr/>
          </p:nvGrpSpPr>
          <p:grpSpPr bwMode="auto">
            <a:xfrm>
              <a:off x="7204502" y="1840087"/>
              <a:ext cx="415498" cy="646669"/>
              <a:chOff x="7204502" y="1840087"/>
              <a:chExt cx="415498" cy="646669"/>
            </a:xfrm>
          </p:grpSpPr>
          <p:cxnSp>
            <p:nvCxnSpPr>
              <p:cNvPr id="7" name="Straight Arrow Connector 6"/>
              <p:cNvCxnSpPr/>
              <p:nvPr/>
            </p:nvCxnSpPr>
            <p:spPr>
              <a:xfrm>
                <a:off x="7423384" y="2227635"/>
                <a:ext cx="0" cy="25889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875" name="TextBox 10"/>
              <p:cNvSpPr txBox="1">
                <a:spLocks noChangeArrowheads="1"/>
              </p:cNvSpPr>
              <p:nvPr/>
            </p:nvSpPr>
            <p:spPr bwMode="auto">
              <a:xfrm>
                <a:off x="7204502" y="1840087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grpSp>
        <p:nvGrpSpPr>
          <p:cNvPr id="35850" name="Group 39"/>
          <p:cNvGrpSpPr>
            <a:grpSpLocks/>
          </p:cNvGrpSpPr>
          <p:nvPr/>
        </p:nvGrpSpPr>
        <p:grpSpPr bwMode="auto">
          <a:xfrm>
            <a:off x="2209800" y="5538788"/>
            <a:ext cx="6945313" cy="1209675"/>
            <a:chOff x="2314084" y="4519612"/>
            <a:chExt cx="6946011" cy="1209034"/>
          </a:xfrm>
        </p:grpSpPr>
        <p:grpSp>
          <p:nvGrpSpPr>
            <p:cNvPr id="35863" name="Group 1"/>
            <p:cNvGrpSpPr>
              <a:grpSpLocks/>
            </p:cNvGrpSpPr>
            <p:nvPr/>
          </p:nvGrpSpPr>
          <p:grpSpPr bwMode="auto">
            <a:xfrm>
              <a:off x="2314084" y="4519612"/>
              <a:ext cx="6946011" cy="661988"/>
              <a:chOff x="1164890" y="3809444"/>
              <a:chExt cx="6944881" cy="662448"/>
            </a:xfrm>
          </p:grpSpPr>
          <p:sp>
            <p:nvSpPr>
              <p:cNvPr id="35867" name="Rectangle 4"/>
              <p:cNvSpPr>
                <a:spLocks noChangeArrowheads="1"/>
              </p:cNvSpPr>
              <p:nvPr/>
            </p:nvSpPr>
            <p:spPr bwMode="auto">
              <a:xfrm>
                <a:off x="2002955" y="3809444"/>
                <a:ext cx="5045405" cy="662448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 dirty="0" smtClean="0">
                    <a:latin typeface="Arial" panose="020B0604020202020204" pitchFamily="34" charset="0"/>
                  </a:rPr>
                  <a:t>GRU</a:t>
                </a:r>
                <a:endParaRPr lang="en-US" altLang="en-US" sz="18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5868" name="Line 5"/>
              <p:cNvSpPr>
                <a:spLocks noChangeShapeType="1"/>
              </p:cNvSpPr>
              <p:nvPr/>
            </p:nvSpPr>
            <p:spPr bwMode="auto">
              <a:xfrm>
                <a:off x="1622041" y="4089273"/>
                <a:ext cx="36025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69" name="Line 8"/>
              <p:cNvSpPr>
                <a:spLocks noChangeShapeType="1"/>
              </p:cNvSpPr>
              <p:nvPr/>
            </p:nvSpPr>
            <p:spPr bwMode="auto">
              <a:xfrm>
                <a:off x="7031335" y="4089273"/>
                <a:ext cx="48422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70" name="Text Box 11"/>
              <p:cNvSpPr txBox="1">
                <a:spLocks noChangeArrowheads="1"/>
              </p:cNvSpPr>
              <p:nvPr/>
            </p:nvSpPr>
            <p:spPr bwMode="auto">
              <a:xfrm>
                <a:off x="1164890" y="3865817"/>
                <a:ext cx="518007" cy="3695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x</a:t>
                </a:r>
                <a:r>
                  <a:rPr lang="en-US" altLang="en-US" sz="1800" baseline="-25000">
                    <a:latin typeface="Arial" panose="020B0604020202020204" pitchFamily="34" charset="0"/>
                  </a:rPr>
                  <a:t>t+1</a:t>
                </a:r>
              </a:p>
            </p:txBody>
          </p:sp>
          <p:sp>
            <p:nvSpPr>
              <p:cNvPr id="35871" name="Text Box 14"/>
              <p:cNvSpPr txBox="1">
                <a:spLocks noChangeArrowheads="1"/>
              </p:cNvSpPr>
              <p:nvPr/>
            </p:nvSpPr>
            <p:spPr bwMode="auto">
              <a:xfrm>
                <a:off x="7591764" y="3892424"/>
                <a:ext cx="518007" cy="3695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y</a:t>
                </a:r>
                <a:r>
                  <a:rPr lang="en-US" altLang="en-US" sz="1800" baseline="-25000">
                    <a:latin typeface="Arial" panose="020B0604020202020204" pitchFamily="34" charset="0"/>
                  </a:rPr>
                  <a:t>t+1</a:t>
                </a:r>
              </a:p>
            </p:txBody>
          </p:sp>
        </p:grpSp>
        <p:grpSp>
          <p:nvGrpSpPr>
            <p:cNvPr id="35864" name="Group 19"/>
            <p:cNvGrpSpPr>
              <a:grpSpLocks/>
            </p:cNvGrpSpPr>
            <p:nvPr/>
          </p:nvGrpSpPr>
          <p:grpSpPr bwMode="auto">
            <a:xfrm>
              <a:off x="7267084" y="5181600"/>
              <a:ext cx="415498" cy="547046"/>
              <a:chOff x="7267084" y="5181600"/>
              <a:chExt cx="415498" cy="547046"/>
            </a:xfrm>
          </p:grpSpPr>
          <p:cxnSp>
            <p:nvCxnSpPr>
              <p:cNvPr id="45" name="Straight Arrow Connector 44"/>
              <p:cNvCxnSpPr/>
              <p:nvPr/>
            </p:nvCxnSpPr>
            <p:spPr>
              <a:xfrm>
                <a:off x="7516845" y="5181248"/>
                <a:ext cx="0" cy="26021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866" name="TextBox 46"/>
              <p:cNvSpPr txBox="1">
                <a:spLocks noChangeArrowheads="1"/>
              </p:cNvSpPr>
              <p:nvPr/>
            </p:nvSpPr>
            <p:spPr bwMode="auto">
              <a:xfrm>
                <a:off x="7267084" y="5359314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grpSp>
        <p:nvGrpSpPr>
          <p:cNvPr id="33" name="Group 32"/>
          <p:cNvGrpSpPr>
            <a:grpSpLocks/>
          </p:cNvGrpSpPr>
          <p:nvPr/>
        </p:nvGrpSpPr>
        <p:grpSpPr bwMode="auto">
          <a:xfrm>
            <a:off x="7867650" y="920750"/>
            <a:ext cx="414338" cy="755650"/>
            <a:chOff x="7867485" y="921347"/>
            <a:chExt cx="413763" cy="755053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8281248" y="921347"/>
              <a:ext cx="0" cy="5742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867485" y="1495568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7867485" y="1495568"/>
              <a:ext cx="0" cy="1808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/>
          <p:cNvGrpSpPr>
            <a:grpSpLocks/>
          </p:cNvGrpSpPr>
          <p:nvPr/>
        </p:nvGrpSpPr>
        <p:grpSpPr bwMode="auto">
          <a:xfrm>
            <a:off x="7848600" y="4745038"/>
            <a:ext cx="412750" cy="755650"/>
            <a:chOff x="7867485" y="921347"/>
            <a:chExt cx="413763" cy="755053"/>
          </a:xfrm>
        </p:grpSpPr>
        <p:cxnSp>
          <p:nvCxnSpPr>
            <p:cNvPr id="50" name="Straight Connector 49"/>
            <p:cNvCxnSpPr/>
            <p:nvPr/>
          </p:nvCxnSpPr>
          <p:spPr>
            <a:xfrm>
              <a:off x="8281248" y="921347"/>
              <a:ext cx="0" cy="5742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7867485" y="1495568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>
              <a:off x="7867485" y="1495568"/>
              <a:ext cx="0" cy="1808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/>
          <p:cNvGrpSpPr>
            <a:grpSpLocks/>
          </p:cNvGrpSpPr>
          <p:nvPr/>
        </p:nvGrpSpPr>
        <p:grpSpPr bwMode="auto">
          <a:xfrm>
            <a:off x="7827963" y="5818188"/>
            <a:ext cx="414337" cy="654050"/>
            <a:chOff x="7867485" y="1023124"/>
            <a:chExt cx="413763" cy="653276"/>
          </a:xfrm>
        </p:grpSpPr>
        <p:cxnSp>
          <p:nvCxnSpPr>
            <p:cNvPr id="54" name="Straight Connector 53"/>
            <p:cNvCxnSpPr/>
            <p:nvPr/>
          </p:nvCxnSpPr>
          <p:spPr>
            <a:xfrm>
              <a:off x="8281248" y="1023124"/>
              <a:ext cx="0" cy="4725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7867485" y="1495639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>
              <a:off x="7867485" y="1495639"/>
              <a:ext cx="0" cy="18076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3932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3584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B7B788C-BD4B-4D91-9479-CDAB57FE34AB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84</a:t>
            </a:fld>
            <a:endParaRPr lang="en-US" altLang="zh-TW" sz="1400" smtClean="0"/>
          </a:p>
        </p:txBody>
      </p:sp>
      <p:sp>
        <p:nvSpPr>
          <p:cNvPr id="35845" name="TextBox 1"/>
          <p:cNvSpPr txBox="1">
            <a:spLocks noChangeArrowheads="1"/>
          </p:cNvSpPr>
          <p:nvPr/>
        </p:nvSpPr>
        <p:spPr bwMode="auto">
          <a:xfrm>
            <a:off x="241300" y="760413"/>
            <a:ext cx="2008188" cy="36988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t-1</a:t>
            </a:r>
          </a:p>
        </p:txBody>
      </p:sp>
      <p:sp>
        <p:nvSpPr>
          <p:cNvPr id="35846" name="TextBox 11"/>
          <p:cNvSpPr txBox="1">
            <a:spLocks noChangeArrowheads="1"/>
          </p:cNvSpPr>
          <p:nvPr/>
        </p:nvSpPr>
        <p:spPr bwMode="auto">
          <a:xfrm>
            <a:off x="171450" y="1995488"/>
            <a:ext cx="2008188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</a:t>
            </a:r>
          </a:p>
        </p:txBody>
      </p:sp>
      <p:grpSp>
        <p:nvGrpSpPr>
          <p:cNvPr id="35847" name="Group 1"/>
          <p:cNvGrpSpPr>
            <a:grpSpLocks/>
          </p:cNvGrpSpPr>
          <p:nvPr/>
        </p:nvGrpSpPr>
        <p:grpSpPr bwMode="auto">
          <a:xfrm>
            <a:off x="2314575" y="1676400"/>
            <a:ext cx="6705600" cy="3500438"/>
            <a:chOff x="1308088" y="2108051"/>
            <a:chExt cx="6703663" cy="3502978"/>
          </a:xfrm>
        </p:grpSpPr>
        <p:sp>
          <p:nvSpPr>
            <p:cNvPr id="35881" name="Rectangle 4"/>
            <p:cNvSpPr>
              <a:spLocks noChangeArrowheads="1"/>
            </p:cNvSpPr>
            <p:nvPr/>
          </p:nvSpPr>
          <p:spPr bwMode="auto">
            <a:xfrm>
              <a:off x="2059718" y="2108051"/>
              <a:ext cx="5009335" cy="350297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smtClean="0">
                  <a:latin typeface="Arial" panose="020B0604020202020204" pitchFamily="34" charset="0"/>
                </a:rPr>
                <a:t>GRU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35882" name="Line 5"/>
            <p:cNvSpPr>
              <a:spLocks noChangeShapeType="1"/>
            </p:cNvSpPr>
            <p:nvPr/>
          </p:nvSpPr>
          <p:spPr bwMode="auto">
            <a:xfrm>
              <a:off x="1623255" y="2616876"/>
              <a:ext cx="436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83" name="Line 8"/>
            <p:cNvSpPr>
              <a:spLocks noChangeShapeType="1"/>
            </p:cNvSpPr>
            <p:nvPr/>
          </p:nvSpPr>
          <p:spPr bwMode="auto">
            <a:xfrm flipV="1">
              <a:off x="7086077" y="5167239"/>
              <a:ext cx="48422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84" name="Text Box 11"/>
            <p:cNvSpPr txBox="1">
              <a:spLocks noChangeArrowheads="1"/>
            </p:cNvSpPr>
            <p:nvPr/>
          </p:nvSpPr>
          <p:spPr bwMode="auto">
            <a:xfrm>
              <a:off x="1308088" y="2393420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x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  <p:sp>
          <p:nvSpPr>
            <p:cNvPr id="35885" name="Text Box 14"/>
            <p:cNvSpPr txBox="1">
              <a:spLocks noChangeArrowheads="1"/>
            </p:cNvSpPr>
            <p:nvPr/>
          </p:nvSpPr>
          <p:spPr bwMode="auto">
            <a:xfrm>
              <a:off x="7668443" y="4929409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35848" name="TextBox 21"/>
          <p:cNvSpPr txBox="1">
            <a:spLocks noChangeArrowheads="1"/>
          </p:cNvSpPr>
          <p:nvPr/>
        </p:nvSpPr>
        <p:spPr bwMode="auto">
          <a:xfrm>
            <a:off x="92075" y="5602288"/>
            <a:ext cx="2017713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t+1</a:t>
            </a:r>
          </a:p>
        </p:txBody>
      </p:sp>
      <p:grpSp>
        <p:nvGrpSpPr>
          <p:cNvPr id="35849" name="Group 40"/>
          <p:cNvGrpSpPr>
            <a:grpSpLocks/>
          </p:cNvGrpSpPr>
          <p:nvPr/>
        </p:nvGrpSpPr>
        <p:grpSpPr bwMode="auto">
          <a:xfrm>
            <a:off x="2286000" y="12700"/>
            <a:ext cx="6754813" cy="1290638"/>
            <a:chOff x="2362200" y="1840087"/>
            <a:chExt cx="6755125" cy="1291298"/>
          </a:xfrm>
        </p:grpSpPr>
        <p:grpSp>
          <p:nvGrpSpPr>
            <p:cNvPr id="35872" name="Group 1"/>
            <p:cNvGrpSpPr>
              <a:grpSpLocks/>
            </p:cNvGrpSpPr>
            <p:nvPr/>
          </p:nvGrpSpPr>
          <p:grpSpPr bwMode="auto">
            <a:xfrm>
              <a:off x="2362200" y="2469397"/>
              <a:ext cx="6755125" cy="661988"/>
              <a:chOff x="1202608" y="3809444"/>
              <a:chExt cx="6754029" cy="662448"/>
            </a:xfrm>
          </p:grpSpPr>
          <p:sp>
            <p:nvSpPr>
              <p:cNvPr id="35876" name="Rectangle 4"/>
              <p:cNvSpPr>
                <a:spLocks noChangeArrowheads="1"/>
              </p:cNvSpPr>
              <p:nvPr/>
            </p:nvSpPr>
            <p:spPr bwMode="auto">
              <a:xfrm>
                <a:off x="1954231" y="3809444"/>
                <a:ext cx="5038636" cy="662448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 dirty="0" smtClean="0">
                    <a:latin typeface="Arial" panose="020B0604020202020204" pitchFamily="34" charset="0"/>
                  </a:rPr>
                  <a:t>GRU</a:t>
                </a:r>
                <a:endParaRPr lang="en-US" altLang="en-US" sz="18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5877" name="Line 5"/>
              <p:cNvSpPr>
                <a:spLocks noChangeShapeType="1"/>
              </p:cNvSpPr>
              <p:nvPr/>
            </p:nvSpPr>
            <p:spPr bwMode="auto">
              <a:xfrm>
                <a:off x="1593956" y="4089272"/>
                <a:ext cx="360274" cy="120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78" name="Line 8"/>
              <p:cNvSpPr>
                <a:spLocks noChangeShapeType="1"/>
              </p:cNvSpPr>
              <p:nvPr/>
            </p:nvSpPr>
            <p:spPr bwMode="auto">
              <a:xfrm>
                <a:off x="6992868" y="4089273"/>
                <a:ext cx="408030" cy="120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79" name="Text Box 11"/>
              <p:cNvSpPr txBox="1">
                <a:spLocks noChangeArrowheads="1"/>
              </p:cNvSpPr>
              <p:nvPr/>
            </p:nvSpPr>
            <p:spPr bwMode="auto">
              <a:xfrm>
                <a:off x="1202608" y="3865817"/>
                <a:ext cx="479540" cy="3695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x</a:t>
                </a:r>
                <a:r>
                  <a:rPr lang="en-US" altLang="en-US" sz="1800" baseline="-25000">
                    <a:latin typeface="Arial" panose="020B0604020202020204" pitchFamily="34" charset="0"/>
                  </a:rPr>
                  <a:t>t-1</a:t>
                </a:r>
              </a:p>
            </p:txBody>
          </p:sp>
          <p:sp>
            <p:nvSpPr>
              <p:cNvPr id="35880" name="Text Box 14"/>
              <p:cNvSpPr txBox="1">
                <a:spLocks noChangeArrowheads="1"/>
              </p:cNvSpPr>
              <p:nvPr/>
            </p:nvSpPr>
            <p:spPr bwMode="auto">
              <a:xfrm>
                <a:off x="7477097" y="3904479"/>
                <a:ext cx="479540" cy="3695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y</a:t>
                </a:r>
                <a:r>
                  <a:rPr lang="en-US" altLang="en-US" sz="1800" baseline="-25000">
                    <a:latin typeface="Arial" panose="020B0604020202020204" pitchFamily="34" charset="0"/>
                  </a:rPr>
                  <a:t>t-1</a:t>
                </a:r>
              </a:p>
            </p:txBody>
          </p:sp>
        </p:grpSp>
        <p:grpSp>
          <p:nvGrpSpPr>
            <p:cNvPr id="35873" name="Group 18"/>
            <p:cNvGrpSpPr>
              <a:grpSpLocks/>
            </p:cNvGrpSpPr>
            <p:nvPr/>
          </p:nvGrpSpPr>
          <p:grpSpPr bwMode="auto">
            <a:xfrm>
              <a:off x="7204502" y="1840087"/>
              <a:ext cx="415498" cy="646669"/>
              <a:chOff x="7204502" y="1840087"/>
              <a:chExt cx="415498" cy="646669"/>
            </a:xfrm>
          </p:grpSpPr>
          <p:cxnSp>
            <p:nvCxnSpPr>
              <p:cNvPr id="7" name="Straight Arrow Connector 6"/>
              <p:cNvCxnSpPr/>
              <p:nvPr/>
            </p:nvCxnSpPr>
            <p:spPr>
              <a:xfrm>
                <a:off x="7423384" y="2227635"/>
                <a:ext cx="0" cy="25889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875" name="TextBox 10"/>
              <p:cNvSpPr txBox="1">
                <a:spLocks noChangeArrowheads="1"/>
              </p:cNvSpPr>
              <p:nvPr/>
            </p:nvSpPr>
            <p:spPr bwMode="auto">
              <a:xfrm>
                <a:off x="7204502" y="1840087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grpSp>
        <p:nvGrpSpPr>
          <p:cNvPr id="35850" name="Group 39"/>
          <p:cNvGrpSpPr>
            <a:grpSpLocks/>
          </p:cNvGrpSpPr>
          <p:nvPr/>
        </p:nvGrpSpPr>
        <p:grpSpPr bwMode="auto">
          <a:xfrm>
            <a:off x="2209800" y="5538788"/>
            <a:ext cx="6945313" cy="1209675"/>
            <a:chOff x="2314084" y="4519612"/>
            <a:chExt cx="6946011" cy="1209034"/>
          </a:xfrm>
        </p:grpSpPr>
        <p:grpSp>
          <p:nvGrpSpPr>
            <p:cNvPr id="35863" name="Group 1"/>
            <p:cNvGrpSpPr>
              <a:grpSpLocks/>
            </p:cNvGrpSpPr>
            <p:nvPr/>
          </p:nvGrpSpPr>
          <p:grpSpPr bwMode="auto">
            <a:xfrm>
              <a:off x="2314084" y="4519612"/>
              <a:ext cx="6946011" cy="661988"/>
              <a:chOff x="1164890" y="3809444"/>
              <a:chExt cx="6944881" cy="662448"/>
            </a:xfrm>
          </p:grpSpPr>
          <p:sp>
            <p:nvSpPr>
              <p:cNvPr id="35867" name="Rectangle 4"/>
              <p:cNvSpPr>
                <a:spLocks noChangeArrowheads="1"/>
              </p:cNvSpPr>
              <p:nvPr/>
            </p:nvSpPr>
            <p:spPr bwMode="auto">
              <a:xfrm>
                <a:off x="2002955" y="3809444"/>
                <a:ext cx="5045405" cy="662448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 dirty="0" smtClean="0">
                    <a:latin typeface="Arial" panose="020B0604020202020204" pitchFamily="34" charset="0"/>
                  </a:rPr>
                  <a:t>GRU</a:t>
                </a:r>
                <a:endParaRPr lang="en-US" altLang="en-US" sz="18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5868" name="Line 5"/>
              <p:cNvSpPr>
                <a:spLocks noChangeShapeType="1"/>
              </p:cNvSpPr>
              <p:nvPr/>
            </p:nvSpPr>
            <p:spPr bwMode="auto">
              <a:xfrm>
                <a:off x="1622041" y="4089273"/>
                <a:ext cx="36025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69" name="Line 8"/>
              <p:cNvSpPr>
                <a:spLocks noChangeShapeType="1"/>
              </p:cNvSpPr>
              <p:nvPr/>
            </p:nvSpPr>
            <p:spPr bwMode="auto">
              <a:xfrm>
                <a:off x="7031335" y="4089273"/>
                <a:ext cx="48422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70" name="Text Box 11"/>
              <p:cNvSpPr txBox="1">
                <a:spLocks noChangeArrowheads="1"/>
              </p:cNvSpPr>
              <p:nvPr/>
            </p:nvSpPr>
            <p:spPr bwMode="auto">
              <a:xfrm>
                <a:off x="1164890" y="3865817"/>
                <a:ext cx="518007" cy="3695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x</a:t>
                </a:r>
                <a:r>
                  <a:rPr lang="en-US" altLang="en-US" sz="1800" baseline="-25000">
                    <a:latin typeface="Arial" panose="020B0604020202020204" pitchFamily="34" charset="0"/>
                  </a:rPr>
                  <a:t>t+1</a:t>
                </a:r>
              </a:p>
            </p:txBody>
          </p:sp>
          <p:sp>
            <p:nvSpPr>
              <p:cNvPr id="35871" name="Text Box 14"/>
              <p:cNvSpPr txBox="1">
                <a:spLocks noChangeArrowheads="1"/>
              </p:cNvSpPr>
              <p:nvPr/>
            </p:nvSpPr>
            <p:spPr bwMode="auto">
              <a:xfrm>
                <a:off x="7591764" y="3892424"/>
                <a:ext cx="518007" cy="3695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y</a:t>
                </a:r>
                <a:r>
                  <a:rPr lang="en-US" altLang="en-US" sz="1800" baseline="-25000">
                    <a:latin typeface="Arial" panose="020B0604020202020204" pitchFamily="34" charset="0"/>
                  </a:rPr>
                  <a:t>t+1</a:t>
                </a:r>
              </a:p>
            </p:txBody>
          </p:sp>
        </p:grpSp>
        <p:grpSp>
          <p:nvGrpSpPr>
            <p:cNvPr id="35864" name="Group 19"/>
            <p:cNvGrpSpPr>
              <a:grpSpLocks/>
            </p:cNvGrpSpPr>
            <p:nvPr/>
          </p:nvGrpSpPr>
          <p:grpSpPr bwMode="auto">
            <a:xfrm>
              <a:off x="7267084" y="5181600"/>
              <a:ext cx="415498" cy="547046"/>
              <a:chOff x="7267084" y="5181600"/>
              <a:chExt cx="415498" cy="547046"/>
            </a:xfrm>
          </p:grpSpPr>
          <p:cxnSp>
            <p:nvCxnSpPr>
              <p:cNvPr id="45" name="Straight Arrow Connector 44"/>
              <p:cNvCxnSpPr/>
              <p:nvPr/>
            </p:nvCxnSpPr>
            <p:spPr>
              <a:xfrm>
                <a:off x="7516845" y="5181248"/>
                <a:ext cx="0" cy="26021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866" name="TextBox 46"/>
              <p:cNvSpPr txBox="1">
                <a:spLocks noChangeArrowheads="1"/>
              </p:cNvSpPr>
              <p:nvPr/>
            </p:nvSpPr>
            <p:spPr bwMode="auto">
              <a:xfrm>
                <a:off x="7267084" y="5359314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grpSp>
        <p:nvGrpSpPr>
          <p:cNvPr id="33" name="Group 32"/>
          <p:cNvGrpSpPr>
            <a:grpSpLocks/>
          </p:cNvGrpSpPr>
          <p:nvPr/>
        </p:nvGrpSpPr>
        <p:grpSpPr bwMode="auto">
          <a:xfrm>
            <a:off x="7867650" y="920750"/>
            <a:ext cx="414338" cy="755650"/>
            <a:chOff x="7867485" y="921347"/>
            <a:chExt cx="413763" cy="755053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8281248" y="921347"/>
              <a:ext cx="0" cy="5742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867485" y="1495568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7867485" y="1495568"/>
              <a:ext cx="0" cy="1808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/>
          <p:cNvGrpSpPr>
            <a:grpSpLocks/>
          </p:cNvGrpSpPr>
          <p:nvPr/>
        </p:nvGrpSpPr>
        <p:grpSpPr bwMode="auto">
          <a:xfrm>
            <a:off x="7848600" y="4745038"/>
            <a:ext cx="412750" cy="755650"/>
            <a:chOff x="7867485" y="921347"/>
            <a:chExt cx="413763" cy="755053"/>
          </a:xfrm>
        </p:grpSpPr>
        <p:cxnSp>
          <p:nvCxnSpPr>
            <p:cNvPr id="50" name="Straight Connector 49"/>
            <p:cNvCxnSpPr/>
            <p:nvPr/>
          </p:nvCxnSpPr>
          <p:spPr>
            <a:xfrm>
              <a:off x="8281248" y="921347"/>
              <a:ext cx="0" cy="5742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7867485" y="1495568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>
              <a:off x="7867485" y="1495568"/>
              <a:ext cx="0" cy="1808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/>
          <p:cNvGrpSpPr>
            <a:grpSpLocks/>
          </p:cNvGrpSpPr>
          <p:nvPr/>
        </p:nvGrpSpPr>
        <p:grpSpPr bwMode="auto">
          <a:xfrm>
            <a:off x="7827963" y="5818188"/>
            <a:ext cx="414337" cy="654050"/>
            <a:chOff x="7867485" y="1023124"/>
            <a:chExt cx="413763" cy="653276"/>
          </a:xfrm>
        </p:grpSpPr>
        <p:cxnSp>
          <p:nvCxnSpPr>
            <p:cNvPr id="54" name="Straight Connector 53"/>
            <p:cNvCxnSpPr/>
            <p:nvPr/>
          </p:nvCxnSpPr>
          <p:spPr>
            <a:xfrm>
              <a:off x="8281248" y="1023124"/>
              <a:ext cx="0" cy="4725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7867485" y="1495639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>
              <a:off x="7867485" y="1495639"/>
              <a:ext cx="0" cy="18076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Oval 21"/>
          <p:cNvSpPr>
            <a:spLocks noChangeArrowheads="1"/>
          </p:cNvSpPr>
          <p:nvPr/>
        </p:nvSpPr>
        <p:spPr bwMode="auto">
          <a:xfrm>
            <a:off x="3563542" y="1791207"/>
            <a:ext cx="4014215" cy="3118137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Memory Unit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84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3686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CA9E1C6-4E23-4944-B894-DA0FC47220F3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85</a:t>
            </a:fld>
            <a:endParaRPr lang="en-US" altLang="zh-TW" sz="1400" smtClean="0"/>
          </a:p>
        </p:txBody>
      </p:sp>
      <p:sp>
        <p:nvSpPr>
          <p:cNvPr id="36869" name="TextBox 1"/>
          <p:cNvSpPr txBox="1">
            <a:spLocks noChangeArrowheads="1"/>
          </p:cNvSpPr>
          <p:nvPr/>
        </p:nvSpPr>
        <p:spPr bwMode="auto">
          <a:xfrm>
            <a:off x="241300" y="760413"/>
            <a:ext cx="2008188" cy="36988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t-1</a:t>
            </a:r>
          </a:p>
        </p:txBody>
      </p:sp>
      <p:sp>
        <p:nvSpPr>
          <p:cNvPr id="36870" name="TextBox 11"/>
          <p:cNvSpPr txBox="1">
            <a:spLocks noChangeArrowheads="1"/>
          </p:cNvSpPr>
          <p:nvPr/>
        </p:nvSpPr>
        <p:spPr bwMode="auto">
          <a:xfrm>
            <a:off x="171450" y="1995488"/>
            <a:ext cx="2008188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</a:t>
            </a:r>
          </a:p>
        </p:txBody>
      </p:sp>
      <p:grpSp>
        <p:nvGrpSpPr>
          <p:cNvPr id="36871" name="Group 1"/>
          <p:cNvGrpSpPr>
            <a:grpSpLocks/>
          </p:cNvGrpSpPr>
          <p:nvPr/>
        </p:nvGrpSpPr>
        <p:grpSpPr bwMode="auto">
          <a:xfrm>
            <a:off x="2314575" y="1676400"/>
            <a:ext cx="6705600" cy="3500438"/>
            <a:chOff x="1308088" y="2108051"/>
            <a:chExt cx="6703663" cy="3502978"/>
          </a:xfrm>
        </p:grpSpPr>
        <p:sp>
          <p:nvSpPr>
            <p:cNvPr id="36918" name="Rectangle 4"/>
            <p:cNvSpPr>
              <a:spLocks noChangeArrowheads="1"/>
            </p:cNvSpPr>
            <p:nvPr/>
          </p:nvSpPr>
          <p:spPr bwMode="auto">
            <a:xfrm>
              <a:off x="2059718" y="2108051"/>
              <a:ext cx="5009335" cy="350297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36919" name="Line 5"/>
            <p:cNvSpPr>
              <a:spLocks noChangeShapeType="1"/>
            </p:cNvSpPr>
            <p:nvPr/>
          </p:nvSpPr>
          <p:spPr bwMode="auto">
            <a:xfrm>
              <a:off x="1623255" y="2616876"/>
              <a:ext cx="436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920" name="Line 8"/>
            <p:cNvSpPr>
              <a:spLocks noChangeShapeType="1"/>
            </p:cNvSpPr>
            <p:nvPr/>
          </p:nvSpPr>
          <p:spPr bwMode="auto">
            <a:xfrm flipV="1">
              <a:off x="7086077" y="5167239"/>
              <a:ext cx="48422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921" name="Text Box 11"/>
            <p:cNvSpPr txBox="1">
              <a:spLocks noChangeArrowheads="1"/>
            </p:cNvSpPr>
            <p:nvPr/>
          </p:nvSpPr>
          <p:spPr bwMode="auto">
            <a:xfrm>
              <a:off x="1308088" y="2393420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x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  <p:sp>
          <p:nvSpPr>
            <p:cNvPr id="36922" name="Text Box 14"/>
            <p:cNvSpPr txBox="1">
              <a:spLocks noChangeArrowheads="1"/>
            </p:cNvSpPr>
            <p:nvPr/>
          </p:nvSpPr>
          <p:spPr bwMode="auto">
            <a:xfrm>
              <a:off x="7668443" y="4929409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36872" name="TextBox 21"/>
          <p:cNvSpPr txBox="1">
            <a:spLocks noChangeArrowheads="1"/>
          </p:cNvSpPr>
          <p:nvPr/>
        </p:nvSpPr>
        <p:spPr bwMode="auto">
          <a:xfrm>
            <a:off x="92075" y="5602288"/>
            <a:ext cx="2017713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t+1</a:t>
            </a:r>
          </a:p>
        </p:txBody>
      </p:sp>
      <p:grpSp>
        <p:nvGrpSpPr>
          <p:cNvPr id="36873" name="Group 40"/>
          <p:cNvGrpSpPr>
            <a:grpSpLocks/>
          </p:cNvGrpSpPr>
          <p:nvPr/>
        </p:nvGrpSpPr>
        <p:grpSpPr bwMode="auto">
          <a:xfrm>
            <a:off x="2286000" y="12700"/>
            <a:ext cx="6754813" cy="1290638"/>
            <a:chOff x="2362200" y="1840087"/>
            <a:chExt cx="6755125" cy="1291298"/>
          </a:xfrm>
        </p:grpSpPr>
        <p:grpSp>
          <p:nvGrpSpPr>
            <p:cNvPr id="36909" name="Group 1"/>
            <p:cNvGrpSpPr>
              <a:grpSpLocks/>
            </p:cNvGrpSpPr>
            <p:nvPr/>
          </p:nvGrpSpPr>
          <p:grpSpPr bwMode="auto">
            <a:xfrm>
              <a:off x="2362200" y="2469397"/>
              <a:ext cx="6755125" cy="661988"/>
              <a:chOff x="1202608" y="3809444"/>
              <a:chExt cx="6754029" cy="662448"/>
            </a:xfrm>
          </p:grpSpPr>
          <p:sp>
            <p:nvSpPr>
              <p:cNvPr id="36913" name="Rectangle 4"/>
              <p:cNvSpPr>
                <a:spLocks noChangeArrowheads="1"/>
              </p:cNvSpPr>
              <p:nvPr/>
            </p:nvSpPr>
            <p:spPr bwMode="auto">
              <a:xfrm>
                <a:off x="1954231" y="3809444"/>
                <a:ext cx="5038636" cy="662448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 dirty="0" smtClean="0">
                    <a:latin typeface="Arial" panose="020B0604020202020204" pitchFamily="34" charset="0"/>
                  </a:rPr>
                  <a:t>GRU</a:t>
                </a:r>
                <a:endParaRPr lang="en-US" altLang="en-US" sz="18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6914" name="Line 5"/>
              <p:cNvSpPr>
                <a:spLocks noChangeShapeType="1"/>
              </p:cNvSpPr>
              <p:nvPr/>
            </p:nvSpPr>
            <p:spPr bwMode="auto">
              <a:xfrm>
                <a:off x="1593956" y="4089272"/>
                <a:ext cx="360274" cy="120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915" name="Line 8"/>
              <p:cNvSpPr>
                <a:spLocks noChangeShapeType="1"/>
              </p:cNvSpPr>
              <p:nvPr/>
            </p:nvSpPr>
            <p:spPr bwMode="auto">
              <a:xfrm>
                <a:off x="6992868" y="4089273"/>
                <a:ext cx="408030" cy="120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916" name="Text Box 11"/>
              <p:cNvSpPr txBox="1">
                <a:spLocks noChangeArrowheads="1"/>
              </p:cNvSpPr>
              <p:nvPr/>
            </p:nvSpPr>
            <p:spPr bwMode="auto">
              <a:xfrm>
                <a:off x="1202608" y="3865817"/>
                <a:ext cx="479540" cy="3695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x</a:t>
                </a:r>
                <a:r>
                  <a:rPr lang="en-US" altLang="en-US" sz="1800" baseline="-25000">
                    <a:latin typeface="Arial" panose="020B0604020202020204" pitchFamily="34" charset="0"/>
                  </a:rPr>
                  <a:t>t-1</a:t>
                </a:r>
              </a:p>
            </p:txBody>
          </p:sp>
          <p:sp>
            <p:nvSpPr>
              <p:cNvPr id="36917" name="Text Box 14"/>
              <p:cNvSpPr txBox="1">
                <a:spLocks noChangeArrowheads="1"/>
              </p:cNvSpPr>
              <p:nvPr/>
            </p:nvSpPr>
            <p:spPr bwMode="auto">
              <a:xfrm>
                <a:off x="7477097" y="3904479"/>
                <a:ext cx="479540" cy="3695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y</a:t>
                </a:r>
                <a:r>
                  <a:rPr lang="en-US" altLang="en-US" sz="1800" baseline="-25000">
                    <a:latin typeface="Arial" panose="020B0604020202020204" pitchFamily="34" charset="0"/>
                  </a:rPr>
                  <a:t>t-1</a:t>
                </a:r>
              </a:p>
            </p:txBody>
          </p:sp>
        </p:grpSp>
        <p:grpSp>
          <p:nvGrpSpPr>
            <p:cNvPr id="36910" name="Group 18"/>
            <p:cNvGrpSpPr>
              <a:grpSpLocks/>
            </p:cNvGrpSpPr>
            <p:nvPr/>
          </p:nvGrpSpPr>
          <p:grpSpPr bwMode="auto">
            <a:xfrm>
              <a:off x="7204502" y="1840087"/>
              <a:ext cx="415498" cy="646669"/>
              <a:chOff x="7204502" y="1840087"/>
              <a:chExt cx="415498" cy="646669"/>
            </a:xfrm>
          </p:grpSpPr>
          <p:cxnSp>
            <p:nvCxnSpPr>
              <p:cNvPr id="7" name="Straight Arrow Connector 6"/>
              <p:cNvCxnSpPr/>
              <p:nvPr/>
            </p:nvCxnSpPr>
            <p:spPr>
              <a:xfrm>
                <a:off x="7423384" y="2227635"/>
                <a:ext cx="0" cy="25889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912" name="TextBox 10"/>
              <p:cNvSpPr txBox="1">
                <a:spLocks noChangeArrowheads="1"/>
              </p:cNvSpPr>
              <p:nvPr/>
            </p:nvSpPr>
            <p:spPr bwMode="auto">
              <a:xfrm>
                <a:off x="7204502" y="1840087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grpSp>
        <p:nvGrpSpPr>
          <p:cNvPr id="36874" name="Group 39"/>
          <p:cNvGrpSpPr>
            <a:grpSpLocks/>
          </p:cNvGrpSpPr>
          <p:nvPr/>
        </p:nvGrpSpPr>
        <p:grpSpPr bwMode="auto">
          <a:xfrm>
            <a:off x="2209800" y="5538788"/>
            <a:ext cx="6945313" cy="1209675"/>
            <a:chOff x="2314084" y="4519612"/>
            <a:chExt cx="6946011" cy="1209034"/>
          </a:xfrm>
        </p:grpSpPr>
        <p:grpSp>
          <p:nvGrpSpPr>
            <p:cNvPr id="36900" name="Group 1"/>
            <p:cNvGrpSpPr>
              <a:grpSpLocks/>
            </p:cNvGrpSpPr>
            <p:nvPr/>
          </p:nvGrpSpPr>
          <p:grpSpPr bwMode="auto">
            <a:xfrm>
              <a:off x="2314084" y="4519612"/>
              <a:ext cx="6946011" cy="661988"/>
              <a:chOff x="1164890" y="3809444"/>
              <a:chExt cx="6944881" cy="662448"/>
            </a:xfrm>
          </p:grpSpPr>
          <p:sp>
            <p:nvSpPr>
              <p:cNvPr id="36904" name="Rectangle 4"/>
              <p:cNvSpPr>
                <a:spLocks noChangeArrowheads="1"/>
              </p:cNvSpPr>
              <p:nvPr/>
            </p:nvSpPr>
            <p:spPr bwMode="auto">
              <a:xfrm>
                <a:off x="2002955" y="3809444"/>
                <a:ext cx="5045405" cy="662448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 dirty="0" smtClean="0">
                    <a:latin typeface="Arial" panose="020B0604020202020204" pitchFamily="34" charset="0"/>
                  </a:rPr>
                  <a:t>GRU</a:t>
                </a:r>
                <a:endParaRPr lang="en-US" altLang="en-US" sz="18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6905" name="Line 5"/>
              <p:cNvSpPr>
                <a:spLocks noChangeShapeType="1"/>
              </p:cNvSpPr>
              <p:nvPr/>
            </p:nvSpPr>
            <p:spPr bwMode="auto">
              <a:xfrm>
                <a:off x="1622041" y="4089273"/>
                <a:ext cx="36025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906" name="Line 8"/>
              <p:cNvSpPr>
                <a:spLocks noChangeShapeType="1"/>
              </p:cNvSpPr>
              <p:nvPr/>
            </p:nvSpPr>
            <p:spPr bwMode="auto">
              <a:xfrm>
                <a:off x="7031335" y="4089273"/>
                <a:ext cx="48422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907" name="Text Box 11"/>
              <p:cNvSpPr txBox="1">
                <a:spLocks noChangeArrowheads="1"/>
              </p:cNvSpPr>
              <p:nvPr/>
            </p:nvSpPr>
            <p:spPr bwMode="auto">
              <a:xfrm>
                <a:off x="1164890" y="3865817"/>
                <a:ext cx="518007" cy="3695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x</a:t>
                </a:r>
                <a:r>
                  <a:rPr lang="en-US" altLang="en-US" sz="1800" baseline="-25000">
                    <a:latin typeface="Arial" panose="020B0604020202020204" pitchFamily="34" charset="0"/>
                  </a:rPr>
                  <a:t>t+1</a:t>
                </a:r>
              </a:p>
            </p:txBody>
          </p:sp>
          <p:sp>
            <p:nvSpPr>
              <p:cNvPr id="36908" name="Text Box 14"/>
              <p:cNvSpPr txBox="1">
                <a:spLocks noChangeArrowheads="1"/>
              </p:cNvSpPr>
              <p:nvPr/>
            </p:nvSpPr>
            <p:spPr bwMode="auto">
              <a:xfrm>
                <a:off x="7591764" y="3892424"/>
                <a:ext cx="518007" cy="3695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y</a:t>
                </a:r>
                <a:r>
                  <a:rPr lang="en-US" altLang="en-US" sz="1800" baseline="-25000">
                    <a:latin typeface="Arial" panose="020B0604020202020204" pitchFamily="34" charset="0"/>
                  </a:rPr>
                  <a:t>t+1</a:t>
                </a:r>
              </a:p>
            </p:txBody>
          </p:sp>
        </p:grpSp>
        <p:grpSp>
          <p:nvGrpSpPr>
            <p:cNvPr id="36901" name="Group 19"/>
            <p:cNvGrpSpPr>
              <a:grpSpLocks/>
            </p:cNvGrpSpPr>
            <p:nvPr/>
          </p:nvGrpSpPr>
          <p:grpSpPr bwMode="auto">
            <a:xfrm>
              <a:off x="7267084" y="5181600"/>
              <a:ext cx="415498" cy="547046"/>
              <a:chOff x="7267084" y="5181600"/>
              <a:chExt cx="415498" cy="547046"/>
            </a:xfrm>
          </p:grpSpPr>
          <p:cxnSp>
            <p:nvCxnSpPr>
              <p:cNvPr id="45" name="Straight Arrow Connector 44"/>
              <p:cNvCxnSpPr/>
              <p:nvPr/>
            </p:nvCxnSpPr>
            <p:spPr>
              <a:xfrm>
                <a:off x="7516845" y="5181248"/>
                <a:ext cx="0" cy="26021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903" name="TextBox 46"/>
              <p:cNvSpPr txBox="1">
                <a:spLocks noChangeArrowheads="1"/>
              </p:cNvSpPr>
              <p:nvPr/>
            </p:nvSpPr>
            <p:spPr bwMode="auto">
              <a:xfrm>
                <a:off x="7267084" y="5359314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grpSp>
        <p:nvGrpSpPr>
          <p:cNvPr id="33" name="Group 32"/>
          <p:cNvGrpSpPr>
            <a:grpSpLocks/>
          </p:cNvGrpSpPr>
          <p:nvPr/>
        </p:nvGrpSpPr>
        <p:grpSpPr bwMode="auto">
          <a:xfrm>
            <a:off x="7867650" y="920750"/>
            <a:ext cx="414338" cy="755650"/>
            <a:chOff x="7867485" y="921347"/>
            <a:chExt cx="413763" cy="755053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8281248" y="921347"/>
              <a:ext cx="0" cy="5742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867485" y="1495568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7867485" y="1495568"/>
              <a:ext cx="0" cy="1808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/>
          <p:cNvGrpSpPr>
            <a:grpSpLocks/>
          </p:cNvGrpSpPr>
          <p:nvPr/>
        </p:nvGrpSpPr>
        <p:grpSpPr bwMode="auto">
          <a:xfrm>
            <a:off x="7848600" y="4745038"/>
            <a:ext cx="412750" cy="755650"/>
            <a:chOff x="7867485" y="921347"/>
            <a:chExt cx="413763" cy="755053"/>
          </a:xfrm>
        </p:grpSpPr>
        <p:cxnSp>
          <p:nvCxnSpPr>
            <p:cNvPr id="50" name="Straight Connector 49"/>
            <p:cNvCxnSpPr/>
            <p:nvPr/>
          </p:nvCxnSpPr>
          <p:spPr>
            <a:xfrm>
              <a:off x="8281248" y="921347"/>
              <a:ext cx="0" cy="5742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7867485" y="1495568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>
              <a:off x="7867485" y="1495568"/>
              <a:ext cx="0" cy="1808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/>
          <p:cNvGrpSpPr>
            <a:grpSpLocks/>
          </p:cNvGrpSpPr>
          <p:nvPr/>
        </p:nvGrpSpPr>
        <p:grpSpPr bwMode="auto">
          <a:xfrm>
            <a:off x="7827963" y="5818188"/>
            <a:ext cx="414337" cy="654050"/>
            <a:chOff x="7867485" y="1023124"/>
            <a:chExt cx="413763" cy="653276"/>
          </a:xfrm>
        </p:grpSpPr>
        <p:cxnSp>
          <p:nvCxnSpPr>
            <p:cNvPr id="54" name="Straight Connector 53"/>
            <p:cNvCxnSpPr/>
            <p:nvPr/>
          </p:nvCxnSpPr>
          <p:spPr>
            <a:xfrm>
              <a:off x="8281248" y="1023124"/>
              <a:ext cx="0" cy="4725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7867485" y="1495639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>
              <a:off x="7867485" y="1495639"/>
              <a:ext cx="0" cy="18076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Oval 39"/>
          <p:cNvSpPr>
            <a:spLocks noChangeArrowheads="1"/>
          </p:cNvSpPr>
          <p:nvPr/>
        </p:nvSpPr>
        <p:spPr bwMode="auto">
          <a:xfrm>
            <a:off x="3979863" y="1981200"/>
            <a:ext cx="830262" cy="43338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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3067050" y="2179638"/>
            <a:ext cx="887413" cy="190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Group 47"/>
          <p:cNvGrpSpPr>
            <a:grpSpLocks/>
          </p:cNvGrpSpPr>
          <p:nvPr/>
        </p:nvGrpSpPr>
        <p:grpSpPr bwMode="auto">
          <a:xfrm>
            <a:off x="3511550" y="1655763"/>
            <a:ext cx="4356100" cy="401637"/>
            <a:chOff x="3510828" y="1655240"/>
            <a:chExt cx="4356658" cy="402160"/>
          </a:xfrm>
        </p:grpSpPr>
        <p:cxnSp>
          <p:nvCxnSpPr>
            <p:cNvPr id="57" name="Straight Connector 56"/>
            <p:cNvCxnSpPr/>
            <p:nvPr/>
          </p:nvCxnSpPr>
          <p:spPr>
            <a:xfrm>
              <a:off x="7867486" y="1655240"/>
              <a:ext cx="0" cy="173262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H="1">
              <a:off x="3510828" y="1828502"/>
              <a:ext cx="4356658" cy="0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3510828" y="1828502"/>
              <a:ext cx="0" cy="228898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/>
            <p:nvPr/>
          </p:nvCxnSpPr>
          <p:spPr>
            <a:xfrm>
              <a:off x="3510828" y="2057400"/>
              <a:ext cx="527118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AutoShape 44"/>
          <p:cNvSpPr>
            <a:spLocks noChangeArrowheads="1"/>
          </p:cNvSpPr>
          <p:nvPr/>
        </p:nvSpPr>
        <p:spPr bwMode="auto">
          <a:xfrm>
            <a:off x="3705225" y="2651125"/>
            <a:ext cx="2976563" cy="1033463"/>
          </a:xfrm>
          <a:prstGeom prst="wedgeRoundRectCallout">
            <a:avLst>
              <a:gd name="adj1" fmla="val -28431"/>
              <a:gd name="adj2" fmla="val -71736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rgbClr val="0000FF"/>
                </a:solidFill>
                <a:latin typeface="Arial" panose="020B0604020202020204" pitchFamily="34" charset="0"/>
              </a:rPr>
              <a:t>Reset gate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>
                <a:latin typeface="Arial" panose="020B0604020202020204" pitchFamily="34" charset="0"/>
              </a:rPr>
              <a:t>r</a:t>
            </a:r>
            <a:r>
              <a:rPr lang="en-US" altLang="en-US" sz="1800" baseline="-25000" dirty="0" err="1">
                <a:latin typeface="Arial" panose="020B0604020202020204" pitchFamily="34" charset="0"/>
              </a:rPr>
              <a:t>t</a:t>
            </a:r>
            <a:r>
              <a:rPr lang="en-US" altLang="en-US" sz="1800" dirty="0">
                <a:latin typeface="Arial" panose="020B0604020202020204" pitchFamily="34" charset="0"/>
              </a:rPr>
              <a:t> = 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(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W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r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] + 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b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r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grpSp>
        <p:nvGrpSpPr>
          <p:cNvPr id="62" name="Group 64"/>
          <p:cNvGrpSpPr>
            <a:grpSpLocks/>
          </p:cNvGrpSpPr>
          <p:nvPr/>
        </p:nvGrpSpPr>
        <p:grpSpPr bwMode="auto">
          <a:xfrm>
            <a:off x="4826000" y="1814513"/>
            <a:ext cx="731838" cy="700087"/>
            <a:chOff x="4785562" y="2444944"/>
            <a:chExt cx="731420" cy="866477"/>
          </a:xfrm>
        </p:grpSpPr>
        <p:grpSp>
          <p:nvGrpSpPr>
            <p:cNvPr id="63" name="Group 11281"/>
            <p:cNvGrpSpPr>
              <a:grpSpLocks/>
            </p:cNvGrpSpPr>
            <p:nvPr/>
          </p:nvGrpSpPr>
          <p:grpSpPr bwMode="auto">
            <a:xfrm>
              <a:off x="4785562" y="2444944"/>
              <a:ext cx="731420" cy="387066"/>
              <a:chOff x="4785562" y="2444944"/>
              <a:chExt cx="731420" cy="387066"/>
            </a:xfrm>
          </p:grpSpPr>
          <p:cxnSp>
            <p:nvCxnSpPr>
              <p:cNvPr id="69" name="Straight Connector 68"/>
              <p:cNvCxnSpPr/>
              <p:nvPr/>
            </p:nvCxnSpPr>
            <p:spPr>
              <a:xfrm>
                <a:off x="4785562" y="2832009"/>
                <a:ext cx="73142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" name="TextBox 11280"/>
              <p:cNvSpPr txBox="1">
                <a:spLocks noChangeArrowheads="1"/>
              </p:cNvSpPr>
              <p:nvPr/>
            </p:nvSpPr>
            <p:spPr bwMode="auto">
              <a:xfrm>
                <a:off x="4962230" y="2444944"/>
                <a:ext cx="305049" cy="369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 dirty="0" err="1">
                    <a:latin typeface="Arial" panose="020B0604020202020204" pitchFamily="34" charset="0"/>
                  </a:rPr>
                  <a:t>r</a:t>
                </a:r>
                <a:r>
                  <a:rPr lang="en-US" altLang="en-US" sz="1800" baseline="-25000" dirty="0" err="1">
                    <a:latin typeface="Arial" panose="020B0604020202020204" pitchFamily="34" charset="0"/>
                  </a:rPr>
                  <a:t>t</a:t>
                </a:r>
                <a:endParaRPr lang="en-US" altLang="en-US" sz="1800" baseline="-25000" dirty="0">
                  <a:latin typeface="Arial" panose="020B0604020202020204" pitchFamily="34" charset="0"/>
                </a:endParaRPr>
              </a:p>
            </p:txBody>
          </p:sp>
        </p:grpSp>
        <p:cxnSp>
          <p:nvCxnSpPr>
            <p:cNvPr id="66" name="Straight Arrow Connector 65"/>
            <p:cNvCxnSpPr/>
            <p:nvPr/>
          </p:nvCxnSpPr>
          <p:spPr>
            <a:xfrm>
              <a:off x="5504289" y="2830045"/>
              <a:ext cx="0" cy="48137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TextBox 11"/>
          <p:cNvSpPr txBox="1">
            <a:spLocks noChangeArrowheads="1"/>
          </p:cNvSpPr>
          <p:nvPr/>
        </p:nvSpPr>
        <p:spPr bwMode="auto">
          <a:xfrm>
            <a:off x="157956" y="2516227"/>
            <a:ext cx="2607640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>
                <a:latin typeface="Arial" panose="020B0604020202020204" pitchFamily="34" charset="0"/>
              </a:rPr>
              <a:t>r</a:t>
            </a:r>
            <a:r>
              <a:rPr lang="en-US" altLang="en-US" sz="1800" baseline="-25000" dirty="0" err="1">
                <a:latin typeface="Arial" panose="020B0604020202020204" pitchFamily="34" charset="0"/>
              </a:rPr>
              <a:t>t</a:t>
            </a:r>
            <a:r>
              <a:rPr lang="en-US" altLang="en-US" sz="1800" dirty="0">
                <a:latin typeface="Arial" panose="020B0604020202020204" pitchFamily="34" charset="0"/>
              </a:rPr>
              <a:t> = 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(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W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r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] + 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b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r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4136260" y="188914"/>
            <a:ext cx="2600218" cy="923330"/>
            <a:chOff x="6343757" y="2652718"/>
            <a:chExt cx="2600218" cy="923330"/>
          </a:xfrm>
        </p:grpSpPr>
        <p:sp>
          <p:nvSpPr>
            <p:cNvPr id="67" name="TextBox 11"/>
            <p:cNvSpPr txBox="1">
              <a:spLocks noChangeArrowheads="1"/>
            </p:cNvSpPr>
            <p:nvPr/>
          </p:nvSpPr>
          <p:spPr bwMode="auto">
            <a:xfrm>
              <a:off x="6343757" y="2652718"/>
              <a:ext cx="2600218" cy="923330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TextBox 67"/>
                <p:cNvSpPr txBox="1"/>
                <p:nvPr/>
              </p:nvSpPr>
              <p:spPr>
                <a:xfrm>
                  <a:off x="6381267" y="2689574"/>
                  <a:ext cx="1294778" cy="823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err="1" smtClean="0"/>
                    <a:t>W</a:t>
                  </a:r>
                  <a:r>
                    <a:rPr lang="en-US" baseline="-25000" dirty="0" err="1" smtClean="0"/>
                    <a:t>r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8" name="TextBox 6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1267" y="2689574"/>
                  <a:ext cx="1294778" cy="823110"/>
                </a:xfrm>
                <a:prstGeom prst="rect">
                  <a:avLst/>
                </a:prstGeom>
                <a:blipFill>
                  <a:blip r:embed="rId2"/>
                  <a:stretch>
                    <a:fillRect l="-42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1" name="TextBox 70"/>
            <p:cNvSpPr txBox="1"/>
            <p:nvPr/>
          </p:nvSpPr>
          <p:spPr>
            <a:xfrm>
              <a:off x="7707433" y="2916463"/>
              <a:ext cx="9396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r</a:t>
              </a:r>
              <a:r>
                <a:rPr lang="en-US" dirty="0" smtClean="0"/>
                <a:t> = 0.4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32057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64" grpId="0" animBg="1"/>
      <p:bldP spid="61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3789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EDC3753-2886-4953-AB17-A52F03BE69D5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86</a:t>
            </a:fld>
            <a:endParaRPr lang="en-US" altLang="zh-TW" sz="1400" smtClean="0"/>
          </a:p>
        </p:txBody>
      </p:sp>
      <p:sp>
        <p:nvSpPr>
          <p:cNvPr id="37893" name="TextBox 1"/>
          <p:cNvSpPr txBox="1">
            <a:spLocks noChangeArrowheads="1"/>
          </p:cNvSpPr>
          <p:nvPr/>
        </p:nvSpPr>
        <p:spPr bwMode="auto">
          <a:xfrm>
            <a:off x="241300" y="760413"/>
            <a:ext cx="2008188" cy="36988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t-1</a:t>
            </a:r>
          </a:p>
        </p:txBody>
      </p:sp>
      <p:sp>
        <p:nvSpPr>
          <p:cNvPr id="37894" name="TextBox 11"/>
          <p:cNvSpPr txBox="1">
            <a:spLocks noChangeArrowheads="1"/>
          </p:cNvSpPr>
          <p:nvPr/>
        </p:nvSpPr>
        <p:spPr bwMode="auto">
          <a:xfrm>
            <a:off x="171450" y="1995488"/>
            <a:ext cx="2008188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</a:t>
            </a:r>
          </a:p>
        </p:txBody>
      </p:sp>
      <p:grpSp>
        <p:nvGrpSpPr>
          <p:cNvPr id="37895" name="Group 1"/>
          <p:cNvGrpSpPr>
            <a:grpSpLocks/>
          </p:cNvGrpSpPr>
          <p:nvPr/>
        </p:nvGrpSpPr>
        <p:grpSpPr bwMode="auto">
          <a:xfrm>
            <a:off x="2314575" y="1676400"/>
            <a:ext cx="6705600" cy="3500438"/>
            <a:chOff x="1308088" y="2108051"/>
            <a:chExt cx="6703663" cy="3502978"/>
          </a:xfrm>
        </p:grpSpPr>
        <p:sp>
          <p:nvSpPr>
            <p:cNvPr id="37948" name="Rectangle 4"/>
            <p:cNvSpPr>
              <a:spLocks noChangeArrowheads="1"/>
            </p:cNvSpPr>
            <p:nvPr/>
          </p:nvSpPr>
          <p:spPr bwMode="auto">
            <a:xfrm>
              <a:off x="2059718" y="2108051"/>
              <a:ext cx="5009335" cy="350297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37949" name="Line 5"/>
            <p:cNvSpPr>
              <a:spLocks noChangeShapeType="1"/>
            </p:cNvSpPr>
            <p:nvPr/>
          </p:nvSpPr>
          <p:spPr bwMode="auto">
            <a:xfrm>
              <a:off x="1623255" y="2616876"/>
              <a:ext cx="436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50" name="Line 8"/>
            <p:cNvSpPr>
              <a:spLocks noChangeShapeType="1"/>
            </p:cNvSpPr>
            <p:nvPr/>
          </p:nvSpPr>
          <p:spPr bwMode="auto">
            <a:xfrm flipV="1">
              <a:off x="7086077" y="5167239"/>
              <a:ext cx="48422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51" name="Text Box 11"/>
            <p:cNvSpPr txBox="1">
              <a:spLocks noChangeArrowheads="1"/>
            </p:cNvSpPr>
            <p:nvPr/>
          </p:nvSpPr>
          <p:spPr bwMode="auto">
            <a:xfrm>
              <a:off x="1308088" y="2393420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x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  <p:sp>
          <p:nvSpPr>
            <p:cNvPr id="37952" name="Text Box 14"/>
            <p:cNvSpPr txBox="1">
              <a:spLocks noChangeArrowheads="1"/>
            </p:cNvSpPr>
            <p:nvPr/>
          </p:nvSpPr>
          <p:spPr bwMode="auto">
            <a:xfrm>
              <a:off x="7668443" y="4929409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37896" name="TextBox 21"/>
          <p:cNvSpPr txBox="1">
            <a:spLocks noChangeArrowheads="1"/>
          </p:cNvSpPr>
          <p:nvPr/>
        </p:nvSpPr>
        <p:spPr bwMode="auto">
          <a:xfrm>
            <a:off x="92075" y="5602288"/>
            <a:ext cx="2017713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t+1</a:t>
            </a:r>
          </a:p>
        </p:txBody>
      </p:sp>
      <p:grpSp>
        <p:nvGrpSpPr>
          <p:cNvPr id="37897" name="Group 40"/>
          <p:cNvGrpSpPr>
            <a:grpSpLocks/>
          </p:cNvGrpSpPr>
          <p:nvPr/>
        </p:nvGrpSpPr>
        <p:grpSpPr bwMode="auto">
          <a:xfrm>
            <a:off x="2286000" y="12700"/>
            <a:ext cx="6754813" cy="1290638"/>
            <a:chOff x="2362200" y="1840087"/>
            <a:chExt cx="6755125" cy="1291298"/>
          </a:xfrm>
        </p:grpSpPr>
        <p:grpSp>
          <p:nvGrpSpPr>
            <p:cNvPr id="37939" name="Group 1"/>
            <p:cNvGrpSpPr>
              <a:grpSpLocks/>
            </p:cNvGrpSpPr>
            <p:nvPr/>
          </p:nvGrpSpPr>
          <p:grpSpPr bwMode="auto">
            <a:xfrm>
              <a:off x="2362200" y="2469397"/>
              <a:ext cx="6755125" cy="661988"/>
              <a:chOff x="1202608" y="3809444"/>
              <a:chExt cx="6754029" cy="662448"/>
            </a:xfrm>
          </p:grpSpPr>
          <p:sp>
            <p:nvSpPr>
              <p:cNvPr id="37943" name="Rectangle 4"/>
              <p:cNvSpPr>
                <a:spLocks noChangeArrowheads="1"/>
              </p:cNvSpPr>
              <p:nvPr/>
            </p:nvSpPr>
            <p:spPr bwMode="auto">
              <a:xfrm>
                <a:off x="1954231" y="3809444"/>
                <a:ext cx="5038636" cy="662448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 dirty="0" smtClean="0">
                    <a:latin typeface="Arial" panose="020B0604020202020204" pitchFamily="34" charset="0"/>
                  </a:rPr>
                  <a:t>GRU</a:t>
                </a:r>
                <a:endParaRPr lang="en-US" altLang="en-US" sz="18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7944" name="Line 5"/>
              <p:cNvSpPr>
                <a:spLocks noChangeShapeType="1"/>
              </p:cNvSpPr>
              <p:nvPr/>
            </p:nvSpPr>
            <p:spPr bwMode="auto">
              <a:xfrm>
                <a:off x="1593956" y="4089272"/>
                <a:ext cx="360274" cy="120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45" name="Line 8"/>
              <p:cNvSpPr>
                <a:spLocks noChangeShapeType="1"/>
              </p:cNvSpPr>
              <p:nvPr/>
            </p:nvSpPr>
            <p:spPr bwMode="auto">
              <a:xfrm>
                <a:off x="6992868" y="4089273"/>
                <a:ext cx="408030" cy="120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46" name="Text Box 11"/>
              <p:cNvSpPr txBox="1">
                <a:spLocks noChangeArrowheads="1"/>
              </p:cNvSpPr>
              <p:nvPr/>
            </p:nvSpPr>
            <p:spPr bwMode="auto">
              <a:xfrm>
                <a:off x="1202608" y="3865817"/>
                <a:ext cx="479540" cy="3695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x</a:t>
                </a:r>
                <a:r>
                  <a:rPr lang="en-US" altLang="en-US" sz="1800" baseline="-25000">
                    <a:latin typeface="Arial" panose="020B0604020202020204" pitchFamily="34" charset="0"/>
                  </a:rPr>
                  <a:t>t-1</a:t>
                </a:r>
              </a:p>
            </p:txBody>
          </p:sp>
          <p:sp>
            <p:nvSpPr>
              <p:cNvPr id="37947" name="Text Box 14"/>
              <p:cNvSpPr txBox="1">
                <a:spLocks noChangeArrowheads="1"/>
              </p:cNvSpPr>
              <p:nvPr/>
            </p:nvSpPr>
            <p:spPr bwMode="auto">
              <a:xfrm>
                <a:off x="7477097" y="3904479"/>
                <a:ext cx="479540" cy="3695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y</a:t>
                </a:r>
                <a:r>
                  <a:rPr lang="en-US" altLang="en-US" sz="1800" baseline="-25000">
                    <a:latin typeface="Arial" panose="020B0604020202020204" pitchFamily="34" charset="0"/>
                  </a:rPr>
                  <a:t>t-1</a:t>
                </a:r>
              </a:p>
            </p:txBody>
          </p:sp>
        </p:grpSp>
        <p:grpSp>
          <p:nvGrpSpPr>
            <p:cNvPr id="37940" name="Group 18"/>
            <p:cNvGrpSpPr>
              <a:grpSpLocks/>
            </p:cNvGrpSpPr>
            <p:nvPr/>
          </p:nvGrpSpPr>
          <p:grpSpPr bwMode="auto">
            <a:xfrm>
              <a:off x="7204502" y="1840087"/>
              <a:ext cx="415498" cy="646669"/>
              <a:chOff x="7204502" y="1840087"/>
              <a:chExt cx="415498" cy="646669"/>
            </a:xfrm>
          </p:grpSpPr>
          <p:cxnSp>
            <p:nvCxnSpPr>
              <p:cNvPr id="7" name="Straight Arrow Connector 6"/>
              <p:cNvCxnSpPr/>
              <p:nvPr/>
            </p:nvCxnSpPr>
            <p:spPr>
              <a:xfrm>
                <a:off x="7423384" y="2227635"/>
                <a:ext cx="0" cy="25889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942" name="TextBox 10"/>
              <p:cNvSpPr txBox="1">
                <a:spLocks noChangeArrowheads="1"/>
              </p:cNvSpPr>
              <p:nvPr/>
            </p:nvSpPr>
            <p:spPr bwMode="auto">
              <a:xfrm>
                <a:off x="7204502" y="1840087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grpSp>
        <p:nvGrpSpPr>
          <p:cNvPr id="37898" name="Group 39"/>
          <p:cNvGrpSpPr>
            <a:grpSpLocks/>
          </p:cNvGrpSpPr>
          <p:nvPr/>
        </p:nvGrpSpPr>
        <p:grpSpPr bwMode="auto">
          <a:xfrm>
            <a:off x="2209800" y="5538788"/>
            <a:ext cx="6945313" cy="1209675"/>
            <a:chOff x="2314084" y="4519612"/>
            <a:chExt cx="6946011" cy="1209034"/>
          </a:xfrm>
        </p:grpSpPr>
        <p:grpSp>
          <p:nvGrpSpPr>
            <p:cNvPr id="37930" name="Group 1"/>
            <p:cNvGrpSpPr>
              <a:grpSpLocks/>
            </p:cNvGrpSpPr>
            <p:nvPr/>
          </p:nvGrpSpPr>
          <p:grpSpPr bwMode="auto">
            <a:xfrm>
              <a:off x="2314084" y="4519612"/>
              <a:ext cx="6946011" cy="661988"/>
              <a:chOff x="1164890" y="3809444"/>
              <a:chExt cx="6944881" cy="662448"/>
            </a:xfrm>
          </p:grpSpPr>
          <p:sp>
            <p:nvSpPr>
              <p:cNvPr id="37934" name="Rectangle 4"/>
              <p:cNvSpPr>
                <a:spLocks noChangeArrowheads="1"/>
              </p:cNvSpPr>
              <p:nvPr/>
            </p:nvSpPr>
            <p:spPr bwMode="auto">
              <a:xfrm>
                <a:off x="2002955" y="3809444"/>
                <a:ext cx="5045405" cy="662448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 dirty="0" smtClean="0">
                    <a:latin typeface="Arial" panose="020B0604020202020204" pitchFamily="34" charset="0"/>
                  </a:rPr>
                  <a:t>GRU</a:t>
                </a:r>
                <a:endParaRPr lang="en-US" altLang="en-US" sz="18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7935" name="Line 5"/>
              <p:cNvSpPr>
                <a:spLocks noChangeShapeType="1"/>
              </p:cNvSpPr>
              <p:nvPr/>
            </p:nvSpPr>
            <p:spPr bwMode="auto">
              <a:xfrm>
                <a:off x="1622041" y="4089273"/>
                <a:ext cx="36025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36" name="Line 8"/>
              <p:cNvSpPr>
                <a:spLocks noChangeShapeType="1"/>
              </p:cNvSpPr>
              <p:nvPr/>
            </p:nvSpPr>
            <p:spPr bwMode="auto">
              <a:xfrm>
                <a:off x="7031335" y="4089273"/>
                <a:ext cx="48422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37" name="Text Box 11"/>
              <p:cNvSpPr txBox="1">
                <a:spLocks noChangeArrowheads="1"/>
              </p:cNvSpPr>
              <p:nvPr/>
            </p:nvSpPr>
            <p:spPr bwMode="auto">
              <a:xfrm>
                <a:off x="1164890" y="3865817"/>
                <a:ext cx="518007" cy="3695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x</a:t>
                </a:r>
                <a:r>
                  <a:rPr lang="en-US" altLang="en-US" sz="1800" baseline="-25000">
                    <a:latin typeface="Arial" panose="020B0604020202020204" pitchFamily="34" charset="0"/>
                  </a:rPr>
                  <a:t>t+1</a:t>
                </a:r>
              </a:p>
            </p:txBody>
          </p:sp>
          <p:sp>
            <p:nvSpPr>
              <p:cNvPr id="37938" name="Text Box 14"/>
              <p:cNvSpPr txBox="1">
                <a:spLocks noChangeArrowheads="1"/>
              </p:cNvSpPr>
              <p:nvPr/>
            </p:nvSpPr>
            <p:spPr bwMode="auto">
              <a:xfrm>
                <a:off x="7591764" y="3892424"/>
                <a:ext cx="518007" cy="3695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y</a:t>
                </a:r>
                <a:r>
                  <a:rPr lang="en-US" altLang="en-US" sz="1800" baseline="-25000">
                    <a:latin typeface="Arial" panose="020B0604020202020204" pitchFamily="34" charset="0"/>
                  </a:rPr>
                  <a:t>t+1</a:t>
                </a:r>
              </a:p>
            </p:txBody>
          </p:sp>
        </p:grpSp>
        <p:grpSp>
          <p:nvGrpSpPr>
            <p:cNvPr id="37931" name="Group 19"/>
            <p:cNvGrpSpPr>
              <a:grpSpLocks/>
            </p:cNvGrpSpPr>
            <p:nvPr/>
          </p:nvGrpSpPr>
          <p:grpSpPr bwMode="auto">
            <a:xfrm>
              <a:off x="7267084" y="5181600"/>
              <a:ext cx="415498" cy="547046"/>
              <a:chOff x="7267084" y="5181600"/>
              <a:chExt cx="415498" cy="547046"/>
            </a:xfrm>
          </p:grpSpPr>
          <p:cxnSp>
            <p:nvCxnSpPr>
              <p:cNvPr id="45" name="Straight Arrow Connector 44"/>
              <p:cNvCxnSpPr/>
              <p:nvPr/>
            </p:nvCxnSpPr>
            <p:spPr>
              <a:xfrm>
                <a:off x="7516845" y="5181248"/>
                <a:ext cx="0" cy="26021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933" name="TextBox 46"/>
              <p:cNvSpPr txBox="1">
                <a:spLocks noChangeArrowheads="1"/>
              </p:cNvSpPr>
              <p:nvPr/>
            </p:nvSpPr>
            <p:spPr bwMode="auto">
              <a:xfrm>
                <a:off x="7267084" y="5359314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grpSp>
        <p:nvGrpSpPr>
          <p:cNvPr id="37899" name="Group 32"/>
          <p:cNvGrpSpPr>
            <a:grpSpLocks/>
          </p:cNvGrpSpPr>
          <p:nvPr/>
        </p:nvGrpSpPr>
        <p:grpSpPr bwMode="auto">
          <a:xfrm>
            <a:off x="7867650" y="920750"/>
            <a:ext cx="414338" cy="755650"/>
            <a:chOff x="7867485" y="921347"/>
            <a:chExt cx="413763" cy="755053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8281248" y="921347"/>
              <a:ext cx="0" cy="5742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867485" y="1495568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7867485" y="1495568"/>
              <a:ext cx="0" cy="1808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900" name="Group 48"/>
          <p:cNvGrpSpPr>
            <a:grpSpLocks/>
          </p:cNvGrpSpPr>
          <p:nvPr/>
        </p:nvGrpSpPr>
        <p:grpSpPr bwMode="auto">
          <a:xfrm>
            <a:off x="7848600" y="4745038"/>
            <a:ext cx="412750" cy="755650"/>
            <a:chOff x="7867485" y="921347"/>
            <a:chExt cx="413763" cy="755053"/>
          </a:xfrm>
        </p:grpSpPr>
        <p:cxnSp>
          <p:nvCxnSpPr>
            <p:cNvPr id="50" name="Straight Connector 49"/>
            <p:cNvCxnSpPr/>
            <p:nvPr/>
          </p:nvCxnSpPr>
          <p:spPr>
            <a:xfrm>
              <a:off x="8281248" y="921347"/>
              <a:ext cx="0" cy="5742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7867485" y="1495568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>
              <a:off x="7867485" y="1495568"/>
              <a:ext cx="0" cy="1808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901" name="Group 52"/>
          <p:cNvGrpSpPr>
            <a:grpSpLocks/>
          </p:cNvGrpSpPr>
          <p:nvPr/>
        </p:nvGrpSpPr>
        <p:grpSpPr bwMode="auto">
          <a:xfrm>
            <a:off x="7827963" y="5818188"/>
            <a:ext cx="414337" cy="654050"/>
            <a:chOff x="7867485" y="1023124"/>
            <a:chExt cx="413763" cy="653276"/>
          </a:xfrm>
        </p:grpSpPr>
        <p:cxnSp>
          <p:nvCxnSpPr>
            <p:cNvPr id="54" name="Straight Connector 53"/>
            <p:cNvCxnSpPr/>
            <p:nvPr/>
          </p:nvCxnSpPr>
          <p:spPr>
            <a:xfrm>
              <a:off x="8281248" y="1023124"/>
              <a:ext cx="0" cy="4725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7867485" y="1495639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>
              <a:off x="7867485" y="1495639"/>
              <a:ext cx="0" cy="18076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902" name="Oval 39"/>
          <p:cNvSpPr>
            <a:spLocks noChangeArrowheads="1"/>
          </p:cNvSpPr>
          <p:nvPr/>
        </p:nvSpPr>
        <p:spPr bwMode="auto">
          <a:xfrm>
            <a:off x="3979863" y="1981200"/>
            <a:ext cx="830262" cy="43338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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3067050" y="2179638"/>
            <a:ext cx="887413" cy="190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904" name="Group 47"/>
          <p:cNvGrpSpPr>
            <a:grpSpLocks/>
          </p:cNvGrpSpPr>
          <p:nvPr/>
        </p:nvGrpSpPr>
        <p:grpSpPr bwMode="auto">
          <a:xfrm>
            <a:off x="3511550" y="1655763"/>
            <a:ext cx="4356100" cy="401637"/>
            <a:chOff x="3510828" y="1655240"/>
            <a:chExt cx="4356658" cy="402160"/>
          </a:xfrm>
        </p:grpSpPr>
        <p:cxnSp>
          <p:nvCxnSpPr>
            <p:cNvPr id="57" name="Straight Connector 56"/>
            <p:cNvCxnSpPr/>
            <p:nvPr/>
          </p:nvCxnSpPr>
          <p:spPr>
            <a:xfrm>
              <a:off x="7867486" y="1655240"/>
              <a:ext cx="0" cy="173262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H="1">
              <a:off x="3510828" y="1828502"/>
              <a:ext cx="4356658" cy="0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3510828" y="1828502"/>
              <a:ext cx="0" cy="228898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/>
            <p:nvPr/>
          </p:nvCxnSpPr>
          <p:spPr>
            <a:xfrm>
              <a:off x="3510828" y="2057400"/>
              <a:ext cx="527118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905" name="Group 64"/>
          <p:cNvGrpSpPr>
            <a:grpSpLocks/>
          </p:cNvGrpSpPr>
          <p:nvPr/>
        </p:nvGrpSpPr>
        <p:grpSpPr bwMode="auto">
          <a:xfrm>
            <a:off x="4826000" y="1814513"/>
            <a:ext cx="731838" cy="700087"/>
            <a:chOff x="4785562" y="2444944"/>
            <a:chExt cx="731420" cy="866477"/>
          </a:xfrm>
        </p:grpSpPr>
        <p:grpSp>
          <p:nvGrpSpPr>
            <p:cNvPr id="37913" name="Group 11281"/>
            <p:cNvGrpSpPr>
              <a:grpSpLocks/>
            </p:cNvGrpSpPr>
            <p:nvPr/>
          </p:nvGrpSpPr>
          <p:grpSpPr bwMode="auto">
            <a:xfrm>
              <a:off x="4785562" y="2444944"/>
              <a:ext cx="731420" cy="387066"/>
              <a:chOff x="4785562" y="2444944"/>
              <a:chExt cx="731420" cy="387066"/>
            </a:xfrm>
          </p:grpSpPr>
          <p:cxnSp>
            <p:nvCxnSpPr>
              <p:cNvPr id="68" name="Straight Connector 67"/>
              <p:cNvCxnSpPr/>
              <p:nvPr/>
            </p:nvCxnSpPr>
            <p:spPr>
              <a:xfrm>
                <a:off x="4785562" y="2832009"/>
                <a:ext cx="73142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916" name="TextBox 11280"/>
              <p:cNvSpPr txBox="1">
                <a:spLocks noChangeArrowheads="1"/>
              </p:cNvSpPr>
              <p:nvPr/>
            </p:nvSpPr>
            <p:spPr bwMode="auto">
              <a:xfrm>
                <a:off x="4962230" y="2444944"/>
                <a:ext cx="305049" cy="369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 dirty="0" err="1">
                    <a:latin typeface="Arial" panose="020B0604020202020204" pitchFamily="34" charset="0"/>
                  </a:rPr>
                  <a:t>r</a:t>
                </a:r>
                <a:r>
                  <a:rPr lang="en-US" altLang="en-US" sz="1800" baseline="-25000" dirty="0" err="1">
                    <a:latin typeface="Arial" panose="020B0604020202020204" pitchFamily="34" charset="0"/>
                  </a:rPr>
                  <a:t>t</a:t>
                </a:r>
                <a:endParaRPr lang="en-US" altLang="en-US" sz="1800" baseline="-25000" dirty="0">
                  <a:latin typeface="Arial" panose="020B0604020202020204" pitchFamily="34" charset="0"/>
                </a:endParaRPr>
              </a:p>
            </p:txBody>
          </p:sp>
        </p:grpSp>
        <p:cxnSp>
          <p:nvCxnSpPr>
            <p:cNvPr id="67" name="Straight Arrow Connector 66"/>
            <p:cNvCxnSpPr/>
            <p:nvPr/>
          </p:nvCxnSpPr>
          <p:spPr>
            <a:xfrm>
              <a:off x="5504289" y="2830045"/>
              <a:ext cx="0" cy="48137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79"/>
          <p:cNvGrpSpPr>
            <a:grpSpLocks/>
          </p:cNvGrpSpPr>
          <p:nvPr/>
        </p:nvGrpSpPr>
        <p:grpSpPr bwMode="auto">
          <a:xfrm>
            <a:off x="3352800" y="2179638"/>
            <a:ext cx="2971800" cy="1173162"/>
            <a:chOff x="3352800" y="2179461"/>
            <a:chExt cx="601807" cy="716139"/>
          </a:xfrm>
        </p:grpSpPr>
        <p:cxnSp>
          <p:nvCxnSpPr>
            <p:cNvPr id="81" name="Straight Connector 80"/>
            <p:cNvCxnSpPr/>
            <p:nvPr/>
          </p:nvCxnSpPr>
          <p:spPr>
            <a:xfrm>
              <a:off x="3352800" y="2179461"/>
              <a:ext cx="0" cy="7161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/>
            <p:nvPr/>
          </p:nvCxnSpPr>
          <p:spPr>
            <a:xfrm>
              <a:off x="3352800" y="2895600"/>
              <a:ext cx="60180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oup 82"/>
          <p:cNvGrpSpPr>
            <a:grpSpLocks/>
          </p:cNvGrpSpPr>
          <p:nvPr/>
        </p:nvGrpSpPr>
        <p:grpSpPr bwMode="auto">
          <a:xfrm>
            <a:off x="3511550" y="1995488"/>
            <a:ext cx="1589088" cy="747712"/>
            <a:chOff x="3510827" y="1994795"/>
            <a:chExt cx="1592339" cy="748405"/>
          </a:xfrm>
        </p:grpSpPr>
        <p:cxnSp>
          <p:nvCxnSpPr>
            <p:cNvPr id="84" name="Straight Connector 83"/>
            <p:cNvCxnSpPr/>
            <p:nvPr/>
          </p:nvCxnSpPr>
          <p:spPr>
            <a:xfrm>
              <a:off x="3510827" y="1994795"/>
              <a:ext cx="0" cy="748405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/>
            <p:cNvCxnSpPr/>
            <p:nvPr/>
          </p:nvCxnSpPr>
          <p:spPr>
            <a:xfrm>
              <a:off x="3510827" y="2743200"/>
              <a:ext cx="1592339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908" name="Oval 39"/>
          <p:cNvSpPr>
            <a:spLocks noChangeArrowheads="1"/>
          </p:cNvSpPr>
          <p:nvPr/>
        </p:nvSpPr>
        <p:spPr bwMode="auto">
          <a:xfrm>
            <a:off x="5100638" y="2565400"/>
            <a:ext cx="830262" cy="43338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x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sp>
        <p:nvSpPr>
          <p:cNvPr id="65" name="Rectangle 64"/>
          <p:cNvSpPr/>
          <p:nvPr/>
        </p:nvSpPr>
        <p:spPr bwMode="auto">
          <a:xfrm>
            <a:off x="3550159" y="1896635"/>
            <a:ext cx="1375226" cy="626254"/>
          </a:xfrm>
          <a:prstGeom prst="rect">
            <a:avLst/>
          </a:prstGeom>
          <a:solidFill>
            <a:schemeClr val="tx1">
              <a:lumMod val="50000"/>
              <a:lumOff val="50000"/>
              <a:alpha val="7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66" name="Oval 39"/>
          <p:cNvSpPr>
            <a:spLocks noChangeArrowheads="1"/>
          </p:cNvSpPr>
          <p:nvPr/>
        </p:nvSpPr>
        <p:spPr bwMode="auto">
          <a:xfrm>
            <a:off x="6273800" y="2565400"/>
            <a:ext cx="831850" cy="974402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latin typeface="Arial" panose="020B0604020202020204" pitchFamily="34" charset="0"/>
                <a:sym typeface="Symbol" panose="05050102010706020507" pitchFamily="18" charset="2"/>
              </a:rPr>
              <a:t></a:t>
            </a:r>
            <a:r>
              <a:rPr lang="en-US" altLang="en-US" sz="1600" dirty="0" err="1">
                <a:latin typeface="Arial" panose="020B0604020202020204" pitchFamily="34" charset="0"/>
                <a:sym typeface="Symbol" panose="05050102010706020507" pitchFamily="18" charset="2"/>
              </a:rPr>
              <a:t>tanh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5948360" y="2782094"/>
            <a:ext cx="37544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6685962" y="3539802"/>
            <a:ext cx="356188" cy="651198"/>
            <a:chOff x="6685962" y="3539802"/>
            <a:chExt cx="356188" cy="651198"/>
          </a:xfrm>
        </p:grpSpPr>
        <p:cxnSp>
          <p:nvCxnSpPr>
            <p:cNvPr id="8" name="Straight Arrow Connector 7"/>
            <p:cNvCxnSpPr/>
            <p:nvPr/>
          </p:nvCxnSpPr>
          <p:spPr>
            <a:xfrm>
              <a:off x="6689725" y="3539802"/>
              <a:ext cx="0" cy="65119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6685962" y="3657812"/>
              <a:ext cx="3561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t</a:t>
              </a:r>
              <a:endParaRPr lang="en-US" baseline="-25000" dirty="0"/>
            </a:p>
          </p:txBody>
        </p:sp>
      </p:grpSp>
      <p:sp>
        <p:nvSpPr>
          <p:cNvPr id="74" name="AutoShape 44"/>
          <p:cNvSpPr>
            <a:spLocks noChangeArrowheads="1"/>
          </p:cNvSpPr>
          <p:nvPr/>
        </p:nvSpPr>
        <p:spPr bwMode="auto">
          <a:xfrm>
            <a:off x="3124200" y="3775075"/>
            <a:ext cx="3267701" cy="1033463"/>
          </a:xfrm>
          <a:prstGeom prst="wedgeRoundRectCallout">
            <a:avLst>
              <a:gd name="adj1" fmla="val 49846"/>
              <a:gd name="adj2" fmla="val -72587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 smtClean="0">
                <a:solidFill>
                  <a:srgbClr val="0000FF"/>
                </a:solidFill>
                <a:latin typeface="Arial" panose="020B0604020202020204" pitchFamily="34" charset="0"/>
              </a:rPr>
              <a:t>Input activation gate</a:t>
            </a:r>
            <a:endParaRPr lang="en-US" altLang="en-US" sz="1800" b="1" dirty="0">
              <a:solidFill>
                <a:srgbClr val="0000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a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tanh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(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W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a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, 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r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y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] + 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b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a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72" name="TextBox 11"/>
          <p:cNvSpPr txBox="1">
            <a:spLocks noChangeArrowheads="1"/>
          </p:cNvSpPr>
          <p:nvPr/>
        </p:nvSpPr>
        <p:spPr bwMode="auto">
          <a:xfrm>
            <a:off x="157956" y="2516227"/>
            <a:ext cx="2607640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>
                <a:latin typeface="Arial" panose="020B0604020202020204" pitchFamily="34" charset="0"/>
              </a:rPr>
              <a:t>r</a:t>
            </a:r>
            <a:r>
              <a:rPr lang="en-US" altLang="en-US" sz="1800" baseline="-25000" dirty="0" err="1">
                <a:latin typeface="Arial" panose="020B0604020202020204" pitchFamily="34" charset="0"/>
              </a:rPr>
              <a:t>t</a:t>
            </a:r>
            <a:r>
              <a:rPr lang="en-US" altLang="en-US" sz="1800" dirty="0">
                <a:latin typeface="Arial" panose="020B0604020202020204" pitchFamily="34" charset="0"/>
              </a:rPr>
              <a:t> = 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(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W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r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] + 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b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r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73" name="TextBox 11"/>
          <p:cNvSpPr txBox="1">
            <a:spLocks noChangeArrowheads="1"/>
          </p:cNvSpPr>
          <p:nvPr/>
        </p:nvSpPr>
        <p:spPr bwMode="auto">
          <a:xfrm>
            <a:off x="153361" y="3005415"/>
            <a:ext cx="3031898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a</a:t>
            </a:r>
            <a:r>
              <a:rPr lang="en-US" altLang="en-US" sz="1800" baseline="-25000" dirty="0">
                <a:latin typeface="Arial" panose="020B0604020202020204" pitchFamily="34" charset="0"/>
              </a:rPr>
              <a:t>t</a:t>
            </a:r>
            <a:r>
              <a:rPr lang="en-US" altLang="en-US" sz="1800" dirty="0">
                <a:latin typeface="Arial" panose="020B0604020202020204" pitchFamily="34" charset="0"/>
              </a:rPr>
              <a:t> = 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tanh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(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W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a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, 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r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baseline="-25000" dirty="0"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en-US" altLang="en-US" sz="1800" baseline="30000" dirty="0">
                <a:latin typeface="Arial" panose="020B0604020202020204" pitchFamily="34" charset="0"/>
                <a:sym typeface="Symbol" panose="05050102010706020507" pitchFamily="18" charset="2"/>
              </a:rPr>
              <a:t>. 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y</a:t>
            </a:r>
            <a:r>
              <a:rPr lang="en-US" altLang="en-US" sz="1800" baseline="-25000" dirty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] + 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b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a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grpSp>
        <p:nvGrpSpPr>
          <p:cNvPr id="75" name="Group 74"/>
          <p:cNvGrpSpPr/>
          <p:nvPr/>
        </p:nvGrpSpPr>
        <p:grpSpPr>
          <a:xfrm>
            <a:off x="4136260" y="188914"/>
            <a:ext cx="2600218" cy="923330"/>
            <a:chOff x="6343757" y="2652718"/>
            <a:chExt cx="2600218" cy="923330"/>
          </a:xfrm>
        </p:grpSpPr>
        <p:sp>
          <p:nvSpPr>
            <p:cNvPr id="76" name="TextBox 11"/>
            <p:cNvSpPr txBox="1">
              <a:spLocks noChangeArrowheads="1"/>
            </p:cNvSpPr>
            <p:nvPr/>
          </p:nvSpPr>
          <p:spPr bwMode="auto">
            <a:xfrm>
              <a:off x="6343757" y="2652718"/>
              <a:ext cx="2600218" cy="923330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TextBox 76"/>
                <p:cNvSpPr txBox="1"/>
                <p:nvPr/>
              </p:nvSpPr>
              <p:spPr>
                <a:xfrm>
                  <a:off x="6381267" y="2689574"/>
                  <a:ext cx="1327864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err="1" smtClean="0"/>
                    <a:t>a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7" name="TextBox 7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1267" y="2689574"/>
                  <a:ext cx="1327864" cy="824906"/>
                </a:xfrm>
                <a:prstGeom prst="rect">
                  <a:avLst/>
                </a:prstGeom>
                <a:blipFill>
                  <a:blip r:embed="rId2"/>
                  <a:stretch>
                    <a:fillRect l="-41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8" name="TextBox 77"/>
            <p:cNvSpPr txBox="1"/>
            <p:nvPr/>
          </p:nvSpPr>
          <p:spPr>
            <a:xfrm>
              <a:off x="7707433" y="2916463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a</a:t>
              </a:r>
              <a:r>
                <a:rPr lang="en-US" dirty="0" smtClean="0"/>
                <a:t> = 0.3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116444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08" grpId="0" animBg="1"/>
      <p:bldP spid="65" grpId="0" animBg="1"/>
      <p:bldP spid="66" grpId="0" animBg="1"/>
      <p:bldP spid="74" grpId="0" animBg="1"/>
      <p:bldP spid="73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3789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EDC3753-2886-4953-AB17-A52F03BE69D5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87</a:t>
            </a:fld>
            <a:endParaRPr lang="en-US" altLang="zh-TW" sz="1400" smtClean="0"/>
          </a:p>
        </p:txBody>
      </p:sp>
      <p:sp>
        <p:nvSpPr>
          <p:cNvPr id="37893" name="TextBox 1"/>
          <p:cNvSpPr txBox="1">
            <a:spLocks noChangeArrowheads="1"/>
          </p:cNvSpPr>
          <p:nvPr/>
        </p:nvSpPr>
        <p:spPr bwMode="auto">
          <a:xfrm>
            <a:off x="241300" y="760413"/>
            <a:ext cx="2008188" cy="36988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t-1</a:t>
            </a:r>
          </a:p>
        </p:txBody>
      </p:sp>
      <p:sp>
        <p:nvSpPr>
          <p:cNvPr id="37894" name="TextBox 11"/>
          <p:cNvSpPr txBox="1">
            <a:spLocks noChangeArrowheads="1"/>
          </p:cNvSpPr>
          <p:nvPr/>
        </p:nvSpPr>
        <p:spPr bwMode="auto">
          <a:xfrm>
            <a:off x="171450" y="1995488"/>
            <a:ext cx="2008188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</a:t>
            </a:r>
          </a:p>
        </p:txBody>
      </p:sp>
      <p:grpSp>
        <p:nvGrpSpPr>
          <p:cNvPr id="37895" name="Group 1"/>
          <p:cNvGrpSpPr>
            <a:grpSpLocks/>
          </p:cNvGrpSpPr>
          <p:nvPr/>
        </p:nvGrpSpPr>
        <p:grpSpPr bwMode="auto">
          <a:xfrm>
            <a:off x="2314575" y="1676400"/>
            <a:ext cx="6705600" cy="3500438"/>
            <a:chOff x="1308088" y="2108051"/>
            <a:chExt cx="6703663" cy="3502978"/>
          </a:xfrm>
        </p:grpSpPr>
        <p:sp>
          <p:nvSpPr>
            <p:cNvPr id="37948" name="Rectangle 4"/>
            <p:cNvSpPr>
              <a:spLocks noChangeArrowheads="1"/>
            </p:cNvSpPr>
            <p:nvPr/>
          </p:nvSpPr>
          <p:spPr bwMode="auto">
            <a:xfrm>
              <a:off x="2059718" y="2108051"/>
              <a:ext cx="5009335" cy="350297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37949" name="Line 5"/>
            <p:cNvSpPr>
              <a:spLocks noChangeShapeType="1"/>
            </p:cNvSpPr>
            <p:nvPr/>
          </p:nvSpPr>
          <p:spPr bwMode="auto">
            <a:xfrm>
              <a:off x="1623255" y="2616876"/>
              <a:ext cx="436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50" name="Line 8"/>
            <p:cNvSpPr>
              <a:spLocks noChangeShapeType="1"/>
            </p:cNvSpPr>
            <p:nvPr/>
          </p:nvSpPr>
          <p:spPr bwMode="auto">
            <a:xfrm flipV="1">
              <a:off x="7086077" y="5167239"/>
              <a:ext cx="48422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51" name="Text Box 11"/>
            <p:cNvSpPr txBox="1">
              <a:spLocks noChangeArrowheads="1"/>
            </p:cNvSpPr>
            <p:nvPr/>
          </p:nvSpPr>
          <p:spPr bwMode="auto">
            <a:xfrm>
              <a:off x="1308088" y="2393420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x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  <p:sp>
          <p:nvSpPr>
            <p:cNvPr id="37952" name="Text Box 14"/>
            <p:cNvSpPr txBox="1">
              <a:spLocks noChangeArrowheads="1"/>
            </p:cNvSpPr>
            <p:nvPr/>
          </p:nvSpPr>
          <p:spPr bwMode="auto">
            <a:xfrm>
              <a:off x="7668443" y="4929409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37896" name="TextBox 21"/>
          <p:cNvSpPr txBox="1">
            <a:spLocks noChangeArrowheads="1"/>
          </p:cNvSpPr>
          <p:nvPr/>
        </p:nvSpPr>
        <p:spPr bwMode="auto">
          <a:xfrm>
            <a:off x="92075" y="5602288"/>
            <a:ext cx="2017713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t+1</a:t>
            </a:r>
          </a:p>
        </p:txBody>
      </p:sp>
      <p:grpSp>
        <p:nvGrpSpPr>
          <p:cNvPr id="37897" name="Group 40"/>
          <p:cNvGrpSpPr>
            <a:grpSpLocks/>
          </p:cNvGrpSpPr>
          <p:nvPr/>
        </p:nvGrpSpPr>
        <p:grpSpPr bwMode="auto">
          <a:xfrm>
            <a:off x="2286000" y="12700"/>
            <a:ext cx="6754813" cy="1290638"/>
            <a:chOff x="2362200" y="1840087"/>
            <a:chExt cx="6755125" cy="1291298"/>
          </a:xfrm>
        </p:grpSpPr>
        <p:grpSp>
          <p:nvGrpSpPr>
            <p:cNvPr id="37939" name="Group 1"/>
            <p:cNvGrpSpPr>
              <a:grpSpLocks/>
            </p:cNvGrpSpPr>
            <p:nvPr/>
          </p:nvGrpSpPr>
          <p:grpSpPr bwMode="auto">
            <a:xfrm>
              <a:off x="2362200" y="2469397"/>
              <a:ext cx="6755125" cy="661988"/>
              <a:chOff x="1202608" y="3809444"/>
              <a:chExt cx="6754029" cy="662448"/>
            </a:xfrm>
          </p:grpSpPr>
          <p:sp>
            <p:nvSpPr>
              <p:cNvPr id="37943" name="Rectangle 4"/>
              <p:cNvSpPr>
                <a:spLocks noChangeArrowheads="1"/>
              </p:cNvSpPr>
              <p:nvPr/>
            </p:nvSpPr>
            <p:spPr bwMode="auto">
              <a:xfrm>
                <a:off x="1954231" y="3809444"/>
                <a:ext cx="5038636" cy="662448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 dirty="0" smtClean="0">
                    <a:latin typeface="Arial" panose="020B0604020202020204" pitchFamily="34" charset="0"/>
                  </a:rPr>
                  <a:t>GRU</a:t>
                </a:r>
                <a:endParaRPr lang="en-US" altLang="en-US" sz="18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7944" name="Line 5"/>
              <p:cNvSpPr>
                <a:spLocks noChangeShapeType="1"/>
              </p:cNvSpPr>
              <p:nvPr/>
            </p:nvSpPr>
            <p:spPr bwMode="auto">
              <a:xfrm>
                <a:off x="1593956" y="4089272"/>
                <a:ext cx="360274" cy="120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45" name="Line 8"/>
              <p:cNvSpPr>
                <a:spLocks noChangeShapeType="1"/>
              </p:cNvSpPr>
              <p:nvPr/>
            </p:nvSpPr>
            <p:spPr bwMode="auto">
              <a:xfrm>
                <a:off x="6992868" y="4089273"/>
                <a:ext cx="408030" cy="120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46" name="Text Box 11"/>
              <p:cNvSpPr txBox="1">
                <a:spLocks noChangeArrowheads="1"/>
              </p:cNvSpPr>
              <p:nvPr/>
            </p:nvSpPr>
            <p:spPr bwMode="auto">
              <a:xfrm>
                <a:off x="1202608" y="3865817"/>
                <a:ext cx="479540" cy="3695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x</a:t>
                </a:r>
                <a:r>
                  <a:rPr lang="en-US" altLang="en-US" sz="1800" baseline="-25000">
                    <a:latin typeface="Arial" panose="020B0604020202020204" pitchFamily="34" charset="0"/>
                  </a:rPr>
                  <a:t>t-1</a:t>
                </a:r>
              </a:p>
            </p:txBody>
          </p:sp>
          <p:sp>
            <p:nvSpPr>
              <p:cNvPr id="37947" name="Text Box 14"/>
              <p:cNvSpPr txBox="1">
                <a:spLocks noChangeArrowheads="1"/>
              </p:cNvSpPr>
              <p:nvPr/>
            </p:nvSpPr>
            <p:spPr bwMode="auto">
              <a:xfrm>
                <a:off x="7477097" y="3904479"/>
                <a:ext cx="479540" cy="3695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y</a:t>
                </a:r>
                <a:r>
                  <a:rPr lang="en-US" altLang="en-US" sz="1800" baseline="-25000">
                    <a:latin typeface="Arial" panose="020B0604020202020204" pitchFamily="34" charset="0"/>
                  </a:rPr>
                  <a:t>t-1</a:t>
                </a:r>
              </a:p>
            </p:txBody>
          </p:sp>
        </p:grpSp>
        <p:grpSp>
          <p:nvGrpSpPr>
            <p:cNvPr id="37940" name="Group 18"/>
            <p:cNvGrpSpPr>
              <a:grpSpLocks/>
            </p:cNvGrpSpPr>
            <p:nvPr/>
          </p:nvGrpSpPr>
          <p:grpSpPr bwMode="auto">
            <a:xfrm>
              <a:off x="7204502" y="1840087"/>
              <a:ext cx="415498" cy="646669"/>
              <a:chOff x="7204502" y="1840087"/>
              <a:chExt cx="415498" cy="646669"/>
            </a:xfrm>
          </p:grpSpPr>
          <p:cxnSp>
            <p:nvCxnSpPr>
              <p:cNvPr id="7" name="Straight Arrow Connector 6"/>
              <p:cNvCxnSpPr/>
              <p:nvPr/>
            </p:nvCxnSpPr>
            <p:spPr>
              <a:xfrm>
                <a:off x="7423384" y="2227635"/>
                <a:ext cx="0" cy="25889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942" name="TextBox 10"/>
              <p:cNvSpPr txBox="1">
                <a:spLocks noChangeArrowheads="1"/>
              </p:cNvSpPr>
              <p:nvPr/>
            </p:nvSpPr>
            <p:spPr bwMode="auto">
              <a:xfrm>
                <a:off x="7204502" y="1840087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grpSp>
        <p:nvGrpSpPr>
          <p:cNvPr id="37898" name="Group 39"/>
          <p:cNvGrpSpPr>
            <a:grpSpLocks/>
          </p:cNvGrpSpPr>
          <p:nvPr/>
        </p:nvGrpSpPr>
        <p:grpSpPr bwMode="auto">
          <a:xfrm>
            <a:off x="2209800" y="5538788"/>
            <a:ext cx="6945313" cy="1209675"/>
            <a:chOff x="2314084" y="4519612"/>
            <a:chExt cx="6946011" cy="1209034"/>
          </a:xfrm>
        </p:grpSpPr>
        <p:grpSp>
          <p:nvGrpSpPr>
            <p:cNvPr id="37930" name="Group 1"/>
            <p:cNvGrpSpPr>
              <a:grpSpLocks/>
            </p:cNvGrpSpPr>
            <p:nvPr/>
          </p:nvGrpSpPr>
          <p:grpSpPr bwMode="auto">
            <a:xfrm>
              <a:off x="2314084" y="4519612"/>
              <a:ext cx="6946011" cy="661988"/>
              <a:chOff x="1164890" y="3809444"/>
              <a:chExt cx="6944881" cy="662448"/>
            </a:xfrm>
          </p:grpSpPr>
          <p:sp>
            <p:nvSpPr>
              <p:cNvPr id="37934" name="Rectangle 4"/>
              <p:cNvSpPr>
                <a:spLocks noChangeArrowheads="1"/>
              </p:cNvSpPr>
              <p:nvPr/>
            </p:nvSpPr>
            <p:spPr bwMode="auto">
              <a:xfrm>
                <a:off x="2002955" y="3809444"/>
                <a:ext cx="5045405" cy="662448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 dirty="0" smtClean="0">
                    <a:latin typeface="Arial" panose="020B0604020202020204" pitchFamily="34" charset="0"/>
                  </a:rPr>
                  <a:t>GRU</a:t>
                </a:r>
                <a:endParaRPr lang="en-US" altLang="en-US" sz="18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7935" name="Line 5"/>
              <p:cNvSpPr>
                <a:spLocks noChangeShapeType="1"/>
              </p:cNvSpPr>
              <p:nvPr/>
            </p:nvSpPr>
            <p:spPr bwMode="auto">
              <a:xfrm>
                <a:off x="1622041" y="4089273"/>
                <a:ext cx="36025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36" name="Line 8"/>
              <p:cNvSpPr>
                <a:spLocks noChangeShapeType="1"/>
              </p:cNvSpPr>
              <p:nvPr/>
            </p:nvSpPr>
            <p:spPr bwMode="auto">
              <a:xfrm>
                <a:off x="7031335" y="4089273"/>
                <a:ext cx="48422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37" name="Text Box 11"/>
              <p:cNvSpPr txBox="1">
                <a:spLocks noChangeArrowheads="1"/>
              </p:cNvSpPr>
              <p:nvPr/>
            </p:nvSpPr>
            <p:spPr bwMode="auto">
              <a:xfrm>
                <a:off x="1164890" y="3865817"/>
                <a:ext cx="518007" cy="3695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x</a:t>
                </a:r>
                <a:r>
                  <a:rPr lang="en-US" altLang="en-US" sz="1800" baseline="-25000">
                    <a:latin typeface="Arial" panose="020B0604020202020204" pitchFamily="34" charset="0"/>
                  </a:rPr>
                  <a:t>t+1</a:t>
                </a:r>
              </a:p>
            </p:txBody>
          </p:sp>
          <p:sp>
            <p:nvSpPr>
              <p:cNvPr id="37938" name="Text Box 14"/>
              <p:cNvSpPr txBox="1">
                <a:spLocks noChangeArrowheads="1"/>
              </p:cNvSpPr>
              <p:nvPr/>
            </p:nvSpPr>
            <p:spPr bwMode="auto">
              <a:xfrm>
                <a:off x="7591764" y="3892424"/>
                <a:ext cx="518007" cy="3695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y</a:t>
                </a:r>
                <a:r>
                  <a:rPr lang="en-US" altLang="en-US" sz="1800" baseline="-25000">
                    <a:latin typeface="Arial" panose="020B0604020202020204" pitchFamily="34" charset="0"/>
                  </a:rPr>
                  <a:t>t+1</a:t>
                </a:r>
              </a:p>
            </p:txBody>
          </p:sp>
        </p:grpSp>
        <p:grpSp>
          <p:nvGrpSpPr>
            <p:cNvPr id="37931" name="Group 19"/>
            <p:cNvGrpSpPr>
              <a:grpSpLocks/>
            </p:cNvGrpSpPr>
            <p:nvPr/>
          </p:nvGrpSpPr>
          <p:grpSpPr bwMode="auto">
            <a:xfrm>
              <a:off x="7267084" y="5181600"/>
              <a:ext cx="415498" cy="547046"/>
              <a:chOff x="7267084" y="5181600"/>
              <a:chExt cx="415498" cy="547046"/>
            </a:xfrm>
          </p:grpSpPr>
          <p:cxnSp>
            <p:nvCxnSpPr>
              <p:cNvPr id="45" name="Straight Arrow Connector 44"/>
              <p:cNvCxnSpPr/>
              <p:nvPr/>
            </p:nvCxnSpPr>
            <p:spPr>
              <a:xfrm>
                <a:off x="7516845" y="5181248"/>
                <a:ext cx="0" cy="26021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933" name="TextBox 46"/>
              <p:cNvSpPr txBox="1">
                <a:spLocks noChangeArrowheads="1"/>
              </p:cNvSpPr>
              <p:nvPr/>
            </p:nvSpPr>
            <p:spPr bwMode="auto">
              <a:xfrm>
                <a:off x="7267084" y="5359314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grpSp>
        <p:nvGrpSpPr>
          <p:cNvPr id="37899" name="Group 32"/>
          <p:cNvGrpSpPr>
            <a:grpSpLocks/>
          </p:cNvGrpSpPr>
          <p:nvPr/>
        </p:nvGrpSpPr>
        <p:grpSpPr bwMode="auto">
          <a:xfrm>
            <a:off x="7867650" y="920750"/>
            <a:ext cx="414338" cy="755650"/>
            <a:chOff x="7867485" y="921347"/>
            <a:chExt cx="413763" cy="755053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8281248" y="921347"/>
              <a:ext cx="0" cy="5742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867485" y="1495568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7867485" y="1495568"/>
              <a:ext cx="0" cy="1808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900" name="Group 48"/>
          <p:cNvGrpSpPr>
            <a:grpSpLocks/>
          </p:cNvGrpSpPr>
          <p:nvPr/>
        </p:nvGrpSpPr>
        <p:grpSpPr bwMode="auto">
          <a:xfrm>
            <a:off x="7848600" y="4745038"/>
            <a:ext cx="412750" cy="755650"/>
            <a:chOff x="7867485" y="921347"/>
            <a:chExt cx="413763" cy="755053"/>
          </a:xfrm>
        </p:grpSpPr>
        <p:cxnSp>
          <p:nvCxnSpPr>
            <p:cNvPr id="50" name="Straight Connector 49"/>
            <p:cNvCxnSpPr/>
            <p:nvPr/>
          </p:nvCxnSpPr>
          <p:spPr>
            <a:xfrm>
              <a:off x="8281248" y="921347"/>
              <a:ext cx="0" cy="5742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7867485" y="1495568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>
              <a:off x="7867485" y="1495568"/>
              <a:ext cx="0" cy="1808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901" name="Group 52"/>
          <p:cNvGrpSpPr>
            <a:grpSpLocks/>
          </p:cNvGrpSpPr>
          <p:nvPr/>
        </p:nvGrpSpPr>
        <p:grpSpPr bwMode="auto">
          <a:xfrm>
            <a:off x="7827963" y="5818188"/>
            <a:ext cx="414337" cy="654050"/>
            <a:chOff x="7867485" y="1023124"/>
            <a:chExt cx="413763" cy="653276"/>
          </a:xfrm>
        </p:grpSpPr>
        <p:cxnSp>
          <p:nvCxnSpPr>
            <p:cNvPr id="54" name="Straight Connector 53"/>
            <p:cNvCxnSpPr/>
            <p:nvPr/>
          </p:nvCxnSpPr>
          <p:spPr>
            <a:xfrm>
              <a:off x="8281248" y="1023124"/>
              <a:ext cx="0" cy="4725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7867485" y="1495639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>
              <a:off x="7867485" y="1495639"/>
              <a:ext cx="0" cy="18076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902" name="Oval 39"/>
          <p:cNvSpPr>
            <a:spLocks noChangeArrowheads="1"/>
          </p:cNvSpPr>
          <p:nvPr/>
        </p:nvSpPr>
        <p:spPr bwMode="auto">
          <a:xfrm>
            <a:off x="3979863" y="1981200"/>
            <a:ext cx="830262" cy="43338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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3067050" y="2179638"/>
            <a:ext cx="887413" cy="190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904" name="Group 47"/>
          <p:cNvGrpSpPr>
            <a:grpSpLocks/>
          </p:cNvGrpSpPr>
          <p:nvPr/>
        </p:nvGrpSpPr>
        <p:grpSpPr bwMode="auto">
          <a:xfrm>
            <a:off x="3511550" y="1655763"/>
            <a:ext cx="4356100" cy="401637"/>
            <a:chOff x="3510828" y="1655240"/>
            <a:chExt cx="4356658" cy="402160"/>
          </a:xfrm>
        </p:grpSpPr>
        <p:cxnSp>
          <p:nvCxnSpPr>
            <p:cNvPr id="57" name="Straight Connector 56"/>
            <p:cNvCxnSpPr/>
            <p:nvPr/>
          </p:nvCxnSpPr>
          <p:spPr>
            <a:xfrm>
              <a:off x="7867486" y="1655240"/>
              <a:ext cx="0" cy="173262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H="1">
              <a:off x="3510828" y="1828502"/>
              <a:ext cx="4356658" cy="0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3510828" y="1828502"/>
              <a:ext cx="0" cy="228898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/>
            <p:nvPr/>
          </p:nvCxnSpPr>
          <p:spPr>
            <a:xfrm>
              <a:off x="3510828" y="2057400"/>
              <a:ext cx="527118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905" name="Group 64"/>
          <p:cNvGrpSpPr>
            <a:grpSpLocks/>
          </p:cNvGrpSpPr>
          <p:nvPr/>
        </p:nvGrpSpPr>
        <p:grpSpPr bwMode="auto">
          <a:xfrm>
            <a:off x="4826000" y="1814513"/>
            <a:ext cx="731838" cy="700087"/>
            <a:chOff x="4785562" y="2444944"/>
            <a:chExt cx="731420" cy="866477"/>
          </a:xfrm>
        </p:grpSpPr>
        <p:grpSp>
          <p:nvGrpSpPr>
            <p:cNvPr id="37913" name="Group 11281"/>
            <p:cNvGrpSpPr>
              <a:grpSpLocks/>
            </p:cNvGrpSpPr>
            <p:nvPr/>
          </p:nvGrpSpPr>
          <p:grpSpPr bwMode="auto">
            <a:xfrm>
              <a:off x="4785562" y="2444944"/>
              <a:ext cx="731420" cy="387066"/>
              <a:chOff x="4785562" y="2444944"/>
              <a:chExt cx="731420" cy="387066"/>
            </a:xfrm>
          </p:grpSpPr>
          <p:cxnSp>
            <p:nvCxnSpPr>
              <p:cNvPr id="68" name="Straight Connector 67"/>
              <p:cNvCxnSpPr/>
              <p:nvPr/>
            </p:nvCxnSpPr>
            <p:spPr>
              <a:xfrm>
                <a:off x="4785562" y="2832009"/>
                <a:ext cx="73142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916" name="TextBox 11280"/>
              <p:cNvSpPr txBox="1">
                <a:spLocks noChangeArrowheads="1"/>
              </p:cNvSpPr>
              <p:nvPr/>
            </p:nvSpPr>
            <p:spPr bwMode="auto">
              <a:xfrm>
                <a:off x="4962230" y="2444944"/>
                <a:ext cx="305049" cy="369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 dirty="0" err="1">
                    <a:latin typeface="Arial" panose="020B0604020202020204" pitchFamily="34" charset="0"/>
                  </a:rPr>
                  <a:t>r</a:t>
                </a:r>
                <a:r>
                  <a:rPr lang="en-US" altLang="en-US" sz="1800" baseline="-25000" dirty="0" err="1">
                    <a:latin typeface="Arial" panose="020B0604020202020204" pitchFamily="34" charset="0"/>
                  </a:rPr>
                  <a:t>t</a:t>
                </a:r>
                <a:endParaRPr lang="en-US" altLang="en-US" sz="1800" baseline="-25000" dirty="0">
                  <a:latin typeface="Arial" panose="020B0604020202020204" pitchFamily="34" charset="0"/>
                </a:endParaRPr>
              </a:p>
            </p:txBody>
          </p:sp>
        </p:grpSp>
        <p:cxnSp>
          <p:nvCxnSpPr>
            <p:cNvPr id="67" name="Straight Arrow Connector 66"/>
            <p:cNvCxnSpPr/>
            <p:nvPr/>
          </p:nvCxnSpPr>
          <p:spPr>
            <a:xfrm>
              <a:off x="5504289" y="2830045"/>
              <a:ext cx="0" cy="48137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79"/>
          <p:cNvGrpSpPr>
            <a:grpSpLocks/>
          </p:cNvGrpSpPr>
          <p:nvPr/>
        </p:nvGrpSpPr>
        <p:grpSpPr bwMode="auto">
          <a:xfrm>
            <a:off x="3352800" y="2179638"/>
            <a:ext cx="2971800" cy="1173162"/>
            <a:chOff x="3352800" y="2179461"/>
            <a:chExt cx="601807" cy="716139"/>
          </a:xfrm>
        </p:grpSpPr>
        <p:cxnSp>
          <p:nvCxnSpPr>
            <p:cNvPr id="81" name="Straight Connector 80"/>
            <p:cNvCxnSpPr/>
            <p:nvPr/>
          </p:nvCxnSpPr>
          <p:spPr>
            <a:xfrm>
              <a:off x="3352800" y="2179461"/>
              <a:ext cx="0" cy="7161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/>
            <p:nvPr/>
          </p:nvCxnSpPr>
          <p:spPr>
            <a:xfrm>
              <a:off x="3352800" y="2895600"/>
              <a:ext cx="60180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oup 82"/>
          <p:cNvGrpSpPr>
            <a:grpSpLocks/>
          </p:cNvGrpSpPr>
          <p:nvPr/>
        </p:nvGrpSpPr>
        <p:grpSpPr bwMode="auto">
          <a:xfrm>
            <a:off x="3511550" y="1995488"/>
            <a:ext cx="1589088" cy="747712"/>
            <a:chOff x="3510827" y="1994795"/>
            <a:chExt cx="1592339" cy="748405"/>
          </a:xfrm>
        </p:grpSpPr>
        <p:cxnSp>
          <p:nvCxnSpPr>
            <p:cNvPr id="84" name="Straight Connector 83"/>
            <p:cNvCxnSpPr/>
            <p:nvPr/>
          </p:nvCxnSpPr>
          <p:spPr>
            <a:xfrm>
              <a:off x="3510827" y="1994795"/>
              <a:ext cx="0" cy="748405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/>
            <p:cNvCxnSpPr/>
            <p:nvPr/>
          </p:nvCxnSpPr>
          <p:spPr>
            <a:xfrm>
              <a:off x="3510827" y="2743200"/>
              <a:ext cx="1592339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908" name="Oval 39"/>
          <p:cNvSpPr>
            <a:spLocks noChangeArrowheads="1"/>
          </p:cNvSpPr>
          <p:nvPr/>
        </p:nvSpPr>
        <p:spPr bwMode="auto">
          <a:xfrm>
            <a:off x="5100638" y="2565400"/>
            <a:ext cx="830262" cy="43338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x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sp>
        <p:nvSpPr>
          <p:cNvPr id="65" name="Rectangle 64"/>
          <p:cNvSpPr/>
          <p:nvPr/>
        </p:nvSpPr>
        <p:spPr bwMode="auto">
          <a:xfrm>
            <a:off x="3550159" y="1896635"/>
            <a:ext cx="1375226" cy="626254"/>
          </a:xfrm>
          <a:prstGeom prst="rect">
            <a:avLst/>
          </a:prstGeom>
          <a:solidFill>
            <a:schemeClr val="tx1">
              <a:lumMod val="50000"/>
              <a:lumOff val="50000"/>
              <a:alpha val="7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66" name="Oval 39"/>
          <p:cNvSpPr>
            <a:spLocks noChangeArrowheads="1"/>
          </p:cNvSpPr>
          <p:nvPr/>
        </p:nvSpPr>
        <p:spPr bwMode="auto">
          <a:xfrm>
            <a:off x="6273800" y="2565400"/>
            <a:ext cx="831850" cy="974402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latin typeface="Arial" panose="020B0604020202020204" pitchFamily="34" charset="0"/>
                <a:sym typeface="Symbol" panose="05050102010706020507" pitchFamily="18" charset="2"/>
              </a:rPr>
              <a:t></a:t>
            </a:r>
            <a:r>
              <a:rPr lang="en-US" altLang="en-US" sz="1600" dirty="0" err="1">
                <a:latin typeface="Arial" panose="020B0604020202020204" pitchFamily="34" charset="0"/>
                <a:sym typeface="Symbol" panose="05050102010706020507" pitchFamily="18" charset="2"/>
              </a:rPr>
              <a:t>tanh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5948360" y="2782094"/>
            <a:ext cx="37544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6685962" y="3539802"/>
            <a:ext cx="356188" cy="651198"/>
            <a:chOff x="6685962" y="3539802"/>
            <a:chExt cx="356188" cy="651198"/>
          </a:xfrm>
        </p:grpSpPr>
        <p:cxnSp>
          <p:nvCxnSpPr>
            <p:cNvPr id="8" name="Straight Arrow Connector 7"/>
            <p:cNvCxnSpPr/>
            <p:nvPr/>
          </p:nvCxnSpPr>
          <p:spPr>
            <a:xfrm>
              <a:off x="6689725" y="3539802"/>
              <a:ext cx="0" cy="65119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6685962" y="3657812"/>
              <a:ext cx="3561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t</a:t>
              </a:r>
              <a:endParaRPr lang="en-US" baseline="-25000" dirty="0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3550158" y="1897138"/>
            <a:ext cx="3796791" cy="2285069"/>
            <a:chOff x="3550158" y="1897138"/>
            <a:chExt cx="3796791" cy="2285069"/>
          </a:xfrm>
        </p:grpSpPr>
        <p:sp>
          <p:nvSpPr>
            <p:cNvPr id="71" name="Rectangle 70"/>
            <p:cNvSpPr/>
            <p:nvPr/>
          </p:nvSpPr>
          <p:spPr bwMode="auto">
            <a:xfrm>
              <a:off x="3550158" y="2522888"/>
              <a:ext cx="3796791" cy="1659319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7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72" name="Rectangle 71"/>
            <p:cNvSpPr/>
            <p:nvPr/>
          </p:nvSpPr>
          <p:spPr bwMode="auto">
            <a:xfrm>
              <a:off x="4925141" y="1897138"/>
              <a:ext cx="2413015" cy="626254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7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/>
            </a:p>
          </p:txBody>
        </p:sp>
      </p:grpSp>
      <p:sp>
        <p:nvSpPr>
          <p:cNvPr id="74" name="Oval 39"/>
          <p:cNvSpPr>
            <a:spLocks noChangeArrowheads="1"/>
          </p:cNvSpPr>
          <p:nvPr/>
        </p:nvSpPr>
        <p:spPr bwMode="auto">
          <a:xfrm>
            <a:off x="3783624" y="4469946"/>
            <a:ext cx="831850" cy="433387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latin typeface="Arial" panose="020B0604020202020204" pitchFamily="34" charset="0"/>
                <a:sym typeface="Symbol" panose="05050102010706020507" pitchFamily="18" charset="2"/>
              </a:rPr>
              <a:t>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grpSp>
        <p:nvGrpSpPr>
          <p:cNvPr id="90" name="Group 89"/>
          <p:cNvGrpSpPr>
            <a:grpSpLocks/>
          </p:cNvGrpSpPr>
          <p:nvPr/>
        </p:nvGrpSpPr>
        <p:grpSpPr bwMode="auto">
          <a:xfrm>
            <a:off x="3352800" y="3352802"/>
            <a:ext cx="429847" cy="1427447"/>
            <a:chOff x="3356227" y="2179599"/>
            <a:chExt cx="138124" cy="783500"/>
          </a:xfrm>
        </p:grpSpPr>
        <p:cxnSp>
          <p:nvCxnSpPr>
            <p:cNvPr id="91" name="Straight Connector 90"/>
            <p:cNvCxnSpPr/>
            <p:nvPr/>
          </p:nvCxnSpPr>
          <p:spPr>
            <a:xfrm flipH="1">
              <a:off x="3356227" y="2179599"/>
              <a:ext cx="2" cy="7835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/>
            <p:cNvCxnSpPr/>
            <p:nvPr/>
          </p:nvCxnSpPr>
          <p:spPr>
            <a:xfrm flipV="1">
              <a:off x="3356227" y="2958307"/>
              <a:ext cx="138124" cy="479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" name="Group 92"/>
          <p:cNvGrpSpPr>
            <a:grpSpLocks/>
          </p:cNvGrpSpPr>
          <p:nvPr/>
        </p:nvGrpSpPr>
        <p:grpSpPr bwMode="auto">
          <a:xfrm>
            <a:off x="3511550" y="2751486"/>
            <a:ext cx="271097" cy="1826357"/>
            <a:chOff x="3510827" y="1994795"/>
            <a:chExt cx="1592339" cy="748405"/>
          </a:xfrm>
        </p:grpSpPr>
        <p:cxnSp>
          <p:nvCxnSpPr>
            <p:cNvPr id="94" name="Straight Connector 93"/>
            <p:cNvCxnSpPr/>
            <p:nvPr/>
          </p:nvCxnSpPr>
          <p:spPr>
            <a:xfrm>
              <a:off x="3510827" y="1994795"/>
              <a:ext cx="0" cy="748405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/>
            <p:cNvCxnSpPr/>
            <p:nvPr/>
          </p:nvCxnSpPr>
          <p:spPr>
            <a:xfrm>
              <a:off x="3510827" y="2743200"/>
              <a:ext cx="1592339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" name="Group 95"/>
          <p:cNvGrpSpPr>
            <a:grpSpLocks/>
          </p:cNvGrpSpPr>
          <p:nvPr/>
        </p:nvGrpSpPr>
        <p:grpSpPr bwMode="auto">
          <a:xfrm>
            <a:off x="4588585" y="4339114"/>
            <a:ext cx="435327" cy="369332"/>
            <a:chOff x="4801725" y="4341970"/>
            <a:chExt cx="1020719" cy="370367"/>
          </a:xfrm>
        </p:grpSpPr>
        <p:cxnSp>
          <p:nvCxnSpPr>
            <p:cNvPr id="97" name="Straight Arrow Connector 96"/>
            <p:cNvCxnSpPr/>
            <p:nvPr/>
          </p:nvCxnSpPr>
          <p:spPr>
            <a:xfrm>
              <a:off x="4859308" y="4684183"/>
              <a:ext cx="96313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TextBox 36"/>
            <p:cNvSpPr txBox="1">
              <a:spLocks noChangeArrowheads="1"/>
            </p:cNvSpPr>
            <p:nvPr/>
          </p:nvSpPr>
          <p:spPr bwMode="auto">
            <a:xfrm>
              <a:off x="4801725" y="4341970"/>
              <a:ext cx="1020719" cy="370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dirty="0" err="1" smtClean="0">
                  <a:latin typeface="Arial" panose="020B0604020202020204" pitchFamily="34" charset="0"/>
                </a:rPr>
                <a:t>u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endParaRPr lang="en-US" altLang="en-US" sz="1800" baseline="-25000" dirty="0">
                <a:latin typeface="Arial" panose="020B0604020202020204" pitchFamily="34" charset="0"/>
              </a:endParaRPr>
            </a:p>
          </p:txBody>
        </p:sp>
      </p:grpSp>
      <p:sp>
        <p:nvSpPr>
          <p:cNvPr id="131" name="AutoShape 44"/>
          <p:cNvSpPr>
            <a:spLocks noChangeArrowheads="1"/>
          </p:cNvSpPr>
          <p:nvPr/>
        </p:nvSpPr>
        <p:spPr bwMode="auto">
          <a:xfrm>
            <a:off x="3500033" y="5176838"/>
            <a:ext cx="3267701" cy="1033463"/>
          </a:xfrm>
          <a:prstGeom prst="wedgeRoundRectCallout">
            <a:avLst>
              <a:gd name="adj1" fmla="val -28722"/>
              <a:gd name="adj2" fmla="val -71736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 smtClean="0">
                <a:solidFill>
                  <a:srgbClr val="0000FF"/>
                </a:solidFill>
                <a:latin typeface="Arial" panose="020B0604020202020204" pitchFamily="34" charset="0"/>
              </a:rPr>
              <a:t>Update gate</a:t>
            </a:r>
            <a:endParaRPr lang="en-US" altLang="en-US" sz="1800" b="1" dirty="0">
              <a:solidFill>
                <a:srgbClr val="0000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 smtClean="0">
                <a:latin typeface="Arial" panose="020B0604020202020204" pitchFamily="34" charset="0"/>
              </a:rPr>
              <a:t>u</a:t>
            </a:r>
            <a:r>
              <a:rPr lang="en-US" altLang="en-US" sz="1800" baseline="-25000" dirty="0" err="1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(W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u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] + 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b</a:t>
            </a:r>
            <a:r>
              <a:rPr lang="en-US" altLang="en-US" sz="1800" baseline="-250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u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86" name="TextBox 11"/>
          <p:cNvSpPr txBox="1">
            <a:spLocks noChangeArrowheads="1"/>
          </p:cNvSpPr>
          <p:nvPr/>
        </p:nvSpPr>
        <p:spPr bwMode="auto">
          <a:xfrm>
            <a:off x="157956" y="2516227"/>
            <a:ext cx="2607640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>
                <a:latin typeface="Arial" panose="020B0604020202020204" pitchFamily="34" charset="0"/>
              </a:rPr>
              <a:t>r</a:t>
            </a:r>
            <a:r>
              <a:rPr lang="en-US" altLang="en-US" sz="1800" baseline="-25000" dirty="0" err="1">
                <a:latin typeface="Arial" panose="020B0604020202020204" pitchFamily="34" charset="0"/>
              </a:rPr>
              <a:t>t</a:t>
            </a:r>
            <a:r>
              <a:rPr lang="en-US" altLang="en-US" sz="1800" dirty="0">
                <a:latin typeface="Arial" panose="020B0604020202020204" pitchFamily="34" charset="0"/>
              </a:rPr>
              <a:t> = 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(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W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r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] + 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b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r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87" name="TextBox 11"/>
          <p:cNvSpPr txBox="1">
            <a:spLocks noChangeArrowheads="1"/>
          </p:cNvSpPr>
          <p:nvPr/>
        </p:nvSpPr>
        <p:spPr bwMode="auto">
          <a:xfrm>
            <a:off x="153361" y="3005415"/>
            <a:ext cx="3031898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a</a:t>
            </a:r>
            <a:r>
              <a:rPr lang="en-US" altLang="en-US" sz="1800" baseline="-25000" dirty="0">
                <a:latin typeface="Arial" panose="020B0604020202020204" pitchFamily="34" charset="0"/>
              </a:rPr>
              <a:t>t</a:t>
            </a:r>
            <a:r>
              <a:rPr lang="en-US" altLang="en-US" sz="1800" dirty="0">
                <a:latin typeface="Arial" panose="020B0604020202020204" pitchFamily="34" charset="0"/>
              </a:rPr>
              <a:t> = 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tanh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(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W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a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, 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r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baseline="-25000" dirty="0"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en-US" altLang="en-US" sz="1800" baseline="30000" dirty="0">
                <a:latin typeface="Arial" panose="020B0604020202020204" pitchFamily="34" charset="0"/>
                <a:sym typeface="Symbol" panose="05050102010706020507" pitchFamily="18" charset="2"/>
              </a:rPr>
              <a:t>. 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y</a:t>
            </a:r>
            <a:r>
              <a:rPr lang="en-US" altLang="en-US" sz="1800" baseline="-25000" dirty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] + 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b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a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88" name="TextBox 11"/>
          <p:cNvSpPr txBox="1">
            <a:spLocks noChangeArrowheads="1"/>
          </p:cNvSpPr>
          <p:nvPr/>
        </p:nvSpPr>
        <p:spPr bwMode="auto">
          <a:xfrm>
            <a:off x="178165" y="3521451"/>
            <a:ext cx="2607640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>
                <a:latin typeface="Arial" panose="020B0604020202020204" pitchFamily="34" charset="0"/>
              </a:rPr>
              <a:t>u</a:t>
            </a:r>
            <a:r>
              <a:rPr lang="en-US" altLang="en-US" sz="1800" baseline="-25000" dirty="0" err="1">
                <a:latin typeface="Arial" panose="020B0604020202020204" pitchFamily="34" charset="0"/>
              </a:rPr>
              <a:t>t</a:t>
            </a:r>
            <a:r>
              <a:rPr lang="en-US" altLang="en-US" sz="1800" dirty="0">
                <a:latin typeface="Arial" panose="020B0604020202020204" pitchFamily="34" charset="0"/>
              </a:rPr>
              <a:t> = 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(W</a:t>
            </a:r>
            <a:r>
              <a:rPr lang="en-US" altLang="en-US" sz="1800" baseline="-25000" dirty="0">
                <a:latin typeface="Arial" panose="020B0604020202020204" pitchFamily="34" charset="0"/>
                <a:sym typeface="Symbol" panose="05050102010706020507" pitchFamily="18" charset="2"/>
              </a:rPr>
              <a:t>u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] + 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b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u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grpSp>
        <p:nvGrpSpPr>
          <p:cNvPr id="89" name="Group 88"/>
          <p:cNvGrpSpPr/>
          <p:nvPr/>
        </p:nvGrpSpPr>
        <p:grpSpPr>
          <a:xfrm>
            <a:off x="4136260" y="188914"/>
            <a:ext cx="2600218" cy="923330"/>
            <a:chOff x="6343757" y="2652718"/>
            <a:chExt cx="2600218" cy="923330"/>
          </a:xfrm>
        </p:grpSpPr>
        <p:sp>
          <p:nvSpPr>
            <p:cNvPr id="99" name="TextBox 11"/>
            <p:cNvSpPr txBox="1">
              <a:spLocks noChangeArrowheads="1"/>
            </p:cNvSpPr>
            <p:nvPr/>
          </p:nvSpPr>
          <p:spPr bwMode="auto">
            <a:xfrm>
              <a:off x="6343757" y="2652718"/>
              <a:ext cx="2600218" cy="923330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dirty="0" smtClean="0">
                <a:latin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0" name="TextBox 99"/>
                <p:cNvSpPr txBox="1"/>
                <p:nvPr/>
              </p:nvSpPr>
              <p:spPr>
                <a:xfrm>
                  <a:off x="6381267" y="2689574"/>
                  <a:ext cx="1332288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smtClean="0"/>
                    <a:t>u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0" name="TextBox 9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1267" y="2689574"/>
                  <a:ext cx="1332288" cy="824906"/>
                </a:xfrm>
                <a:prstGeom prst="rect">
                  <a:avLst/>
                </a:prstGeom>
                <a:blipFill>
                  <a:blip r:embed="rId2"/>
                  <a:stretch>
                    <a:fillRect l="-412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1" name="TextBox 100"/>
            <p:cNvSpPr txBox="1"/>
            <p:nvPr/>
          </p:nvSpPr>
          <p:spPr>
            <a:xfrm>
              <a:off x="7707433" y="2916463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u</a:t>
              </a:r>
              <a:r>
                <a:rPr lang="en-US" dirty="0" smtClean="0"/>
                <a:t> = 0.5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84811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131" grpId="0" animBg="1"/>
      <p:bldP spid="88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3789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EDC3753-2886-4953-AB17-A52F03BE69D5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88</a:t>
            </a:fld>
            <a:endParaRPr lang="en-US" altLang="zh-TW" sz="1400" smtClean="0"/>
          </a:p>
        </p:txBody>
      </p:sp>
      <p:sp>
        <p:nvSpPr>
          <p:cNvPr id="37893" name="TextBox 1"/>
          <p:cNvSpPr txBox="1">
            <a:spLocks noChangeArrowheads="1"/>
          </p:cNvSpPr>
          <p:nvPr/>
        </p:nvSpPr>
        <p:spPr bwMode="auto">
          <a:xfrm>
            <a:off x="241300" y="760413"/>
            <a:ext cx="2008188" cy="36988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t-1</a:t>
            </a:r>
          </a:p>
        </p:txBody>
      </p:sp>
      <p:sp>
        <p:nvSpPr>
          <p:cNvPr id="37894" name="TextBox 11"/>
          <p:cNvSpPr txBox="1">
            <a:spLocks noChangeArrowheads="1"/>
          </p:cNvSpPr>
          <p:nvPr/>
        </p:nvSpPr>
        <p:spPr bwMode="auto">
          <a:xfrm>
            <a:off x="171450" y="1995488"/>
            <a:ext cx="2008188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</a:t>
            </a:r>
          </a:p>
        </p:txBody>
      </p:sp>
      <p:grpSp>
        <p:nvGrpSpPr>
          <p:cNvPr id="37895" name="Group 1"/>
          <p:cNvGrpSpPr>
            <a:grpSpLocks/>
          </p:cNvGrpSpPr>
          <p:nvPr/>
        </p:nvGrpSpPr>
        <p:grpSpPr bwMode="auto">
          <a:xfrm>
            <a:off x="2314575" y="1676400"/>
            <a:ext cx="6705600" cy="3500438"/>
            <a:chOff x="1308088" y="2108051"/>
            <a:chExt cx="6703663" cy="3502978"/>
          </a:xfrm>
        </p:grpSpPr>
        <p:sp>
          <p:nvSpPr>
            <p:cNvPr id="37948" name="Rectangle 4"/>
            <p:cNvSpPr>
              <a:spLocks noChangeArrowheads="1"/>
            </p:cNvSpPr>
            <p:nvPr/>
          </p:nvSpPr>
          <p:spPr bwMode="auto">
            <a:xfrm>
              <a:off x="2059718" y="2108051"/>
              <a:ext cx="5009335" cy="350297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37949" name="Line 5"/>
            <p:cNvSpPr>
              <a:spLocks noChangeShapeType="1"/>
            </p:cNvSpPr>
            <p:nvPr/>
          </p:nvSpPr>
          <p:spPr bwMode="auto">
            <a:xfrm>
              <a:off x="1623255" y="2616876"/>
              <a:ext cx="436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50" name="Line 8"/>
            <p:cNvSpPr>
              <a:spLocks noChangeShapeType="1"/>
            </p:cNvSpPr>
            <p:nvPr/>
          </p:nvSpPr>
          <p:spPr bwMode="auto">
            <a:xfrm flipV="1">
              <a:off x="7086077" y="5167239"/>
              <a:ext cx="48422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51" name="Text Box 11"/>
            <p:cNvSpPr txBox="1">
              <a:spLocks noChangeArrowheads="1"/>
            </p:cNvSpPr>
            <p:nvPr/>
          </p:nvSpPr>
          <p:spPr bwMode="auto">
            <a:xfrm>
              <a:off x="1308088" y="2393420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x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  <p:sp>
          <p:nvSpPr>
            <p:cNvPr id="37952" name="Text Box 14"/>
            <p:cNvSpPr txBox="1">
              <a:spLocks noChangeArrowheads="1"/>
            </p:cNvSpPr>
            <p:nvPr/>
          </p:nvSpPr>
          <p:spPr bwMode="auto">
            <a:xfrm>
              <a:off x="7668443" y="4929409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37896" name="TextBox 21"/>
          <p:cNvSpPr txBox="1">
            <a:spLocks noChangeArrowheads="1"/>
          </p:cNvSpPr>
          <p:nvPr/>
        </p:nvSpPr>
        <p:spPr bwMode="auto">
          <a:xfrm>
            <a:off x="92075" y="5602288"/>
            <a:ext cx="2017713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t+1</a:t>
            </a:r>
          </a:p>
        </p:txBody>
      </p:sp>
      <p:grpSp>
        <p:nvGrpSpPr>
          <p:cNvPr id="37897" name="Group 40"/>
          <p:cNvGrpSpPr>
            <a:grpSpLocks/>
          </p:cNvGrpSpPr>
          <p:nvPr/>
        </p:nvGrpSpPr>
        <p:grpSpPr bwMode="auto">
          <a:xfrm>
            <a:off x="2286000" y="12700"/>
            <a:ext cx="6754813" cy="1290638"/>
            <a:chOff x="2362200" y="1840087"/>
            <a:chExt cx="6755125" cy="1291298"/>
          </a:xfrm>
        </p:grpSpPr>
        <p:grpSp>
          <p:nvGrpSpPr>
            <p:cNvPr id="37939" name="Group 1"/>
            <p:cNvGrpSpPr>
              <a:grpSpLocks/>
            </p:cNvGrpSpPr>
            <p:nvPr/>
          </p:nvGrpSpPr>
          <p:grpSpPr bwMode="auto">
            <a:xfrm>
              <a:off x="2362200" y="2469397"/>
              <a:ext cx="6755125" cy="661988"/>
              <a:chOff x="1202608" y="3809444"/>
              <a:chExt cx="6754029" cy="662448"/>
            </a:xfrm>
          </p:grpSpPr>
          <p:sp>
            <p:nvSpPr>
              <p:cNvPr id="37943" name="Rectangle 4"/>
              <p:cNvSpPr>
                <a:spLocks noChangeArrowheads="1"/>
              </p:cNvSpPr>
              <p:nvPr/>
            </p:nvSpPr>
            <p:spPr bwMode="auto">
              <a:xfrm>
                <a:off x="1954231" y="3809444"/>
                <a:ext cx="5038636" cy="662448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RNN</a:t>
                </a:r>
              </a:p>
            </p:txBody>
          </p:sp>
          <p:sp>
            <p:nvSpPr>
              <p:cNvPr id="37944" name="Line 5"/>
              <p:cNvSpPr>
                <a:spLocks noChangeShapeType="1"/>
              </p:cNvSpPr>
              <p:nvPr/>
            </p:nvSpPr>
            <p:spPr bwMode="auto">
              <a:xfrm>
                <a:off x="1593956" y="4089272"/>
                <a:ext cx="360274" cy="120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45" name="Line 8"/>
              <p:cNvSpPr>
                <a:spLocks noChangeShapeType="1"/>
              </p:cNvSpPr>
              <p:nvPr/>
            </p:nvSpPr>
            <p:spPr bwMode="auto">
              <a:xfrm>
                <a:off x="6992868" y="4089273"/>
                <a:ext cx="408030" cy="120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46" name="Text Box 11"/>
              <p:cNvSpPr txBox="1">
                <a:spLocks noChangeArrowheads="1"/>
              </p:cNvSpPr>
              <p:nvPr/>
            </p:nvSpPr>
            <p:spPr bwMode="auto">
              <a:xfrm>
                <a:off x="1202608" y="3865817"/>
                <a:ext cx="479540" cy="3695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x</a:t>
                </a:r>
                <a:r>
                  <a:rPr lang="en-US" altLang="en-US" sz="1800" baseline="-25000">
                    <a:latin typeface="Arial" panose="020B0604020202020204" pitchFamily="34" charset="0"/>
                  </a:rPr>
                  <a:t>t-1</a:t>
                </a:r>
              </a:p>
            </p:txBody>
          </p:sp>
          <p:sp>
            <p:nvSpPr>
              <p:cNvPr id="37947" name="Text Box 14"/>
              <p:cNvSpPr txBox="1">
                <a:spLocks noChangeArrowheads="1"/>
              </p:cNvSpPr>
              <p:nvPr/>
            </p:nvSpPr>
            <p:spPr bwMode="auto">
              <a:xfrm>
                <a:off x="7477097" y="3904479"/>
                <a:ext cx="479540" cy="3695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y</a:t>
                </a:r>
                <a:r>
                  <a:rPr lang="en-US" altLang="en-US" sz="1800" baseline="-25000">
                    <a:latin typeface="Arial" panose="020B0604020202020204" pitchFamily="34" charset="0"/>
                  </a:rPr>
                  <a:t>t-1</a:t>
                </a:r>
              </a:p>
            </p:txBody>
          </p:sp>
        </p:grpSp>
        <p:grpSp>
          <p:nvGrpSpPr>
            <p:cNvPr id="37940" name="Group 18"/>
            <p:cNvGrpSpPr>
              <a:grpSpLocks/>
            </p:cNvGrpSpPr>
            <p:nvPr/>
          </p:nvGrpSpPr>
          <p:grpSpPr bwMode="auto">
            <a:xfrm>
              <a:off x="7204502" y="1840087"/>
              <a:ext cx="415498" cy="646669"/>
              <a:chOff x="7204502" y="1840087"/>
              <a:chExt cx="415498" cy="646669"/>
            </a:xfrm>
          </p:grpSpPr>
          <p:cxnSp>
            <p:nvCxnSpPr>
              <p:cNvPr id="7" name="Straight Arrow Connector 6"/>
              <p:cNvCxnSpPr/>
              <p:nvPr/>
            </p:nvCxnSpPr>
            <p:spPr>
              <a:xfrm>
                <a:off x="7423384" y="2227635"/>
                <a:ext cx="0" cy="25889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942" name="TextBox 10"/>
              <p:cNvSpPr txBox="1">
                <a:spLocks noChangeArrowheads="1"/>
              </p:cNvSpPr>
              <p:nvPr/>
            </p:nvSpPr>
            <p:spPr bwMode="auto">
              <a:xfrm>
                <a:off x="7204502" y="1840087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grpSp>
        <p:nvGrpSpPr>
          <p:cNvPr id="37898" name="Group 39"/>
          <p:cNvGrpSpPr>
            <a:grpSpLocks/>
          </p:cNvGrpSpPr>
          <p:nvPr/>
        </p:nvGrpSpPr>
        <p:grpSpPr bwMode="auto">
          <a:xfrm>
            <a:off x="2209800" y="5538788"/>
            <a:ext cx="6945313" cy="1209675"/>
            <a:chOff x="2314084" y="4519612"/>
            <a:chExt cx="6946011" cy="1209034"/>
          </a:xfrm>
        </p:grpSpPr>
        <p:grpSp>
          <p:nvGrpSpPr>
            <p:cNvPr id="37930" name="Group 1"/>
            <p:cNvGrpSpPr>
              <a:grpSpLocks/>
            </p:cNvGrpSpPr>
            <p:nvPr/>
          </p:nvGrpSpPr>
          <p:grpSpPr bwMode="auto">
            <a:xfrm>
              <a:off x="2314084" y="4519612"/>
              <a:ext cx="6946011" cy="661988"/>
              <a:chOff x="1164890" y="3809444"/>
              <a:chExt cx="6944881" cy="662448"/>
            </a:xfrm>
          </p:grpSpPr>
          <p:sp>
            <p:nvSpPr>
              <p:cNvPr id="37934" name="Rectangle 4"/>
              <p:cNvSpPr>
                <a:spLocks noChangeArrowheads="1"/>
              </p:cNvSpPr>
              <p:nvPr/>
            </p:nvSpPr>
            <p:spPr bwMode="auto">
              <a:xfrm>
                <a:off x="2002955" y="3809444"/>
                <a:ext cx="5045405" cy="662448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 dirty="0" smtClean="0">
                    <a:latin typeface="Arial" panose="020B0604020202020204" pitchFamily="34" charset="0"/>
                  </a:rPr>
                  <a:t>GRU</a:t>
                </a:r>
                <a:endParaRPr lang="en-US" altLang="en-US" sz="18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7935" name="Line 5"/>
              <p:cNvSpPr>
                <a:spLocks noChangeShapeType="1"/>
              </p:cNvSpPr>
              <p:nvPr/>
            </p:nvSpPr>
            <p:spPr bwMode="auto">
              <a:xfrm>
                <a:off x="1622041" y="4089273"/>
                <a:ext cx="36025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36" name="Line 8"/>
              <p:cNvSpPr>
                <a:spLocks noChangeShapeType="1"/>
              </p:cNvSpPr>
              <p:nvPr/>
            </p:nvSpPr>
            <p:spPr bwMode="auto">
              <a:xfrm>
                <a:off x="7031335" y="4089273"/>
                <a:ext cx="48422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37" name="Text Box 11"/>
              <p:cNvSpPr txBox="1">
                <a:spLocks noChangeArrowheads="1"/>
              </p:cNvSpPr>
              <p:nvPr/>
            </p:nvSpPr>
            <p:spPr bwMode="auto">
              <a:xfrm>
                <a:off x="1164890" y="3865817"/>
                <a:ext cx="518007" cy="3695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x</a:t>
                </a:r>
                <a:r>
                  <a:rPr lang="en-US" altLang="en-US" sz="1800" baseline="-25000">
                    <a:latin typeface="Arial" panose="020B0604020202020204" pitchFamily="34" charset="0"/>
                  </a:rPr>
                  <a:t>t+1</a:t>
                </a:r>
              </a:p>
            </p:txBody>
          </p:sp>
          <p:sp>
            <p:nvSpPr>
              <p:cNvPr id="37938" name="Text Box 14"/>
              <p:cNvSpPr txBox="1">
                <a:spLocks noChangeArrowheads="1"/>
              </p:cNvSpPr>
              <p:nvPr/>
            </p:nvSpPr>
            <p:spPr bwMode="auto">
              <a:xfrm>
                <a:off x="7591764" y="3892424"/>
                <a:ext cx="518007" cy="3695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y</a:t>
                </a:r>
                <a:r>
                  <a:rPr lang="en-US" altLang="en-US" sz="1800" baseline="-25000">
                    <a:latin typeface="Arial" panose="020B0604020202020204" pitchFamily="34" charset="0"/>
                  </a:rPr>
                  <a:t>t+1</a:t>
                </a:r>
              </a:p>
            </p:txBody>
          </p:sp>
        </p:grpSp>
        <p:grpSp>
          <p:nvGrpSpPr>
            <p:cNvPr id="37931" name="Group 19"/>
            <p:cNvGrpSpPr>
              <a:grpSpLocks/>
            </p:cNvGrpSpPr>
            <p:nvPr/>
          </p:nvGrpSpPr>
          <p:grpSpPr bwMode="auto">
            <a:xfrm>
              <a:off x="7267084" y="5181600"/>
              <a:ext cx="415498" cy="547046"/>
              <a:chOff x="7267084" y="5181600"/>
              <a:chExt cx="415498" cy="547046"/>
            </a:xfrm>
          </p:grpSpPr>
          <p:cxnSp>
            <p:nvCxnSpPr>
              <p:cNvPr id="45" name="Straight Arrow Connector 44"/>
              <p:cNvCxnSpPr/>
              <p:nvPr/>
            </p:nvCxnSpPr>
            <p:spPr>
              <a:xfrm>
                <a:off x="7516845" y="5181248"/>
                <a:ext cx="0" cy="26021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933" name="TextBox 46"/>
              <p:cNvSpPr txBox="1">
                <a:spLocks noChangeArrowheads="1"/>
              </p:cNvSpPr>
              <p:nvPr/>
            </p:nvSpPr>
            <p:spPr bwMode="auto">
              <a:xfrm>
                <a:off x="7267084" y="5359314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grpSp>
        <p:nvGrpSpPr>
          <p:cNvPr id="37899" name="Group 32"/>
          <p:cNvGrpSpPr>
            <a:grpSpLocks/>
          </p:cNvGrpSpPr>
          <p:nvPr/>
        </p:nvGrpSpPr>
        <p:grpSpPr bwMode="auto">
          <a:xfrm>
            <a:off x="7867650" y="920750"/>
            <a:ext cx="414338" cy="755650"/>
            <a:chOff x="7867485" y="921347"/>
            <a:chExt cx="413763" cy="755053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8281248" y="921347"/>
              <a:ext cx="0" cy="5742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867485" y="1495568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7867485" y="1495568"/>
              <a:ext cx="0" cy="1808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900" name="Group 48"/>
          <p:cNvGrpSpPr>
            <a:grpSpLocks/>
          </p:cNvGrpSpPr>
          <p:nvPr/>
        </p:nvGrpSpPr>
        <p:grpSpPr bwMode="auto">
          <a:xfrm>
            <a:off x="7848600" y="4745038"/>
            <a:ext cx="412750" cy="755650"/>
            <a:chOff x="7867485" y="921347"/>
            <a:chExt cx="413763" cy="755053"/>
          </a:xfrm>
        </p:grpSpPr>
        <p:cxnSp>
          <p:nvCxnSpPr>
            <p:cNvPr id="50" name="Straight Connector 49"/>
            <p:cNvCxnSpPr/>
            <p:nvPr/>
          </p:nvCxnSpPr>
          <p:spPr>
            <a:xfrm>
              <a:off x="8281248" y="921347"/>
              <a:ext cx="0" cy="5742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7867485" y="1495568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>
              <a:off x="7867485" y="1495568"/>
              <a:ext cx="0" cy="1808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901" name="Group 52"/>
          <p:cNvGrpSpPr>
            <a:grpSpLocks/>
          </p:cNvGrpSpPr>
          <p:nvPr/>
        </p:nvGrpSpPr>
        <p:grpSpPr bwMode="auto">
          <a:xfrm>
            <a:off x="7827963" y="5818188"/>
            <a:ext cx="414337" cy="654050"/>
            <a:chOff x="7867485" y="1023124"/>
            <a:chExt cx="413763" cy="653276"/>
          </a:xfrm>
        </p:grpSpPr>
        <p:cxnSp>
          <p:nvCxnSpPr>
            <p:cNvPr id="54" name="Straight Connector 53"/>
            <p:cNvCxnSpPr/>
            <p:nvPr/>
          </p:nvCxnSpPr>
          <p:spPr>
            <a:xfrm>
              <a:off x="8281248" y="1023124"/>
              <a:ext cx="0" cy="4725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7867485" y="1495639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>
              <a:off x="7867485" y="1495639"/>
              <a:ext cx="0" cy="18076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902" name="Oval 39"/>
          <p:cNvSpPr>
            <a:spLocks noChangeArrowheads="1"/>
          </p:cNvSpPr>
          <p:nvPr/>
        </p:nvSpPr>
        <p:spPr bwMode="auto">
          <a:xfrm>
            <a:off x="3979863" y="1981200"/>
            <a:ext cx="830262" cy="43338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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3067050" y="2179638"/>
            <a:ext cx="887413" cy="190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904" name="Group 47"/>
          <p:cNvGrpSpPr>
            <a:grpSpLocks/>
          </p:cNvGrpSpPr>
          <p:nvPr/>
        </p:nvGrpSpPr>
        <p:grpSpPr bwMode="auto">
          <a:xfrm>
            <a:off x="3511550" y="1655763"/>
            <a:ext cx="4356100" cy="401637"/>
            <a:chOff x="3510828" y="1655240"/>
            <a:chExt cx="4356658" cy="402160"/>
          </a:xfrm>
        </p:grpSpPr>
        <p:cxnSp>
          <p:nvCxnSpPr>
            <p:cNvPr id="57" name="Straight Connector 56"/>
            <p:cNvCxnSpPr/>
            <p:nvPr/>
          </p:nvCxnSpPr>
          <p:spPr>
            <a:xfrm>
              <a:off x="7867486" y="1655240"/>
              <a:ext cx="0" cy="173262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H="1">
              <a:off x="3510828" y="1828502"/>
              <a:ext cx="4356658" cy="0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3510828" y="1828502"/>
              <a:ext cx="0" cy="228898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/>
            <p:nvPr/>
          </p:nvCxnSpPr>
          <p:spPr>
            <a:xfrm>
              <a:off x="3510828" y="2057400"/>
              <a:ext cx="527118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905" name="Group 64"/>
          <p:cNvGrpSpPr>
            <a:grpSpLocks/>
          </p:cNvGrpSpPr>
          <p:nvPr/>
        </p:nvGrpSpPr>
        <p:grpSpPr bwMode="auto">
          <a:xfrm>
            <a:off x="4826000" y="1814513"/>
            <a:ext cx="731838" cy="700087"/>
            <a:chOff x="4785562" y="2444944"/>
            <a:chExt cx="731420" cy="866477"/>
          </a:xfrm>
        </p:grpSpPr>
        <p:grpSp>
          <p:nvGrpSpPr>
            <p:cNvPr id="37913" name="Group 11281"/>
            <p:cNvGrpSpPr>
              <a:grpSpLocks/>
            </p:cNvGrpSpPr>
            <p:nvPr/>
          </p:nvGrpSpPr>
          <p:grpSpPr bwMode="auto">
            <a:xfrm>
              <a:off x="4785562" y="2444944"/>
              <a:ext cx="731420" cy="387066"/>
              <a:chOff x="4785562" y="2444944"/>
              <a:chExt cx="731420" cy="387066"/>
            </a:xfrm>
          </p:grpSpPr>
          <p:cxnSp>
            <p:nvCxnSpPr>
              <p:cNvPr id="68" name="Straight Connector 67"/>
              <p:cNvCxnSpPr/>
              <p:nvPr/>
            </p:nvCxnSpPr>
            <p:spPr>
              <a:xfrm>
                <a:off x="4785562" y="2832009"/>
                <a:ext cx="73142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916" name="TextBox 11280"/>
              <p:cNvSpPr txBox="1">
                <a:spLocks noChangeArrowheads="1"/>
              </p:cNvSpPr>
              <p:nvPr/>
            </p:nvSpPr>
            <p:spPr bwMode="auto">
              <a:xfrm>
                <a:off x="4962230" y="2444944"/>
                <a:ext cx="305049" cy="369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 dirty="0" err="1">
                    <a:latin typeface="Arial" panose="020B0604020202020204" pitchFamily="34" charset="0"/>
                  </a:rPr>
                  <a:t>r</a:t>
                </a:r>
                <a:r>
                  <a:rPr lang="en-US" altLang="en-US" sz="1800" baseline="-25000" dirty="0" err="1">
                    <a:latin typeface="Arial" panose="020B0604020202020204" pitchFamily="34" charset="0"/>
                  </a:rPr>
                  <a:t>t</a:t>
                </a:r>
                <a:endParaRPr lang="en-US" altLang="en-US" sz="1800" baseline="-25000" dirty="0">
                  <a:latin typeface="Arial" panose="020B0604020202020204" pitchFamily="34" charset="0"/>
                </a:endParaRPr>
              </a:p>
            </p:txBody>
          </p:sp>
        </p:grpSp>
        <p:cxnSp>
          <p:nvCxnSpPr>
            <p:cNvPr id="67" name="Straight Arrow Connector 66"/>
            <p:cNvCxnSpPr/>
            <p:nvPr/>
          </p:nvCxnSpPr>
          <p:spPr>
            <a:xfrm>
              <a:off x="5504289" y="2830045"/>
              <a:ext cx="0" cy="48137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79"/>
          <p:cNvGrpSpPr>
            <a:grpSpLocks/>
          </p:cNvGrpSpPr>
          <p:nvPr/>
        </p:nvGrpSpPr>
        <p:grpSpPr bwMode="auto">
          <a:xfrm>
            <a:off x="3352800" y="2179638"/>
            <a:ext cx="2971800" cy="1173162"/>
            <a:chOff x="3352800" y="2179461"/>
            <a:chExt cx="601807" cy="716139"/>
          </a:xfrm>
        </p:grpSpPr>
        <p:cxnSp>
          <p:nvCxnSpPr>
            <p:cNvPr id="81" name="Straight Connector 80"/>
            <p:cNvCxnSpPr/>
            <p:nvPr/>
          </p:nvCxnSpPr>
          <p:spPr>
            <a:xfrm>
              <a:off x="3352800" y="2179461"/>
              <a:ext cx="0" cy="7161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/>
            <p:nvPr/>
          </p:nvCxnSpPr>
          <p:spPr>
            <a:xfrm>
              <a:off x="3352800" y="2895600"/>
              <a:ext cx="60180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oup 82"/>
          <p:cNvGrpSpPr>
            <a:grpSpLocks/>
          </p:cNvGrpSpPr>
          <p:nvPr/>
        </p:nvGrpSpPr>
        <p:grpSpPr bwMode="auto">
          <a:xfrm>
            <a:off x="3511550" y="1995488"/>
            <a:ext cx="1589088" cy="747712"/>
            <a:chOff x="3510827" y="1994795"/>
            <a:chExt cx="1592339" cy="748405"/>
          </a:xfrm>
        </p:grpSpPr>
        <p:cxnSp>
          <p:nvCxnSpPr>
            <p:cNvPr id="84" name="Straight Connector 83"/>
            <p:cNvCxnSpPr/>
            <p:nvPr/>
          </p:nvCxnSpPr>
          <p:spPr>
            <a:xfrm>
              <a:off x="3510827" y="1994795"/>
              <a:ext cx="0" cy="748405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/>
            <p:cNvCxnSpPr/>
            <p:nvPr/>
          </p:nvCxnSpPr>
          <p:spPr>
            <a:xfrm>
              <a:off x="3510827" y="2743200"/>
              <a:ext cx="1592339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908" name="Oval 39"/>
          <p:cNvSpPr>
            <a:spLocks noChangeArrowheads="1"/>
          </p:cNvSpPr>
          <p:nvPr/>
        </p:nvSpPr>
        <p:spPr bwMode="auto">
          <a:xfrm>
            <a:off x="5100638" y="2565400"/>
            <a:ext cx="830262" cy="43338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x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sp>
        <p:nvSpPr>
          <p:cNvPr id="65" name="Rectangle 64"/>
          <p:cNvSpPr/>
          <p:nvPr/>
        </p:nvSpPr>
        <p:spPr bwMode="auto">
          <a:xfrm>
            <a:off x="3550159" y="1896635"/>
            <a:ext cx="1375226" cy="626254"/>
          </a:xfrm>
          <a:prstGeom prst="rect">
            <a:avLst/>
          </a:prstGeom>
          <a:solidFill>
            <a:schemeClr val="tx1">
              <a:lumMod val="50000"/>
              <a:lumOff val="50000"/>
              <a:alpha val="7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66" name="Oval 39"/>
          <p:cNvSpPr>
            <a:spLocks noChangeArrowheads="1"/>
          </p:cNvSpPr>
          <p:nvPr/>
        </p:nvSpPr>
        <p:spPr bwMode="auto">
          <a:xfrm>
            <a:off x="6273800" y="2565400"/>
            <a:ext cx="831850" cy="974402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latin typeface="Arial" panose="020B0604020202020204" pitchFamily="34" charset="0"/>
                <a:sym typeface="Symbol" panose="05050102010706020507" pitchFamily="18" charset="2"/>
              </a:rPr>
              <a:t></a:t>
            </a:r>
            <a:r>
              <a:rPr lang="en-US" altLang="en-US" sz="1600" dirty="0" err="1">
                <a:latin typeface="Arial" panose="020B0604020202020204" pitchFamily="34" charset="0"/>
                <a:sym typeface="Symbol" panose="05050102010706020507" pitchFamily="18" charset="2"/>
              </a:rPr>
              <a:t>tanh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5948360" y="2782094"/>
            <a:ext cx="37544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6685962" y="3539802"/>
            <a:ext cx="356188" cy="651198"/>
            <a:chOff x="6685962" y="3539802"/>
            <a:chExt cx="356188" cy="651198"/>
          </a:xfrm>
        </p:grpSpPr>
        <p:cxnSp>
          <p:nvCxnSpPr>
            <p:cNvPr id="8" name="Straight Arrow Connector 7"/>
            <p:cNvCxnSpPr/>
            <p:nvPr/>
          </p:nvCxnSpPr>
          <p:spPr>
            <a:xfrm>
              <a:off x="6689725" y="3539802"/>
              <a:ext cx="0" cy="65119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6685962" y="3657812"/>
              <a:ext cx="3561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t</a:t>
              </a:r>
              <a:endParaRPr lang="en-US" baseline="-25000" dirty="0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3550158" y="1897138"/>
            <a:ext cx="3796791" cy="2285069"/>
            <a:chOff x="3550158" y="1897138"/>
            <a:chExt cx="3796791" cy="2285069"/>
          </a:xfrm>
        </p:grpSpPr>
        <p:sp>
          <p:nvSpPr>
            <p:cNvPr id="71" name="Rectangle 70"/>
            <p:cNvSpPr/>
            <p:nvPr/>
          </p:nvSpPr>
          <p:spPr bwMode="auto">
            <a:xfrm>
              <a:off x="3550158" y="2522888"/>
              <a:ext cx="3796791" cy="1659319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7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72" name="Rectangle 71"/>
            <p:cNvSpPr/>
            <p:nvPr/>
          </p:nvSpPr>
          <p:spPr bwMode="auto">
            <a:xfrm>
              <a:off x="4925141" y="1897138"/>
              <a:ext cx="2413015" cy="626254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7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/>
            </a:p>
          </p:txBody>
        </p:sp>
      </p:grpSp>
      <p:sp>
        <p:nvSpPr>
          <p:cNvPr id="74" name="Oval 39"/>
          <p:cNvSpPr>
            <a:spLocks noChangeArrowheads="1"/>
          </p:cNvSpPr>
          <p:nvPr/>
        </p:nvSpPr>
        <p:spPr bwMode="auto">
          <a:xfrm>
            <a:off x="3783624" y="4469946"/>
            <a:ext cx="831850" cy="433387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latin typeface="Arial" panose="020B0604020202020204" pitchFamily="34" charset="0"/>
                <a:sym typeface="Symbol" panose="05050102010706020507" pitchFamily="18" charset="2"/>
              </a:rPr>
              <a:t>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grpSp>
        <p:nvGrpSpPr>
          <p:cNvPr id="90" name="Group 89"/>
          <p:cNvGrpSpPr>
            <a:grpSpLocks/>
          </p:cNvGrpSpPr>
          <p:nvPr/>
        </p:nvGrpSpPr>
        <p:grpSpPr bwMode="auto">
          <a:xfrm>
            <a:off x="3352800" y="3352802"/>
            <a:ext cx="429847" cy="1427447"/>
            <a:chOff x="3356227" y="2179599"/>
            <a:chExt cx="138124" cy="783500"/>
          </a:xfrm>
        </p:grpSpPr>
        <p:cxnSp>
          <p:nvCxnSpPr>
            <p:cNvPr id="91" name="Straight Connector 90"/>
            <p:cNvCxnSpPr/>
            <p:nvPr/>
          </p:nvCxnSpPr>
          <p:spPr>
            <a:xfrm flipH="1">
              <a:off x="3356227" y="2179599"/>
              <a:ext cx="2" cy="7835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/>
            <p:cNvCxnSpPr/>
            <p:nvPr/>
          </p:nvCxnSpPr>
          <p:spPr>
            <a:xfrm flipV="1">
              <a:off x="3356227" y="2958307"/>
              <a:ext cx="138124" cy="479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" name="Group 92"/>
          <p:cNvGrpSpPr>
            <a:grpSpLocks/>
          </p:cNvGrpSpPr>
          <p:nvPr/>
        </p:nvGrpSpPr>
        <p:grpSpPr bwMode="auto">
          <a:xfrm>
            <a:off x="3511550" y="2751486"/>
            <a:ext cx="271097" cy="1826357"/>
            <a:chOff x="3510827" y="1994795"/>
            <a:chExt cx="1592339" cy="748405"/>
          </a:xfrm>
        </p:grpSpPr>
        <p:cxnSp>
          <p:nvCxnSpPr>
            <p:cNvPr id="94" name="Straight Connector 93"/>
            <p:cNvCxnSpPr/>
            <p:nvPr/>
          </p:nvCxnSpPr>
          <p:spPr>
            <a:xfrm>
              <a:off x="3510827" y="1994795"/>
              <a:ext cx="0" cy="748405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/>
            <p:cNvCxnSpPr/>
            <p:nvPr/>
          </p:nvCxnSpPr>
          <p:spPr>
            <a:xfrm>
              <a:off x="3510827" y="2743200"/>
              <a:ext cx="1592339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" name="Group 95"/>
          <p:cNvGrpSpPr>
            <a:grpSpLocks/>
          </p:cNvGrpSpPr>
          <p:nvPr/>
        </p:nvGrpSpPr>
        <p:grpSpPr bwMode="auto">
          <a:xfrm>
            <a:off x="4588585" y="4339114"/>
            <a:ext cx="435327" cy="369332"/>
            <a:chOff x="4801725" y="4341970"/>
            <a:chExt cx="1020719" cy="370367"/>
          </a:xfrm>
        </p:grpSpPr>
        <p:cxnSp>
          <p:nvCxnSpPr>
            <p:cNvPr id="97" name="Straight Arrow Connector 96"/>
            <p:cNvCxnSpPr/>
            <p:nvPr/>
          </p:nvCxnSpPr>
          <p:spPr>
            <a:xfrm>
              <a:off x="4859308" y="4684183"/>
              <a:ext cx="96313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TextBox 36"/>
            <p:cNvSpPr txBox="1">
              <a:spLocks noChangeArrowheads="1"/>
            </p:cNvSpPr>
            <p:nvPr/>
          </p:nvSpPr>
          <p:spPr bwMode="auto">
            <a:xfrm>
              <a:off x="4801725" y="4341970"/>
              <a:ext cx="1020719" cy="370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dirty="0" err="1" smtClean="0">
                  <a:latin typeface="Arial" panose="020B0604020202020204" pitchFamily="34" charset="0"/>
                </a:rPr>
                <a:t>u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endParaRPr lang="en-US" altLang="en-US" sz="1800" baseline="-25000" dirty="0">
                <a:latin typeface="Arial" panose="020B0604020202020204" pitchFamily="34" charset="0"/>
              </a:endParaRPr>
            </a:p>
          </p:txBody>
        </p:sp>
      </p:grpSp>
      <p:sp>
        <p:nvSpPr>
          <p:cNvPr id="103" name="Oval 39"/>
          <p:cNvSpPr>
            <a:spLocks noChangeArrowheads="1"/>
          </p:cNvSpPr>
          <p:nvPr/>
        </p:nvSpPr>
        <p:spPr bwMode="auto">
          <a:xfrm>
            <a:off x="5321110" y="4759050"/>
            <a:ext cx="448056" cy="32126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smtClean="0">
                <a:latin typeface="Arial" panose="020B0604020202020204" pitchFamily="34" charset="0"/>
                <a:sym typeface="Symbol" panose="05050102010706020507" pitchFamily="18" charset="2"/>
              </a:rPr>
              <a:t>1-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5017839" y="4436276"/>
            <a:ext cx="1456963" cy="483408"/>
            <a:chOff x="5017839" y="4436276"/>
            <a:chExt cx="1456963" cy="483408"/>
          </a:xfrm>
        </p:grpSpPr>
        <p:cxnSp>
          <p:nvCxnSpPr>
            <p:cNvPr id="19" name="Straight Connector 18"/>
            <p:cNvCxnSpPr/>
            <p:nvPr/>
          </p:nvCxnSpPr>
          <p:spPr>
            <a:xfrm flipH="1">
              <a:off x="5017839" y="4436276"/>
              <a:ext cx="6073" cy="48340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5017839" y="4445994"/>
              <a:ext cx="145696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endCxn id="103" idx="2"/>
            </p:cNvCxnSpPr>
            <p:nvPr/>
          </p:nvCxnSpPr>
          <p:spPr>
            <a:xfrm>
              <a:off x="5017839" y="4919684"/>
              <a:ext cx="303271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1" name="Straight Arrow Connector 30"/>
          <p:cNvCxnSpPr/>
          <p:nvPr/>
        </p:nvCxnSpPr>
        <p:spPr>
          <a:xfrm>
            <a:off x="5769166" y="4919684"/>
            <a:ext cx="70563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Rectangle 117"/>
          <p:cNvSpPr/>
          <p:nvPr/>
        </p:nvSpPr>
        <p:spPr bwMode="auto">
          <a:xfrm>
            <a:off x="3550159" y="4181703"/>
            <a:ext cx="1113728" cy="839836"/>
          </a:xfrm>
          <a:prstGeom prst="rect">
            <a:avLst/>
          </a:prstGeom>
          <a:solidFill>
            <a:schemeClr val="tx1">
              <a:lumMod val="50000"/>
              <a:lumOff val="50000"/>
              <a:alpha val="7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21" name="Oval 39"/>
          <p:cNvSpPr>
            <a:spLocks noChangeArrowheads="1"/>
          </p:cNvSpPr>
          <p:nvPr/>
        </p:nvSpPr>
        <p:spPr bwMode="auto">
          <a:xfrm>
            <a:off x="6491340" y="4246218"/>
            <a:ext cx="448056" cy="375267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smtClean="0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sp>
        <p:nvSpPr>
          <p:cNvPr id="122" name="Oval 39"/>
          <p:cNvSpPr>
            <a:spLocks noChangeArrowheads="1"/>
          </p:cNvSpPr>
          <p:nvPr/>
        </p:nvSpPr>
        <p:spPr bwMode="auto">
          <a:xfrm>
            <a:off x="6491340" y="4757807"/>
            <a:ext cx="448056" cy="375267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smtClean="0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cxnSp>
        <p:nvCxnSpPr>
          <p:cNvPr id="124" name="Straight Arrow Connector 123"/>
          <p:cNvCxnSpPr/>
          <p:nvPr/>
        </p:nvCxnSpPr>
        <p:spPr>
          <a:xfrm>
            <a:off x="6939396" y="4445994"/>
            <a:ext cx="35281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/>
          <p:cNvCxnSpPr/>
          <p:nvPr/>
        </p:nvCxnSpPr>
        <p:spPr>
          <a:xfrm>
            <a:off x="6958446" y="4918004"/>
            <a:ext cx="35281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Oval 39"/>
          <p:cNvSpPr>
            <a:spLocks noChangeArrowheads="1"/>
          </p:cNvSpPr>
          <p:nvPr/>
        </p:nvSpPr>
        <p:spPr bwMode="auto">
          <a:xfrm>
            <a:off x="7293602" y="4299595"/>
            <a:ext cx="448056" cy="738309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smtClean="0">
                <a:latin typeface="Arial" panose="020B0604020202020204" pitchFamily="34" charset="0"/>
                <a:sym typeface="Symbol" panose="05050102010706020507" pitchFamily="18" charset="2"/>
              </a:rPr>
              <a:t>+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cxnSp>
        <p:nvCxnSpPr>
          <p:cNvPr id="128" name="Straight Arrow Connector 127"/>
          <p:cNvCxnSpPr>
            <a:endCxn id="37950" idx="0"/>
          </p:cNvCxnSpPr>
          <p:nvPr/>
        </p:nvCxnSpPr>
        <p:spPr>
          <a:xfrm>
            <a:off x="7741658" y="4733370"/>
            <a:ext cx="35257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AutoShape 44"/>
          <p:cNvSpPr>
            <a:spLocks noChangeArrowheads="1"/>
          </p:cNvSpPr>
          <p:nvPr/>
        </p:nvSpPr>
        <p:spPr bwMode="auto">
          <a:xfrm>
            <a:off x="4362875" y="5509913"/>
            <a:ext cx="3267701" cy="1033463"/>
          </a:xfrm>
          <a:prstGeom prst="wedgeRoundRectCallout">
            <a:avLst>
              <a:gd name="adj1" fmla="val 47424"/>
              <a:gd name="adj2" fmla="val -89602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 smtClean="0">
                <a:solidFill>
                  <a:srgbClr val="0000FF"/>
                </a:solidFill>
                <a:latin typeface="Arial" panose="020B0604020202020204" pitchFamily="34" charset="0"/>
              </a:rPr>
              <a:t>Final output gate</a:t>
            </a:r>
            <a:endParaRPr lang="en-US" altLang="en-US" sz="1800" b="1" dirty="0">
              <a:solidFill>
                <a:srgbClr val="0000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 smtClean="0">
                <a:latin typeface="Arial" panose="020B0604020202020204" pitchFamily="34" charset="0"/>
              </a:rPr>
              <a:t>y</a:t>
            </a:r>
            <a:r>
              <a:rPr lang="en-US" altLang="en-US" sz="1800" baseline="-25000" dirty="0" err="1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 = (1 - </a:t>
            </a:r>
            <a:r>
              <a:rPr lang="en-US" altLang="en-US" sz="1800" dirty="0" err="1" smtClean="0">
                <a:latin typeface="Arial" panose="020B0604020202020204" pitchFamily="34" charset="0"/>
              </a:rPr>
              <a:t>u</a:t>
            </a:r>
            <a:r>
              <a:rPr lang="en-US" altLang="en-US" sz="1800" baseline="-25000" dirty="0" err="1" smtClean="0">
                <a:latin typeface="Arial" panose="020B0604020202020204" pitchFamily="34" charset="0"/>
              </a:rPr>
              <a:t>t</a:t>
            </a:r>
            <a:r>
              <a:rPr lang="en-US" altLang="en-US" sz="1800" dirty="0" smtClean="0">
                <a:latin typeface="Arial" panose="020B0604020202020204" pitchFamily="34" charset="0"/>
              </a:rPr>
              <a:t>) </a:t>
            </a:r>
            <a:r>
              <a:rPr lang="en-US" altLang="en-US" sz="1800" baseline="30000" dirty="0" smtClean="0">
                <a:latin typeface="Arial" panose="020B0604020202020204" pitchFamily="34" charset="0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</a:rPr>
              <a:t> 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t-1</a:t>
            </a:r>
            <a:r>
              <a:rPr lang="en-US" altLang="en-US" sz="1800" dirty="0" smtClean="0">
                <a:latin typeface="Arial" panose="020B0604020202020204" pitchFamily="34" charset="0"/>
              </a:rPr>
              <a:t> + </a:t>
            </a:r>
            <a:r>
              <a:rPr lang="en-US" altLang="en-US" sz="1800" dirty="0" err="1" smtClean="0">
                <a:latin typeface="Arial" panose="020B0604020202020204" pitchFamily="34" charset="0"/>
              </a:rPr>
              <a:t>u</a:t>
            </a:r>
            <a:r>
              <a:rPr lang="en-US" altLang="en-US" sz="1800" baseline="-25000" dirty="0" err="1" smtClean="0">
                <a:latin typeface="Arial" panose="020B0604020202020204" pitchFamily="34" charset="0"/>
              </a:rPr>
              <a:t>t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 </a:t>
            </a:r>
            <a:r>
              <a:rPr lang="en-US" altLang="en-US" sz="1800" baseline="30000" dirty="0" smtClean="0">
                <a:latin typeface="Arial" panose="020B0604020202020204" pitchFamily="34" charset="0"/>
              </a:rPr>
              <a:t>. </a:t>
            </a:r>
            <a:r>
              <a:rPr lang="en-US" altLang="en-US" sz="1800" dirty="0" smtClean="0">
                <a:latin typeface="Arial" panose="020B0604020202020204" pitchFamily="34" charset="0"/>
              </a:rPr>
              <a:t>a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t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  <p:grpSp>
        <p:nvGrpSpPr>
          <p:cNvPr id="132" name="Group 131"/>
          <p:cNvGrpSpPr>
            <a:grpSpLocks/>
          </p:cNvGrpSpPr>
          <p:nvPr/>
        </p:nvGrpSpPr>
        <p:grpSpPr bwMode="auto">
          <a:xfrm>
            <a:off x="3511550" y="4577844"/>
            <a:ext cx="2979790" cy="540857"/>
            <a:chOff x="3510827" y="1994795"/>
            <a:chExt cx="1592339" cy="748405"/>
          </a:xfrm>
        </p:grpSpPr>
        <p:cxnSp>
          <p:nvCxnSpPr>
            <p:cNvPr id="133" name="Straight Connector 132"/>
            <p:cNvCxnSpPr/>
            <p:nvPr/>
          </p:nvCxnSpPr>
          <p:spPr>
            <a:xfrm>
              <a:off x="3510827" y="1994795"/>
              <a:ext cx="0" cy="748405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Arrow Connector 133"/>
            <p:cNvCxnSpPr/>
            <p:nvPr/>
          </p:nvCxnSpPr>
          <p:spPr>
            <a:xfrm>
              <a:off x="3510827" y="2743200"/>
              <a:ext cx="1592339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1" name="TextBox 11"/>
          <p:cNvSpPr txBox="1">
            <a:spLocks noChangeArrowheads="1"/>
          </p:cNvSpPr>
          <p:nvPr/>
        </p:nvSpPr>
        <p:spPr bwMode="auto">
          <a:xfrm>
            <a:off x="157956" y="2516227"/>
            <a:ext cx="2607640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>
                <a:latin typeface="Arial" panose="020B0604020202020204" pitchFamily="34" charset="0"/>
              </a:rPr>
              <a:t>r</a:t>
            </a:r>
            <a:r>
              <a:rPr lang="en-US" altLang="en-US" sz="1800" baseline="-25000" dirty="0" err="1">
                <a:latin typeface="Arial" panose="020B0604020202020204" pitchFamily="34" charset="0"/>
              </a:rPr>
              <a:t>t</a:t>
            </a:r>
            <a:r>
              <a:rPr lang="en-US" altLang="en-US" sz="1800" dirty="0">
                <a:latin typeface="Arial" panose="020B0604020202020204" pitchFamily="34" charset="0"/>
              </a:rPr>
              <a:t> = 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(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W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r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] + 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b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r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02" name="TextBox 11"/>
          <p:cNvSpPr txBox="1">
            <a:spLocks noChangeArrowheads="1"/>
          </p:cNvSpPr>
          <p:nvPr/>
        </p:nvSpPr>
        <p:spPr bwMode="auto">
          <a:xfrm>
            <a:off x="153361" y="3005415"/>
            <a:ext cx="3031898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a</a:t>
            </a:r>
            <a:r>
              <a:rPr lang="en-US" altLang="en-US" sz="1800" baseline="-25000" dirty="0">
                <a:latin typeface="Arial" panose="020B0604020202020204" pitchFamily="34" charset="0"/>
              </a:rPr>
              <a:t>t</a:t>
            </a:r>
            <a:r>
              <a:rPr lang="en-US" altLang="en-US" sz="1800" dirty="0">
                <a:latin typeface="Arial" panose="020B0604020202020204" pitchFamily="34" charset="0"/>
              </a:rPr>
              <a:t> = 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tanh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(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W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a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, 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r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baseline="-25000" dirty="0"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en-US" altLang="en-US" sz="1800" baseline="30000" dirty="0">
                <a:latin typeface="Arial" panose="020B0604020202020204" pitchFamily="34" charset="0"/>
                <a:sym typeface="Symbol" panose="05050102010706020507" pitchFamily="18" charset="2"/>
              </a:rPr>
              <a:t>. 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y</a:t>
            </a:r>
            <a:r>
              <a:rPr lang="en-US" altLang="en-US" sz="1800" baseline="-25000" dirty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] + 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b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a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04" name="TextBox 11"/>
          <p:cNvSpPr txBox="1">
            <a:spLocks noChangeArrowheads="1"/>
          </p:cNvSpPr>
          <p:nvPr/>
        </p:nvSpPr>
        <p:spPr bwMode="auto">
          <a:xfrm>
            <a:off x="178165" y="3521451"/>
            <a:ext cx="2607640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>
                <a:latin typeface="Arial" panose="020B0604020202020204" pitchFamily="34" charset="0"/>
              </a:rPr>
              <a:t>u</a:t>
            </a:r>
            <a:r>
              <a:rPr lang="en-US" altLang="en-US" sz="1800" baseline="-25000" dirty="0" err="1">
                <a:latin typeface="Arial" panose="020B0604020202020204" pitchFamily="34" charset="0"/>
              </a:rPr>
              <a:t>t</a:t>
            </a:r>
            <a:r>
              <a:rPr lang="en-US" altLang="en-US" sz="1800" dirty="0">
                <a:latin typeface="Arial" panose="020B0604020202020204" pitchFamily="34" charset="0"/>
              </a:rPr>
              <a:t> = 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(W</a:t>
            </a:r>
            <a:r>
              <a:rPr lang="en-US" altLang="en-US" sz="1800" baseline="-25000" dirty="0">
                <a:latin typeface="Arial" panose="020B0604020202020204" pitchFamily="34" charset="0"/>
                <a:sym typeface="Symbol" panose="05050102010706020507" pitchFamily="18" charset="2"/>
              </a:rPr>
              <a:t>u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] + 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b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u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05" name="TextBox 11"/>
          <p:cNvSpPr txBox="1">
            <a:spLocks noChangeArrowheads="1"/>
          </p:cNvSpPr>
          <p:nvPr/>
        </p:nvSpPr>
        <p:spPr bwMode="auto">
          <a:xfrm>
            <a:off x="170196" y="4091126"/>
            <a:ext cx="2607640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>
                <a:latin typeface="Arial" panose="020B0604020202020204" pitchFamily="34" charset="0"/>
              </a:rPr>
              <a:t>y</a:t>
            </a:r>
            <a:r>
              <a:rPr lang="en-US" altLang="en-US" sz="1800" baseline="-25000" dirty="0" err="1">
                <a:latin typeface="Arial" panose="020B0604020202020204" pitchFamily="34" charset="0"/>
              </a:rPr>
              <a:t>t</a:t>
            </a:r>
            <a:r>
              <a:rPr lang="en-US" altLang="en-US" sz="1800" dirty="0">
                <a:latin typeface="Arial" panose="020B0604020202020204" pitchFamily="34" charset="0"/>
              </a:rPr>
              <a:t> = (1 - </a:t>
            </a:r>
            <a:r>
              <a:rPr lang="en-US" altLang="en-US" sz="1800" dirty="0" err="1">
                <a:latin typeface="Arial" panose="020B0604020202020204" pitchFamily="34" charset="0"/>
              </a:rPr>
              <a:t>u</a:t>
            </a:r>
            <a:r>
              <a:rPr lang="en-US" altLang="en-US" sz="1800" baseline="-25000" dirty="0" err="1">
                <a:latin typeface="Arial" panose="020B0604020202020204" pitchFamily="34" charset="0"/>
              </a:rPr>
              <a:t>t</a:t>
            </a:r>
            <a:r>
              <a:rPr lang="en-US" altLang="en-US" sz="1800" dirty="0">
                <a:latin typeface="Arial" panose="020B0604020202020204" pitchFamily="34" charset="0"/>
              </a:rPr>
              <a:t>) </a:t>
            </a:r>
            <a:r>
              <a:rPr lang="en-US" altLang="en-US" sz="1800" baseline="30000" dirty="0">
                <a:latin typeface="Arial" panose="020B0604020202020204" pitchFamily="34" charset="0"/>
              </a:rPr>
              <a:t>.</a:t>
            </a:r>
            <a:r>
              <a:rPr lang="en-US" altLang="en-US" sz="1800" dirty="0">
                <a:latin typeface="Arial" panose="020B0604020202020204" pitchFamily="34" charset="0"/>
              </a:rPr>
              <a:t> y</a:t>
            </a:r>
            <a:r>
              <a:rPr lang="en-US" altLang="en-US" sz="1800" baseline="-25000" dirty="0">
                <a:latin typeface="Arial" panose="020B0604020202020204" pitchFamily="34" charset="0"/>
              </a:rPr>
              <a:t>t-1</a:t>
            </a:r>
            <a:r>
              <a:rPr lang="en-US" altLang="en-US" sz="1800" dirty="0">
                <a:latin typeface="Arial" panose="020B0604020202020204" pitchFamily="34" charset="0"/>
              </a:rPr>
              <a:t> + </a:t>
            </a:r>
            <a:r>
              <a:rPr lang="en-US" altLang="en-US" sz="1800" dirty="0" err="1">
                <a:latin typeface="Arial" panose="020B0604020202020204" pitchFamily="34" charset="0"/>
              </a:rPr>
              <a:t>u</a:t>
            </a:r>
            <a:r>
              <a:rPr lang="en-US" altLang="en-US" sz="1800" baseline="-25000" dirty="0" err="1">
                <a:latin typeface="Arial" panose="020B0604020202020204" pitchFamily="34" charset="0"/>
              </a:rPr>
              <a:t>t</a:t>
            </a:r>
            <a:r>
              <a:rPr lang="en-US" altLang="en-US" sz="1800" baseline="-25000" dirty="0">
                <a:latin typeface="Arial" panose="020B0604020202020204" pitchFamily="34" charset="0"/>
              </a:rPr>
              <a:t> </a:t>
            </a:r>
            <a:r>
              <a:rPr lang="en-US" altLang="en-US" sz="1800" baseline="30000" dirty="0">
                <a:latin typeface="Arial" panose="020B0604020202020204" pitchFamily="34" charset="0"/>
              </a:rPr>
              <a:t>. </a:t>
            </a:r>
            <a:r>
              <a:rPr lang="en-US" altLang="en-US" sz="1800" dirty="0">
                <a:latin typeface="Arial" panose="020B0604020202020204" pitchFamily="34" charset="0"/>
              </a:rPr>
              <a:t>a</a:t>
            </a:r>
            <a:r>
              <a:rPr lang="en-US" altLang="en-US" sz="1800" baseline="-25000" dirty="0">
                <a:latin typeface="Arial" panose="020B0604020202020204" pitchFamily="34" charset="0"/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3008454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18" grpId="0" animBg="1"/>
      <p:bldP spid="121" grpId="0" animBg="1"/>
      <p:bldP spid="122" grpId="0" animBg="1"/>
      <p:bldP spid="127" grpId="0" animBg="1"/>
      <p:bldP spid="131" grpId="0" animBg="1"/>
      <p:bldP spid="105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3789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EDC3753-2886-4953-AB17-A52F03BE69D5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89</a:t>
            </a:fld>
            <a:endParaRPr lang="en-US" altLang="zh-TW" sz="1400" smtClean="0"/>
          </a:p>
        </p:txBody>
      </p:sp>
      <p:sp>
        <p:nvSpPr>
          <p:cNvPr id="37893" name="TextBox 1"/>
          <p:cNvSpPr txBox="1">
            <a:spLocks noChangeArrowheads="1"/>
          </p:cNvSpPr>
          <p:nvPr/>
        </p:nvSpPr>
        <p:spPr bwMode="auto">
          <a:xfrm>
            <a:off x="241300" y="760413"/>
            <a:ext cx="2008188" cy="36988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t-1</a:t>
            </a:r>
          </a:p>
        </p:txBody>
      </p:sp>
      <p:sp>
        <p:nvSpPr>
          <p:cNvPr id="37894" name="TextBox 11"/>
          <p:cNvSpPr txBox="1">
            <a:spLocks noChangeArrowheads="1"/>
          </p:cNvSpPr>
          <p:nvPr/>
        </p:nvSpPr>
        <p:spPr bwMode="auto">
          <a:xfrm>
            <a:off x="171450" y="1995488"/>
            <a:ext cx="2008188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</a:t>
            </a:r>
          </a:p>
        </p:txBody>
      </p:sp>
      <p:grpSp>
        <p:nvGrpSpPr>
          <p:cNvPr id="37895" name="Group 1"/>
          <p:cNvGrpSpPr>
            <a:grpSpLocks/>
          </p:cNvGrpSpPr>
          <p:nvPr/>
        </p:nvGrpSpPr>
        <p:grpSpPr bwMode="auto">
          <a:xfrm>
            <a:off x="2314575" y="1676400"/>
            <a:ext cx="6705600" cy="3500438"/>
            <a:chOff x="1308088" y="2108051"/>
            <a:chExt cx="6703663" cy="3502978"/>
          </a:xfrm>
        </p:grpSpPr>
        <p:sp>
          <p:nvSpPr>
            <p:cNvPr id="37948" name="Rectangle 4"/>
            <p:cNvSpPr>
              <a:spLocks noChangeArrowheads="1"/>
            </p:cNvSpPr>
            <p:nvPr/>
          </p:nvSpPr>
          <p:spPr bwMode="auto">
            <a:xfrm>
              <a:off x="2059718" y="2108051"/>
              <a:ext cx="5009335" cy="350297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37949" name="Line 5"/>
            <p:cNvSpPr>
              <a:spLocks noChangeShapeType="1"/>
            </p:cNvSpPr>
            <p:nvPr/>
          </p:nvSpPr>
          <p:spPr bwMode="auto">
            <a:xfrm>
              <a:off x="1623255" y="2616876"/>
              <a:ext cx="436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50" name="Line 8"/>
            <p:cNvSpPr>
              <a:spLocks noChangeShapeType="1"/>
            </p:cNvSpPr>
            <p:nvPr/>
          </p:nvSpPr>
          <p:spPr bwMode="auto">
            <a:xfrm flipV="1">
              <a:off x="7086077" y="5167239"/>
              <a:ext cx="48422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51" name="Text Box 11"/>
            <p:cNvSpPr txBox="1">
              <a:spLocks noChangeArrowheads="1"/>
            </p:cNvSpPr>
            <p:nvPr/>
          </p:nvSpPr>
          <p:spPr bwMode="auto">
            <a:xfrm>
              <a:off x="1308088" y="2393420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x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  <p:sp>
          <p:nvSpPr>
            <p:cNvPr id="37952" name="Text Box 14"/>
            <p:cNvSpPr txBox="1">
              <a:spLocks noChangeArrowheads="1"/>
            </p:cNvSpPr>
            <p:nvPr/>
          </p:nvSpPr>
          <p:spPr bwMode="auto">
            <a:xfrm>
              <a:off x="7668443" y="4929409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37896" name="TextBox 21"/>
          <p:cNvSpPr txBox="1">
            <a:spLocks noChangeArrowheads="1"/>
          </p:cNvSpPr>
          <p:nvPr/>
        </p:nvSpPr>
        <p:spPr bwMode="auto">
          <a:xfrm>
            <a:off x="92075" y="5602288"/>
            <a:ext cx="2017713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t+1</a:t>
            </a:r>
          </a:p>
        </p:txBody>
      </p:sp>
      <p:grpSp>
        <p:nvGrpSpPr>
          <p:cNvPr id="37897" name="Group 40"/>
          <p:cNvGrpSpPr>
            <a:grpSpLocks/>
          </p:cNvGrpSpPr>
          <p:nvPr/>
        </p:nvGrpSpPr>
        <p:grpSpPr bwMode="auto">
          <a:xfrm>
            <a:off x="2286000" y="12700"/>
            <a:ext cx="6754813" cy="1290638"/>
            <a:chOff x="2362200" y="1840087"/>
            <a:chExt cx="6755125" cy="1291298"/>
          </a:xfrm>
        </p:grpSpPr>
        <p:grpSp>
          <p:nvGrpSpPr>
            <p:cNvPr id="37939" name="Group 1"/>
            <p:cNvGrpSpPr>
              <a:grpSpLocks/>
            </p:cNvGrpSpPr>
            <p:nvPr/>
          </p:nvGrpSpPr>
          <p:grpSpPr bwMode="auto">
            <a:xfrm>
              <a:off x="2362200" y="2469397"/>
              <a:ext cx="6755125" cy="661988"/>
              <a:chOff x="1202608" y="3809444"/>
              <a:chExt cx="6754029" cy="662448"/>
            </a:xfrm>
          </p:grpSpPr>
          <p:sp>
            <p:nvSpPr>
              <p:cNvPr id="37943" name="Rectangle 4"/>
              <p:cNvSpPr>
                <a:spLocks noChangeArrowheads="1"/>
              </p:cNvSpPr>
              <p:nvPr/>
            </p:nvSpPr>
            <p:spPr bwMode="auto">
              <a:xfrm>
                <a:off x="1954231" y="3809444"/>
                <a:ext cx="5038636" cy="662448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RNN</a:t>
                </a:r>
              </a:p>
            </p:txBody>
          </p:sp>
          <p:sp>
            <p:nvSpPr>
              <p:cNvPr id="37944" name="Line 5"/>
              <p:cNvSpPr>
                <a:spLocks noChangeShapeType="1"/>
              </p:cNvSpPr>
              <p:nvPr/>
            </p:nvSpPr>
            <p:spPr bwMode="auto">
              <a:xfrm>
                <a:off x="1593956" y="4089272"/>
                <a:ext cx="360274" cy="120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45" name="Line 8"/>
              <p:cNvSpPr>
                <a:spLocks noChangeShapeType="1"/>
              </p:cNvSpPr>
              <p:nvPr/>
            </p:nvSpPr>
            <p:spPr bwMode="auto">
              <a:xfrm>
                <a:off x="6992868" y="4089273"/>
                <a:ext cx="408030" cy="120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46" name="Text Box 11"/>
              <p:cNvSpPr txBox="1">
                <a:spLocks noChangeArrowheads="1"/>
              </p:cNvSpPr>
              <p:nvPr/>
            </p:nvSpPr>
            <p:spPr bwMode="auto">
              <a:xfrm>
                <a:off x="1202608" y="3865817"/>
                <a:ext cx="479540" cy="3695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x</a:t>
                </a:r>
                <a:r>
                  <a:rPr lang="en-US" altLang="en-US" sz="1800" baseline="-25000">
                    <a:latin typeface="Arial" panose="020B0604020202020204" pitchFamily="34" charset="0"/>
                  </a:rPr>
                  <a:t>t-1</a:t>
                </a:r>
              </a:p>
            </p:txBody>
          </p:sp>
          <p:sp>
            <p:nvSpPr>
              <p:cNvPr id="37947" name="Text Box 14"/>
              <p:cNvSpPr txBox="1">
                <a:spLocks noChangeArrowheads="1"/>
              </p:cNvSpPr>
              <p:nvPr/>
            </p:nvSpPr>
            <p:spPr bwMode="auto">
              <a:xfrm>
                <a:off x="7477097" y="3904479"/>
                <a:ext cx="479540" cy="3695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y</a:t>
                </a:r>
                <a:r>
                  <a:rPr lang="en-US" altLang="en-US" sz="1800" baseline="-25000">
                    <a:latin typeface="Arial" panose="020B0604020202020204" pitchFamily="34" charset="0"/>
                  </a:rPr>
                  <a:t>t-1</a:t>
                </a:r>
              </a:p>
            </p:txBody>
          </p:sp>
        </p:grpSp>
        <p:grpSp>
          <p:nvGrpSpPr>
            <p:cNvPr id="37940" name="Group 18"/>
            <p:cNvGrpSpPr>
              <a:grpSpLocks/>
            </p:cNvGrpSpPr>
            <p:nvPr/>
          </p:nvGrpSpPr>
          <p:grpSpPr bwMode="auto">
            <a:xfrm>
              <a:off x="7204502" y="1840087"/>
              <a:ext cx="415498" cy="646669"/>
              <a:chOff x="7204502" y="1840087"/>
              <a:chExt cx="415498" cy="646669"/>
            </a:xfrm>
          </p:grpSpPr>
          <p:cxnSp>
            <p:nvCxnSpPr>
              <p:cNvPr id="7" name="Straight Arrow Connector 6"/>
              <p:cNvCxnSpPr/>
              <p:nvPr/>
            </p:nvCxnSpPr>
            <p:spPr>
              <a:xfrm>
                <a:off x="7423384" y="2227635"/>
                <a:ext cx="0" cy="25889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942" name="TextBox 10"/>
              <p:cNvSpPr txBox="1">
                <a:spLocks noChangeArrowheads="1"/>
              </p:cNvSpPr>
              <p:nvPr/>
            </p:nvSpPr>
            <p:spPr bwMode="auto">
              <a:xfrm>
                <a:off x="7204502" y="1840087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grpSp>
        <p:nvGrpSpPr>
          <p:cNvPr id="37898" name="Group 39"/>
          <p:cNvGrpSpPr>
            <a:grpSpLocks/>
          </p:cNvGrpSpPr>
          <p:nvPr/>
        </p:nvGrpSpPr>
        <p:grpSpPr bwMode="auto">
          <a:xfrm>
            <a:off x="2209800" y="5538788"/>
            <a:ext cx="6945313" cy="1209675"/>
            <a:chOff x="2314084" y="4519612"/>
            <a:chExt cx="6946011" cy="1209034"/>
          </a:xfrm>
        </p:grpSpPr>
        <p:grpSp>
          <p:nvGrpSpPr>
            <p:cNvPr id="37930" name="Group 1"/>
            <p:cNvGrpSpPr>
              <a:grpSpLocks/>
            </p:cNvGrpSpPr>
            <p:nvPr/>
          </p:nvGrpSpPr>
          <p:grpSpPr bwMode="auto">
            <a:xfrm>
              <a:off x="2314084" y="4519612"/>
              <a:ext cx="6946011" cy="661988"/>
              <a:chOff x="1164890" y="3809444"/>
              <a:chExt cx="6944881" cy="662448"/>
            </a:xfrm>
          </p:grpSpPr>
          <p:sp>
            <p:nvSpPr>
              <p:cNvPr id="37934" name="Rectangle 4"/>
              <p:cNvSpPr>
                <a:spLocks noChangeArrowheads="1"/>
              </p:cNvSpPr>
              <p:nvPr/>
            </p:nvSpPr>
            <p:spPr bwMode="auto">
              <a:xfrm>
                <a:off x="2002955" y="3809444"/>
                <a:ext cx="5045405" cy="662448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 dirty="0" smtClean="0">
                    <a:latin typeface="Arial" panose="020B0604020202020204" pitchFamily="34" charset="0"/>
                  </a:rPr>
                  <a:t>GRU</a:t>
                </a:r>
                <a:endParaRPr lang="en-US" altLang="en-US" sz="18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7935" name="Line 5"/>
              <p:cNvSpPr>
                <a:spLocks noChangeShapeType="1"/>
              </p:cNvSpPr>
              <p:nvPr/>
            </p:nvSpPr>
            <p:spPr bwMode="auto">
              <a:xfrm>
                <a:off x="1622041" y="4089273"/>
                <a:ext cx="36025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36" name="Line 8"/>
              <p:cNvSpPr>
                <a:spLocks noChangeShapeType="1"/>
              </p:cNvSpPr>
              <p:nvPr/>
            </p:nvSpPr>
            <p:spPr bwMode="auto">
              <a:xfrm>
                <a:off x="7031335" y="4089273"/>
                <a:ext cx="48422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37" name="Text Box 11"/>
              <p:cNvSpPr txBox="1">
                <a:spLocks noChangeArrowheads="1"/>
              </p:cNvSpPr>
              <p:nvPr/>
            </p:nvSpPr>
            <p:spPr bwMode="auto">
              <a:xfrm>
                <a:off x="1164890" y="3865817"/>
                <a:ext cx="518007" cy="3695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x</a:t>
                </a:r>
                <a:r>
                  <a:rPr lang="en-US" altLang="en-US" sz="1800" baseline="-25000">
                    <a:latin typeface="Arial" panose="020B0604020202020204" pitchFamily="34" charset="0"/>
                  </a:rPr>
                  <a:t>t+1</a:t>
                </a:r>
              </a:p>
            </p:txBody>
          </p:sp>
          <p:sp>
            <p:nvSpPr>
              <p:cNvPr id="37938" name="Text Box 14"/>
              <p:cNvSpPr txBox="1">
                <a:spLocks noChangeArrowheads="1"/>
              </p:cNvSpPr>
              <p:nvPr/>
            </p:nvSpPr>
            <p:spPr bwMode="auto">
              <a:xfrm>
                <a:off x="7591764" y="3892424"/>
                <a:ext cx="518007" cy="3695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y</a:t>
                </a:r>
                <a:r>
                  <a:rPr lang="en-US" altLang="en-US" sz="1800" baseline="-25000">
                    <a:latin typeface="Arial" panose="020B0604020202020204" pitchFamily="34" charset="0"/>
                  </a:rPr>
                  <a:t>t+1</a:t>
                </a:r>
              </a:p>
            </p:txBody>
          </p:sp>
        </p:grpSp>
        <p:grpSp>
          <p:nvGrpSpPr>
            <p:cNvPr id="37931" name="Group 19"/>
            <p:cNvGrpSpPr>
              <a:grpSpLocks/>
            </p:cNvGrpSpPr>
            <p:nvPr/>
          </p:nvGrpSpPr>
          <p:grpSpPr bwMode="auto">
            <a:xfrm>
              <a:off x="7267084" y="5181600"/>
              <a:ext cx="415498" cy="547046"/>
              <a:chOff x="7267084" y="5181600"/>
              <a:chExt cx="415498" cy="547046"/>
            </a:xfrm>
          </p:grpSpPr>
          <p:cxnSp>
            <p:nvCxnSpPr>
              <p:cNvPr id="45" name="Straight Arrow Connector 44"/>
              <p:cNvCxnSpPr/>
              <p:nvPr/>
            </p:nvCxnSpPr>
            <p:spPr>
              <a:xfrm>
                <a:off x="7516845" y="5181248"/>
                <a:ext cx="0" cy="26021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933" name="TextBox 46"/>
              <p:cNvSpPr txBox="1">
                <a:spLocks noChangeArrowheads="1"/>
              </p:cNvSpPr>
              <p:nvPr/>
            </p:nvSpPr>
            <p:spPr bwMode="auto">
              <a:xfrm>
                <a:off x="7267084" y="5359314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grpSp>
        <p:nvGrpSpPr>
          <p:cNvPr id="37899" name="Group 32"/>
          <p:cNvGrpSpPr>
            <a:grpSpLocks/>
          </p:cNvGrpSpPr>
          <p:nvPr/>
        </p:nvGrpSpPr>
        <p:grpSpPr bwMode="auto">
          <a:xfrm>
            <a:off x="7867650" y="920750"/>
            <a:ext cx="414338" cy="755650"/>
            <a:chOff x="7867485" y="921347"/>
            <a:chExt cx="413763" cy="755053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8281248" y="921347"/>
              <a:ext cx="0" cy="5742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867485" y="1495568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7867485" y="1495568"/>
              <a:ext cx="0" cy="1808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900" name="Group 48"/>
          <p:cNvGrpSpPr>
            <a:grpSpLocks/>
          </p:cNvGrpSpPr>
          <p:nvPr/>
        </p:nvGrpSpPr>
        <p:grpSpPr bwMode="auto">
          <a:xfrm>
            <a:off x="7848600" y="4745038"/>
            <a:ext cx="412750" cy="755650"/>
            <a:chOff x="7867485" y="921347"/>
            <a:chExt cx="413763" cy="755053"/>
          </a:xfrm>
        </p:grpSpPr>
        <p:cxnSp>
          <p:nvCxnSpPr>
            <p:cNvPr id="50" name="Straight Connector 49"/>
            <p:cNvCxnSpPr/>
            <p:nvPr/>
          </p:nvCxnSpPr>
          <p:spPr>
            <a:xfrm>
              <a:off x="8281248" y="921347"/>
              <a:ext cx="0" cy="5742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7867485" y="1495568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>
              <a:off x="7867485" y="1495568"/>
              <a:ext cx="0" cy="1808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901" name="Group 52"/>
          <p:cNvGrpSpPr>
            <a:grpSpLocks/>
          </p:cNvGrpSpPr>
          <p:nvPr/>
        </p:nvGrpSpPr>
        <p:grpSpPr bwMode="auto">
          <a:xfrm>
            <a:off x="7827963" y="5818188"/>
            <a:ext cx="414337" cy="654050"/>
            <a:chOff x="7867485" y="1023124"/>
            <a:chExt cx="413763" cy="653276"/>
          </a:xfrm>
        </p:grpSpPr>
        <p:cxnSp>
          <p:nvCxnSpPr>
            <p:cNvPr id="54" name="Straight Connector 53"/>
            <p:cNvCxnSpPr/>
            <p:nvPr/>
          </p:nvCxnSpPr>
          <p:spPr>
            <a:xfrm>
              <a:off x="8281248" y="1023124"/>
              <a:ext cx="0" cy="4725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7867485" y="1495639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>
              <a:off x="7867485" y="1495639"/>
              <a:ext cx="0" cy="18076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902" name="Oval 39"/>
          <p:cNvSpPr>
            <a:spLocks noChangeArrowheads="1"/>
          </p:cNvSpPr>
          <p:nvPr/>
        </p:nvSpPr>
        <p:spPr bwMode="auto">
          <a:xfrm>
            <a:off x="3979863" y="1981200"/>
            <a:ext cx="830262" cy="43338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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3067050" y="2179638"/>
            <a:ext cx="887413" cy="190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904" name="Group 47"/>
          <p:cNvGrpSpPr>
            <a:grpSpLocks/>
          </p:cNvGrpSpPr>
          <p:nvPr/>
        </p:nvGrpSpPr>
        <p:grpSpPr bwMode="auto">
          <a:xfrm>
            <a:off x="3511550" y="1655763"/>
            <a:ext cx="4356100" cy="401637"/>
            <a:chOff x="3510828" y="1655240"/>
            <a:chExt cx="4356658" cy="402160"/>
          </a:xfrm>
        </p:grpSpPr>
        <p:cxnSp>
          <p:nvCxnSpPr>
            <p:cNvPr id="57" name="Straight Connector 56"/>
            <p:cNvCxnSpPr/>
            <p:nvPr/>
          </p:nvCxnSpPr>
          <p:spPr>
            <a:xfrm>
              <a:off x="7867486" y="1655240"/>
              <a:ext cx="0" cy="173262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H="1">
              <a:off x="3510828" y="1828502"/>
              <a:ext cx="4356658" cy="0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3510828" y="1828502"/>
              <a:ext cx="0" cy="228898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/>
            <p:nvPr/>
          </p:nvCxnSpPr>
          <p:spPr>
            <a:xfrm>
              <a:off x="3510828" y="2057400"/>
              <a:ext cx="527118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905" name="Group 64"/>
          <p:cNvGrpSpPr>
            <a:grpSpLocks/>
          </p:cNvGrpSpPr>
          <p:nvPr/>
        </p:nvGrpSpPr>
        <p:grpSpPr bwMode="auto">
          <a:xfrm>
            <a:off x="4826000" y="1814513"/>
            <a:ext cx="731838" cy="700087"/>
            <a:chOff x="4785562" y="2444944"/>
            <a:chExt cx="731420" cy="866477"/>
          </a:xfrm>
        </p:grpSpPr>
        <p:grpSp>
          <p:nvGrpSpPr>
            <p:cNvPr id="37913" name="Group 11281"/>
            <p:cNvGrpSpPr>
              <a:grpSpLocks/>
            </p:cNvGrpSpPr>
            <p:nvPr/>
          </p:nvGrpSpPr>
          <p:grpSpPr bwMode="auto">
            <a:xfrm>
              <a:off x="4785562" y="2444944"/>
              <a:ext cx="731420" cy="387066"/>
              <a:chOff x="4785562" y="2444944"/>
              <a:chExt cx="731420" cy="387066"/>
            </a:xfrm>
          </p:grpSpPr>
          <p:cxnSp>
            <p:nvCxnSpPr>
              <p:cNvPr id="68" name="Straight Connector 67"/>
              <p:cNvCxnSpPr/>
              <p:nvPr/>
            </p:nvCxnSpPr>
            <p:spPr>
              <a:xfrm>
                <a:off x="4785562" y="2832009"/>
                <a:ext cx="73142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916" name="TextBox 11280"/>
              <p:cNvSpPr txBox="1">
                <a:spLocks noChangeArrowheads="1"/>
              </p:cNvSpPr>
              <p:nvPr/>
            </p:nvSpPr>
            <p:spPr bwMode="auto">
              <a:xfrm>
                <a:off x="4962230" y="2444944"/>
                <a:ext cx="305049" cy="369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 dirty="0" err="1">
                    <a:latin typeface="Arial" panose="020B0604020202020204" pitchFamily="34" charset="0"/>
                  </a:rPr>
                  <a:t>r</a:t>
                </a:r>
                <a:r>
                  <a:rPr lang="en-US" altLang="en-US" sz="1800" baseline="-25000" dirty="0" err="1">
                    <a:latin typeface="Arial" panose="020B0604020202020204" pitchFamily="34" charset="0"/>
                  </a:rPr>
                  <a:t>t</a:t>
                </a:r>
                <a:endParaRPr lang="en-US" altLang="en-US" sz="1800" baseline="-25000" dirty="0">
                  <a:latin typeface="Arial" panose="020B0604020202020204" pitchFamily="34" charset="0"/>
                </a:endParaRPr>
              </a:p>
            </p:txBody>
          </p:sp>
        </p:grpSp>
        <p:cxnSp>
          <p:nvCxnSpPr>
            <p:cNvPr id="67" name="Straight Arrow Connector 66"/>
            <p:cNvCxnSpPr/>
            <p:nvPr/>
          </p:nvCxnSpPr>
          <p:spPr>
            <a:xfrm>
              <a:off x="5504289" y="2830045"/>
              <a:ext cx="0" cy="48137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79"/>
          <p:cNvGrpSpPr>
            <a:grpSpLocks/>
          </p:cNvGrpSpPr>
          <p:nvPr/>
        </p:nvGrpSpPr>
        <p:grpSpPr bwMode="auto">
          <a:xfrm>
            <a:off x="3352800" y="2179638"/>
            <a:ext cx="2971800" cy="1173162"/>
            <a:chOff x="3352800" y="2179461"/>
            <a:chExt cx="601807" cy="716139"/>
          </a:xfrm>
        </p:grpSpPr>
        <p:cxnSp>
          <p:nvCxnSpPr>
            <p:cNvPr id="81" name="Straight Connector 80"/>
            <p:cNvCxnSpPr/>
            <p:nvPr/>
          </p:nvCxnSpPr>
          <p:spPr>
            <a:xfrm>
              <a:off x="3352800" y="2179461"/>
              <a:ext cx="0" cy="7161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/>
            <p:nvPr/>
          </p:nvCxnSpPr>
          <p:spPr>
            <a:xfrm>
              <a:off x="3352800" y="2895600"/>
              <a:ext cx="60180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oup 82"/>
          <p:cNvGrpSpPr>
            <a:grpSpLocks/>
          </p:cNvGrpSpPr>
          <p:nvPr/>
        </p:nvGrpSpPr>
        <p:grpSpPr bwMode="auto">
          <a:xfrm>
            <a:off x="3511550" y="1995488"/>
            <a:ext cx="1589088" cy="747712"/>
            <a:chOff x="3510827" y="1994795"/>
            <a:chExt cx="1592339" cy="748405"/>
          </a:xfrm>
        </p:grpSpPr>
        <p:cxnSp>
          <p:nvCxnSpPr>
            <p:cNvPr id="84" name="Straight Connector 83"/>
            <p:cNvCxnSpPr/>
            <p:nvPr/>
          </p:nvCxnSpPr>
          <p:spPr>
            <a:xfrm>
              <a:off x="3510827" y="1994795"/>
              <a:ext cx="0" cy="748405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/>
            <p:cNvCxnSpPr/>
            <p:nvPr/>
          </p:nvCxnSpPr>
          <p:spPr>
            <a:xfrm>
              <a:off x="3510827" y="2743200"/>
              <a:ext cx="1592339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908" name="Oval 39"/>
          <p:cNvSpPr>
            <a:spLocks noChangeArrowheads="1"/>
          </p:cNvSpPr>
          <p:nvPr/>
        </p:nvSpPr>
        <p:spPr bwMode="auto">
          <a:xfrm>
            <a:off x="5100638" y="2565400"/>
            <a:ext cx="830262" cy="43338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x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sp>
        <p:nvSpPr>
          <p:cNvPr id="66" name="Oval 39"/>
          <p:cNvSpPr>
            <a:spLocks noChangeArrowheads="1"/>
          </p:cNvSpPr>
          <p:nvPr/>
        </p:nvSpPr>
        <p:spPr bwMode="auto">
          <a:xfrm>
            <a:off x="6273800" y="2565400"/>
            <a:ext cx="831850" cy="974402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latin typeface="Arial" panose="020B0604020202020204" pitchFamily="34" charset="0"/>
                <a:sym typeface="Symbol" panose="05050102010706020507" pitchFamily="18" charset="2"/>
              </a:rPr>
              <a:t></a:t>
            </a:r>
            <a:r>
              <a:rPr lang="en-US" altLang="en-US" sz="1600" dirty="0" err="1">
                <a:latin typeface="Arial" panose="020B0604020202020204" pitchFamily="34" charset="0"/>
                <a:sym typeface="Symbol" panose="05050102010706020507" pitchFamily="18" charset="2"/>
              </a:rPr>
              <a:t>tanh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5948360" y="2782094"/>
            <a:ext cx="37544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6685962" y="3539802"/>
            <a:ext cx="356188" cy="651198"/>
            <a:chOff x="6685962" y="3539802"/>
            <a:chExt cx="356188" cy="651198"/>
          </a:xfrm>
        </p:grpSpPr>
        <p:cxnSp>
          <p:nvCxnSpPr>
            <p:cNvPr id="8" name="Straight Arrow Connector 7"/>
            <p:cNvCxnSpPr/>
            <p:nvPr/>
          </p:nvCxnSpPr>
          <p:spPr>
            <a:xfrm>
              <a:off x="6689725" y="3539802"/>
              <a:ext cx="0" cy="65119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6685962" y="3657812"/>
              <a:ext cx="3561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t</a:t>
              </a:r>
              <a:endParaRPr lang="en-US" baseline="-25000" dirty="0"/>
            </a:p>
          </p:txBody>
        </p:sp>
      </p:grpSp>
      <p:sp>
        <p:nvSpPr>
          <p:cNvPr id="74" name="Oval 39"/>
          <p:cNvSpPr>
            <a:spLocks noChangeArrowheads="1"/>
          </p:cNvSpPr>
          <p:nvPr/>
        </p:nvSpPr>
        <p:spPr bwMode="auto">
          <a:xfrm>
            <a:off x="3783624" y="4469946"/>
            <a:ext cx="831850" cy="433387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latin typeface="Arial" panose="020B0604020202020204" pitchFamily="34" charset="0"/>
                <a:sym typeface="Symbol" panose="05050102010706020507" pitchFamily="18" charset="2"/>
              </a:rPr>
              <a:t>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grpSp>
        <p:nvGrpSpPr>
          <p:cNvPr id="90" name="Group 89"/>
          <p:cNvGrpSpPr>
            <a:grpSpLocks/>
          </p:cNvGrpSpPr>
          <p:nvPr/>
        </p:nvGrpSpPr>
        <p:grpSpPr bwMode="auto">
          <a:xfrm>
            <a:off x="3352800" y="3352802"/>
            <a:ext cx="429847" cy="1427447"/>
            <a:chOff x="3356227" y="2179599"/>
            <a:chExt cx="138124" cy="783500"/>
          </a:xfrm>
        </p:grpSpPr>
        <p:cxnSp>
          <p:nvCxnSpPr>
            <p:cNvPr id="91" name="Straight Connector 90"/>
            <p:cNvCxnSpPr/>
            <p:nvPr/>
          </p:nvCxnSpPr>
          <p:spPr>
            <a:xfrm flipH="1">
              <a:off x="3356227" y="2179599"/>
              <a:ext cx="2" cy="7835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/>
            <p:cNvCxnSpPr/>
            <p:nvPr/>
          </p:nvCxnSpPr>
          <p:spPr>
            <a:xfrm flipV="1">
              <a:off x="3356227" y="2958307"/>
              <a:ext cx="138124" cy="479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" name="Group 92"/>
          <p:cNvGrpSpPr>
            <a:grpSpLocks/>
          </p:cNvGrpSpPr>
          <p:nvPr/>
        </p:nvGrpSpPr>
        <p:grpSpPr bwMode="auto">
          <a:xfrm>
            <a:off x="3511550" y="2751486"/>
            <a:ext cx="271097" cy="1826357"/>
            <a:chOff x="3510827" y="1994795"/>
            <a:chExt cx="1592339" cy="748405"/>
          </a:xfrm>
        </p:grpSpPr>
        <p:cxnSp>
          <p:nvCxnSpPr>
            <p:cNvPr id="94" name="Straight Connector 93"/>
            <p:cNvCxnSpPr/>
            <p:nvPr/>
          </p:nvCxnSpPr>
          <p:spPr>
            <a:xfrm>
              <a:off x="3510827" y="1994795"/>
              <a:ext cx="0" cy="748405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/>
            <p:cNvCxnSpPr/>
            <p:nvPr/>
          </p:nvCxnSpPr>
          <p:spPr>
            <a:xfrm>
              <a:off x="3510827" y="2743200"/>
              <a:ext cx="1592339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" name="Group 95"/>
          <p:cNvGrpSpPr>
            <a:grpSpLocks/>
          </p:cNvGrpSpPr>
          <p:nvPr/>
        </p:nvGrpSpPr>
        <p:grpSpPr bwMode="auto">
          <a:xfrm>
            <a:off x="4588585" y="4339114"/>
            <a:ext cx="435327" cy="369332"/>
            <a:chOff x="4801725" y="4341970"/>
            <a:chExt cx="1020719" cy="370367"/>
          </a:xfrm>
        </p:grpSpPr>
        <p:cxnSp>
          <p:nvCxnSpPr>
            <p:cNvPr id="97" name="Straight Arrow Connector 96"/>
            <p:cNvCxnSpPr/>
            <p:nvPr/>
          </p:nvCxnSpPr>
          <p:spPr>
            <a:xfrm>
              <a:off x="4859308" y="4684183"/>
              <a:ext cx="96313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TextBox 36"/>
            <p:cNvSpPr txBox="1">
              <a:spLocks noChangeArrowheads="1"/>
            </p:cNvSpPr>
            <p:nvPr/>
          </p:nvSpPr>
          <p:spPr bwMode="auto">
            <a:xfrm>
              <a:off x="4801725" y="4341970"/>
              <a:ext cx="1020719" cy="370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dirty="0" err="1" smtClean="0">
                  <a:latin typeface="Arial" panose="020B0604020202020204" pitchFamily="34" charset="0"/>
                </a:rPr>
                <a:t>u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endParaRPr lang="en-US" altLang="en-US" sz="1800" baseline="-25000" dirty="0">
                <a:latin typeface="Arial" panose="020B0604020202020204" pitchFamily="34" charset="0"/>
              </a:endParaRPr>
            </a:p>
          </p:txBody>
        </p:sp>
      </p:grpSp>
      <p:sp>
        <p:nvSpPr>
          <p:cNvPr id="103" name="Oval 39"/>
          <p:cNvSpPr>
            <a:spLocks noChangeArrowheads="1"/>
          </p:cNvSpPr>
          <p:nvPr/>
        </p:nvSpPr>
        <p:spPr bwMode="auto">
          <a:xfrm>
            <a:off x="5321110" y="4759050"/>
            <a:ext cx="448056" cy="32126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smtClean="0">
                <a:latin typeface="Arial" panose="020B0604020202020204" pitchFamily="34" charset="0"/>
                <a:sym typeface="Symbol" panose="05050102010706020507" pitchFamily="18" charset="2"/>
              </a:rPr>
              <a:t>1-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5017839" y="4436276"/>
            <a:ext cx="1456963" cy="483408"/>
            <a:chOff x="5017839" y="4436276"/>
            <a:chExt cx="1456963" cy="483408"/>
          </a:xfrm>
        </p:grpSpPr>
        <p:cxnSp>
          <p:nvCxnSpPr>
            <p:cNvPr id="19" name="Straight Connector 18"/>
            <p:cNvCxnSpPr/>
            <p:nvPr/>
          </p:nvCxnSpPr>
          <p:spPr>
            <a:xfrm flipH="1">
              <a:off x="5017839" y="4436276"/>
              <a:ext cx="6073" cy="48340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5017839" y="4445994"/>
              <a:ext cx="145696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endCxn id="103" idx="2"/>
            </p:cNvCxnSpPr>
            <p:nvPr/>
          </p:nvCxnSpPr>
          <p:spPr>
            <a:xfrm>
              <a:off x="5017839" y="4919684"/>
              <a:ext cx="303271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1" name="Straight Arrow Connector 30"/>
          <p:cNvCxnSpPr/>
          <p:nvPr/>
        </p:nvCxnSpPr>
        <p:spPr>
          <a:xfrm>
            <a:off x="5769166" y="4919684"/>
            <a:ext cx="70563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Oval 39"/>
          <p:cNvSpPr>
            <a:spLocks noChangeArrowheads="1"/>
          </p:cNvSpPr>
          <p:nvPr/>
        </p:nvSpPr>
        <p:spPr bwMode="auto">
          <a:xfrm>
            <a:off x="6491340" y="4246218"/>
            <a:ext cx="448056" cy="375267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smtClean="0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sp>
        <p:nvSpPr>
          <p:cNvPr id="122" name="Oval 39"/>
          <p:cNvSpPr>
            <a:spLocks noChangeArrowheads="1"/>
          </p:cNvSpPr>
          <p:nvPr/>
        </p:nvSpPr>
        <p:spPr bwMode="auto">
          <a:xfrm>
            <a:off x="6491340" y="4757807"/>
            <a:ext cx="448056" cy="375267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smtClean="0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cxnSp>
        <p:nvCxnSpPr>
          <p:cNvPr id="124" name="Straight Arrow Connector 123"/>
          <p:cNvCxnSpPr/>
          <p:nvPr/>
        </p:nvCxnSpPr>
        <p:spPr>
          <a:xfrm>
            <a:off x="6939396" y="4445994"/>
            <a:ext cx="35281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/>
          <p:cNvCxnSpPr/>
          <p:nvPr/>
        </p:nvCxnSpPr>
        <p:spPr>
          <a:xfrm>
            <a:off x="6958446" y="4918004"/>
            <a:ext cx="35281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Oval 39"/>
          <p:cNvSpPr>
            <a:spLocks noChangeArrowheads="1"/>
          </p:cNvSpPr>
          <p:nvPr/>
        </p:nvSpPr>
        <p:spPr bwMode="auto">
          <a:xfrm>
            <a:off x="7293602" y="4299595"/>
            <a:ext cx="448056" cy="738309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smtClean="0">
                <a:latin typeface="Arial" panose="020B0604020202020204" pitchFamily="34" charset="0"/>
                <a:sym typeface="Symbol" panose="05050102010706020507" pitchFamily="18" charset="2"/>
              </a:rPr>
              <a:t>+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cxnSp>
        <p:nvCxnSpPr>
          <p:cNvPr id="128" name="Straight Arrow Connector 127"/>
          <p:cNvCxnSpPr>
            <a:endCxn id="37950" idx="0"/>
          </p:cNvCxnSpPr>
          <p:nvPr/>
        </p:nvCxnSpPr>
        <p:spPr>
          <a:xfrm>
            <a:off x="7741658" y="4733370"/>
            <a:ext cx="35257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2" name="Group 131"/>
          <p:cNvGrpSpPr>
            <a:grpSpLocks/>
          </p:cNvGrpSpPr>
          <p:nvPr/>
        </p:nvGrpSpPr>
        <p:grpSpPr bwMode="auto">
          <a:xfrm>
            <a:off x="3511550" y="4577844"/>
            <a:ext cx="2979790" cy="540857"/>
            <a:chOff x="3510827" y="1994795"/>
            <a:chExt cx="1592339" cy="748405"/>
          </a:xfrm>
        </p:grpSpPr>
        <p:cxnSp>
          <p:nvCxnSpPr>
            <p:cNvPr id="133" name="Straight Connector 132"/>
            <p:cNvCxnSpPr/>
            <p:nvPr/>
          </p:nvCxnSpPr>
          <p:spPr>
            <a:xfrm>
              <a:off x="3510827" y="1994795"/>
              <a:ext cx="0" cy="748405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Arrow Connector 133"/>
            <p:cNvCxnSpPr/>
            <p:nvPr/>
          </p:nvCxnSpPr>
          <p:spPr>
            <a:xfrm>
              <a:off x="3510827" y="2743200"/>
              <a:ext cx="1592339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1" name="TextBox 11"/>
          <p:cNvSpPr txBox="1">
            <a:spLocks noChangeArrowheads="1"/>
          </p:cNvSpPr>
          <p:nvPr/>
        </p:nvSpPr>
        <p:spPr bwMode="auto">
          <a:xfrm>
            <a:off x="157956" y="2516227"/>
            <a:ext cx="2607640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>
                <a:latin typeface="Arial" panose="020B0604020202020204" pitchFamily="34" charset="0"/>
              </a:rPr>
              <a:t>r</a:t>
            </a:r>
            <a:r>
              <a:rPr lang="en-US" altLang="en-US" sz="1800" baseline="-25000" dirty="0" err="1">
                <a:latin typeface="Arial" panose="020B0604020202020204" pitchFamily="34" charset="0"/>
              </a:rPr>
              <a:t>t</a:t>
            </a:r>
            <a:r>
              <a:rPr lang="en-US" altLang="en-US" sz="1800" dirty="0">
                <a:latin typeface="Arial" panose="020B0604020202020204" pitchFamily="34" charset="0"/>
              </a:rPr>
              <a:t> = 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(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W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r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] + 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b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r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02" name="TextBox 11"/>
          <p:cNvSpPr txBox="1">
            <a:spLocks noChangeArrowheads="1"/>
          </p:cNvSpPr>
          <p:nvPr/>
        </p:nvSpPr>
        <p:spPr bwMode="auto">
          <a:xfrm>
            <a:off x="153361" y="3005415"/>
            <a:ext cx="3031898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a</a:t>
            </a:r>
            <a:r>
              <a:rPr lang="en-US" altLang="en-US" sz="1800" baseline="-25000" dirty="0">
                <a:latin typeface="Arial" panose="020B0604020202020204" pitchFamily="34" charset="0"/>
              </a:rPr>
              <a:t>t</a:t>
            </a:r>
            <a:r>
              <a:rPr lang="en-US" altLang="en-US" sz="1800" dirty="0">
                <a:latin typeface="Arial" panose="020B0604020202020204" pitchFamily="34" charset="0"/>
              </a:rPr>
              <a:t> = 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tanh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(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W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a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, 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r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baseline="-25000" dirty="0"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en-US" altLang="en-US" sz="1800" baseline="30000" dirty="0">
                <a:latin typeface="Arial" panose="020B0604020202020204" pitchFamily="34" charset="0"/>
                <a:sym typeface="Symbol" panose="05050102010706020507" pitchFamily="18" charset="2"/>
              </a:rPr>
              <a:t>. 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y</a:t>
            </a:r>
            <a:r>
              <a:rPr lang="en-US" altLang="en-US" sz="1800" baseline="-25000" dirty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] + 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b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a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04" name="TextBox 11"/>
          <p:cNvSpPr txBox="1">
            <a:spLocks noChangeArrowheads="1"/>
          </p:cNvSpPr>
          <p:nvPr/>
        </p:nvSpPr>
        <p:spPr bwMode="auto">
          <a:xfrm>
            <a:off x="178165" y="3521451"/>
            <a:ext cx="2607640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>
                <a:latin typeface="Arial" panose="020B0604020202020204" pitchFamily="34" charset="0"/>
              </a:rPr>
              <a:t>u</a:t>
            </a:r>
            <a:r>
              <a:rPr lang="en-US" altLang="en-US" sz="1800" baseline="-25000" dirty="0" err="1">
                <a:latin typeface="Arial" panose="020B0604020202020204" pitchFamily="34" charset="0"/>
              </a:rPr>
              <a:t>t</a:t>
            </a:r>
            <a:r>
              <a:rPr lang="en-US" altLang="en-US" sz="1800" dirty="0">
                <a:latin typeface="Arial" panose="020B0604020202020204" pitchFamily="34" charset="0"/>
              </a:rPr>
              <a:t> = 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(W</a:t>
            </a:r>
            <a:r>
              <a:rPr lang="en-US" altLang="en-US" sz="1800" baseline="-25000" dirty="0">
                <a:latin typeface="Arial" panose="020B0604020202020204" pitchFamily="34" charset="0"/>
                <a:sym typeface="Symbol" panose="05050102010706020507" pitchFamily="18" charset="2"/>
              </a:rPr>
              <a:t>u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] + 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b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u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05" name="TextBox 11"/>
          <p:cNvSpPr txBox="1">
            <a:spLocks noChangeArrowheads="1"/>
          </p:cNvSpPr>
          <p:nvPr/>
        </p:nvSpPr>
        <p:spPr bwMode="auto">
          <a:xfrm>
            <a:off x="170196" y="4091126"/>
            <a:ext cx="2607640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>
                <a:latin typeface="Arial" panose="020B0604020202020204" pitchFamily="34" charset="0"/>
              </a:rPr>
              <a:t>y</a:t>
            </a:r>
            <a:r>
              <a:rPr lang="en-US" altLang="en-US" sz="1800" baseline="-25000" dirty="0" err="1">
                <a:latin typeface="Arial" panose="020B0604020202020204" pitchFamily="34" charset="0"/>
              </a:rPr>
              <a:t>t</a:t>
            </a:r>
            <a:r>
              <a:rPr lang="en-US" altLang="en-US" sz="1800" dirty="0">
                <a:latin typeface="Arial" panose="020B0604020202020204" pitchFamily="34" charset="0"/>
              </a:rPr>
              <a:t> = (1 - </a:t>
            </a:r>
            <a:r>
              <a:rPr lang="en-US" altLang="en-US" sz="1800" dirty="0" err="1">
                <a:latin typeface="Arial" panose="020B0604020202020204" pitchFamily="34" charset="0"/>
              </a:rPr>
              <a:t>u</a:t>
            </a:r>
            <a:r>
              <a:rPr lang="en-US" altLang="en-US" sz="1800" baseline="-25000" dirty="0" err="1">
                <a:latin typeface="Arial" panose="020B0604020202020204" pitchFamily="34" charset="0"/>
              </a:rPr>
              <a:t>t</a:t>
            </a:r>
            <a:r>
              <a:rPr lang="en-US" altLang="en-US" sz="1800" dirty="0">
                <a:latin typeface="Arial" panose="020B0604020202020204" pitchFamily="34" charset="0"/>
              </a:rPr>
              <a:t>) </a:t>
            </a:r>
            <a:r>
              <a:rPr lang="en-US" altLang="en-US" sz="1800" baseline="30000" dirty="0">
                <a:latin typeface="Arial" panose="020B0604020202020204" pitchFamily="34" charset="0"/>
              </a:rPr>
              <a:t>.</a:t>
            </a:r>
            <a:r>
              <a:rPr lang="en-US" altLang="en-US" sz="1800" dirty="0">
                <a:latin typeface="Arial" panose="020B0604020202020204" pitchFamily="34" charset="0"/>
              </a:rPr>
              <a:t> y</a:t>
            </a:r>
            <a:r>
              <a:rPr lang="en-US" altLang="en-US" sz="1800" baseline="-25000" dirty="0">
                <a:latin typeface="Arial" panose="020B0604020202020204" pitchFamily="34" charset="0"/>
              </a:rPr>
              <a:t>t-1</a:t>
            </a:r>
            <a:r>
              <a:rPr lang="en-US" altLang="en-US" sz="1800" dirty="0">
                <a:latin typeface="Arial" panose="020B0604020202020204" pitchFamily="34" charset="0"/>
              </a:rPr>
              <a:t> + </a:t>
            </a:r>
            <a:r>
              <a:rPr lang="en-US" altLang="en-US" sz="1800" dirty="0" err="1">
                <a:latin typeface="Arial" panose="020B0604020202020204" pitchFamily="34" charset="0"/>
              </a:rPr>
              <a:t>u</a:t>
            </a:r>
            <a:r>
              <a:rPr lang="en-US" altLang="en-US" sz="1800" baseline="-25000" dirty="0" err="1">
                <a:latin typeface="Arial" panose="020B0604020202020204" pitchFamily="34" charset="0"/>
              </a:rPr>
              <a:t>t</a:t>
            </a:r>
            <a:r>
              <a:rPr lang="en-US" altLang="en-US" sz="1800" baseline="-25000" dirty="0">
                <a:latin typeface="Arial" panose="020B0604020202020204" pitchFamily="34" charset="0"/>
              </a:rPr>
              <a:t> </a:t>
            </a:r>
            <a:r>
              <a:rPr lang="en-US" altLang="en-US" sz="1800" baseline="30000" dirty="0">
                <a:latin typeface="Arial" panose="020B0604020202020204" pitchFamily="34" charset="0"/>
              </a:rPr>
              <a:t>. </a:t>
            </a:r>
            <a:r>
              <a:rPr lang="en-US" altLang="en-US" sz="1800" dirty="0">
                <a:latin typeface="Arial" panose="020B0604020202020204" pitchFamily="34" charset="0"/>
              </a:rPr>
              <a:t>a</a:t>
            </a:r>
            <a:r>
              <a:rPr lang="en-US" altLang="en-US" sz="1800" baseline="-25000" dirty="0">
                <a:latin typeface="Arial" panose="020B0604020202020204" pitchFamily="34" charset="0"/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798939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17713"/>
            <a:ext cx="8497888" cy="4114800"/>
          </a:xfrm>
        </p:spPr>
        <p:txBody>
          <a:bodyPr/>
          <a:lstStyle/>
          <a:p>
            <a:r>
              <a:rPr lang="en-US" sz="2400" dirty="0" smtClean="0"/>
              <a:t>In the following, we want to compute (weight) values in GRU.</a:t>
            </a:r>
          </a:p>
          <a:p>
            <a:r>
              <a:rPr lang="en-US" sz="2400" dirty="0" smtClean="0"/>
              <a:t>Similar to the neural network, the GRU has two steps.</a:t>
            </a:r>
          </a:p>
          <a:p>
            <a:pPr lvl="1"/>
            <a:r>
              <a:rPr lang="en-US" sz="2400" b="1" dirty="0" smtClean="0">
                <a:solidFill>
                  <a:schemeClr val="tx2"/>
                </a:solidFill>
              </a:rPr>
              <a:t>Step 1</a:t>
            </a:r>
            <a:r>
              <a:rPr lang="en-US" sz="2400" dirty="0" smtClean="0"/>
              <a:t> (Input Forward Propagation)</a:t>
            </a:r>
          </a:p>
          <a:p>
            <a:pPr lvl="1"/>
            <a:r>
              <a:rPr lang="en-US" sz="2400" b="1" dirty="0" smtClean="0">
                <a:solidFill>
                  <a:schemeClr val="tx2"/>
                </a:solidFill>
              </a:rPr>
              <a:t>Step 2</a:t>
            </a:r>
            <a:r>
              <a:rPr lang="en-US" sz="2400" dirty="0" smtClean="0"/>
              <a:t> (Error Backward Propagation)</a:t>
            </a:r>
          </a:p>
          <a:p>
            <a:r>
              <a:rPr lang="en-US" sz="2400" dirty="0" smtClean="0"/>
              <a:t>In the following, we focus on “Input Forward Propagation”. </a:t>
            </a:r>
          </a:p>
          <a:p>
            <a:r>
              <a:rPr lang="en-US" sz="2400" dirty="0" smtClean="0"/>
              <a:t>In GRU, “Error Backward Propagation” could be solved by an existing optimization tool (like “Neural Network”).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B977DA-0E0B-4A69-B481-E3DC633E6D30}" type="slidenum">
              <a:rPr lang="zh-TW" altLang="en-US" smtClean="0"/>
              <a:pPr>
                <a:defRPr/>
              </a:pPr>
              <a:t>90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25411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Consider this example with two timestamps. </a:t>
            </a:r>
          </a:p>
          <a:p>
            <a:pPr lvl="1"/>
            <a:r>
              <a:rPr lang="en-US" altLang="en-US" dirty="0" smtClean="0"/>
              <a:t>When t = 1</a:t>
            </a:r>
          </a:p>
          <a:p>
            <a:pPr lvl="1"/>
            <a:r>
              <a:rPr lang="en-US" altLang="en-US" dirty="0" smtClean="0"/>
              <a:t>When t = 2</a:t>
            </a:r>
          </a:p>
          <a:p>
            <a:r>
              <a:rPr lang="en-US" altLang="en-US" dirty="0" smtClean="0"/>
              <a:t>We use GRU to do the training.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3072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502BBD0-7A61-46E8-BE41-77A23C3852D9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91</a:t>
            </a:fld>
            <a:endParaRPr lang="en-US" altLang="zh-TW" sz="1400" smtClean="0"/>
          </a:p>
        </p:txBody>
      </p:sp>
      <p:graphicFrame>
        <p:nvGraphicFramePr>
          <p:cNvPr id="8" name="Group 42"/>
          <p:cNvGraphicFramePr>
            <a:graphicFrameLocks/>
          </p:cNvGraphicFramePr>
          <p:nvPr>
            <p:extLst/>
          </p:nvPr>
        </p:nvGraphicFramePr>
        <p:xfrm>
          <a:off x="5410199" y="457200"/>
          <a:ext cx="3236915" cy="1188720"/>
        </p:xfrm>
        <a:graphic>
          <a:graphicData uri="http://schemas.openxmlformats.org/drawingml/2006/table">
            <a:tbl>
              <a:tblPr/>
              <a:tblGrid>
                <a:gridCol w="809585">
                  <a:extLst>
                    <a:ext uri="{9D8B030D-6E8A-4147-A177-3AD203B41FA5}">
                      <a16:colId xmlns:a16="http://schemas.microsoft.com/office/drawing/2014/main" val="3773438489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Time</a:t>
                      </a:r>
                      <a:endParaRPr kumimoji="0" lang="en-US" sz="20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7010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RNN</a:t>
            </a:r>
          </a:p>
        </p:txBody>
      </p:sp>
      <p:sp>
        <p:nvSpPr>
          <p:cNvPr id="3789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EDC3753-2886-4953-AB17-A52F03BE69D5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92</a:t>
            </a:fld>
            <a:endParaRPr lang="en-US" altLang="zh-TW" sz="1400" smtClean="0"/>
          </a:p>
        </p:txBody>
      </p:sp>
      <p:sp>
        <p:nvSpPr>
          <p:cNvPr id="37893" name="TextBox 1"/>
          <p:cNvSpPr txBox="1">
            <a:spLocks noChangeArrowheads="1"/>
          </p:cNvSpPr>
          <p:nvPr/>
        </p:nvSpPr>
        <p:spPr bwMode="auto">
          <a:xfrm>
            <a:off x="241300" y="760413"/>
            <a:ext cx="2008188" cy="36988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t-1</a:t>
            </a:r>
          </a:p>
        </p:txBody>
      </p:sp>
      <p:sp>
        <p:nvSpPr>
          <p:cNvPr id="37894" name="TextBox 11"/>
          <p:cNvSpPr txBox="1">
            <a:spLocks noChangeArrowheads="1"/>
          </p:cNvSpPr>
          <p:nvPr/>
        </p:nvSpPr>
        <p:spPr bwMode="auto">
          <a:xfrm>
            <a:off x="171450" y="1995488"/>
            <a:ext cx="2008188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</a:t>
            </a:r>
          </a:p>
        </p:txBody>
      </p:sp>
      <p:grpSp>
        <p:nvGrpSpPr>
          <p:cNvPr id="37895" name="Group 1"/>
          <p:cNvGrpSpPr>
            <a:grpSpLocks/>
          </p:cNvGrpSpPr>
          <p:nvPr/>
        </p:nvGrpSpPr>
        <p:grpSpPr bwMode="auto">
          <a:xfrm>
            <a:off x="2314575" y="1676400"/>
            <a:ext cx="6705600" cy="3500438"/>
            <a:chOff x="1308088" y="2108051"/>
            <a:chExt cx="6703663" cy="3502978"/>
          </a:xfrm>
        </p:grpSpPr>
        <p:sp>
          <p:nvSpPr>
            <p:cNvPr id="37948" name="Rectangle 4"/>
            <p:cNvSpPr>
              <a:spLocks noChangeArrowheads="1"/>
            </p:cNvSpPr>
            <p:nvPr/>
          </p:nvSpPr>
          <p:spPr bwMode="auto">
            <a:xfrm>
              <a:off x="2059718" y="2108051"/>
              <a:ext cx="5009335" cy="350297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37949" name="Line 5"/>
            <p:cNvSpPr>
              <a:spLocks noChangeShapeType="1"/>
            </p:cNvSpPr>
            <p:nvPr/>
          </p:nvSpPr>
          <p:spPr bwMode="auto">
            <a:xfrm>
              <a:off x="1623255" y="2616876"/>
              <a:ext cx="436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50" name="Line 8"/>
            <p:cNvSpPr>
              <a:spLocks noChangeShapeType="1"/>
            </p:cNvSpPr>
            <p:nvPr/>
          </p:nvSpPr>
          <p:spPr bwMode="auto">
            <a:xfrm flipV="1">
              <a:off x="7086077" y="5167239"/>
              <a:ext cx="48422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51" name="Text Box 11"/>
            <p:cNvSpPr txBox="1">
              <a:spLocks noChangeArrowheads="1"/>
            </p:cNvSpPr>
            <p:nvPr/>
          </p:nvSpPr>
          <p:spPr bwMode="auto">
            <a:xfrm>
              <a:off x="1308088" y="2393420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x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  <p:sp>
          <p:nvSpPr>
            <p:cNvPr id="37952" name="Text Box 14"/>
            <p:cNvSpPr txBox="1">
              <a:spLocks noChangeArrowheads="1"/>
            </p:cNvSpPr>
            <p:nvPr/>
          </p:nvSpPr>
          <p:spPr bwMode="auto">
            <a:xfrm>
              <a:off x="7668443" y="4929409"/>
              <a:ext cx="343308" cy="36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37896" name="TextBox 21"/>
          <p:cNvSpPr txBox="1">
            <a:spLocks noChangeArrowheads="1"/>
          </p:cNvSpPr>
          <p:nvPr/>
        </p:nvSpPr>
        <p:spPr bwMode="auto">
          <a:xfrm>
            <a:off x="92075" y="5602288"/>
            <a:ext cx="2017713" cy="3683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Timestamp = t+1</a:t>
            </a:r>
          </a:p>
        </p:txBody>
      </p:sp>
      <p:grpSp>
        <p:nvGrpSpPr>
          <p:cNvPr id="37897" name="Group 40"/>
          <p:cNvGrpSpPr>
            <a:grpSpLocks/>
          </p:cNvGrpSpPr>
          <p:nvPr/>
        </p:nvGrpSpPr>
        <p:grpSpPr bwMode="auto">
          <a:xfrm>
            <a:off x="2286000" y="12700"/>
            <a:ext cx="6754813" cy="1290638"/>
            <a:chOff x="2362200" y="1840087"/>
            <a:chExt cx="6755125" cy="1291298"/>
          </a:xfrm>
        </p:grpSpPr>
        <p:grpSp>
          <p:nvGrpSpPr>
            <p:cNvPr id="37939" name="Group 1"/>
            <p:cNvGrpSpPr>
              <a:grpSpLocks/>
            </p:cNvGrpSpPr>
            <p:nvPr/>
          </p:nvGrpSpPr>
          <p:grpSpPr bwMode="auto">
            <a:xfrm>
              <a:off x="2362200" y="2469397"/>
              <a:ext cx="6755125" cy="661988"/>
              <a:chOff x="1202608" y="3809444"/>
              <a:chExt cx="6754029" cy="662448"/>
            </a:xfrm>
          </p:grpSpPr>
          <p:sp>
            <p:nvSpPr>
              <p:cNvPr id="37943" name="Rectangle 4"/>
              <p:cNvSpPr>
                <a:spLocks noChangeArrowheads="1"/>
              </p:cNvSpPr>
              <p:nvPr/>
            </p:nvSpPr>
            <p:spPr bwMode="auto">
              <a:xfrm>
                <a:off x="1954231" y="3809444"/>
                <a:ext cx="5038636" cy="662448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RNN</a:t>
                </a:r>
              </a:p>
            </p:txBody>
          </p:sp>
          <p:sp>
            <p:nvSpPr>
              <p:cNvPr id="37944" name="Line 5"/>
              <p:cNvSpPr>
                <a:spLocks noChangeShapeType="1"/>
              </p:cNvSpPr>
              <p:nvPr/>
            </p:nvSpPr>
            <p:spPr bwMode="auto">
              <a:xfrm>
                <a:off x="1593956" y="4089272"/>
                <a:ext cx="360274" cy="120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45" name="Line 8"/>
              <p:cNvSpPr>
                <a:spLocks noChangeShapeType="1"/>
              </p:cNvSpPr>
              <p:nvPr/>
            </p:nvSpPr>
            <p:spPr bwMode="auto">
              <a:xfrm>
                <a:off x="6992868" y="4089273"/>
                <a:ext cx="408030" cy="120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46" name="Text Box 11"/>
              <p:cNvSpPr txBox="1">
                <a:spLocks noChangeArrowheads="1"/>
              </p:cNvSpPr>
              <p:nvPr/>
            </p:nvSpPr>
            <p:spPr bwMode="auto">
              <a:xfrm>
                <a:off x="1202608" y="3865817"/>
                <a:ext cx="479540" cy="3695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x</a:t>
                </a:r>
                <a:r>
                  <a:rPr lang="en-US" altLang="en-US" sz="1800" baseline="-25000">
                    <a:latin typeface="Arial" panose="020B0604020202020204" pitchFamily="34" charset="0"/>
                  </a:rPr>
                  <a:t>t-1</a:t>
                </a:r>
              </a:p>
            </p:txBody>
          </p:sp>
          <p:sp>
            <p:nvSpPr>
              <p:cNvPr id="37947" name="Text Box 14"/>
              <p:cNvSpPr txBox="1">
                <a:spLocks noChangeArrowheads="1"/>
              </p:cNvSpPr>
              <p:nvPr/>
            </p:nvSpPr>
            <p:spPr bwMode="auto">
              <a:xfrm>
                <a:off x="7477097" y="3904479"/>
                <a:ext cx="479540" cy="3695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y</a:t>
                </a:r>
                <a:r>
                  <a:rPr lang="en-US" altLang="en-US" sz="1800" baseline="-25000">
                    <a:latin typeface="Arial" panose="020B0604020202020204" pitchFamily="34" charset="0"/>
                  </a:rPr>
                  <a:t>t-1</a:t>
                </a:r>
              </a:p>
            </p:txBody>
          </p:sp>
        </p:grpSp>
        <p:grpSp>
          <p:nvGrpSpPr>
            <p:cNvPr id="37940" name="Group 18"/>
            <p:cNvGrpSpPr>
              <a:grpSpLocks/>
            </p:cNvGrpSpPr>
            <p:nvPr/>
          </p:nvGrpSpPr>
          <p:grpSpPr bwMode="auto">
            <a:xfrm>
              <a:off x="7204502" y="1840087"/>
              <a:ext cx="415498" cy="646669"/>
              <a:chOff x="7204502" y="1840087"/>
              <a:chExt cx="415498" cy="646669"/>
            </a:xfrm>
          </p:grpSpPr>
          <p:cxnSp>
            <p:nvCxnSpPr>
              <p:cNvPr id="7" name="Straight Arrow Connector 6"/>
              <p:cNvCxnSpPr/>
              <p:nvPr/>
            </p:nvCxnSpPr>
            <p:spPr>
              <a:xfrm>
                <a:off x="7423384" y="2227635"/>
                <a:ext cx="0" cy="25889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942" name="TextBox 10"/>
              <p:cNvSpPr txBox="1">
                <a:spLocks noChangeArrowheads="1"/>
              </p:cNvSpPr>
              <p:nvPr/>
            </p:nvSpPr>
            <p:spPr bwMode="auto">
              <a:xfrm>
                <a:off x="7204502" y="1840087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grpSp>
        <p:nvGrpSpPr>
          <p:cNvPr id="37898" name="Group 39"/>
          <p:cNvGrpSpPr>
            <a:grpSpLocks/>
          </p:cNvGrpSpPr>
          <p:nvPr/>
        </p:nvGrpSpPr>
        <p:grpSpPr bwMode="auto">
          <a:xfrm>
            <a:off x="2209800" y="5538788"/>
            <a:ext cx="6945313" cy="1209675"/>
            <a:chOff x="2314084" y="4519612"/>
            <a:chExt cx="6946011" cy="1209034"/>
          </a:xfrm>
        </p:grpSpPr>
        <p:grpSp>
          <p:nvGrpSpPr>
            <p:cNvPr id="37930" name="Group 1"/>
            <p:cNvGrpSpPr>
              <a:grpSpLocks/>
            </p:cNvGrpSpPr>
            <p:nvPr/>
          </p:nvGrpSpPr>
          <p:grpSpPr bwMode="auto">
            <a:xfrm>
              <a:off x="2314084" y="4519612"/>
              <a:ext cx="6946011" cy="661988"/>
              <a:chOff x="1164890" y="3809444"/>
              <a:chExt cx="6944881" cy="662448"/>
            </a:xfrm>
          </p:grpSpPr>
          <p:sp>
            <p:nvSpPr>
              <p:cNvPr id="37934" name="Rectangle 4"/>
              <p:cNvSpPr>
                <a:spLocks noChangeArrowheads="1"/>
              </p:cNvSpPr>
              <p:nvPr/>
            </p:nvSpPr>
            <p:spPr bwMode="auto">
              <a:xfrm>
                <a:off x="2002955" y="3809444"/>
                <a:ext cx="5045405" cy="662448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 dirty="0" smtClean="0">
                    <a:latin typeface="Arial" panose="020B0604020202020204" pitchFamily="34" charset="0"/>
                  </a:rPr>
                  <a:t>GRU</a:t>
                </a:r>
                <a:endParaRPr lang="en-US" altLang="en-US" sz="18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7935" name="Line 5"/>
              <p:cNvSpPr>
                <a:spLocks noChangeShapeType="1"/>
              </p:cNvSpPr>
              <p:nvPr/>
            </p:nvSpPr>
            <p:spPr bwMode="auto">
              <a:xfrm>
                <a:off x="1622041" y="4089273"/>
                <a:ext cx="36025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36" name="Line 8"/>
              <p:cNvSpPr>
                <a:spLocks noChangeShapeType="1"/>
              </p:cNvSpPr>
              <p:nvPr/>
            </p:nvSpPr>
            <p:spPr bwMode="auto">
              <a:xfrm>
                <a:off x="7031335" y="4089273"/>
                <a:ext cx="48422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37" name="Text Box 11"/>
              <p:cNvSpPr txBox="1">
                <a:spLocks noChangeArrowheads="1"/>
              </p:cNvSpPr>
              <p:nvPr/>
            </p:nvSpPr>
            <p:spPr bwMode="auto">
              <a:xfrm>
                <a:off x="1164890" y="3865817"/>
                <a:ext cx="518007" cy="3695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x</a:t>
                </a:r>
                <a:r>
                  <a:rPr lang="en-US" altLang="en-US" sz="1800" baseline="-25000">
                    <a:latin typeface="Arial" panose="020B0604020202020204" pitchFamily="34" charset="0"/>
                  </a:rPr>
                  <a:t>t+1</a:t>
                </a:r>
              </a:p>
            </p:txBody>
          </p:sp>
          <p:sp>
            <p:nvSpPr>
              <p:cNvPr id="37938" name="Text Box 14"/>
              <p:cNvSpPr txBox="1">
                <a:spLocks noChangeArrowheads="1"/>
              </p:cNvSpPr>
              <p:nvPr/>
            </p:nvSpPr>
            <p:spPr bwMode="auto">
              <a:xfrm>
                <a:off x="7591764" y="3892424"/>
                <a:ext cx="518007" cy="3695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y</a:t>
                </a:r>
                <a:r>
                  <a:rPr lang="en-US" altLang="en-US" sz="1800" baseline="-25000">
                    <a:latin typeface="Arial" panose="020B0604020202020204" pitchFamily="34" charset="0"/>
                  </a:rPr>
                  <a:t>t+1</a:t>
                </a:r>
              </a:p>
            </p:txBody>
          </p:sp>
        </p:grpSp>
        <p:grpSp>
          <p:nvGrpSpPr>
            <p:cNvPr id="37931" name="Group 19"/>
            <p:cNvGrpSpPr>
              <a:grpSpLocks/>
            </p:cNvGrpSpPr>
            <p:nvPr/>
          </p:nvGrpSpPr>
          <p:grpSpPr bwMode="auto">
            <a:xfrm>
              <a:off x="7267084" y="5181600"/>
              <a:ext cx="415498" cy="547046"/>
              <a:chOff x="7267084" y="5181600"/>
              <a:chExt cx="415498" cy="547046"/>
            </a:xfrm>
          </p:grpSpPr>
          <p:cxnSp>
            <p:nvCxnSpPr>
              <p:cNvPr id="45" name="Straight Arrow Connector 44"/>
              <p:cNvCxnSpPr/>
              <p:nvPr/>
            </p:nvCxnSpPr>
            <p:spPr>
              <a:xfrm>
                <a:off x="7516845" y="5181248"/>
                <a:ext cx="0" cy="26021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933" name="TextBox 46"/>
              <p:cNvSpPr txBox="1">
                <a:spLocks noChangeArrowheads="1"/>
              </p:cNvSpPr>
              <p:nvPr/>
            </p:nvSpPr>
            <p:spPr bwMode="auto">
              <a:xfrm>
                <a:off x="7267084" y="5359314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…</a:t>
                </a:r>
              </a:p>
            </p:txBody>
          </p:sp>
        </p:grpSp>
      </p:grpSp>
      <p:grpSp>
        <p:nvGrpSpPr>
          <p:cNvPr id="37899" name="Group 32"/>
          <p:cNvGrpSpPr>
            <a:grpSpLocks/>
          </p:cNvGrpSpPr>
          <p:nvPr/>
        </p:nvGrpSpPr>
        <p:grpSpPr bwMode="auto">
          <a:xfrm>
            <a:off x="7867650" y="920750"/>
            <a:ext cx="414338" cy="755650"/>
            <a:chOff x="7867485" y="921347"/>
            <a:chExt cx="413763" cy="755053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8281248" y="921347"/>
              <a:ext cx="0" cy="5742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867485" y="1495568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7867485" y="1495568"/>
              <a:ext cx="0" cy="1808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900" name="Group 48"/>
          <p:cNvGrpSpPr>
            <a:grpSpLocks/>
          </p:cNvGrpSpPr>
          <p:nvPr/>
        </p:nvGrpSpPr>
        <p:grpSpPr bwMode="auto">
          <a:xfrm>
            <a:off x="7848600" y="4745038"/>
            <a:ext cx="412750" cy="755650"/>
            <a:chOff x="7867485" y="921347"/>
            <a:chExt cx="413763" cy="755053"/>
          </a:xfrm>
        </p:grpSpPr>
        <p:cxnSp>
          <p:nvCxnSpPr>
            <p:cNvPr id="50" name="Straight Connector 49"/>
            <p:cNvCxnSpPr/>
            <p:nvPr/>
          </p:nvCxnSpPr>
          <p:spPr>
            <a:xfrm>
              <a:off x="8281248" y="921347"/>
              <a:ext cx="0" cy="5742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7867485" y="1495568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>
              <a:off x="7867485" y="1495568"/>
              <a:ext cx="0" cy="1808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901" name="Group 52"/>
          <p:cNvGrpSpPr>
            <a:grpSpLocks/>
          </p:cNvGrpSpPr>
          <p:nvPr/>
        </p:nvGrpSpPr>
        <p:grpSpPr bwMode="auto">
          <a:xfrm>
            <a:off x="7827963" y="5818188"/>
            <a:ext cx="414337" cy="654050"/>
            <a:chOff x="7867485" y="1023124"/>
            <a:chExt cx="413763" cy="653276"/>
          </a:xfrm>
        </p:grpSpPr>
        <p:cxnSp>
          <p:nvCxnSpPr>
            <p:cNvPr id="54" name="Straight Connector 53"/>
            <p:cNvCxnSpPr/>
            <p:nvPr/>
          </p:nvCxnSpPr>
          <p:spPr>
            <a:xfrm>
              <a:off x="8281248" y="1023124"/>
              <a:ext cx="0" cy="4725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7867485" y="1495639"/>
              <a:ext cx="4137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>
              <a:off x="7867485" y="1495639"/>
              <a:ext cx="0" cy="18076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902" name="Oval 39"/>
          <p:cNvSpPr>
            <a:spLocks noChangeArrowheads="1"/>
          </p:cNvSpPr>
          <p:nvPr/>
        </p:nvSpPr>
        <p:spPr bwMode="auto">
          <a:xfrm>
            <a:off x="3979863" y="1981200"/>
            <a:ext cx="830262" cy="43338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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3067050" y="2179638"/>
            <a:ext cx="887413" cy="190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904" name="Group 47"/>
          <p:cNvGrpSpPr>
            <a:grpSpLocks/>
          </p:cNvGrpSpPr>
          <p:nvPr/>
        </p:nvGrpSpPr>
        <p:grpSpPr bwMode="auto">
          <a:xfrm>
            <a:off x="3511550" y="1655763"/>
            <a:ext cx="4356100" cy="401637"/>
            <a:chOff x="3510828" y="1655240"/>
            <a:chExt cx="4356658" cy="402160"/>
          </a:xfrm>
        </p:grpSpPr>
        <p:cxnSp>
          <p:nvCxnSpPr>
            <p:cNvPr id="57" name="Straight Connector 56"/>
            <p:cNvCxnSpPr/>
            <p:nvPr/>
          </p:nvCxnSpPr>
          <p:spPr>
            <a:xfrm>
              <a:off x="7867486" y="1655240"/>
              <a:ext cx="0" cy="173262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H="1">
              <a:off x="3510828" y="1828502"/>
              <a:ext cx="4356658" cy="0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3510828" y="1828502"/>
              <a:ext cx="0" cy="228898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/>
            <p:nvPr/>
          </p:nvCxnSpPr>
          <p:spPr>
            <a:xfrm>
              <a:off x="3510828" y="2057400"/>
              <a:ext cx="527118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905" name="Group 64"/>
          <p:cNvGrpSpPr>
            <a:grpSpLocks/>
          </p:cNvGrpSpPr>
          <p:nvPr/>
        </p:nvGrpSpPr>
        <p:grpSpPr bwMode="auto">
          <a:xfrm>
            <a:off x="4826000" y="1814513"/>
            <a:ext cx="731838" cy="700087"/>
            <a:chOff x="4785562" y="2444944"/>
            <a:chExt cx="731420" cy="866477"/>
          </a:xfrm>
        </p:grpSpPr>
        <p:grpSp>
          <p:nvGrpSpPr>
            <p:cNvPr id="37913" name="Group 11281"/>
            <p:cNvGrpSpPr>
              <a:grpSpLocks/>
            </p:cNvGrpSpPr>
            <p:nvPr/>
          </p:nvGrpSpPr>
          <p:grpSpPr bwMode="auto">
            <a:xfrm>
              <a:off x="4785562" y="2444944"/>
              <a:ext cx="731420" cy="387066"/>
              <a:chOff x="4785562" y="2444944"/>
              <a:chExt cx="731420" cy="387066"/>
            </a:xfrm>
          </p:grpSpPr>
          <p:cxnSp>
            <p:nvCxnSpPr>
              <p:cNvPr id="68" name="Straight Connector 67"/>
              <p:cNvCxnSpPr/>
              <p:nvPr/>
            </p:nvCxnSpPr>
            <p:spPr>
              <a:xfrm>
                <a:off x="4785562" y="2832009"/>
                <a:ext cx="73142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916" name="TextBox 11280"/>
              <p:cNvSpPr txBox="1">
                <a:spLocks noChangeArrowheads="1"/>
              </p:cNvSpPr>
              <p:nvPr/>
            </p:nvSpPr>
            <p:spPr bwMode="auto">
              <a:xfrm>
                <a:off x="4962230" y="2444944"/>
                <a:ext cx="305049" cy="369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 dirty="0" err="1">
                    <a:latin typeface="Arial" panose="020B0604020202020204" pitchFamily="34" charset="0"/>
                  </a:rPr>
                  <a:t>r</a:t>
                </a:r>
                <a:r>
                  <a:rPr lang="en-US" altLang="en-US" sz="1800" baseline="-25000" dirty="0" err="1">
                    <a:latin typeface="Arial" panose="020B0604020202020204" pitchFamily="34" charset="0"/>
                  </a:rPr>
                  <a:t>t</a:t>
                </a:r>
                <a:endParaRPr lang="en-US" altLang="en-US" sz="1800" baseline="-25000" dirty="0">
                  <a:latin typeface="Arial" panose="020B0604020202020204" pitchFamily="34" charset="0"/>
                </a:endParaRPr>
              </a:p>
            </p:txBody>
          </p:sp>
        </p:grpSp>
        <p:cxnSp>
          <p:nvCxnSpPr>
            <p:cNvPr id="67" name="Straight Arrow Connector 66"/>
            <p:cNvCxnSpPr/>
            <p:nvPr/>
          </p:nvCxnSpPr>
          <p:spPr>
            <a:xfrm>
              <a:off x="5504289" y="2830045"/>
              <a:ext cx="0" cy="48137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79"/>
          <p:cNvGrpSpPr>
            <a:grpSpLocks/>
          </p:cNvGrpSpPr>
          <p:nvPr/>
        </p:nvGrpSpPr>
        <p:grpSpPr bwMode="auto">
          <a:xfrm>
            <a:off x="3352800" y="2179638"/>
            <a:ext cx="2971800" cy="1173162"/>
            <a:chOff x="3352800" y="2179461"/>
            <a:chExt cx="601807" cy="716139"/>
          </a:xfrm>
        </p:grpSpPr>
        <p:cxnSp>
          <p:nvCxnSpPr>
            <p:cNvPr id="81" name="Straight Connector 80"/>
            <p:cNvCxnSpPr/>
            <p:nvPr/>
          </p:nvCxnSpPr>
          <p:spPr>
            <a:xfrm>
              <a:off x="3352800" y="2179461"/>
              <a:ext cx="0" cy="7161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/>
            <p:nvPr/>
          </p:nvCxnSpPr>
          <p:spPr>
            <a:xfrm>
              <a:off x="3352800" y="2895600"/>
              <a:ext cx="60180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oup 82"/>
          <p:cNvGrpSpPr>
            <a:grpSpLocks/>
          </p:cNvGrpSpPr>
          <p:nvPr/>
        </p:nvGrpSpPr>
        <p:grpSpPr bwMode="auto">
          <a:xfrm>
            <a:off x="3511550" y="1995488"/>
            <a:ext cx="1589088" cy="747712"/>
            <a:chOff x="3510827" y="1994795"/>
            <a:chExt cx="1592339" cy="748405"/>
          </a:xfrm>
        </p:grpSpPr>
        <p:cxnSp>
          <p:nvCxnSpPr>
            <p:cNvPr id="84" name="Straight Connector 83"/>
            <p:cNvCxnSpPr/>
            <p:nvPr/>
          </p:nvCxnSpPr>
          <p:spPr>
            <a:xfrm>
              <a:off x="3510827" y="1994795"/>
              <a:ext cx="0" cy="748405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/>
            <p:cNvCxnSpPr/>
            <p:nvPr/>
          </p:nvCxnSpPr>
          <p:spPr>
            <a:xfrm>
              <a:off x="3510827" y="2743200"/>
              <a:ext cx="1592339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908" name="Oval 39"/>
          <p:cNvSpPr>
            <a:spLocks noChangeArrowheads="1"/>
          </p:cNvSpPr>
          <p:nvPr/>
        </p:nvSpPr>
        <p:spPr bwMode="auto">
          <a:xfrm>
            <a:off x="5100638" y="2565400"/>
            <a:ext cx="830262" cy="43338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sym typeface="Symbol" panose="05050102010706020507" pitchFamily="18" charset="2"/>
              </a:rPr>
              <a:t>x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sp>
        <p:nvSpPr>
          <p:cNvPr id="66" name="Oval 39"/>
          <p:cNvSpPr>
            <a:spLocks noChangeArrowheads="1"/>
          </p:cNvSpPr>
          <p:nvPr/>
        </p:nvSpPr>
        <p:spPr bwMode="auto">
          <a:xfrm>
            <a:off x="6273800" y="2565400"/>
            <a:ext cx="831850" cy="974402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latin typeface="Arial" panose="020B0604020202020204" pitchFamily="34" charset="0"/>
                <a:sym typeface="Symbol" panose="05050102010706020507" pitchFamily="18" charset="2"/>
              </a:rPr>
              <a:t></a:t>
            </a:r>
            <a:r>
              <a:rPr lang="en-US" altLang="en-US" sz="1600" dirty="0" err="1">
                <a:latin typeface="Arial" panose="020B0604020202020204" pitchFamily="34" charset="0"/>
                <a:sym typeface="Symbol" panose="05050102010706020507" pitchFamily="18" charset="2"/>
              </a:rPr>
              <a:t>tanh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5948360" y="2782094"/>
            <a:ext cx="37544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6685962" y="3539802"/>
            <a:ext cx="356188" cy="651198"/>
            <a:chOff x="6685962" y="3539802"/>
            <a:chExt cx="356188" cy="651198"/>
          </a:xfrm>
        </p:grpSpPr>
        <p:cxnSp>
          <p:nvCxnSpPr>
            <p:cNvPr id="8" name="Straight Arrow Connector 7"/>
            <p:cNvCxnSpPr/>
            <p:nvPr/>
          </p:nvCxnSpPr>
          <p:spPr>
            <a:xfrm>
              <a:off x="6689725" y="3539802"/>
              <a:ext cx="0" cy="65119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6685962" y="3657812"/>
              <a:ext cx="3561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t</a:t>
              </a:r>
              <a:endParaRPr lang="en-US" baseline="-25000" dirty="0"/>
            </a:p>
          </p:txBody>
        </p:sp>
      </p:grpSp>
      <p:sp>
        <p:nvSpPr>
          <p:cNvPr id="74" name="Oval 39"/>
          <p:cNvSpPr>
            <a:spLocks noChangeArrowheads="1"/>
          </p:cNvSpPr>
          <p:nvPr/>
        </p:nvSpPr>
        <p:spPr bwMode="auto">
          <a:xfrm>
            <a:off x="3783624" y="4469946"/>
            <a:ext cx="831850" cy="433387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latin typeface="Arial" panose="020B0604020202020204" pitchFamily="34" charset="0"/>
                <a:sym typeface="Symbol" panose="05050102010706020507" pitchFamily="18" charset="2"/>
              </a:rPr>
              <a:t>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grpSp>
        <p:nvGrpSpPr>
          <p:cNvPr id="90" name="Group 89"/>
          <p:cNvGrpSpPr>
            <a:grpSpLocks/>
          </p:cNvGrpSpPr>
          <p:nvPr/>
        </p:nvGrpSpPr>
        <p:grpSpPr bwMode="auto">
          <a:xfrm>
            <a:off x="3352800" y="3352802"/>
            <a:ext cx="429847" cy="1427447"/>
            <a:chOff x="3356227" y="2179599"/>
            <a:chExt cx="138124" cy="783500"/>
          </a:xfrm>
        </p:grpSpPr>
        <p:cxnSp>
          <p:nvCxnSpPr>
            <p:cNvPr id="91" name="Straight Connector 90"/>
            <p:cNvCxnSpPr/>
            <p:nvPr/>
          </p:nvCxnSpPr>
          <p:spPr>
            <a:xfrm flipH="1">
              <a:off x="3356227" y="2179599"/>
              <a:ext cx="2" cy="7835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/>
            <p:cNvCxnSpPr/>
            <p:nvPr/>
          </p:nvCxnSpPr>
          <p:spPr>
            <a:xfrm flipV="1">
              <a:off x="3356227" y="2958307"/>
              <a:ext cx="138124" cy="479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" name="Group 92"/>
          <p:cNvGrpSpPr>
            <a:grpSpLocks/>
          </p:cNvGrpSpPr>
          <p:nvPr/>
        </p:nvGrpSpPr>
        <p:grpSpPr bwMode="auto">
          <a:xfrm>
            <a:off x="3511550" y="2751486"/>
            <a:ext cx="271097" cy="1826357"/>
            <a:chOff x="3510827" y="1994795"/>
            <a:chExt cx="1592339" cy="748405"/>
          </a:xfrm>
        </p:grpSpPr>
        <p:cxnSp>
          <p:nvCxnSpPr>
            <p:cNvPr id="94" name="Straight Connector 93"/>
            <p:cNvCxnSpPr/>
            <p:nvPr/>
          </p:nvCxnSpPr>
          <p:spPr>
            <a:xfrm>
              <a:off x="3510827" y="1994795"/>
              <a:ext cx="0" cy="748405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/>
            <p:cNvCxnSpPr/>
            <p:nvPr/>
          </p:nvCxnSpPr>
          <p:spPr>
            <a:xfrm>
              <a:off x="3510827" y="2743200"/>
              <a:ext cx="1592339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" name="Group 95"/>
          <p:cNvGrpSpPr>
            <a:grpSpLocks/>
          </p:cNvGrpSpPr>
          <p:nvPr/>
        </p:nvGrpSpPr>
        <p:grpSpPr bwMode="auto">
          <a:xfrm>
            <a:off x="4588585" y="4339114"/>
            <a:ext cx="435327" cy="369332"/>
            <a:chOff x="4801725" y="4341970"/>
            <a:chExt cx="1020719" cy="370367"/>
          </a:xfrm>
        </p:grpSpPr>
        <p:cxnSp>
          <p:nvCxnSpPr>
            <p:cNvPr id="97" name="Straight Arrow Connector 96"/>
            <p:cNvCxnSpPr/>
            <p:nvPr/>
          </p:nvCxnSpPr>
          <p:spPr>
            <a:xfrm>
              <a:off x="4859308" y="4684183"/>
              <a:ext cx="96313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TextBox 36"/>
            <p:cNvSpPr txBox="1">
              <a:spLocks noChangeArrowheads="1"/>
            </p:cNvSpPr>
            <p:nvPr/>
          </p:nvSpPr>
          <p:spPr bwMode="auto">
            <a:xfrm>
              <a:off x="4801725" y="4341970"/>
              <a:ext cx="1020719" cy="370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dirty="0" err="1" smtClean="0">
                  <a:latin typeface="Arial" panose="020B0604020202020204" pitchFamily="34" charset="0"/>
                </a:rPr>
                <a:t>u</a:t>
              </a:r>
              <a:r>
                <a:rPr lang="en-US" altLang="en-US" sz="1800" baseline="-25000" dirty="0" err="1" smtClean="0">
                  <a:latin typeface="Arial" panose="020B0604020202020204" pitchFamily="34" charset="0"/>
                </a:rPr>
                <a:t>t</a:t>
              </a:r>
              <a:endParaRPr lang="en-US" altLang="en-US" sz="1800" baseline="-25000" dirty="0">
                <a:latin typeface="Arial" panose="020B0604020202020204" pitchFamily="34" charset="0"/>
              </a:endParaRPr>
            </a:p>
          </p:txBody>
        </p:sp>
      </p:grpSp>
      <p:sp>
        <p:nvSpPr>
          <p:cNvPr id="103" name="Oval 39"/>
          <p:cNvSpPr>
            <a:spLocks noChangeArrowheads="1"/>
          </p:cNvSpPr>
          <p:nvPr/>
        </p:nvSpPr>
        <p:spPr bwMode="auto">
          <a:xfrm>
            <a:off x="5321110" y="4759050"/>
            <a:ext cx="448056" cy="32126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smtClean="0">
                <a:latin typeface="Arial" panose="020B0604020202020204" pitchFamily="34" charset="0"/>
                <a:sym typeface="Symbol" panose="05050102010706020507" pitchFamily="18" charset="2"/>
              </a:rPr>
              <a:t>1-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5017839" y="4436276"/>
            <a:ext cx="1456963" cy="483408"/>
            <a:chOff x="5017839" y="4436276"/>
            <a:chExt cx="1456963" cy="483408"/>
          </a:xfrm>
        </p:grpSpPr>
        <p:cxnSp>
          <p:nvCxnSpPr>
            <p:cNvPr id="19" name="Straight Connector 18"/>
            <p:cNvCxnSpPr/>
            <p:nvPr/>
          </p:nvCxnSpPr>
          <p:spPr>
            <a:xfrm flipH="1">
              <a:off x="5017839" y="4436276"/>
              <a:ext cx="6073" cy="48340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5017839" y="4445994"/>
              <a:ext cx="145696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endCxn id="103" idx="2"/>
            </p:cNvCxnSpPr>
            <p:nvPr/>
          </p:nvCxnSpPr>
          <p:spPr>
            <a:xfrm>
              <a:off x="5017839" y="4919684"/>
              <a:ext cx="303271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1" name="Straight Arrow Connector 30"/>
          <p:cNvCxnSpPr/>
          <p:nvPr/>
        </p:nvCxnSpPr>
        <p:spPr>
          <a:xfrm>
            <a:off x="5769166" y="4919684"/>
            <a:ext cx="70563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Oval 39"/>
          <p:cNvSpPr>
            <a:spLocks noChangeArrowheads="1"/>
          </p:cNvSpPr>
          <p:nvPr/>
        </p:nvSpPr>
        <p:spPr bwMode="auto">
          <a:xfrm>
            <a:off x="6491340" y="4246218"/>
            <a:ext cx="448056" cy="375267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smtClean="0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sp>
        <p:nvSpPr>
          <p:cNvPr id="122" name="Oval 39"/>
          <p:cNvSpPr>
            <a:spLocks noChangeArrowheads="1"/>
          </p:cNvSpPr>
          <p:nvPr/>
        </p:nvSpPr>
        <p:spPr bwMode="auto">
          <a:xfrm>
            <a:off x="6491340" y="4757807"/>
            <a:ext cx="448056" cy="375267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smtClean="0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cxnSp>
        <p:nvCxnSpPr>
          <p:cNvPr id="124" name="Straight Arrow Connector 123"/>
          <p:cNvCxnSpPr/>
          <p:nvPr/>
        </p:nvCxnSpPr>
        <p:spPr>
          <a:xfrm>
            <a:off x="6939396" y="4445994"/>
            <a:ext cx="35281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/>
          <p:cNvCxnSpPr/>
          <p:nvPr/>
        </p:nvCxnSpPr>
        <p:spPr>
          <a:xfrm>
            <a:off x="6958446" y="4918004"/>
            <a:ext cx="35281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Oval 39"/>
          <p:cNvSpPr>
            <a:spLocks noChangeArrowheads="1"/>
          </p:cNvSpPr>
          <p:nvPr/>
        </p:nvSpPr>
        <p:spPr bwMode="auto">
          <a:xfrm>
            <a:off x="7293602" y="4299595"/>
            <a:ext cx="448056" cy="738309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smtClean="0">
                <a:latin typeface="Arial" panose="020B0604020202020204" pitchFamily="34" charset="0"/>
                <a:sym typeface="Symbol" panose="05050102010706020507" pitchFamily="18" charset="2"/>
              </a:rPr>
              <a:t>+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cxnSp>
        <p:nvCxnSpPr>
          <p:cNvPr id="128" name="Straight Arrow Connector 127"/>
          <p:cNvCxnSpPr>
            <a:endCxn id="37950" idx="0"/>
          </p:cNvCxnSpPr>
          <p:nvPr/>
        </p:nvCxnSpPr>
        <p:spPr>
          <a:xfrm>
            <a:off x="7741658" y="4733370"/>
            <a:ext cx="35257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2" name="Group 131"/>
          <p:cNvGrpSpPr>
            <a:grpSpLocks/>
          </p:cNvGrpSpPr>
          <p:nvPr/>
        </p:nvGrpSpPr>
        <p:grpSpPr bwMode="auto">
          <a:xfrm>
            <a:off x="3511550" y="4577844"/>
            <a:ext cx="2979790" cy="540857"/>
            <a:chOff x="3510827" y="1994795"/>
            <a:chExt cx="1592339" cy="748405"/>
          </a:xfrm>
        </p:grpSpPr>
        <p:cxnSp>
          <p:nvCxnSpPr>
            <p:cNvPr id="133" name="Straight Connector 132"/>
            <p:cNvCxnSpPr/>
            <p:nvPr/>
          </p:nvCxnSpPr>
          <p:spPr>
            <a:xfrm>
              <a:off x="3510827" y="1994795"/>
              <a:ext cx="0" cy="748405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Arrow Connector 133"/>
            <p:cNvCxnSpPr/>
            <p:nvPr/>
          </p:nvCxnSpPr>
          <p:spPr>
            <a:xfrm>
              <a:off x="3510827" y="2743200"/>
              <a:ext cx="1592339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1" name="TextBox 11"/>
          <p:cNvSpPr txBox="1">
            <a:spLocks noChangeArrowheads="1"/>
          </p:cNvSpPr>
          <p:nvPr/>
        </p:nvSpPr>
        <p:spPr bwMode="auto">
          <a:xfrm>
            <a:off x="157956" y="2516227"/>
            <a:ext cx="2607640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>
                <a:latin typeface="Arial" panose="020B0604020202020204" pitchFamily="34" charset="0"/>
              </a:rPr>
              <a:t>r</a:t>
            </a:r>
            <a:r>
              <a:rPr lang="en-US" altLang="en-US" sz="1800" baseline="-25000" dirty="0" err="1">
                <a:latin typeface="Arial" panose="020B0604020202020204" pitchFamily="34" charset="0"/>
              </a:rPr>
              <a:t>t</a:t>
            </a:r>
            <a:r>
              <a:rPr lang="en-US" altLang="en-US" sz="1800" dirty="0">
                <a:latin typeface="Arial" panose="020B0604020202020204" pitchFamily="34" charset="0"/>
              </a:rPr>
              <a:t> = 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(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W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r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] + 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b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r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02" name="TextBox 11"/>
          <p:cNvSpPr txBox="1">
            <a:spLocks noChangeArrowheads="1"/>
          </p:cNvSpPr>
          <p:nvPr/>
        </p:nvSpPr>
        <p:spPr bwMode="auto">
          <a:xfrm>
            <a:off x="153361" y="3005415"/>
            <a:ext cx="3031898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a</a:t>
            </a:r>
            <a:r>
              <a:rPr lang="en-US" altLang="en-US" sz="1800" baseline="-25000" dirty="0">
                <a:latin typeface="Arial" panose="020B0604020202020204" pitchFamily="34" charset="0"/>
              </a:rPr>
              <a:t>t</a:t>
            </a:r>
            <a:r>
              <a:rPr lang="en-US" altLang="en-US" sz="1800" dirty="0">
                <a:latin typeface="Arial" panose="020B0604020202020204" pitchFamily="34" charset="0"/>
              </a:rPr>
              <a:t> = 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tanh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(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W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a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, 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r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baseline="-25000" dirty="0"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en-US" altLang="en-US" sz="1800" baseline="30000" dirty="0">
                <a:latin typeface="Arial" panose="020B0604020202020204" pitchFamily="34" charset="0"/>
                <a:sym typeface="Symbol" panose="05050102010706020507" pitchFamily="18" charset="2"/>
              </a:rPr>
              <a:t>. 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y</a:t>
            </a:r>
            <a:r>
              <a:rPr lang="en-US" altLang="en-US" sz="1800" baseline="-25000" dirty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] + 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b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a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04" name="TextBox 11"/>
          <p:cNvSpPr txBox="1">
            <a:spLocks noChangeArrowheads="1"/>
          </p:cNvSpPr>
          <p:nvPr/>
        </p:nvSpPr>
        <p:spPr bwMode="auto">
          <a:xfrm>
            <a:off x="178165" y="3521451"/>
            <a:ext cx="2607640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>
                <a:latin typeface="Arial" panose="020B0604020202020204" pitchFamily="34" charset="0"/>
              </a:rPr>
              <a:t>u</a:t>
            </a:r>
            <a:r>
              <a:rPr lang="en-US" altLang="en-US" sz="1800" baseline="-25000" dirty="0" err="1">
                <a:latin typeface="Arial" panose="020B0604020202020204" pitchFamily="34" charset="0"/>
              </a:rPr>
              <a:t>t</a:t>
            </a:r>
            <a:r>
              <a:rPr lang="en-US" altLang="en-US" sz="1800" dirty="0">
                <a:latin typeface="Arial" panose="020B0604020202020204" pitchFamily="34" charset="0"/>
              </a:rPr>
              <a:t> = 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(W</a:t>
            </a:r>
            <a:r>
              <a:rPr lang="en-US" altLang="en-US" sz="1800" baseline="-25000" dirty="0">
                <a:latin typeface="Arial" panose="020B0604020202020204" pitchFamily="34" charset="0"/>
                <a:sym typeface="Symbol" panose="05050102010706020507" pitchFamily="18" charset="2"/>
              </a:rPr>
              <a:t>u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>
                <a:latin typeface="Arial" panose="020B0604020202020204" pitchFamily="34" charset="0"/>
                <a:sym typeface="Symbol" panose="05050102010706020507" pitchFamily="18" charset="2"/>
              </a:rPr>
              <a:t>t-1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] + 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b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u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05" name="TextBox 11"/>
          <p:cNvSpPr txBox="1">
            <a:spLocks noChangeArrowheads="1"/>
          </p:cNvSpPr>
          <p:nvPr/>
        </p:nvSpPr>
        <p:spPr bwMode="auto">
          <a:xfrm>
            <a:off x="170196" y="4091126"/>
            <a:ext cx="2607640" cy="369332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>
                <a:latin typeface="Arial" panose="020B0604020202020204" pitchFamily="34" charset="0"/>
              </a:rPr>
              <a:t>y</a:t>
            </a:r>
            <a:r>
              <a:rPr lang="en-US" altLang="en-US" sz="1800" baseline="-25000" dirty="0" err="1">
                <a:latin typeface="Arial" panose="020B0604020202020204" pitchFamily="34" charset="0"/>
              </a:rPr>
              <a:t>t</a:t>
            </a:r>
            <a:r>
              <a:rPr lang="en-US" altLang="en-US" sz="1800" dirty="0">
                <a:latin typeface="Arial" panose="020B0604020202020204" pitchFamily="34" charset="0"/>
              </a:rPr>
              <a:t> = (1 - </a:t>
            </a:r>
            <a:r>
              <a:rPr lang="en-US" altLang="en-US" sz="1800" dirty="0" err="1">
                <a:latin typeface="Arial" panose="020B0604020202020204" pitchFamily="34" charset="0"/>
              </a:rPr>
              <a:t>u</a:t>
            </a:r>
            <a:r>
              <a:rPr lang="en-US" altLang="en-US" sz="1800" baseline="-25000" dirty="0" err="1">
                <a:latin typeface="Arial" panose="020B0604020202020204" pitchFamily="34" charset="0"/>
              </a:rPr>
              <a:t>t</a:t>
            </a:r>
            <a:r>
              <a:rPr lang="en-US" altLang="en-US" sz="1800" dirty="0">
                <a:latin typeface="Arial" panose="020B0604020202020204" pitchFamily="34" charset="0"/>
              </a:rPr>
              <a:t>) </a:t>
            </a:r>
            <a:r>
              <a:rPr lang="en-US" altLang="en-US" sz="1800" baseline="30000" dirty="0">
                <a:latin typeface="Arial" panose="020B0604020202020204" pitchFamily="34" charset="0"/>
              </a:rPr>
              <a:t>.</a:t>
            </a:r>
            <a:r>
              <a:rPr lang="en-US" altLang="en-US" sz="1800" dirty="0">
                <a:latin typeface="Arial" panose="020B0604020202020204" pitchFamily="34" charset="0"/>
              </a:rPr>
              <a:t> y</a:t>
            </a:r>
            <a:r>
              <a:rPr lang="en-US" altLang="en-US" sz="1800" baseline="-25000" dirty="0">
                <a:latin typeface="Arial" panose="020B0604020202020204" pitchFamily="34" charset="0"/>
              </a:rPr>
              <a:t>t-1</a:t>
            </a:r>
            <a:r>
              <a:rPr lang="en-US" altLang="en-US" sz="1800" dirty="0">
                <a:latin typeface="Arial" panose="020B0604020202020204" pitchFamily="34" charset="0"/>
              </a:rPr>
              <a:t> + </a:t>
            </a:r>
            <a:r>
              <a:rPr lang="en-US" altLang="en-US" sz="1800" dirty="0" err="1">
                <a:latin typeface="Arial" panose="020B0604020202020204" pitchFamily="34" charset="0"/>
              </a:rPr>
              <a:t>u</a:t>
            </a:r>
            <a:r>
              <a:rPr lang="en-US" altLang="en-US" sz="1800" baseline="-25000" dirty="0" err="1">
                <a:latin typeface="Arial" panose="020B0604020202020204" pitchFamily="34" charset="0"/>
              </a:rPr>
              <a:t>t</a:t>
            </a:r>
            <a:r>
              <a:rPr lang="en-US" altLang="en-US" sz="1800" baseline="-25000" dirty="0">
                <a:latin typeface="Arial" panose="020B0604020202020204" pitchFamily="34" charset="0"/>
              </a:rPr>
              <a:t> </a:t>
            </a:r>
            <a:r>
              <a:rPr lang="en-US" altLang="en-US" sz="1800" baseline="30000" dirty="0">
                <a:latin typeface="Arial" panose="020B0604020202020204" pitchFamily="34" charset="0"/>
              </a:rPr>
              <a:t>. </a:t>
            </a:r>
            <a:r>
              <a:rPr lang="en-US" altLang="en-US" sz="1800" dirty="0">
                <a:latin typeface="Arial" panose="020B0604020202020204" pitchFamily="34" charset="0"/>
              </a:rPr>
              <a:t>a</a:t>
            </a:r>
            <a:r>
              <a:rPr lang="en-US" altLang="en-US" sz="1800" baseline="-25000" dirty="0">
                <a:latin typeface="Arial" panose="020B0604020202020204" pitchFamily="34" charset="0"/>
              </a:rPr>
              <a:t>t</a:t>
            </a:r>
          </a:p>
        </p:txBody>
      </p:sp>
      <p:sp>
        <p:nvSpPr>
          <p:cNvPr id="99" name="TextBox 1"/>
          <p:cNvSpPr txBox="1">
            <a:spLocks noChangeArrowheads="1"/>
          </p:cNvSpPr>
          <p:nvPr/>
        </p:nvSpPr>
        <p:spPr bwMode="auto">
          <a:xfrm>
            <a:off x="241300" y="140772"/>
            <a:ext cx="1439157" cy="369332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When t = 1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00" name="TextBox 1"/>
          <p:cNvSpPr txBox="1">
            <a:spLocks noChangeArrowheads="1"/>
          </p:cNvSpPr>
          <p:nvPr/>
        </p:nvSpPr>
        <p:spPr bwMode="auto">
          <a:xfrm>
            <a:off x="1606144" y="1992313"/>
            <a:ext cx="549682" cy="36988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1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06" name="TextBox 1"/>
          <p:cNvSpPr txBox="1">
            <a:spLocks noChangeArrowheads="1"/>
          </p:cNvSpPr>
          <p:nvPr/>
        </p:nvSpPr>
        <p:spPr bwMode="auto">
          <a:xfrm>
            <a:off x="1556344" y="5599154"/>
            <a:ext cx="599482" cy="36988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107" name="TextBox 1"/>
          <p:cNvSpPr txBox="1">
            <a:spLocks noChangeArrowheads="1"/>
          </p:cNvSpPr>
          <p:nvPr/>
        </p:nvSpPr>
        <p:spPr bwMode="auto">
          <a:xfrm>
            <a:off x="1694187" y="762000"/>
            <a:ext cx="555301" cy="36988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0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108" name="TextBox 1"/>
          <p:cNvSpPr txBox="1">
            <a:spLocks noChangeArrowheads="1"/>
          </p:cNvSpPr>
          <p:nvPr/>
        </p:nvSpPr>
        <p:spPr bwMode="auto">
          <a:xfrm>
            <a:off x="2297693" y="1994456"/>
            <a:ext cx="417800" cy="369332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x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  <p:sp>
        <p:nvSpPr>
          <p:cNvPr id="109" name="TextBox 1"/>
          <p:cNvSpPr txBox="1">
            <a:spLocks noChangeArrowheads="1"/>
          </p:cNvSpPr>
          <p:nvPr/>
        </p:nvSpPr>
        <p:spPr bwMode="auto">
          <a:xfrm>
            <a:off x="4974162" y="1732518"/>
            <a:ext cx="417800" cy="369332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r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  <p:sp>
        <p:nvSpPr>
          <p:cNvPr id="110" name="TextBox 1"/>
          <p:cNvSpPr txBox="1">
            <a:spLocks noChangeArrowheads="1"/>
          </p:cNvSpPr>
          <p:nvPr/>
        </p:nvSpPr>
        <p:spPr bwMode="auto">
          <a:xfrm>
            <a:off x="4566955" y="4290111"/>
            <a:ext cx="417800" cy="369332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u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  <p:sp>
        <p:nvSpPr>
          <p:cNvPr id="111" name="TextBox 1"/>
          <p:cNvSpPr txBox="1">
            <a:spLocks noChangeArrowheads="1"/>
          </p:cNvSpPr>
          <p:nvPr/>
        </p:nvSpPr>
        <p:spPr bwMode="auto">
          <a:xfrm>
            <a:off x="6757051" y="3697657"/>
            <a:ext cx="417800" cy="369332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a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  <p:sp>
        <p:nvSpPr>
          <p:cNvPr id="113" name="TextBox 1"/>
          <p:cNvSpPr txBox="1">
            <a:spLocks noChangeArrowheads="1"/>
          </p:cNvSpPr>
          <p:nvPr/>
        </p:nvSpPr>
        <p:spPr bwMode="auto">
          <a:xfrm>
            <a:off x="8610600" y="4583668"/>
            <a:ext cx="417800" cy="369332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  <p:sp>
        <p:nvSpPr>
          <p:cNvPr id="116" name="TextBox 1"/>
          <p:cNvSpPr txBox="1">
            <a:spLocks noChangeArrowheads="1"/>
          </p:cNvSpPr>
          <p:nvPr/>
        </p:nvSpPr>
        <p:spPr bwMode="auto">
          <a:xfrm>
            <a:off x="2312700" y="5637768"/>
            <a:ext cx="417800" cy="369332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x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  <p:sp>
        <p:nvSpPr>
          <p:cNvPr id="117" name="TextBox 1"/>
          <p:cNvSpPr txBox="1">
            <a:spLocks noChangeArrowheads="1"/>
          </p:cNvSpPr>
          <p:nvPr/>
        </p:nvSpPr>
        <p:spPr bwMode="auto">
          <a:xfrm>
            <a:off x="8623013" y="5661957"/>
            <a:ext cx="417800" cy="369332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  <p:sp>
        <p:nvSpPr>
          <p:cNvPr id="118" name="TextBox 1"/>
          <p:cNvSpPr txBox="1">
            <a:spLocks noChangeArrowheads="1"/>
          </p:cNvSpPr>
          <p:nvPr/>
        </p:nvSpPr>
        <p:spPr bwMode="auto">
          <a:xfrm>
            <a:off x="2322739" y="736953"/>
            <a:ext cx="417800" cy="369332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x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0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  <p:sp>
        <p:nvSpPr>
          <p:cNvPr id="119" name="TextBox 1"/>
          <p:cNvSpPr txBox="1">
            <a:spLocks noChangeArrowheads="1"/>
          </p:cNvSpPr>
          <p:nvPr/>
        </p:nvSpPr>
        <p:spPr bwMode="auto">
          <a:xfrm>
            <a:off x="8559418" y="710076"/>
            <a:ext cx="417800" cy="369332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0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  <p:sp>
        <p:nvSpPr>
          <p:cNvPr id="120" name="Oval 119"/>
          <p:cNvSpPr/>
          <p:nvPr/>
        </p:nvSpPr>
        <p:spPr>
          <a:xfrm>
            <a:off x="2737390" y="1365251"/>
            <a:ext cx="6025609" cy="4055748"/>
          </a:xfrm>
          <a:prstGeom prst="ellipse">
            <a:avLst/>
          </a:prstGeom>
          <a:noFill/>
          <a:ln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3" name="Oval 122"/>
          <p:cNvSpPr/>
          <p:nvPr/>
        </p:nvSpPr>
        <p:spPr>
          <a:xfrm>
            <a:off x="8447881" y="641898"/>
            <a:ext cx="544513" cy="496193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626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 animBg="1"/>
      <p:bldP spid="100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3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3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3072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502BBD0-7A61-46E8-BE41-77A23C3852D9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93</a:t>
            </a:fld>
            <a:endParaRPr lang="en-US" altLang="zh-TW" sz="1400" smtClean="0"/>
          </a:p>
        </p:txBody>
      </p:sp>
      <p:graphicFrame>
        <p:nvGraphicFramePr>
          <p:cNvPr id="6" name="Group 42"/>
          <p:cNvGraphicFramePr>
            <a:graphicFrameLocks/>
          </p:cNvGraphicFramePr>
          <p:nvPr>
            <p:extLst/>
          </p:nvPr>
        </p:nvGraphicFramePr>
        <p:xfrm>
          <a:off x="5410199" y="457200"/>
          <a:ext cx="3236915" cy="1188720"/>
        </p:xfrm>
        <a:graphic>
          <a:graphicData uri="http://schemas.openxmlformats.org/drawingml/2006/table">
            <a:tbl>
              <a:tblPr/>
              <a:tblGrid>
                <a:gridCol w="809585">
                  <a:extLst>
                    <a:ext uri="{9D8B030D-6E8A-4147-A177-3AD203B41FA5}">
                      <a16:colId xmlns:a16="http://schemas.microsoft.com/office/drawing/2014/main" val="3773438489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Time</a:t>
                      </a:r>
                      <a:endParaRPr kumimoji="0" lang="en-US" sz="20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Group 40"/>
          <p:cNvGraphicFramePr>
            <a:graphicFrameLocks noGrp="1"/>
          </p:cNvGraphicFramePr>
          <p:nvPr>
            <p:extLst/>
          </p:nvPr>
        </p:nvGraphicFramePr>
        <p:xfrm>
          <a:off x="7728925" y="1768475"/>
          <a:ext cx="900112" cy="792168"/>
        </p:xfrm>
        <a:graphic>
          <a:graphicData uri="http://schemas.openxmlformats.org/drawingml/2006/table">
            <a:tbl>
              <a:tblPr/>
              <a:tblGrid>
                <a:gridCol w="900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8" name="Text Box 39"/>
          <p:cNvSpPr txBox="1">
            <a:spLocks noChangeArrowheads="1"/>
          </p:cNvSpPr>
          <p:nvPr/>
        </p:nvSpPr>
        <p:spPr bwMode="auto">
          <a:xfrm>
            <a:off x="113957" y="2203887"/>
            <a:ext cx="2331729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r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</a:t>
            </a:r>
            <a:r>
              <a:rPr lang="en-US" altLang="en-US" sz="1800" dirty="0">
                <a:latin typeface="Arial" panose="020B0604020202020204" pitchFamily="34" charset="0"/>
              </a:rPr>
              <a:t>= 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(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W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r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0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] 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+ 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b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r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29" name="Text Box 122"/>
          <p:cNvSpPr txBox="1">
            <a:spLocks noChangeArrowheads="1"/>
          </p:cNvSpPr>
          <p:nvPr/>
        </p:nvSpPr>
        <p:spPr bwMode="auto">
          <a:xfrm>
            <a:off x="76200" y="1747202"/>
            <a:ext cx="3802063" cy="3683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chemeClr val="tx2"/>
                </a:solidFill>
                <a:latin typeface="Arial" panose="020B0604020202020204" pitchFamily="34" charset="0"/>
              </a:rPr>
              <a:t>Step 1 </a:t>
            </a:r>
            <a:r>
              <a:rPr lang="en-US" altLang="en-US" sz="1800" dirty="0">
                <a:latin typeface="Arial" panose="020B0604020202020204" pitchFamily="34" charset="0"/>
              </a:rPr>
              <a:t>(Input Forward Propagation)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 Box 39"/>
              <p:cNvSpPr txBox="1">
                <a:spLocks noChangeArrowheads="1"/>
              </p:cNvSpPr>
              <p:nvPr/>
            </p:nvSpPr>
            <p:spPr bwMode="auto">
              <a:xfrm>
                <a:off x="101257" y="2590165"/>
                <a:ext cx="2737018" cy="824906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None/>
                </a:pPr>
                <a:r>
                  <a:rPr lang="en-US" altLang="en-US" sz="1800" dirty="0" smtClean="0">
                    <a:latin typeface="Arial" panose="020B0604020202020204" pitchFamily="34" charset="0"/>
                  </a:rPr>
                  <a:t>   = </a:t>
                </a:r>
                <a:r>
                  <a:rPr lang="en-US" altLang="en-US" sz="1800" dirty="0" smtClean="0">
                    <a:latin typeface="Arial" panose="020B0604020202020204" pitchFamily="34" charset="0"/>
                    <a:sym typeface="Symbol" panose="05050102010706020507" pitchFamily="18" charset="2"/>
                  </a:rPr>
                  <a:t>(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.7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0.3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0.4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0.1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0.4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en-US" sz="1800" dirty="0" smtClean="0">
                    <a:latin typeface="Arial" panose="020B0604020202020204" pitchFamily="34" charset="0"/>
                    <a:sym typeface="Symbol" panose="05050102010706020507" pitchFamily="18" charset="2"/>
                  </a:rPr>
                  <a:t> + 0.4)</a:t>
                </a:r>
                <a:endParaRPr lang="en-US" altLang="en-US" sz="1800" dirty="0"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0" name="Text 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257" y="2590165"/>
                <a:ext cx="2737018" cy="82490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 Box 39"/>
          <p:cNvSpPr txBox="1">
            <a:spLocks noChangeArrowheads="1"/>
          </p:cNvSpPr>
          <p:nvPr/>
        </p:nvSpPr>
        <p:spPr bwMode="auto">
          <a:xfrm>
            <a:off x="126656" y="3415071"/>
            <a:ext cx="4292943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(0.7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0.1 + 0.3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0.4 + 0.4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0 + 0.4)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2" name="Text Box 39"/>
          <p:cNvSpPr txBox="1">
            <a:spLocks noChangeArrowheads="1"/>
          </p:cNvSpPr>
          <p:nvPr/>
        </p:nvSpPr>
        <p:spPr bwMode="auto">
          <a:xfrm>
            <a:off x="113957" y="3802122"/>
            <a:ext cx="1410043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(0.59)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3" name="Text Box 39"/>
          <p:cNvSpPr txBox="1">
            <a:spLocks noChangeArrowheads="1"/>
          </p:cNvSpPr>
          <p:nvPr/>
        </p:nvSpPr>
        <p:spPr bwMode="auto">
          <a:xfrm>
            <a:off x="113957" y="4171454"/>
            <a:ext cx="1410043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0.6434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4" name="Text Box 39"/>
          <p:cNvSpPr txBox="1">
            <a:spLocks noChangeArrowheads="1"/>
          </p:cNvSpPr>
          <p:nvPr/>
        </p:nvSpPr>
        <p:spPr bwMode="auto">
          <a:xfrm>
            <a:off x="4663397" y="4148722"/>
            <a:ext cx="168979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r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= 0.6434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5" name="AutoShape 64"/>
          <p:cNvSpPr>
            <a:spLocks noChangeArrowheads="1"/>
          </p:cNvSpPr>
          <p:nvPr/>
        </p:nvSpPr>
        <p:spPr bwMode="auto">
          <a:xfrm>
            <a:off x="5259185" y="822960"/>
            <a:ext cx="231867" cy="4572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96372" y="101562"/>
            <a:ext cx="3031898" cy="1636781"/>
            <a:chOff x="96372" y="101562"/>
            <a:chExt cx="3031898" cy="1636781"/>
          </a:xfrm>
        </p:grpSpPr>
        <p:sp>
          <p:nvSpPr>
            <p:cNvPr id="36" name="TextBox 11"/>
            <p:cNvSpPr txBox="1">
              <a:spLocks noChangeArrowheads="1"/>
            </p:cNvSpPr>
            <p:nvPr/>
          </p:nvSpPr>
          <p:spPr bwMode="auto">
            <a:xfrm>
              <a:off x="101257" y="101562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>
                  <a:latin typeface="Arial" panose="020B0604020202020204" pitchFamily="34" charset="0"/>
                </a:rPr>
                <a:t>r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 = 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(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r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r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37" name="TextBox 11"/>
            <p:cNvSpPr txBox="1">
              <a:spLocks noChangeArrowheads="1"/>
            </p:cNvSpPr>
            <p:nvPr/>
          </p:nvSpPr>
          <p:spPr bwMode="auto">
            <a:xfrm>
              <a:off x="96372" y="540054"/>
              <a:ext cx="3031898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a</a:t>
              </a:r>
              <a:r>
                <a:rPr lang="en-US" altLang="en-US" sz="1800" baseline="-25000" dirty="0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tanh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(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,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r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 </a:t>
              </a:r>
              <a:r>
                <a:rPr lang="en-US" altLang="en-US" sz="1800" baseline="30000" dirty="0">
                  <a:latin typeface="Arial" panose="020B0604020202020204" pitchFamily="34" charset="0"/>
                  <a:sym typeface="Symbol" panose="05050102010706020507" pitchFamily="18" charset="2"/>
                </a:rPr>
                <a:t>. 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y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38" name="TextBox 11"/>
            <p:cNvSpPr txBox="1">
              <a:spLocks noChangeArrowheads="1"/>
            </p:cNvSpPr>
            <p:nvPr/>
          </p:nvSpPr>
          <p:spPr bwMode="auto">
            <a:xfrm>
              <a:off x="113957" y="967145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>
                  <a:latin typeface="Arial" panose="020B0604020202020204" pitchFamily="34" charset="0"/>
                </a:rPr>
                <a:t>u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 = 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(W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u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u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39" name="TextBox 11"/>
            <p:cNvSpPr txBox="1">
              <a:spLocks noChangeArrowheads="1"/>
            </p:cNvSpPr>
            <p:nvPr/>
          </p:nvSpPr>
          <p:spPr bwMode="auto">
            <a:xfrm>
              <a:off x="113957" y="1369011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 = (1 - </a:t>
              </a:r>
              <a:r>
                <a:rPr lang="en-US" altLang="en-US" sz="1800" dirty="0" err="1">
                  <a:latin typeface="Arial" panose="020B0604020202020204" pitchFamily="34" charset="0"/>
                </a:rPr>
                <a:t>u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) </a:t>
              </a:r>
              <a:r>
                <a:rPr lang="en-US" altLang="en-US" sz="1800" baseline="30000" dirty="0">
                  <a:latin typeface="Arial" panose="020B0604020202020204" pitchFamily="34" charset="0"/>
                </a:rPr>
                <a:t>.</a:t>
              </a:r>
              <a:r>
                <a:rPr lang="en-US" altLang="en-US" sz="1800" dirty="0">
                  <a:latin typeface="Arial" panose="020B0604020202020204" pitchFamily="34" charset="0"/>
                </a:rPr>
                <a:t> y</a:t>
              </a:r>
              <a:r>
                <a:rPr lang="en-US" altLang="en-US" sz="1800" baseline="-25000" dirty="0">
                  <a:latin typeface="Arial" panose="020B0604020202020204" pitchFamily="34" charset="0"/>
                </a:rPr>
                <a:t>t-1</a:t>
              </a:r>
              <a:r>
                <a:rPr lang="en-US" altLang="en-US" sz="1800" dirty="0">
                  <a:latin typeface="Arial" panose="020B0604020202020204" pitchFamily="34" charset="0"/>
                </a:rPr>
                <a:t> + </a:t>
              </a:r>
              <a:r>
                <a:rPr lang="en-US" altLang="en-US" sz="1800" dirty="0" err="1">
                  <a:latin typeface="Arial" panose="020B0604020202020204" pitchFamily="34" charset="0"/>
                </a:rPr>
                <a:t>u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baseline="-25000" dirty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>
                  <a:latin typeface="Arial" panose="020B0604020202020204" pitchFamily="34" charset="0"/>
                </a:rPr>
                <a:t>. </a:t>
              </a:r>
              <a:r>
                <a:rPr lang="en-US" altLang="en-US" sz="1800" dirty="0">
                  <a:latin typeface="Arial" panose="020B0604020202020204" pitchFamily="34" charset="0"/>
                </a:rPr>
                <a:t>a</a:t>
              </a:r>
              <a:r>
                <a:rPr lang="en-US" altLang="en-US" sz="1800" baseline="-25000" dirty="0">
                  <a:latin typeface="Arial" panose="020B0604020202020204" pitchFamily="34" charset="0"/>
                </a:rPr>
                <a:t>t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305657" y="2652718"/>
            <a:ext cx="2600218" cy="2862322"/>
            <a:chOff x="6305657" y="2652718"/>
            <a:chExt cx="2600218" cy="2862322"/>
          </a:xfrm>
        </p:grpSpPr>
        <p:grpSp>
          <p:nvGrpSpPr>
            <p:cNvPr id="40" name="Group 39"/>
            <p:cNvGrpSpPr/>
            <p:nvPr/>
          </p:nvGrpSpPr>
          <p:grpSpPr>
            <a:xfrm>
              <a:off x="6305657" y="2652718"/>
              <a:ext cx="2600218" cy="2862322"/>
              <a:chOff x="6343757" y="2652718"/>
              <a:chExt cx="2600218" cy="2862322"/>
            </a:xfrm>
          </p:grpSpPr>
          <p:sp>
            <p:nvSpPr>
              <p:cNvPr id="41" name="TextBox 11"/>
              <p:cNvSpPr txBox="1">
                <a:spLocks noChangeArrowheads="1"/>
              </p:cNvSpPr>
              <p:nvPr/>
            </p:nvSpPr>
            <p:spPr bwMode="auto">
              <a:xfrm>
                <a:off x="6343757" y="2652718"/>
                <a:ext cx="2600218" cy="2862322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TextBox 41"/>
                  <p:cNvSpPr txBox="1"/>
                  <p:nvPr/>
                </p:nvSpPr>
                <p:spPr>
                  <a:xfrm>
                    <a:off x="6381267" y="2689574"/>
                    <a:ext cx="1294778" cy="823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 err="1" smtClean="0"/>
                      <a:t>W</a:t>
                    </a:r>
                    <a:r>
                      <a:rPr lang="en-US" baseline="-25000" dirty="0" err="1" smtClean="0"/>
                      <a:t>r</a:t>
                    </a:r>
                    <a:r>
                      <a:rPr lang="en-US" dirty="0" smtClean="0"/>
                      <a:t> = </a:t>
                    </a:r>
                    <a14:m>
                      <m:oMath xmlns:m="http://schemas.openxmlformats.org/officeDocument/2006/math">
                        <m:d>
                          <m:d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.7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0.3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0.4</m:t>
                                  </m:r>
                                </m:e>
                              </m:mr>
                            </m:m>
                          </m:e>
                        </m:d>
                      </m:oMath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42" name="TextBox 4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81267" y="2689574"/>
                    <a:ext cx="1294778" cy="823110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424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3" name="TextBox 42"/>
              <p:cNvSpPr txBox="1"/>
              <p:nvPr/>
            </p:nvSpPr>
            <p:spPr>
              <a:xfrm>
                <a:off x="7707433" y="2916463"/>
                <a:ext cx="9396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 smtClean="0"/>
                  <a:t>b</a:t>
                </a:r>
                <a:r>
                  <a:rPr lang="en-US" baseline="-25000" dirty="0" err="1" smtClean="0"/>
                  <a:t>r</a:t>
                </a:r>
                <a:r>
                  <a:rPr lang="en-US" dirty="0" smtClean="0"/>
                  <a:t> = 0.4</a:t>
                </a:r>
                <a:endParaRPr lang="en-US" dirty="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/>
                <p:cNvSpPr txBox="1"/>
                <p:nvPr/>
              </p:nvSpPr>
              <p:spPr>
                <a:xfrm>
                  <a:off x="6350544" y="3557514"/>
                  <a:ext cx="1327864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err="1" smtClean="0"/>
                    <a:t>a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50544" y="3557514"/>
                  <a:ext cx="1327864" cy="824906"/>
                </a:xfrm>
                <a:prstGeom prst="rect">
                  <a:avLst/>
                </a:prstGeom>
                <a:blipFill>
                  <a:blip r:embed="rId8"/>
                  <a:stretch>
                    <a:fillRect l="-412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7" name="TextBox 46"/>
            <p:cNvSpPr txBox="1"/>
            <p:nvPr/>
          </p:nvSpPr>
          <p:spPr>
            <a:xfrm>
              <a:off x="7676710" y="3784403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a</a:t>
              </a:r>
              <a:r>
                <a:rPr lang="en-US" dirty="0" smtClean="0"/>
                <a:t> = 0.3</a:t>
              </a:r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/>
                <p:cNvSpPr txBox="1"/>
                <p:nvPr/>
              </p:nvSpPr>
              <p:spPr>
                <a:xfrm>
                  <a:off x="6386495" y="4469251"/>
                  <a:ext cx="1332288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smtClean="0"/>
                    <a:t>u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0" name="TextBox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6495" y="4469251"/>
                  <a:ext cx="1332288" cy="824906"/>
                </a:xfrm>
                <a:prstGeom prst="rect">
                  <a:avLst/>
                </a:prstGeom>
                <a:blipFill>
                  <a:blip r:embed="rId9"/>
                  <a:stretch>
                    <a:fillRect l="-412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1" name="TextBox 50"/>
            <p:cNvSpPr txBox="1"/>
            <p:nvPr/>
          </p:nvSpPr>
          <p:spPr>
            <a:xfrm>
              <a:off x="7712661" y="4696140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u</a:t>
              </a:r>
              <a:r>
                <a:rPr lang="en-US" dirty="0" smtClean="0"/>
                <a:t> = 0.5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31964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3072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502BBD0-7A61-46E8-BE41-77A23C3852D9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94</a:t>
            </a:fld>
            <a:endParaRPr lang="en-US" altLang="zh-TW" sz="1400" smtClean="0"/>
          </a:p>
        </p:txBody>
      </p:sp>
      <p:graphicFrame>
        <p:nvGraphicFramePr>
          <p:cNvPr id="6" name="Group 42"/>
          <p:cNvGraphicFramePr>
            <a:graphicFrameLocks/>
          </p:cNvGraphicFramePr>
          <p:nvPr>
            <p:extLst/>
          </p:nvPr>
        </p:nvGraphicFramePr>
        <p:xfrm>
          <a:off x="5410199" y="457200"/>
          <a:ext cx="3236915" cy="1188720"/>
        </p:xfrm>
        <a:graphic>
          <a:graphicData uri="http://schemas.openxmlformats.org/drawingml/2006/table">
            <a:tbl>
              <a:tblPr/>
              <a:tblGrid>
                <a:gridCol w="809585">
                  <a:extLst>
                    <a:ext uri="{9D8B030D-6E8A-4147-A177-3AD203B41FA5}">
                      <a16:colId xmlns:a16="http://schemas.microsoft.com/office/drawing/2014/main" val="3773438489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Time</a:t>
                      </a:r>
                      <a:endParaRPr kumimoji="0" lang="en-US" sz="20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Group 40"/>
          <p:cNvGraphicFramePr>
            <a:graphicFrameLocks noGrp="1"/>
          </p:cNvGraphicFramePr>
          <p:nvPr>
            <p:extLst/>
          </p:nvPr>
        </p:nvGraphicFramePr>
        <p:xfrm>
          <a:off x="7728925" y="1768475"/>
          <a:ext cx="900112" cy="792168"/>
        </p:xfrm>
        <a:graphic>
          <a:graphicData uri="http://schemas.openxmlformats.org/drawingml/2006/table">
            <a:tbl>
              <a:tblPr/>
              <a:tblGrid>
                <a:gridCol w="900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9" name="Text Box 122"/>
          <p:cNvSpPr txBox="1">
            <a:spLocks noChangeArrowheads="1"/>
          </p:cNvSpPr>
          <p:nvPr/>
        </p:nvSpPr>
        <p:spPr bwMode="auto">
          <a:xfrm>
            <a:off x="76200" y="1747202"/>
            <a:ext cx="3802063" cy="3683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chemeClr val="tx2"/>
                </a:solidFill>
                <a:latin typeface="Arial" panose="020B0604020202020204" pitchFamily="34" charset="0"/>
              </a:rPr>
              <a:t>Step 1 </a:t>
            </a:r>
            <a:r>
              <a:rPr lang="en-US" altLang="en-US" sz="1800" dirty="0">
                <a:latin typeface="Arial" panose="020B0604020202020204" pitchFamily="34" charset="0"/>
              </a:rPr>
              <a:t>(Input Forward Propagation)</a:t>
            </a:r>
          </a:p>
        </p:txBody>
      </p:sp>
      <p:sp>
        <p:nvSpPr>
          <p:cNvPr id="34" name="Text Box 39"/>
          <p:cNvSpPr txBox="1">
            <a:spLocks noChangeArrowheads="1"/>
          </p:cNvSpPr>
          <p:nvPr/>
        </p:nvSpPr>
        <p:spPr bwMode="auto">
          <a:xfrm>
            <a:off x="4663397" y="4148722"/>
            <a:ext cx="168979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r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= 0.6434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5" name="AutoShape 64"/>
          <p:cNvSpPr>
            <a:spLocks noChangeArrowheads="1"/>
          </p:cNvSpPr>
          <p:nvPr/>
        </p:nvSpPr>
        <p:spPr bwMode="auto">
          <a:xfrm>
            <a:off x="5259185" y="822960"/>
            <a:ext cx="231867" cy="4572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96372" y="101562"/>
            <a:ext cx="3031898" cy="1636781"/>
            <a:chOff x="96372" y="101562"/>
            <a:chExt cx="3031898" cy="1636781"/>
          </a:xfrm>
        </p:grpSpPr>
        <p:sp>
          <p:nvSpPr>
            <p:cNvPr id="36" name="TextBox 11"/>
            <p:cNvSpPr txBox="1">
              <a:spLocks noChangeArrowheads="1"/>
            </p:cNvSpPr>
            <p:nvPr/>
          </p:nvSpPr>
          <p:spPr bwMode="auto">
            <a:xfrm>
              <a:off x="101257" y="101562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>
                  <a:latin typeface="Arial" panose="020B0604020202020204" pitchFamily="34" charset="0"/>
                </a:rPr>
                <a:t>r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 = 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(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r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r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37" name="TextBox 11"/>
            <p:cNvSpPr txBox="1">
              <a:spLocks noChangeArrowheads="1"/>
            </p:cNvSpPr>
            <p:nvPr/>
          </p:nvSpPr>
          <p:spPr bwMode="auto">
            <a:xfrm>
              <a:off x="96372" y="540054"/>
              <a:ext cx="3031898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a</a:t>
              </a:r>
              <a:r>
                <a:rPr lang="en-US" altLang="en-US" sz="1800" baseline="-25000" dirty="0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tanh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(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,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r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 </a:t>
              </a:r>
              <a:r>
                <a:rPr lang="en-US" altLang="en-US" sz="1800" baseline="30000" dirty="0">
                  <a:latin typeface="Arial" panose="020B0604020202020204" pitchFamily="34" charset="0"/>
                  <a:sym typeface="Symbol" panose="05050102010706020507" pitchFamily="18" charset="2"/>
                </a:rPr>
                <a:t>. 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y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38" name="TextBox 11"/>
            <p:cNvSpPr txBox="1">
              <a:spLocks noChangeArrowheads="1"/>
            </p:cNvSpPr>
            <p:nvPr/>
          </p:nvSpPr>
          <p:spPr bwMode="auto">
            <a:xfrm>
              <a:off x="113957" y="967145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>
                  <a:latin typeface="Arial" panose="020B0604020202020204" pitchFamily="34" charset="0"/>
                </a:rPr>
                <a:t>u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 = 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(W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u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u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39" name="TextBox 11"/>
            <p:cNvSpPr txBox="1">
              <a:spLocks noChangeArrowheads="1"/>
            </p:cNvSpPr>
            <p:nvPr/>
          </p:nvSpPr>
          <p:spPr bwMode="auto">
            <a:xfrm>
              <a:off x="113957" y="1369011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 = (1 - </a:t>
              </a:r>
              <a:r>
                <a:rPr lang="en-US" altLang="en-US" sz="1800" dirty="0" err="1">
                  <a:latin typeface="Arial" panose="020B0604020202020204" pitchFamily="34" charset="0"/>
                </a:rPr>
                <a:t>u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) </a:t>
              </a:r>
              <a:r>
                <a:rPr lang="en-US" altLang="en-US" sz="1800" baseline="30000" dirty="0">
                  <a:latin typeface="Arial" panose="020B0604020202020204" pitchFamily="34" charset="0"/>
                </a:rPr>
                <a:t>.</a:t>
              </a:r>
              <a:r>
                <a:rPr lang="en-US" altLang="en-US" sz="1800" dirty="0">
                  <a:latin typeface="Arial" panose="020B0604020202020204" pitchFamily="34" charset="0"/>
                </a:rPr>
                <a:t> y</a:t>
              </a:r>
              <a:r>
                <a:rPr lang="en-US" altLang="en-US" sz="1800" baseline="-25000" dirty="0">
                  <a:latin typeface="Arial" panose="020B0604020202020204" pitchFamily="34" charset="0"/>
                </a:rPr>
                <a:t>t-1</a:t>
              </a:r>
              <a:r>
                <a:rPr lang="en-US" altLang="en-US" sz="1800" dirty="0">
                  <a:latin typeface="Arial" panose="020B0604020202020204" pitchFamily="34" charset="0"/>
                </a:rPr>
                <a:t> + </a:t>
              </a:r>
              <a:r>
                <a:rPr lang="en-US" altLang="en-US" sz="1800" dirty="0" err="1">
                  <a:latin typeface="Arial" panose="020B0604020202020204" pitchFamily="34" charset="0"/>
                </a:rPr>
                <a:t>u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baseline="-25000" dirty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>
                  <a:latin typeface="Arial" panose="020B0604020202020204" pitchFamily="34" charset="0"/>
                </a:rPr>
                <a:t>. </a:t>
              </a:r>
              <a:r>
                <a:rPr lang="en-US" altLang="en-US" sz="1800" dirty="0">
                  <a:latin typeface="Arial" panose="020B0604020202020204" pitchFamily="34" charset="0"/>
                </a:rPr>
                <a:t>a</a:t>
              </a:r>
              <a:r>
                <a:rPr lang="en-US" altLang="en-US" sz="1800" baseline="-25000" dirty="0">
                  <a:latin typeface="Arial" panose="020B0604020202020204" pitchFamily="34" charset="0"/>
                </a:rPr>
                <a:t>t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305657" y="2652718"/>
            <a:ext cx="2600218" cy="2862322"/>
            <a:chOff x="6305657" y="2652718"/>
            <a:chExt cx="2600218" cy="2862322"/>
          </a:xfrm>
        </p:grpSpPr>
        <p:grpSp>
          <p:nvGrpSpPr>
            <p:cNvPr id="40" name="Group 39"/>
            <p:cNvGrpSpPr/>
            <p:nvPr/>
          </p:nvGrpSpPr>
          <p:grpSpPr>
            <a:xfrm>
              <a:off x="6305657" y="2652718"/>
              <a:ext cx="2600218" cy="2862322"/>
              <a:chOff x="6343757" y="2652718"/>
              <a:chExt cx="2600218" cy="2862322"/>
            </a:xfrm>
          </p:grpSpPr>
          <p:sp>
            <p:nvSpPr>
              <p:cNvPr id="41" name="TextBox 11"/>
              <p:cNvSpPr txBox="1">
                <a:spLocks noChangeArrowheads="1"/>
              </p:cNvSpPr>
              <p:nvPr/>
            </p:nvSpPr>
            <p:spPr bwMode="auto">
              <a:xfrm>
                <a:off x="6343757" y="2652718"/>
                <a:ext cx="2600218" cy="2862322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TextBox 41"/>
                  <p:cNvSpPr txBox="1"/>
                  <p:nvPr/>
                </p:nvSpPr>
                <p:spPr>
                  <a:xfrm>
                    <a:off x="6381267" y="2689574"/>
                    <a:ext cx="1294778" cy="823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 err="1" smtClean="0"/>
                      <a:t>W</a:t>
                    </a:r>
                    <a:r>
                      <a:rPr lang="en-US" baseline="-25000" dirty="0" err="1" smtClean="0"/>
                      <a:t>r</a:t>
                    </a:r>
                    <a:r>
                      <a:rPr lang="en-US" dirty="0" smtClean="0"/>
                      <a:t> = </a:t>
                    </a:r>
                    <a14:m>
                      <m:oMath xmlns:m="http://schemas.openxmlformats.org/officeDocument/2006/math">
                        <m:d>
                          <m:d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.7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0.3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0.4</m:t>
                                  </m:r>
                                </m:e>
                              </m:mr>
                            </m:m>
                          </m:e>
                        </m:d>
                      </m:oMath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42" name="TextBox 4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81267" y="2689574"/>
                    <a:ext cx="1294778" cy="823110"/>
                  </a:xfrm>
                  <a:prstGeom prst="rect">
                    <a:avLst/>
                  </a:prstGeom>
                  <a:blipFill>
                    <a:blip r:embed="rId2"/>
                    <a:stretch>
                      <a:fillRect l="-424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3" name="TextBox 42"/>
              <p:cNvSpPr txBox="1"/>
              <p:nvPr/>
            </p:nvSpPr>
            <p:spPr>
              <a:xfrm>
                <a:off x="7707433" y="2916463"/>
                <a:ext cx="9396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 smtClean="0"/>
                  <a:t>b</a:t>
                </a:r>
                <a:r>
                  <a:rPr lang="en-US" baseline="-25000" dirty="0" err="1" smtClean="0"/>
                  <a:t>r</a:t>
                </a:r>
                <a:r>
                  <a:rPr lang="en-US" dirty="0" smtClean="0"/>
                  <a:t> = 0.4</a:t>
                </a:r>
                <a:endParaRPr lang="en-US" dirty="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/>
                <p:cNvSpPr txBox="1"/>
                <p:nvPr/>
              </p:nvSpPr>
              <p:spPr>
                <a:xfrm>
                  <a:off x="6350544" y="3557514"/>
                  <a:ext cx="1327864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err="1" smtClean="0"/>
                    <a:t>a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50544" y="3557514"/>
                  <a:ext cx="1327864" cy="824906"/>
                </a:xfrm>
                <a:prstGeom prst="rect">
                  <a:avLst/>
                </a:prstGeom>
                <a:blipFill>
                  <a:blip r:embed="rId3"/>
                  <a:stretch>
                    <a:fillRect l="-412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7" name="TextBox 46"/>
            <p:cNvSpPr txBox="1"/>
            <p:nvPr/>
          </p:nvSpPr>
          <p:spPr>
            <a:xfrm>
              <a:off x="7676710" y="3784403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a</a:t>
              </a:r>
              <a:r>
                <a:rPr lang="en-US" dirty="0" smtClean="0"/>
                <a:t> = 0.3</a:t>
              </a:r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/>
                <p:cNvSpPr txBox="1"/>
                <p:nvPr/>
              </p:nvSpPr>
              <p:spPr>
                <a:xfrm>
                  <a:off x="6386495" y="4469251"/>
                  <a:ext cx="1332288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smtClean="0"/>
                    <a:t>u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0" name="TextBox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6495" y="4469251"/>
                  <a:ext cx="1332288" cy="824906"/>
                </a:xfrm>
                <a:prstGeom prst="rect">
                  <a:avLst/>
                </a:prstGeom>
                <a:blipFill>
                  <a:blip r:embed="rId4"/>
                  <a:stretch>
                    <a:fillRect l="-412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1" name="TextBox 50"/>
            <p:cNvSpPr txBox="1"/>
            <p:nvPr/>
          </p:nvSpPr>
          <p:spPr>
            <a:xfrm>
              <a:off x="7712661" y="4696140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u</a:t>
              </a:r>
              <a:r>
                <a:rPr lang="en-US" dirty="0" smtClean="0"/>
                <a:t> = 0.5</a:t>
              </a:r>
              <a:endParaRPr lang="en-US" dirty="0"/>
            </a:p>
          </p:txBody>
        </p:sp>
      </p:grpSp>
      <p:sp>
        <p:nvSpPr>
          <p:cNvPr id="44" name="Text Box 39"/>
          <p:cNvSpPr txBox="1">
            <a:spLocks noChangeArrowheads="1"/>
          </p:cNvSpPr>
          <p:nvPr/>
        </p:nvSpPr>
        <p:spPr bwMode="auto">
          <a:xfrm>
            <a:off x="113957" y="2203887"/>
            <a:ext cx="3141629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a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</a:t>
            </a:r>
            <a:r>
              <a:rPr lang="en-US" altLang="en-US" sz="1800" dirty="0">
                <a:latin typeface="Arial" panose="020B0604020202020204" pitchFamily="34" charset="0"/>
              </a:rPr>
              <a:t>= 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tanh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(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W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a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, r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1 </a:t>
            </a:r>
            <a:r>
              <a:rPr lang="en-US" altLang="en-US" sz="1800" baseline="30000" dirty="0">
                <a:latin typeface="Arial" panose="020B0604020202020204" pitchFamily="34" charset="0"/>
                <a:sym typeface="Symbol" panose="05050102010706020507" pitchFamily="18" charset="2"/>
              </a:rPr>
              <a:t>.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y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0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] 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+ 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b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a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 Box 39"/>
              <p:cNvSpPr txBox="1">
                <a:spLocks noChangeArrowheads="1"/>
              </p:cNvSpPr>
              <p:nvPr/>
            </p:nvSpPr>
            <p:spPr bwMode="auto">
              <a:xfrm>
                <a:off x="101255" y="2590165"/>
                <a:ext cx="4318343" cy="824906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None/>
                </a:pPr>
                <a:r>
                  <a:rPr lang="en-US" altLang="en-US" sz="1800" dirty="0" smtClean="0">
                    <a:latin typeface="Arial" panose="020B0604020202020204" pitchFamily="34" charset="0"/>
                  </a:rPr>
                  <a:t>   = </a:t>
                </a:r>
                <a:r>
                  <a:rPr lang="en-US" altLang="en-US" sz="1800" dirty="0" err="1" smtClean="0">
                    <a:latin typeface="Arial" panose="020B0604020202020204" pitchFamily="34" charset="0"/>
                  </a:rPr>
                  <a:t>tanh</a:t>
                </a:r>
                <a:r>
                  <a:rPr lang="en-US" altLang="en-US" sz="1800" dirty="0" smtClean="0">
                    <a:latin typeface="Arial" panose="020B0604020202020204" pitchFamily="34" charset="0"/>
                    <a:sym typeface="Symbol" panose="05050102010706020507" pitchFamily="18" charset="2"/>
                  </a:rPr>
                  <a:t>(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.2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0.3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0.4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0.1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0.4</m:t>
                              </m:r>
                            </m:e>
                          </m:mr>
                          <m:m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0.6434 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en-US" sz="1800" dirty="0" smtClean="0">
                    <a:latin typeface="Arial" panose="020B0604020202020204" pitchFamily="34" charset="0"/>
                    <a:sym typeface="Symbol" panose="05050102010706020507" pitchFamily="18" charset="2"/>
                  </a:rPr>
                  <a:t> + 0.3)</a:t>
                </a:r>
                <a:endParaRPr lang="en-US" altLang="en-US" sz="1800" dirty="0"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5" name="Text 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255" y="2590165"/>
                <a:ext cx="4318343" cy="82490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Text Box 39"/>
          <p:cNvSpPr txBox="1">
            <a:spLocks noChangeArrowheads="1"/>
          </p:cNvSpPr>
          <p:nvPr/>
        </p:nvSpPr>
        <p:spPr bwMode="auto">
          <a:xfrm>
            <a:off x="126656" y="3415071"/>
            <a:ext cx="4989044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tanh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(0.2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0.1 + 0.3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0.4 + 0.4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0 + 0.3)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9" name="Text Box 39"/>
          <p:cNvSpPr txBox="1">
            <a:spLocks noChangeArrowheads="1"/>
          </p:cNvSpPr>
          <p:nvPr/>
        </p:nvSpPr>
        <p:spPr bwMode="auto">
          <a:xfrm>
            <a:off x="113957" y="3802122"/>
            <a:ext cx="1867243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tanh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(0.44)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52" name="Text Box 39"/>
          <p:cNvSpPr txBox="1">
            <a:spLocks noChangeArrowheads="1"/>
          </p:cNvSpPr>
          <p:nvPr/>
        </p:nvSpPr>
        <p:spPr bwMode="auto">
          <a:xfrm>
            <a:off x="113957" y="4171454"/>
            <a:ext cx="1410043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0.4136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53" name="Text Box 39"/>
          <p:cNvSpPr txBox="1">
            <a:spLocks noChangeArrowheads="1"/>
          </p:cNvSpPr>
          <p:nvPr/>
        </p:nvSpPr>
        <p:spPr bwMode="auto">
          <a:xfrm>
            <a:off x="4673257" y="4570968"/>
            <a:ext cx="1667325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a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 = 0.4136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246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8" grpId="0" animBg="1"/>
      <p:bldP spid="49" grpId="0" animBg="1"/>
      <p:bldP spid="52" grpId="0" animBg="1"/>
      <p:bldP spid="53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3072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502BBD0-7A61-46E8-BE41-77A23C3852D9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95</a:t>
            </a:fld>
            <a:endParaRPr lang="en-US" altLang="zh-TW" sz="1400" smtClean="0"/>
          </a:p>
        </p:txBody>
      </p:sp>
      <p:graphicFrame>
        <p:nvGraphicFramePr>
          <p:cNvPr id="6" name="Group 42"/>
          <p:cNvGraphicFramePr>
            <a:graphicFrameLocks/>
          </p:cNvGraphicFramePr>
          <p:nvPr>
            <p:extLst/>
          </p:nvPr>
        </p:nvGraphicFramePr>
        <p:xfrm>
          <a:off x="5410199" y="457200"/>
          <a:ext cx="3236915" cy="1188720"/>
        </p:xfrm>
        <a:graphic>
          <a:graphicData uri="http://schemas.openxmlformats.org/drawingml/2006/table">
            <a:tbl>
              <a:tblPr/>
              <a:tblGrid>
                <a:gridCol w="809585">
                  <a:extLst>
                    <a:ext uri="{9D8B030D-6E8A-4147-A177-3AD203B41FA5}">
                      <a16:colId xmlns:a16="http://schemas.microsoft.com/office/drawing/2014/main" val="3773438489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Time</a:t>
                      </a:r>
                      <a:endParaRPr kumimoji="0" lang="en-US" sz="20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Group 40"/>
          <p:cNvGraphicFramePr>
            <a:graphicFrameLocks noGrp="1"/>
          </p:cNvGraphicFramePr>
          <p:nvPr>
            <p:extLst/>
          </p:nvPr>
        </p:nvGraphicFramePr>
        <p:xfrm>
          <a:off x="7728925" y="1768475"/>
          <a:ext cx="900112" cy="792168"/>
        </p:xfrm>
        <a:graphic>
          <a:graphicData uri="http://schemas.openxmlformats.org/drawingml/2006/table">
            <a:tbl>
              <a:tblPr/>
              <a:tblGrid>
                <a:gridCol w="900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9" name="Text Box 122"/>
          <p:cNvSpPr txBox="1">
            <a:spLocks noChangeArrowheads="1"/>
          </p:cNvSpPr>
          <p:nvPr/>
        </p:nvSpPr>
        <p:spPr bwMode="auto">
          <a:xfrm>
            <a:off x="76200" y="1747202"/>
            <a:ext cx="3802063" cy="3683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chemeClr val="tx2"/>
                </a:solidFill>
                <a:latin typeface="Arial" panose="020B0604020202020204" pitchFamily="34" charset="0"/>
              </a:rPr>
              <a:t>Step 1 </a:t>
            </a:r>
            <a:r>
              <a:rPr lang="en-US" altLang="en-US" sz="1800" dirty="0">
                <a:latin typeface="Arial" panose="020B0604020202020204" pitchFamily="34" charset="0"/>
              </a:rPr>
              <a:t>(Input Forward Propagation)</a:t>
            </a:r>
          </a:p>
        </p:txBody>
      </p:sp>
      <p:sp>
        <p:nvSpPr>
          <p:cNvPr id="34" name="Text Box 39"/>
          <p:cNvSpPr txBox="1">
            <a:spLocks noChangeArrowheads="1"/>
          </p:cNvSpPr>
          <p:nvPr/>
        </p:nvSpPr>
        <p:spPr bwMode="auto">
          <a:xfrm>
            <a:off x="4663397" y="4148722"/>
            <a:ext cx="168979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r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= 0.6434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5" name="AutoShape 64"/>
          <p:cNvSpPr>
            <a:spLocks noChangeArrowheads="1"/>
          </p:cNvSpPr>
          <p:nvPr/>
        </p:nvSpPr>
        <p:spPr bwMode="auto">
          <a:xfrm>
            <a:off x="5259185" y="822960"/>
            <a:ext cx="231867" cy="4572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96372" y="101562"/>
            <a:ext cx="3031898" cy="1636781"/>
            <a:chOff x="96372" y="101562"/>
            <a:chExt cx="3031898" cy="1636781"/>
          </a:xfrm>
        </p:grpSpPr>
        <p:sp>
          <p:nvSpPr>
            <p:cNvPr id="36" name="TextBox 11"/>
            <p:cNvSpPr txBox="1">
              <a:spLocks noChangeArrowheads="1"/>
            </p:cNvSpPr>
            <p:nvPr/>
          </p:nvSpPr>
          <p:spPr bwMode="auto">
            <a:xfrm>
              <a:off x="101257" y="101562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>
                  <a:latin typeface="Arial" panose="020B0604020202020204" pitchFamily="34" charset="0"/>
                </a:rPr>
                <a:t>r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 = 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(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r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r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37" name="TextBox 11"/>
            <p:cNvSpPr txBox="1">
              <a:spLocks noChangeArrowheads="1"/>
            </p:cNvSpPr>
            <p:nvPr/>
          </p:nvSpPr>
          <p:spPr bwMode="auto">
            <a:xfrm>
              <a:off x="96372" y="540054"/>
              <a:ext cx="3031898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a</a:t>
              </a:r>
              <a:r>
                <a:rPr lang="en-US" altLang="en-US" sz="1800" baseline="-25000" dirty="0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tanh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(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,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r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 </a:t>
              </a:r>
              <a:r>
                <a:rPr lang="en-US" altLang="en-US" sz="1800" baseline="30000" dirty="0">
                  <a:latin typeface="Arial" panose="020B0604020202020204" pitchFamily="34" charset="0"/>
                  <a:sym typeface="Symbol" panose="05050102010706020507" pitchFamily="18" charset="2"/>
                </a:rPr>
                <a:t>. 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y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38" name="TextBox 11"/>
            <p:cNvSpPr txBox="1">
              <a:spLocks noChangeArrowheads="1"/>
            </p:cNvSpPr>
            <p:nvPr/>
          </p:nvSpPr>
          <p:spPr bwMode="auto">
            <a:xfrm>
              <a:off x="113957" y="967145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>
                  <a:latin typeface="Arial" panose="020B0604020202020204" pitchFamily="34" charset="0"/>
                </a:rPr>
                <a:t>u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 = 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(W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u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u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39" name="TextBox 11"/>
            <p:cNvSpPr txBox="1">
              <a:spLocks noChangeArrowheads="1"/>
            </p:cNvSpPr>
            <p:nvPr/>
          </p:nvSpPr>
          <p:spPr bwMode="auto">
            <a:xfrm>
              <a:off x="113957" y="1369011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 = (1 - </a:t>
              </a:r>
              <a:r>
                <a:rPr lang="en-US" altLang="en-US" sz="1800" dirty="0" err="1">
                  <a:latin typeface="Arial" panose="020B0604020202020204" pitchFamily="34" charset="0"/>
                </a:rPr>
                <a:t>u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) </a:t>
              </a:r>
              <a:r>
                <a:rPr lang="en-US" altLang="en-US" sz="1800" baseline="30000" dirty="0">
                  <a:latin typeface="Arial" panose="020B0604020202020204" pitchFamily="34" charset="0"/>
                </a:rPr>
                <a:t>.</a:t>
              </a:r>
              <a:r>
                <a:rPr lang="en-US" altLang="en-US" sz="1800" dirty="0">
                  <a:latin typeface="Arial" panose="020B0604020202020204" pitchFamily="34" charset="0"/>
                </a:rPr>
                <a:t> y</a:t>
              </a:r>
              <a:r>
                <a:rPr lang="en-US" altLang="en-US" sz="1800" baseline="-25000" dirty="0">
                  <a:latin typeface="Arial" panose="020B0604020202020204" pitchFamily="34" charset="0"/>
                </a:rPr>
                <a:t>t-1</a:t>
              </a:r>
              <a:r>
                <a:rPr lang="en-US" altLang="en-US" sz="1800" dirty="0">
                  <a:latin typeface="Arial" panose="020B0604020202020204" pitchFamily="34" charset="0"/>
                </a:rPr>
                <a:t> + </a:t>
              </a:r>
              <a:r>
                <a:rPr lang="en-US" altLang="en-US" sz="1800" dirty="0" err="1">
                  <a:latin typeface="Arial" panose="020B0604020202020204" pitchFamily="34" charset="0"/>
                </a:rPr>
                <a:t>u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baseline="-25000" dirty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>
                  <a:latin typeface="Arial" panose="020B0604020202020204" pitchFamily="34" charset="0"/>
                </a:rPr>
                <a:t>. </a:t>
              </a:r>
              <a:r>
                <a:rPr lang="en-US" altLang="en-US" sz="1800" dirty="0">
                  <a:latin typeface="Arial" panose="020B0604020202020204" pitchFamily="34" charset="0"/>
                </a:rPr>
                <a:t>a</a:t>
              </a:r>
              <a:r>
                <a:rPr lang="en-US" altLang="en-US" sz="1800" baseline="-25000" dirty="0">
                  <a:latin typeface="Arial" panose="020B0604020202020204" pitchFamily="34" charset="0"/>
                </a:rPr>
                <a:t>t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305657" y="2652718"/>
            <a:ext cx="2600218" cy="2862322"/>
            <a:chOff x="6305657" y="2652718"/>
            <a:chExt cx="2600218" cy="2862322"/>
          </a:xfrm>
        </p:grpSpPr>
        <p:grpSp>
          <p:nvGrpSpPr>
            <p:cNvPr id="40" name="Group 39"/>
            <p:cNvGrpSpPr/>
            <p:nvPr/>
          </p:nvGrpSpPr>
          <p:grpSpPr>
            <a:xfrm>
              <a:off x="6305657" y="2652718"/>
              <a:ext cx="2600218" cy="2862322"/>
              <a:chOff x="6343757" y="2652718"/>
              <a:chExt cx="2600218" cy="2862322"/>
            </a:xfrm>
          </p:grpSpPr>
          <p:sp>
            <p:nvSpPr>
              <p:cNvPr id="41" name="TextBox 11"/>
              <p:cNvSpPr txBox="1">
                <a:spLocks noChangeArrowheads="1"/>
              </p:cNvSpPr>
              <p:nvPr/>
            </p:nvSpPr>
            <p:spPr bwMode="auto">
              <a:xfrm>
                <a:off x="6343757" y="2652718"/>
                <a:ext cx="2600218" cy="2862322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TextBox 41"/>
                  <p:cNvSpPr txBox="1"/>
                  <p:nvPr/>
                </p:nvSpPr>
                <p:spPr>
                  <a:xfrm>
                    <a:off x="6381267" y="2689574"/>
                    <a:ext cx="1294778" cy="823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 err="1" smtClean="0"/>
                      <a:t>W</a:t>
                    </a:r>
                    <a:r>
                      <a:rPr lang="en-US" baseline="-25000" dirty="0" err="1" smtClean="0"/>
                      <a:t>r</a:t>
                    </a:r>
                    <a:r>
                      <a:rPr lang="en-US" dirty="0" smtClean="0"/>
                      <a:t> = </a:t>
                    </a:r>
                    <a14:m>
                      <m:oMath xmlns:m="http://schemas.openxmlformats.org/officeDocument/2006/math">
                        <m:d>
                          <m:d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.7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0.3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0.4</m:t>
                                  </m:r>
                                </m:e>
                              </m:mr>
                            </m:m>
                          </m:e>
                        </m:d>
                      </m:oMath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42" name="TextBox 4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81267" y="2689574"/>
                    <a:ext cx="1294778" cy="823110"/>
                  </a:xfrm>
                  <a:prstGeom prst="rect">
                    <a:avLst/>
                  </a:prstGeom>
                  <a:blipFill>
                    <a:blip r:embed="rId2"/>
                    <a:stretch>
                      <a:fillRect l="-424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3" name="TextBox 42"/>
              <p:cNvSpPr txBox="1"/>
              <p:nvPr/>
            </p:nvSpPr>
            <p:spPr>
              <a:xfrm>
                <a:off x="7707433" y="2916463"/>
                <a:ext cx="9396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 smtClean="0"/>
                  <a:t>b</a:t>
                </a:r>
                <a:r>
                  <a:rPr lang="en-US" baseline="-25000" dirty="0" err="1" smtClean="0"/>
                  <a:t>r</a:t>
                </a:r>
                <a:r>
                  <a:rPr lang="en-US" dirty="0" smtClean="0"/>
                  <a:t> = 0.4</a:t>
                </a:r>
                <a:endParaRPr lang="en-US" dirty="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/>
                <p:cNvSpPr txBox="1"/>
                <p:nvPr/>
              </p:nvSpPr>
              <p:spPr>
                <a:xfrm>
                  <a:off x="6350544" y="3557514"/>
                  <a:ext cx="1327864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err="1" smtClean="0"/>
                    <a:t>a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50544" y="3557514"/>
                  <a:ext cx="1327864" cy="824906"/>
                </a:xfrm>
                <a:prstGeom prst="rect">
                  <a:avLst/>
                </a:prstGeom>
                <a:blipFill>
                  <a:blip r:embed="rId3"/>
                  <a:stretch>
                    <a:fillRect l="-412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7" name="TextBox 46"/>
            <p:cNvSpPr txBox="1"/>
            <p:nvPr/>
          </p:nvSpPr>
          <p:spPr>
            <a:xfrm>
              <a:off x="7676710" y="3784403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a</a:t>
              </a:r>
              <a:r>
                <a:rPr lang="en-US" dirty="0" smtClean="0"/>
                <a:t> = 0.3</a:t>
              </a:r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/>
                <p:cNvSpPr txBox="1"/>
                <p:nvPr/>
              </p:nvSpPr>
              <p:spPr>
                <a:xfrm>
                  <a:off x="6386495" y="4469251"/>
                  <a:ext cx="1332288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smtClean="0"/>
                    <a:t>u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0" name="TextBox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6495" y="4469251"/>
                  <a:ext cx="1332288" cy="824906"/>
                </a:xfrm>
                <a:prstGeom prst="rect">
                  <a:avLst/>
                </a:prstGeom>
                <a:blipFill>
                  <a:blip r:embed="rId4"/>
                  <a:stretch>
                    <a:fillRect l="-412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1" name="TextBox 50"/>
            <p:cNvSpPr txBox="1"/>
            <p:nvPr/>
          </p:nvSpPr>
          <p:spPr>
            <a:xfrm>
              <a:off x="7712661" y="4696140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u</a:t>
              </a:r>
              <a:r>
                <a:rPr lang="en-US" dirty="0" smtClean="0"/>
                <a:t> = 0.5</a:t>
              </a:r>
              <a:endParaRPr lang="en-US" dirty="0"/>
            </a:p>
          </p:txBody>
        </p:sp>
      </p:grpSp>
      <p:sp>
        <p:nvSpPr>
          <p:cNvPr id="53" name="Text Box 39"/>
          <p:cNvSpPr txBox="1">
            <a:spLocks noChangeArrowheads="1"/>
          </p:cNvSpPr>
          <p:nvPr/>
        </p:nvSpPr>
        <p:spPr bwMode="auto">
          <a:xfrm>
            <a:off x="4673257" y="4570968"/>
            <a:ext cx="1667325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a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 = 0.4136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0" name="Text Box 39"/>
          <p:cNvSpPr txBox="1">
            <a:spLocks noChangeArrowheads="1"/>
          </p:cNvSpPr>
          <p:nvPr/>
        </p:nvSpPr>
        <p:spPr bwMode="auto">
          <a:xfrm>
            <a:off x="113957" y="2203887"/>
            <a:ext cx="2544927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u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</a:t>
            </a:r>
            <a:r>
              <a:rPr lang="en-US" altLang="en-US" sz="1800" dirty="0">
                <a:latin typeface="Arial" panose="020B0604020202020204" pitchFamily="34" charset="0"/>
              </a:rPr>
              <a:t>= 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(W</a:t>
            </a:r>
            <a:r>
              <a:rPr lang="en-US" altLang="en-US" sz="1800" baseline="-25000" dirty="0">
                <a:latin typeface="Arial" panose="020B0604020202020204" pitchFamily="34" charset="0"/>
                <a:sym typeface="Symbol" panose="05050102010706020507" pitchFamily="18" charset="2"/>
              </a:rPr>
              <a:t>u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0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] 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+ 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b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u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 Box 39"/>
              <p:cNvSpPr txBox="1">
                <a:spLocks noChangeArrowheads="1"/>
              </p:cNvSpPr>
              <p:nvPr/>
            </p:nvSpPr>
            <p:spPr bwMode="auto">
              <a:xfrm>
                <a:off x="101256" y="2590165"/>
                <a:ext cx="3327743" cy="824906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None/>
                </a:pPr>
                <a:r>
                  <a:rPr lang="en-US" altLang="en-US" sz="1800" dirty="0" smtClean="0">
                    <a:latin typeface="Arial" panose="020B0604020202020204" pitchFamily="34" charset="0"/>
                  </a:rPr>
                  <a:t>   = </a:t>
                </a:r>
                <a:r>
                  <a:rPr lang="en-US" altLang="en-US" sz="1800" dirty="0">
                    <a:latin typeface="Arial" panose="020B0604020202020204" pitchFamily="34" charset="0"/>
                    <a:sym typeface="Symbol" panose="05050102010706020507" pitchFamily="18" charset="2"/>
                  </a:rPr>
                  <a:t>(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.4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0.2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0.1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0.1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0.4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en-US" sz="1800" dirty="0" smtClean="0">
                    <a:latin typeface="Arial" panose="020B0604020202020204" pitchFamily="34" charset="0"/>
                    <a:sym typeface="Symbol" panose="05050102010706020507" pitchFamily="18" charset="2"/>
                  </a:rPr>
                  <a:t> + 0.5)</a:t>
                </a:r>
                <a:endParaRPr lang="en-US" altLang="en-US" sz="1800" dirty="0"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1" name="Text 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256" y="2590165"/>
                <a:ext cx="3327743" cy="82490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 Box 39"/>
          <p:cNvSpPr txBox="1">
            <a:spLocks noChangeArrowheads="1"/>
          </p:cNvSpPr>
          <p:nvPr/>
        </p:nvSpPr>
        <p:spPr bwMode="auto">
          <a:xfrm>
            <a:off x="126656" y="3415071"/>
            <a:ext cx="4789291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(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0.4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0.1 + 0.2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0.4 + 0.1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0 + 0.5)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3" name="Text Box 39"/>
          <p:cNvSpPr txBox="1">
            <a:spLocks noChangeArrowheads="1"/>
          </p:cNvSpPr>
          <p:nvPr/>
        </p:nvSpPr>
        <p:spPr bwMode="auto">
          <a:xfrm>
            <a:off x="113957" y="3802122"/>
            <a:ext cx="1867243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(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0.62)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54" name="Text Box 39"/>
          <p:cNvSpPr txBox="1">
            <a:spLocks noChangeArrowheads="1"/>
          </p:cNvSpPr>
          <p:nvPr/>
        </p:nvSpPr>
        <p:spPr bwMode="auto">
          <a:xfrm>
            <a:off x="113957" y="4171454"/>
            <a:ext cx="1410043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0.6502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55" name="Text Box 39"/>
          <p:cNvSpPr txBox="1">
            <a:spLocks noChangeArrowheads="1"/>
          </p:cNvSpPr>
          <p:nvPr/>
        </p:nvSpPr>
        <p:spPr bwMode="auto">
          <a:xfrm>
            <a:off x="4657376" y="4993214"/>
            <a:ext cx="168320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u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 </a:t>
            </a:r>
            <a:r>
              <a:rPr lang="en-US" altLang="en-US" sz="1800" dirty="0" smtClean="0">
                <a:latin typeface="Arial" panose="020B0604020202020204" pitchFamily="34" charset="0"/>
              </a:rPr>
              <a:t>= 0.6502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885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54" grpId="0" animBg="1"/>
      <p:bldP spid="55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3072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502BBD0-7A61-46E8-BE41-77A23C3852D9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96</a:t>
            </a:fld>
            <a:endParaRPr lang="en-US" altLang="zh-TW" sz="1400" smtClean="0"/>
          </a:p>
        </p:txBody>
      </p:sp>
      <p:graphicFrame>
        <p:nvGraphicFramePr>
          <p:cNvPr id="6" name="Group 42"/>
          <p:cNvGraphicFramePr>
            <a:graphicFrameLocks/>
          </p:cNvGraphicFramePr>
          <p:nvPr>
            <p:extLst/>
          </p:nvPr>
        </p:nvGraphicFramePr>
        <p:xfrm>
          <a:off x="5410199" y="457200"/>
          <a:ext cx="3236915" cy="1188720"/>
        </p:xfrm>
        <a:graphic>
          <a:graphicData uri="http://schemas.openxmlformats.org/drawingml/2006/table">
            <a:tbl>
              <a:tblPr/>
              <a:tblGrid>
                <a:gridCol w="809585">
                  <a:extLst>
                    <a:ext uri="{9D8B030D-6E8A-4147-A177-3AD203B41FA5}">
                      <a16:colId xmlns:a16="http://schemas.microsoft.com/office/drawing/2014/main" val="3773438489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Time</a:t>
                      </a:r>
                      <a:endParaRPr kumimoji="0" lang="en-US" sz="20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Group 40"/>
          <p:cNvGraphicFramePr>
            <a:graphicFrameLocks noGrp="1"/>
          </p:cNvGraphicFramePr>
          <p:nvPr>
            <p:extLst/>
          </p:nvPr>
        </p:nvGraphicFramePr>
        <p:xfrm>
          <a:off x="7728925" y="1768475"/>
          <a:ext cx="900112" cy="792168"/>
        </p:xfrm>
        <a:graphic>
          <a:graphicData uri="http://schemas.openxmlformats.org/drawingml/2006/table">
            <a:tbl>
              <a:tblPr/>
              <a:tblGrid>
                <a:gridCol w="900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9" name="Text Box 122"/>
          <p:cNvSpPr txBox="1">
            <a:spLocks noChangeArrowheads="1"/>
          </p:cNvSpPr>
          <p:nvPr/>
        </p:nvSpPr>
        <p:spPr bwMode="auto">
          <a:xfrm>
            <a:off x="76200" y="1747202"/>
            <a:ext cx="3802063" cy="3683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chemeClr val="tx2"/>
                </a:solidFill>
                <a:latin typeface="Arial" panose="020B0604020202020204" pitchFamily="34" charset="0"/>
              </a:rPr>
              <a:t>Step 1 </a:t>
            </a:r>
            <a:r>
              <a:rPr lang="en-US" altLang="en-US" sz="1800" dirty="0">
                <a:latin typeface="Arial" panose="020B0604020202020204" pitchFamily="34" charset="0"/>
              </a:rPr>
              <a:t>(Input Forward Propagation)</a:t>
            </a:r>
          </a:p>
        </p:txBody>
      </p:sp>
      <p:sp>
        <p:nvSpPr>
          <p:cNvPr id="34" name="Text Box 39"/>
          <p:cNvSpPr txBox="1">
            <a:spLocks noChangeArrowheads="1"/>
          </p:cNvSpPr>
          <p:nvPr/>
        </p:nvSpPr>
        <p:spPr bwMode="auto">
          <a:xfrm>
            <a:off x="4663397" y="4148722"/>
            <a:ext cx="168979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r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= 0.6434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5" name="AutoShape 64"/>
          <p:cNvSpPr>
            <a:spLocks noChangeArrowheads="1"/>
          </p:cNvSpPr>
          <p:nvPr/>
        </p:nvSpPr>
        <p:spPr bwMode="auto">
          <a:xfrm>
            <a:off x="5259185" y="822960"/>
            <a:ext cx="231867" cy="4572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96372" y="101562"/>
            <a:ext cx="3031898" cy="1636781"/>
            <a:chOff x="96372" y="101562"/>
            <a:chExt cx="3031898" cy="1636781"/>
          </a:xfrm>
        </p:grpSpPr>
        <p:sp>
          <p:nvSpPr>
            <p:cNvPr id="36" name="TextBox 11"/>
            <p:cNvSpPr txBox="1">
              <a:spLocks noChangeArrowheads="1"/>
            </p:cNvSpPr>
            <p:nvPr/>
          </p:nvSpPr>
          <p:spPr bwMode="auto">
            <a:xfrm>
              <a:off x="101257" y="101562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>
                  <a:latin typeface="Arial" panose="020B0604020202020204" pitchFamily="34" charset="0"/>
                </a:rPr>
                <a:t>r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 = 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(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r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r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37" name="TextBox 11"/>
            <p:cNvSpPr txBox="1">
              <a:spLocks noChangeArrowheads="1"/>
            </p:cNvSpPr>
            <p:nvPr/>
          </p:nvSpPr>
          <p:spPr bwMode="auto">
            <a:xfrm>
              <a:off x="96372" y="540054"/>
              <a:ext cx="3031898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a</a:t>
              </a:r>
              <a:r>
                <a:rPr lang="en-US" altLang="en-US" sz="1800" baseline="-25000" dirty="0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tanh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(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,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r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 </a:t>
              </a:r>
              <a:r>
                <a:rPr lang="en-US" altLang="en-US" sz="1800" baseline="30000" dirty="0">
                  <a:latin typeface="Arial" panose="020B0604020202020204" pitchFamily="34" charset="0"/>
                  <a:sym typeface="Symbol" panose="05050102010706020507" pitchFamily="18" charset="2"/>
                </a:rPr>
                <a:t>. 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y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38" name="TextBox 11"/>
            <p:cNvSpPr txBox="1">
              <a:spLocks noChangeArrowheads="1"/>
            </p:cNvSpPr>
            <p:nvPr/>
          </p:nvSpPr>
          <p:spPr bwMode="auto">
            <a:xfrm>
              <a:off x="113957" y="967145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>
                  <a:latin typeface="Arial" panose="020B0604020202020204" pitchFamily="34" charset="0"/>
                </a:rPr>
                <a:t>u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 = 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(W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u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u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39" name="TextBox 11"/>
            <p:cNvSpPr txBox="1">
              <a:spLocks noChangeArrowheads="1"/>
            </p:cNvSpPr>
            <p:nvPr/>
          </p:nvSpPr>
          <p:spPr bwMode="auto">
            <a:xfrm>
              <a:off x="113957" y="1369011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 = (1 - </a:t>
              </a:r>
              <a:r>
                <a:rPr lang="en-US" altLang="en-US" sz="1800" dirty="0" err="1">
                  <a:latin typeface="Arial" panose="020B0604020202020204" pitchFamily="34" charset="0"/>
                </a:rPr>
                <a:t>u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) </a:t>
              </a:r>
              <a:r>
                <a:rPr lang="en-US" altLang="en-US" sz="1800" baseline="30000" dirty="0">
                  <a:latin typeface="Arial" panose="020B0604020202020204" pitchFamily="34" charset="0"/>
                </a:rPr>
                <a:t>.</a:t>
              </a:r>
              <a:r>
                <a:rPr lang="en-US" altLang="en-US" sz="1800" dirty="0">
                  <a:latin typeface="Arial" panose="020B0604020202020204" pitchFamily="34" charset="0"/>
                </a:rPr>
                <a:t> y</a:t>
              </a:r>
              <a:r>
                <a:rPr lang="en-US" altLang="en-US" sz="1800" baseline="-25000" dirty="0">
                  <a:latin typeface="Arial" panose="020B0604020202020204" pitchFamily="34" charset="0"/>
                </a:rPr>
                <a:t>t-1</a:t>
              </a:r>
              <a:r>
                <a:rPr lang="en-US" altLang="en-US" sz="1800" dirty="0">
                  <a:latin typeface="Arial" panose="020B0604020202020204" pitchFamily="34" charset="0"/>
                </a:rPr>
                <a:t> + </a:t>
              </a:r>
              <a:r>
                <a:rPr lang="en-US" altLang="en-US" sz="1800" dirty="0" err="1">
                  <a:latin typeface="Arial" panose="020B0604020202020204" pitchFamily="34" charset="0"/>
                </a:rPr>
                <a:t>u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baseline="-25000" dirty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>
                  <a:latin typeface="Arial" panose="020B0604020202020204" pitchFamily="34" charset="0"/>
                </a:rPr>
                <a:t>. </a:t>
              </a:r>
              <a:r>
                <a:rPr lang="en-US" altLang="en-US" sz="1800" dirty="0">
                  <a:latin typeface="Arial" panose="020B0604020202020204" pitchFamily="34" charset="0"/>
                </a:rPr>
                <a:t>a</a:t>
              </a:r>
              <a:r>
                <a:rPr lang="en-US" altLang="en-US" sz="1800" baseline="-25000" dirty="0">
                  <a:latin typeface="Arial" panose="020B0604020202020204" pitchFamily="34" charset="0"/>
                </a:rPr>
                <a:t>t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305657" y="2652718"/>
            <a:ext cx="2600218" cy="2862322"/>
            <a:chOff x="6305657" y="2652718"/>
            <a:chExt cx="2600218" cy="2862322"/>
          </a:xfrm>
        </p:grpSpPr>
        <p:grpSp>
          <p:nvGrpSpPr>
            <p:cNvPr id="40" name="Group 39"/>
            <p:cNvGrpSpPr/>
            <p:nvPr/>
          </p:nvGrpSpPr>
          <p:grpSpPr>
            <a:xfrm>
              <a:off x="6305657" y="2652718"/>
              <a:ext cx="2600218" cy="2862322"/>
              <a:chOff x="6343757" y="2652718"/>
              <a:chExt cx="2600218" cy="2862322"/>
            </a:xfrm>
          </p:grpSpPr>
          <p:sp>
            <p:nvSpPr>
              <p:cNvPr id="41" name="TextBox 11"/>
              <p:cNvSpPr txBox="1">
                <a:spLocks noChangeArrowheads="1"/>
              </p:cNvSpPr>
              <p:nvPr/>
            </p:nvSpPr>
            <p:spPr bwMode="auto">
              <a:xfrm>
                <a:off x="6343757" y="2652718"/>
                <a:ext cx="2600218" cy="2862322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TextBox 41"/>
                  <p:cNvSpPr txBox="1"/>
                  <p:nvPr/>
                </p:nvSpPr>
                <p:spPr>
                  <a:xfrm>
                    <a:off x="6381267" y="2689574"/>
                    <a:ext cx="1294778" cy="823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 err="1" smtClean="0"/>
                      <a:t>W</a:t>
                    </a:r>
                    <a:r>
                      <a:rPr lang="en-US" baseline="-25000" dirty="0" err="1" smtClean="0"/>
                      <a:t>r</a:t>
                    </a:r>
                    <a:r>
                      <a:rPr lang="en-US" dirty="0" smtClean="0"/>
                      <a:t> = </a:t>
                    </a:r>
                    <a14:m>
                      <m:oMath xmlns:m="http://schemas.openxmlformats.org/officeDocument/2006/math">
                        <m:d>
                          <m:d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.7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0.3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0.4</m:t>
                                  </m:r>
                                </m:e>
                              </m:mr>
                            </m:m>
                          </m:e>
                        </m:d>
                      </m:oMath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42" name="TextBox 4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81267" y="2689574"/>
                    <a:ext cx="1294778" cy="823110"/>
                  </a:xfrm>
                  <a:prstGeom prst="rect">
                    <a:avLst/>
                  </a:prstGeom>
                  <a:blipFill>
                    <a:blip r:embed="rId2"/>
                    <a:stretch>
                      <a:fillRect l="-424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3" name="TextBox 42"/>
              <p:cNvSpPr txBox="1"/>
              <p:nvPr/>
            </p:nvSpPr>
            <p:spPr>
              <a:xfrm>
                <a:off x="7707433" y="2916463"/>
                <a:ext cx="9396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 smtClean="0"/>
                  <a:t>b</a:t>
                </a:r>
                <a:r>
                  <a:rPr lang="en-US" baseline="-25000" dirty="0" err="1" smtClean="0"/>
                  <a:t>r</a:t>
                </a:r>
                <a:r>
                  <a:rPr lang="en-US" dirty="0" smtClean="0"/>
                  <a:t> = 0.4</a:t>
                </a:r>
                <a:endParaRPr lang="en-US" dirty="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/>
                <p:cNvSpPr txBox="1"/>
                <p:nvPr/>
              </p:nvSpPr>
              <p:spPr>
                <a:xfrm>
                  <a:off x="6350544" y="3557514"/>
                  <a:ext cx="1327864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err="1" smtClean="0"/>
                    <a:t>a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50544" y="3557514"/>
                  <a:ext cx="1327864" cy="824906"/>
                </a:xfrm>
                <a:prstGeom prst="rect">
                  <a:avLst/>
                </a:prstGeom>
                <a:blipFill>
                  <a:blip r:embed="rId3"/>
                  <a:stretch>
                    <a:fillRect l="-412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7" name="TextBox 46"/>
            <p:cNvSpPr txBox="1"/>
            <p:nvPr/>
          </p:nvSpPr>
          <p:spPr>
            <a:xfrm>
              <a:off x="7676710" y="3784403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a</a:t>
              </a:r>
              <a:r>
                <a:rPr lang="en-US" dirty="0" smtClean="0"/>
                <a:t> = 0.3</a:t>
              </a:r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/>
                <p:cNvSpPr txBox="1"/>
                <p:nvPr/>
              </p:nvSpPr>
              <p:spPr>
                <a:xfrm>
                  <a:off x="6386495" y="4469251"/>
                  <a:ext cx="1332288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smtClean="0"/>
                    <a:t>u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0" name="TextBox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6495" y="4469251"/>
                  <a:ext cx="1332288" cy="824906"/>
                </a:xfrm>
                <a:prstGeom prst="rect">
                  <a:avLst/>
                </a:prstGeom>
                <a:blipFill>
                  <a:blip r:embed="rId4"/>
                  <a:stretch>
                    <a:fillRect l="-412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1" name="TextBox 50"/>
            <p:cNvSpPr txBox="1"/>
            <p:nvPr/>
          </p:nvSpPr>
          <p:spPr>
            <a:xfrm>
              <a:off x="7712661" y="4696140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u</a:t>
              </a:r>
              <a:r>
                <a:rPr lang="en-US" dirty="0" smtClean="0"/>
                <a:t> = 0.5</a:t>
              </a:r>
              <a:endParaRPr lang="en-US" dirty="0"/>
            </a:p>
          </p:txBody>
        </p:sp>
      </p:grpSp>
      <p:sp>
        <p:nvSpPr>
          <p:cNvPr id="53" name="Text Box 39"/>
          <p:cNvSpPr txBox="1">
            <a:spLocks noChangeArrowheads="1"/>
          </p:cNvSpPr>
          <p:nvPr/>
        </p:nvSpPr>
        <p:spPr bwMode="auto">
          <a:xfrm>
            <a:off x="4673257" y="4570968"/>
            <a:ext cx="1667325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a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 = 0.4136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55" name="Text Box 39"/>
          <p:cNvSpPr txBox="1">
            <a:spLocks noChangeArrowheads="1"/>
          </p:cNvSpPr>
          <p:nvPr/>
        </p:nvSpPr>
        <p:spPr bwMode="auto">
          <a:xfrm>
            <a:off x="4657376" y="4993214"/>
            <a:ext cx="168320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u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 </a:t>
            </a:r>
            <a:r>
              <a:rPr lang="en-US" altLang="en-US" sz="1800" dirty="0" smtClean="0">
                <a:latin typeface="Arial" panose="020B0604020202020204" pitchFamily="34" charset="0"/>
              </a:rPr>
              <a:t>= 0.6502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4" name="Text Box 39"/>
          <p:cNvSpPr txBox="1">
            <a:spLocks noChangeArrowheads="1"/>
          </p:cNvSpPr>
          <p:nvPr/>
        </p:nvSpPr>
        <p:spPr bwMode="auto">
          <a:xfrm>
            <a:off x="113957" y="2203887"/>
            <a:ext cx="2601994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</a:t>
            </a:r>
            <a:r>
              <a:rPr lang="en-US" altLang="en-US" sz="1800" dirty="0">
                <a:latin typeface="Arial" panose="020B0604020202020204" pitchFamily="34" charset="0"/>
              </a:rPr>
              <a:t>= (1 </a:t>
            </a:r>
            <a:r>
              <a:rPr lang="en-US" altLang="en-US" sz="1800" dirty="0" smtClean="0">
                <a:latin typeface="Arial" panose="020B0604020202020204" pitchFamily="34" charset="0"/>
              </a:rPr>
              <a:t>– u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) </a:t>
            </a:r>
            <a:r>
              <a:rPr lang="en-US" altLang="en-US" sz="1800" baseline="30000" dirty="0">
                <a:latin typeface="Arial" panose="020B0604020202020204" pitchFamily="34" charset="0"/>
              </a:rPr>
              <a:t>.</a:t>
            </a: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US" altLang="en-US" sz="1800" dirty="0" smtClean="0">
                <a:latin typeface="Arial" panose="020B0604020202020204" pitchFamily="34" charset="0"/>
              </a:rPr>
              <a:t>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0</a:t>
            </a:r>
            <a:r>
              <a:rPr lang="en-US" altLang="en-US" sz="1800" dirty="0" smtClean="0">
                <a:latin typeface="Arial" panose="020B0604020202020204" pitchFamily="34" charset="0"/>
              </a:rPr>
              <a:t> </a:t>
            </a:r>
            <a:r>
              <a:rPr lang="en-US" altLang="en-US" sz="1800" dirty="0">
                <a:latin typeface="Arial" panose="020B0604020202020204" pitchFamily="34" charset="0"/>
              </a:rPr>
              <a:t>+ </a:t>
            </a:r>
            <a:r>
              <a:rPr lang="en-US" altLang="en-US" sz="1800" dirty="0" smtClean="0">
                <a:latin typeface="Arial" panose="020B0604020202020204" pitchFamily="34" charset="0"/>
              </a:rPr>
              <a:t>u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 </a:t>
            </a:r>
            <a:r>
              <a:rPr lang="en-US" altLang="en-US" sz="1800" baseline="30000" dirty="0">
                <a:latin typeface="Arial" panose="020B0604020202020204" pitchFamily="34" charset="0"/>
              </a:rPr>
              <a:t>. </a:t>
            </a:r>
            <a:r>
              <a:rPr lang="en-US" altLang="en-US" sz="1800" dirty="0" smtClean="0">
                <a:latin typeface="Arial" panose="020B0604020202020204" pitchFamily="34" charset="0"/>
              </a:rPr>
              <a:t>a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  <p:sp>
        <p:nvSpPr>
          <p:cNvPr id="45" name="Text Box 39"/>
          <p:cNvSpPr txBox="1">
            <a:spLocks noChangeArrowheads="1"/>
          </p:cNvSpPr>
          <p:nvPr/>
        </p:nvSpPr>
        <p:spPr bwMode="auto">
          <a:xfrm>
            <a:off x="101256" y="2590165"/>
            <a:ext cx="4165944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(1 – 0.6502) </a:t>
            </a:r>
            <a:r>
              <a:rPr lang="en-US" altLang="en-US" sz="1800" baseline="30000" dirty="0" smtClean="0">
                <a:latin typeface="Arial" panose="020B0604020202020204" pitchFamily="34" charset="0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</a:rPr>
              <a:t> 0 + 0.6502 </a:t>
            </a:r>
            <a:r>
              <a:rPr lang="en-US" altLang="en-US" sz="1800" baseline="30000" dirty="0" smtClean="0">
                <a:latin typeface="Arial" panose="020B0604020202020204" pitchFamily="34" charset="0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</a:rPr>
              <a:t> 0.4136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8" name="Text Box 39"/>
          <p:cNvSpPr txBox="1">
            <a:spLocks noChangeArrowheads="1"/>
          </p:cNvSpPr>
          <p:nvPr/>
        </p:nvSpPr>
        <p:spPr bwMode="auto">
          <a:xfrm>
            <a:off x="113957" y="2976443"/>
            <a:ext cx="1410043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0.2690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9" name="Text Box 39"/>
          <p:cNvSpPr txBox="1">
            <a:spLocks noChangeArrowheads="1"/>
          </p:cNvSpPr>
          <p:nvPr/>
        </p:nvSpPr>
        <p:spPr bwMode="auto">
          <a:xfrm>
            <a:off x="4623672" y="5426629"/>
            <a:ext cx="1726872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= 0.2690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6382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8" grpId="0" animBg="1"/>
      <p:bldP spid="49" grpId="0" animBg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3072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502BBD0-7A61-46E8-BE41-77A23C3852D9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97</a:t>
            </a:fld>
            <a:endParaRPr lang="en-US" altLang="zh-TW" sz="1400" smtClean="0"/>
          </a:p>
        </p:txBody>
      </p:sp>
      <p:graphicFrame>
        <p:nvGraphicFramePr>
          <p:cNvPr id="6" name="Group 42"/>
          <p:cNvGraphicFramePr>
            <a:graphicFrameLocks/>
          </p:cNvGraphicFramePr>
          <p:nvPr>
            <p:extLst/>
          </p:nvPr>
        </p:nvGraphicFramePr>
        <p:xfrm>
          <a:off x="5410199" y="457200"/>
          <a:ext cx="3236915" cy="1188720"/>
        </p:xfrm>
        <a:graphic>
          <a:graphicData uri="http://schemas.openxmlformats.org/drawingml/2006/table">
            <a:tbl>
              <a:tblPr/>
              <a:tblGrid>
                <a:gridCol w="809585">
                  <a:extLst>
                    <a:ext uri="{9D8B030D-6E8A-4147-A177-3AD203B41FA5}">
                      <a16:colId xmlns:a16="http://schemas.microsoft.com/office/drawing/2014/main" val="3773438489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Time</a:t>
                      </a:r>
                      <a:endParaRPr kumimoji="0" lang="en-US" sz="20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Group 40"/>
          <p:cNvGraphicFramePr>
            <a:graphicFrameLocks noGrp="1"/>
          </p:cNvGraphicFramePr>
          <p:nvPr>
            <p:extLst/>
          </p:nvPr>
        </p:nvGraphicFramePr>
        <p:xfrm>
          <a:off x="7728925" y="1768475"/>
          <a:ext cx="900112" cy="792168"/>
        </p:xfrm>
        <a:graphic>
          <a:graphicData uri="http://schemas.openxmlformats.org/drawingml/2006/table">
            <a:tbl>
              <a:tblPr/>
              <a:tblGrid>
                <a:gridCol w="900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9" name="Text Box 122"/>
          <p:cNvSpPr txBox="1">
            <a:spLocks noChangeArrowheads="1"/>
          </p:cNvSpPr>
          <p:nvPr/>
        </p:nvSpPr>
        <p:spPr bwMode="auto">
          <a:xfrm>
            <a:off x="76200" y="1747202"/>
            <a:ext cx="3802063" cy="3683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chemeClr val="tx2"/>
                </a:solidFill>
                <a:latin typeface="Arial" panose="020B0604020202020204" pitchFamily="34" charset="0"/>
              </a:rPr>
              <a:t>Step 1 </a:t>
            </a:r>
            <a:r>
              <a:rPr lang="en-US" altLang="en-US" sz="1800" dirty="0">
                <a:latin typeface="Arial" panose="020B0604020202020204" pitchFamily="34" charset="0"/>
              </a:rPr>
              <a:t>(Input Forward Propagation)</a:t>
            </a:r>
          </a:p>
        </p:txBody>
      </p:sp>
      <p:sp>
        <p:nvSpPr>
          <p:cNvPr id="34" name="Text Box 39"/>
          <p:cNvSpPr txBox="1">
            <a:spLocks noChangeArrowheads="1"/>
          </p:cNvSpPr>
          <p:nvPr/>
        </p:nvSpPr>
        <p:spPr bwMode="auto">
          <a:xfrm>
            <a:off x="4663397" y="4148722"/>
            <a:ext cx="168979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r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= 0.6434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5" name="AutoShape 64"/>
          <p:cNvSpPr>
            <a:spLocks noChangeArrowheads="1"/>
          </p:cNvSpPr>
          <p:nvPr/>
        </p:nvSpPr>
        <p:spPr bwMode="auto">
          <a:xfrm>
            <a:off x="5259185" y="822960"/>
            <a:ext cx="231867" cy="4572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96372" y="101562"/>
            <a:ext cx="3031898" cy="1636781"/>
            <a:chOff x="96372" y="101562"/>
            <a:chExt cx="3031898" cy="1636781"/>
          </a:xfrm>
        </p:grpSpPr>
        <p:sp>
          <p:nvSpPr>
            <p:cNvPr id="36" name="TextBox 11"/>
            <p:cNvSpPr txBox="1">
              <a:spLocks noChangeArrowheads="1"/>
            </p:cNvSpPr>
            <p:nvPr/>
          </p:nvSpPr>
          <p:spPr bwMode="auto">
            <a:xfrm>
              <a:off x="101257" y="101562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>
                  <a:latin typeface="Arial" panose="020B0604020202020204" pitchFamily="34" charset="0"/>
                </a:rPr>
                <a:t>r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 = 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(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r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r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37" name="TextBox 11"/>
            <p:cNvSpPr txBox="1">
              <a:spLocks noChangeArrowheads="1"/>
            </p:cNvSpPr>
            <p:nvPr/>
          </p:nvSpPr>
          <p:spPr bwMode="auto">
            <a:xfrm>
              <a:off x="96372" y="540054"/>
              <a:ext cx="3031898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a</a:t>
              </a:r>
              <a:r>
                <a:rPr lang="en-US" altLang="en-US" sz="1800" baseline="-25000" dirty="0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tanh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(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,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r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 </a:t>
              </a:r>
              <a:r>
                <a:rPr lang="en-US" altLang="en-US" sz="1800" baseline="30000" dirty="0">
                  <a:latin typeface="Arial" panose="020B0604020202020204" pitchFamily="34" charset="0"/>
                  <a:sym typeface="Symbol" panose="05050102010706020507" pitchFamily="18" charset="2"/>
                </a:rPr>
                <a:t>. 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y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38" name="TextBox 11"/>
            <p:cNvSpPr txBox="1">
              <a:spLocks noChangeArrowheads="1"/>
            </p:cNvSpPr>
            <p:nvPr/>
          </p:nvSpPr>
          <p:spPr bwMode="auto">
            <a:xfrm>
              <a:off x="113957" y="967145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>
                  <a:latin typeface="Arial" panose="020B0604020202020204" pitchFamily="34" charset="0"/>
                </a:rPr>
                <a:t>u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 = 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(W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u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u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39" name="TextBox 11"/>
            <p:cNvSpPr txBox="1">
              <a:spLocks noChangeArrowheads="1"/>
            </p:cNvSpPr>
            <p:nvPr/>
          </p:nvSpPr>
          <p:spPr bwMode="auto">
            <a:xfrm>
              <a:off x="113957" y="1369011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 = (1 - </a:t>
              </a:r>
              <a:r>
                <a:rPr lang="en-US" altLang="en-US" sz="1800" dirty="0" err="1">
                  <a:latin typeface="Arial" panose="020B0604020202020204" pitchFamily="34" charset="0"/>
                </a:rPr>
                <a:t>u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) </a:t>
              </a:r>
              <a:r>
                <a:rPr lang="en-US" altLang="en-US" sz="1800" baseline="30000" dirty="0">
                  <a:latin typeface="Arial" panose="020B0604020202020204" pitchFamily="34" charset="0"/>
                </a:rPr>
                <a:t>.</a:t>
              </a:r>
              <a:r>
                <a:rPr lang="en-US" altLang="en-US" sz="1800" dirty="0">
                  <a:latin typeface="Arial" panose="020B0604020202020204" pitchFamily="34" charset="0"/>
                </a:rPr>
                <a:t> y</a:t>
              </a:r>
              <a:r>
                <a:rPr lang="en-US" altLang="en-US" sz="1800" baseline="-25000" dirty="0">
                  <a:latin typeface="Arial" panose="020B0604020202020204" pitchFamily="34" charset="0"/>
                </a:rPr>
                <a:t>t-1</a:t>
              </a:r>
              <a:r>
                <a:rPr lang="en-US" altLang="en-US" sz="1800" dirty="0">
                  <a:latin typeface="Arial" panose="020B0604020202020204" pitchFamily="34" charset="0"/>
                </a:rPr>
                <a:t> + </a:t>
              </a:r>
              <a:r>
                <a:rPr lang="en-US" altLang="en-US" sz="1800" dirty="0" err="1">
                  <a:latin typeface="Arial" panose="020B0604020202020204" pitchFamily="34" charset="0"/>
                </a:rPr>
                <a:t>u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baseline="-25000" dirty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>
                  <a:latin typeface="Arial" panose="020B0604020202020204" pitchFamily="34" charset="0"/>
                </a:rPr>
                <a:t>. </a:t>
              </a:r>
              <a:r>
                <a:rPr lang="en-US" altLang="en-US" sz="1800" dirty="0">
                  <a:latin typeface="Arial" panose="020B0604020202020204" pitchFamily="34" charset="0"/>
                </a:rPr>
                <a:t>a</a:t>
              </a:r>
              <a:r>
                <a:rPr lang="en-US" altLang="en-US" sz="1800" baseline="-25000" dirty="0">
                  <a:latin typeface="Arial" panose="020B0604020202020204" pitchFamily="34" charset="0"/>
                </a:rPr>
                <a:t>t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305657" y="2652718"/>
            <a:ext cx="2600218" cy="2862322"/>
            <a:chOff x="6305657" y="2652718"/>
            <a:chExt cx="2600218" cy="2862322"/>
          </a:xfrm>
        </p:grpSpPr>
        <p:grpSp>
          <p:nvGrpSpPr>
            <p:cNvPr id="40" name="Group 39"/>
            <p:cNvGrpSpPr/>
            <p:nvPr/>
          </p:nvGrpSpPr>
          <p:grpSpPr>
            <a:xfrm>
              <a:off x="6305657" y="2652718"/>
              <a:ext cx="2600218" cy="2862322"/>
              <a:chOff x="6343757" y="2652718"/>
              <a:chExt cx="2600218" cy="2862322"/>
            </a:xfrm>
          </p:grpSpPr>
          <p:sp>
            <p:nvSpPr>
              <p:cNvPr id="41" name="TextBox 11"/>
              <p:cNvSpPr txBox="1">
                <a:spLocks noChangeArrowheads="1"/>
              </p:cNvSpPr>
              <p:nvPr/>
            </p:nvSpPr>
            <p:spPr bwMode="auto">
              <a:xfrm>
                <a:off x="6343757" y="2652718"/>
                <a:ext cx="2600218" cy="2862322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TextBox 41"/>
                  <p:cNvSpPr txBox="1"/>
                  <p:nvPr/>
                </p:nvSpPr>
                <p:spPr>
                  <a:xfrm>
                    <a:off x="6381267" y="2689574"/>
                    <a:ext cx="1294778" cy="823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 err="1" smtClean="0"/>
                      <a:t>W</a:t>
                    </a:r>
                    <a:r>
                      <a:rPr lang="en-US" baseline="-25000" dirty="0" err="1" smtClean="0"/>
                      <a:t>r</a:t>
                    </a:r>
                    <a:r>
                      <a:rPr lang="en-US" dirty="0" smtClean="0"/>
                      <a:t> = </a:t>
                    </a:r>
                    <a14:m>
                      <m:oMath xmlns:m="http://schemas.openxmlformats.org/officeDocument/2006/math">
                        <m:d>
                          <m:d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.7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0.3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0.4</m:t>
                                  </m:r>
                                </m:e>
                              </m:mr>
                            </m:m>
                          </m:e>
                        </m:d>
                      </m:oMath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42" name="TextBox 4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81267" y="2689574"/>
                    <a:ext cx="1294778" cy="823110"/>
                  </a:xfrm>
                  <a:prstGeom prst="rect">
                    <a:avLst/>
                  </a:prstGeom>
                  <a:blipFill>
                    <a:blip r:embed="rId2"/>
                    <a:stretch>
                      <a:fillRect l="-424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3" name="TextBox 42"/>
              <p:cNvSpPr txBox="1"/>
              <p:nvPr/>
            </p:nvSpPr>
            <p:spPr>
              <a:xfrm>
                <a:off x="7707433" y="2916463"/>
                <a:ext cx="9396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 smtClean="0"/>
                  <a:t>b</a:t>
                </a:r>
                <a:r>
                  <a:rPr lang="en-US" baseline="-25000" dirty="0" err="1" smtClean="0"/>
                  <a:t>r</a:t>
                </a:r>
                <a:r>
                  <a:rPr lang="en-US" dirty="0" smtClean="0"/>
                  <a:t> = 0.4</a:t>
                </a:r>
                <a:endParaRPr lang="en-US" dirty="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/>
                <p:cNvSpPr txBox="1"/>
                <p:nvPr/>
              </p:nvSpPr>
              <p:spPr>
                <a:xfrm>
                  <a:off x="6350544" y="3557514"/>
                  <a:ext cx="1327864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err="1" smtClean="0"/>
                    <a:t>a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50544" y="3557514"/>
                  <a:ext cx="1327864" cy="824906"/>
                </a:xfrm>
                <a:prstGeom prst="rect">
                  <a:avLst/>
                </a:prstGeom>
                <a:blipFill>
                  <a:blip r:embed="rId3"/>
                  <a:stretch>
                    <a:fillRect l="-412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7" name="TextBox 46"/>
            <p:cNvSpPr txBox="1"/>
            <p:nvPr/>
          </p:nvSpPr>
          <p:spPr>
            <a:xfrm>
              <a:off x="7676710" y="3784403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a</a:t>
              </a:r>
              <a:r>
                <a:rPr lang="en-US" dirty="0" smtClean="0"/>
                <a:t> = 0.3</a:t>
              </a:r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/>
                <p:cNvSpPr txBox="1"/>
                <p:nvPr/>
              </p:nvSpPr>
              <p:spPr>
                <a:xfrm>
                  <a:off x="6386495" y="4469251"/>
                  <a:ext cx="1332288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smtClean="0"/>
                    <a:t>u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0" name="TextBox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6495" y="4469251"/>
                  <a:ext cx="1332288" cy="824906"/>
                </a:xfrm>
                <a:prstGeom prst="rect">
                  <a:avLst/>
                </a:prstGeom>
                <a:blipFill>
                  <a:blip r:embed="rId4"/>
                  <a:stretch>
                    <a:fillRect l="-412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1" name="TextBox 50"/>
            <p:cNvSpPr txBox="1"/>
            <p:nvPr/>
          </p:nvSpPr>
          <p:spPr>
            <a:xfrm>
              <a:off x="7712661" y="4696140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u</a:t>
              </a:r>
              <a:r>
                <a:rPr lang="en-US" dirty="0" smtClean="0"/>
                <a:t> = 0.5</a:t>
              </a:r>
              <a:endParaRPr lang="en-US" dirty="0"/>
            </a:p>
          </p:txBody>
        </p:sp>
      </p:grpSp>
      <p:sp>
        <p:nvSpPr>
          <p:cNvPr id="53" name="Text Box 39"/>
          <p:cNvSpPr txBox="1">
            <a:spLocks noChangeArrowheads="1"/>
          </p:cNvSpPr>
          <p:nvPr/>
        </p:nvSpPr>
        <p:spPr bwMode="auto">
          <a:xfrm>
            <a:off x="4673257" y="4570968"/>
            <a:ext cx="1667325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a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 = 0.4136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55" name="Text Box 39"/>
          <p:cNvSpPr txBox="1">
            <a:spLocks noChangeArrowheads="1"/>
          </p:cNvSpPr>
          <p:nvPr/>
        </p:nvSpPr>
        <p:spPr bwMode="auto">
          <a:xfrm>
            <a:off x="4657376" y="4993214"/>
            <a:ext cx="168320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u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 </a:t>
            </a:r>
            <a:r>
              <a:rPr lang="en-US" altLang="en-US" sz="1800" dirty="0" smtClean="0">
                <a:latin typeface="Arial" panose="020B0604020202020204" pitchFamily="34" charset="0"/>
              </a:rPr>
              <a:t>= 0.6502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9" name="Text Box 39"/>
          <p:cNvSpPr txBox="1">
            <a:spLocks noChangeArrowheads="1"/>
          </p:cNvSpPr>
          <p:nvPr/>
        </p:nvSpPr>
        <p:spPr bwMode="auto">
          <a:xfrm>
            <a:off x="4623672" y="5426629"/>
            <a:ext cx="1726872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= 0.2690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0" name="Text Box 39"/>
          <p:cNvSpPr txBox="1">
            <a:spLocks noChangeArrowheads="1"/>
          </p:cNvSpPr>
          <p:nvPr/>
        </p:nvSpPr>
        <p:spPr bwMode="auto">
          <a:xfrm>
            <a:off x="138454" y="2286000"/>
            <a:ext cx="1934161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Error = 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- y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1" name="Text Box 39"/>
          <p:cNvSpPr txBox="1">
            <a:spLocks noChangeArrowheads="1"/>
          </p:cNvSpPr>
          <p:nvPr/>
        </p:nvSpPr>
        <p:spPr bwMode="auto">
          <a:xfrm>
            <a:off x="153470" y="2681680"/>
            <a:ext cx="2361130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      = 0.2690 – 0.3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2" name="Text Box 39"/>
          <p:cNvSpPr txBox="1">
            <a:spLocks noChangeArrowheads="1"/>
          </p:cNvSpPr>
          <p:nvPr/>
        </p:nvSpPr>
        <p:spPr bwMode="auto">
          <a:xfrm>
            <a:off x="160675" y="3115546"/>
            <a:ext cx="2361130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      = -0.0310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5721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3072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502BBD0-7A61-46E8-BE41-77A23C3852D9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98</a:t>
            </a:fld>
            <a:endParaRPr lang="en-US" altLang="zh-TW" sz="1400" smtClean="0"/>
          </a:p>
        </p:txBody>
      </p:sp>
      <p:graphicFrame>
        <p:nvGraphicFramePr>
          <p:cNvPr id="6" name="Group 42"/>
          <p:cNvGraphicFramePr>
            <a:graphicFrameLocks/>
          </p:cNvGraphicFramePr>
          <p:nvPr>
            <p:extLst/>
          </p:nvPr>
        </p:nvGraphicFramePr>
        <p:xfrm>
          <a:off x="5410199" y="457200"/>
          <a:ext cx="3236915" cy="1188720"/>
        </p:xfrm>
        <a:graphic>
          <a:graphicData uri="http://schemas.openxmlformats.org/drawingml/2006/table">
            <a:tbl>
              <a:tblPr/>
              <a:tblGrid>
                <a:gridCol w="809585">
                  <a:extLst>
                    <a:ext uri="{9D8B030D-6E8A-4147-A177-3AD203B41FA5}">
                      <a16:colId xmlns:a16="http://schemas.microsoft.com/office/drawing/2014/main" val="3773438489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Time</a:t>
                      </a:r>
                      <a:endParaRPr kumimoji="0" lang="en-US" sz="20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Group 40"/>
          <p:cNvGraphicFramePr>
            <a:graphicFrameLocks noGrp="1"/>
          </p:cNvGraphicFramePr>
          <p:nvPr>
            <p:extLst/>
          </p:nvPr>
        </p:nvGraphicFramePr>
        <p:xfrm>
          <a:off x="7728925" y="1768475"/>
          <a:ext cx="900112" cy="792168"/>
        </p:xfrm>
        <a:graphic>
          <a:graphicData uri="http://schemas.openxmlformats.org/drawingml/2006/table">
            <a:tbl>
              <a:tblPr/>
              <a:tblGrid>
                <a:gridCol w="900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9" name="Text Box 122"/>
          <p:cNvSpPr txBox="1">
            <a:spLocks noChangeArrowheads="1"/>
          </p:cNvSpPr>
          <p:nvPr/>
        </p:nvSpPr>
        <p:spPr bwMode="auto">
          <a:xfrm>
            <a:off x="76200" y="1747202"/>
            <a:ext cx="3802063" cy="3683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chemeClr val="tx2"/>
                </a:solidFill>
                <a:latin typeface="Arial" panose="020B0604020202020204" pitchFamily="34" charset="0"/>
              </a:rPr>
              <a:t>Step 1 </a:t>
            </a:r>
            <a:r>
              <a:rPr lang="en-US" altLang="en-US" sz="1800" dirty="0">
                <a:latin typeface="Arial" panose="020B0604020202020204" pitchFamily="34" charset="0"/>
              </a:rPr>
              <a:t>(Input Forward Propagation)</a:t>
            </a:r>
          </a:p>
        </p:txBody>
      </p:sp>
      <p:sp>
        <p:nvSpPr>
          <p:cNvPr id="34" name="Text Box 39"/>
          <p:cNvSpPr txBox="1">
            <a:spLocks noChangeArrowheads="1"/>
          </p:cNvSpPr>
          <p:nvPr/>
        </p:nvSpPr>
        <p:spPr bwMode="auto">
          <a:xfrm>
            <a:off x="4663397" y="4148722"/>
            <a:ext cx="168979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r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= 0.6434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5" name="AutoShape 64"/>
          <p:cNvSpPr>
            <a:spLocks noChangeArrowheads="1"/>
          </p:cNvSpPr>
          <p:nvPr/>
        </p:nvSpPr>
        <p:spPr bwMode="auto">
          <a:xfrm>
            <a:off x="5259185" y="822960"/>
            <a:ext cx="231867" cy="4572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96372" y="101562"/>
            <a:ext cx="3031898" cy="1636781"/>
            <a:chOff x="96372" y="101562"/>
            <a:chExt cx="3031898" cy="1636781"/>
          </a:xfrm>
        </p:grpSpPr>
        <p:sp>
          <p:nvSpPr>
            <p:cNvPr id="36" name="TextBox 11"/>
            <p:cNvSpPr txBox="1">
              <a:spLocks noChangeArrowheads="1"/>
            </p:cNvSpPr>
            <p:nvPr/>
          </p:nvSpPr>
          <p:spPr bwMode="auto">
            <a:xfrm>
              <a:off x="101257" y="101562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>
                  <a:latin typeface="Arial" panose="020B0604020202020204" pitchFamily="34" charset="0"/>
                </a:rPr>
                <a:t>r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 = 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(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r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r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37" name="TextBox 11"/>
            <p:cNvSpPr txBox="1">
              <a:spLocks noChangeArrowheads="1"/>
            </p:cNvSpPr>
            <p:nvPr/>
          </p:nvSpPr>
          <p:spPr bwMode="auto">
            <a:xfrm>
              <a:off x="96372" y="540054"/>
              <a:ext cx="3031898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a</a:t>
              </a:r>
              <a:r>
                <a:rPr lang="en-US" altLang="en-US" sz="1800" baseline="-25000" dirty="0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tanh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(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,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r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 </a:t>
              </a:r>
              <a:r>
                <a:rPr lang="en-US" altLang="en-US" sz="1800" baseline="30000" dirty="0">
                  <a:latin typeface="Arial" panose="020B0604020202020204" pitchFamily="34" charset="0"/>
                  <a:sym typeface="Symbol" panose="05050102010706020507" pitchFamily="18" charset="2"/>
                </a:rPr>
                <a:t>. 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y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38" name="TextBox 11"/>
            <p:cNvSpPr txBox="1">
              <a:spLocks noChangeArrowheads="1"/>
            </p:cNvSpPr>
            <p:nvPr/>
          </p:nvSpPr>
          <p:spPr bwMode="auto">
            <a:xfrm>
              <a:off x="113957" y="967145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>
                  <a:latin typeface="Arial" panose="020B0604020202020204" pitchFamily="34" charset="0"/>
                </a:rPr>
                <a:t>u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 = 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(W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u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u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39" name="TextBox 11"/>
            <p:cNvSpPr txBox="1">
              <a:spLocks noChangeArrowheads="1"/>
            </p:cNvSpPr>
            <p:nvPr/>
          </p:nvSpPr>
          <p:spPr bwMode="auto">
            <a:xfrm>
              <a:off x="113957" y="1369011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 = (1 - </a:t>
              </a:r>
              <a:r>
                <a:rPr lang="en-US" altLang="en-US" sz="1800" dirty="0" err="1">
                  <a:latin typeface="Arial" panose="020B0604020202020204" pitchFamily="34" charset="0"/>
                </a:rPr>
                <a:t>u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) </a:t>
              </a:r>
              <a:r>
                <a:rPr lang="en-US" altLang="en-US" sz="1800" baseline="30000" dirty="0">
                  <a:latin typeface="Arial" panose="020B0604020202020204" pitchFamily="34" charset="0"/>
                </a:rPr>
                <a:t>.</a:t>
              </a:r>
              <a:r>
                <a:rPr lang="en-US" altLang="en-US" sz="1800" dirty="0">
                  <a:latin typeface="Arial" panose="020B0604020202020204" pitchFamily="34" charset="0"/>
                </a:rPr>
                <a:t> y</a:t>
              </a:r>
              <a:r>
                <a:rPr lang="en-US" altLang="en-US" sz="1800" baseline="-25000" dirty="0">
                  <a:latin typeface="Arial" panose="020B0604020202020204" pitchFamily="34" charset="0"/>
                </a:rPr>
                <a:t>t-1</a:t>
              </a:r>
              <a:r>
                <a:rPr lang="en-US" altLang="en-US" sz="1800" dirty="0">
                  <a:latin typeface="Arial" panose="020B0604020202020204" pitchFamily="34" charset="0"/>
                </a:rPr>
                <a:t> + </a:t>
              </a:r>
              <a:r>
                <a:rPr lang="en-US" altLang="en-US" sz="1800" dirty="0" err="1">
                  <a:latin typeface="Arial" panose="020B0604020202020204" pitchFamily="34" charset="0"/>
                </a:rPr>
                <a:t>u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baseline="-25000" dirty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>
                  <a:latin typeface="Arial" panose="020B0604020202020204" pitchFamily="34" charset="0"/>
                </a:rPr>
                <a:t>. </a:t>
              </a:r>
              <a:r>
                <a:rPr lang="en-US" altLang="en-US" sz="1800" dirty="0">
                  <a:latin typeface="Arial" panose="020B0604020202020204" pitchFamily="34" charset="0"/>
                </a:rPr>
                <a:t>a</a:t>
              </a:r>
              <a:r>
                <a:rPr lang="en-US" altLang="en-US" sz="1800" baseline="-25000" dirty="0">
                  <a:latin typeface="Arial" panose="020B0604020202020204" pitchFamily="34" charset="0"/>
                </a:rPr>
                <a:t>t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305657" y="2652718"/>
            <a:ext cx="2600218" cy="2862322"/>
            <a:chOff x="6305657" y="2652718"/>
            <a:chExt cx="2600218" cy="2862322"/>
          </a:xfrm>
        </p:grpSpPr>
        <p:grpSp>
          <p:nvGrpSpPr>
            <p:cNvPr id="40" name="Group 39"/>
            <p:cNvGrpSpPr/>
            <p:nvPr/>
          </p:nvGrpSpPr>
          <p:grpSpPr>
            <a:xfrm>
              <a:off x="6305657" y="2652718"/>
              <a:ext cx="2600218" cy="2862322"/>
              <a:chOff x="6343757" y="2652718"/>
              <a:chExt cx="2600218" cy="2862322"/>
            </a:xfrm>
          </p:grpSpPr>
          <p:sp>
            <p:nvSpPr>
              <p:cNvPr id="41" name="TextBox 11"/>
              <p:cNvSpPr txBox="1">
                <a:spLocks noChangeArrowheads="1"/>
              </p:cNvSpPr>
              <p:nvPr/>
            </p:nvSpPr>
            <p:spPr bwMode="auto">
              <a:xfrm>
                <a:off x="6343757" y="2652718"/>
                <a:ext cx="2600218" cy="2862322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TextBox 41"/>
                  <p:cNvSpPr txBox="1"/>
                  <p:nvPr/>
                </p:nvSpPr>
                <p:spPr>
                  <a:xfrm>
                    <a:off x="6381267" y="2689574"/>
                    <a:ext cx="1294778" cy="823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 err="1" smtClean="0"/>
                      <a:t>W</a:t>
                    </a:r>
                    <a:r>
                      <a:rPr lang="en-US" baseline="-25000" dirty="0" err="1" smtClean="0"/>
                      <a:t>r</a:t>
                    </a:r>
                    <a:r>
                      <a:rPr lang="en-US" dirty="0" smtClean="0"/>
                      <a:t> = </a:t>
                    </a:r>
                    <a14:m>
                      <m:oMath xmlns:m="http://schemas.openxmlformats.org/officeDocument/2006/math">
                        <m:d>
                          <m:d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.7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0.3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0.4</m:t>
                                  </m:r>
                                </m:e>
                              </m:mr>
                            </m:m>
                          </m:e>
                        </m:d>
                      </m:oMath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42" name="TextBox 4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81267" y="2689574"/>
                    <a:ext cx="1294778" cy="823110"/>
                  </a:xfrm>
                  <a:prstGeom prst="rect">
                    <a:avLst/>
                  </a:prstGeom>
                  <a:blipFill>
                    <a:blip r:embed="rId2"/>
                    <a:stretch>
                      <a:fillRect l="-424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3" name="TextBox 42"/>
              <p:cNvSpPr txBox="1"/>
              <p:nvPr/>
            </p:nvSpPr>
            <p:spPr>
              <a:xfrm>
                <a:off x="7707433" y="2916463"/>
                <a:ext cx="9396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 smtClean="0"/>
                  <a:t>b</a:t>
                </a:r>
                <a:r>
                  <a:rPr lang="en-US" baseline="-25000" dirty="0" err="1" smtClean="0"/>
                  <a:t>r</a:t>
                </a:r>
                <a:r>
                  <a:rPr lang="en-US" dirty="0" smtClean="0"/>
                  <a:t> = 0.4</a:t>
                </a:r>
                <a:endParaRPr lang="en-US" dirty="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/>
                <p:cNvSpPr txBox="1"/>
                <p:nvPr/>
              </p:nvSpPr>
              <p:spPr>
                <a:xfrm>
                  <a:off x="6350544" y="3557514"/>
                  <a:ext cx="1327864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err="1" smtClean="0"/>
                    <a:t>a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50544" y="3557514"/>
                  <a:ext cx="1327864" cy="824906"/>
                </a:xfrm>
                <a:prstGeom prst="rect">
                  <a:avLst/>
                </a:prstGeom>
                <a:blipFill>
                  <a:blip r:embed="rId3"/>
                  <a:stretch>
                    <a:fillRect l="-412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7" name="TextBox 46"/>
            <p:cNvSpPr txBox="1"/>
            <p:nvPr/>
          </p:nvSpPr>
          <p:spPr>
            <a:xfrm>
              <a:off x="7676710" y="3784403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a</a:t>
              </a:r>
              <a:r>
                <a:rPr lang="en-US" dirty="0" smtClean="0"/>
                <a:t> = 0.3</a:t>
              </a:r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/>
                <p:cNvSpPr txBox="1"/>
                <p:nvPr/>
              </p:nvSpPr>
              <p:spPr>
                <a:xfrm>
                  <a:off x="6386495" y="4469251"/>
                  <a:ext cx="1332288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smtClean="0"/>
                    <a:t>u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0" name="TextBox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6495" y="4469251"/>
                  <a:ext cx="1332288" cy="824906"/>
                </a:xfrm>
                <a:prstGeom prst="rect">
                  <a:avLst/>
                </a:prstGeom>
                <a:blipFill>
                  <a:blip r:embed="rId4"/>
                  <a:stretch>
                    <a:fillRect l="-412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1" name="TextBox 50"/>
            <p:cNvSpPr txBox="1"/>
            <p:nvPr/>
          </p:nvSpPr>
          <p:spPr>
            <a:xfrm>
              <a:off x="7712661" y="4696140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u</a:t>
              </a:r>
              <a:r>
                <a:rPr lang="en-US" dirty="0" smtClean="0"/>
                <a:t> = 0.5</a:t>
              </a:r>
              <a:endParaRPr lang="en-US" dirty="0"/>
            </a:p>
          </p:txBody>
        </p:sp>
      </p:grpSp>
      <p:sp>
        <p:nvSpPr>
          <p:cNvPr id="53" name="Text Box 39"/>
          <p:cNvSpPr txBox="1">
            <a:spLocks noChangeArrowheads="1"/>
          </p:cNvSpPr>
          <p:nvPr/>
        </p:nvSpPr>
        <p:spPr bwMode="auto">
          <a:xfrm>
            <a:off x="4673257" y="4570968"/>
            <a:ext cx="1667325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a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 = 0.4136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55" name="Text Box 39"/>
          <p:cNvSpPr txBox="1">
            <a:spLocks noChangeArrowheads="1"/>
          </p:cNvSpPr>
          <p:nvPr/>
        </p:nvSpPr>
        <p:spPr bwMode="auto">
          <a:xfrm>
            <a:off x="4657376" y="4993214"/>
            <a:ext cx="168320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u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 </a:t>
            </a:r>
            <a:r>
              <a:rPr lang="en-US" altLang="en-US" sz="1800" dirty="0" smtClean="0">
                <a:latin typeface="Arial" panose="020B0604020202020204" pitchFamily="34" charset="0"/>
              </a:rPr>
              <a:t>= 0.6502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9" name="Text Box 39"/>
          <p:cNvSpPr txBox="1">
            <a:spLocks noChangeArrowheads="1"/>
          </p:cNvSpPr>
          <p:nvPr/>
        </p:nvSpPr>
        <p:spPr bwMode="auto">
          <a:xfrm>
            <a:off x="4623672" y="5426629"/>
            <a:ext cx="1726872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= 0.2690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3" name="Text Box 39"/>
          <p:cNvSpPr txBox="1">
            <a:spLocks noChangeArrowheads="1"/>
          </p:cNvSpPr>
          <p:nvPr/>
        </p:nvSpPr>
        <p:spPr bwMode="auto">
          <a:xfrm>
            <a:off x="7844176" y="1793953"/>
            <a:ext cx="680140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4" name="Text Box 39"/>
          <p:cNvSpPr txBox="1">
            <a:spLocks noChangeArrowheads="1"/>
          </p:cNvSpPr>
          <p:nvPr/>
        </p:nvSpPr>
        <p:spPr bwMode="auto">
          <a:xfrm>
            <a:off x="7769154" y="2177149"/>
            <a:ext cx="894772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0.2690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5427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44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3072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502BBD0-7A61-46E8-BE41-77A23C3852D9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99</a:t>
            </a:fld>
            <a:endParaRPr lang="en-US" altLang="zh-TW" sz="1400" smtClean="0"/>
          </a:p>
        </p:txBody>
      </p:sp>
      <p:graphicFrame>
        <p:nvGraphicFramePr>
          <p:cNvPr id="6" name="Group 42"/>
          <p:cNvGraphicFramePr>
            <a:graphicFrameLocks/>
          </p:cNvGraphicFramePr>
          <p:nvPr>
            <p:extLst/>
          </p:nvPr>
        </p:nvGraphicFramePr>
        <p:xfrm>
          <a:off x="5410199" y="457200"/>
          <a:ext cx="3236915" cy="1188720"/>
        </p:xfrm>
        <a:graphic>
          <a:graphicData uri="http://schemas.openxmlformats.org/drawingml/2006/table">
            <a:tbl>
              <a:tblPr/>
              <a:tblGrid>
                <a:gridCol w="809585">
                  <a:extLst>
                    <a:ext uri="{9D8B030D-6E8A-4147-A177-3AD203B41FA5}">
                      <a16:colId xmlns:a16="http://schemas.microsoft.com/office/drawing/2014/main" val="3773438489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Time</a:t>
                      </a:r>
                      <a:endParaRPr kumimoji="0" lang="en-US" sz="20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Group 40"/>
          <p:cNvGraphicFramePr>
            <a:graphicFrameLocks noGrp="1"/>
          </p:cNvGraphicFramePr>
          <p:nvPr>
            <p:extLst/>
          </p:nvPr>
        </p:nvGraphicFramePr>
        <p:xfrm>
          <a:off x="7728925" y="1768475"/>
          <a:ext cx="900112" cy="792168"/>
        </p:xfrm>
        <a:graphic>
          <a:graphicData uri="http://schemas.openxmlformats.org/drawingml/2006/table">
            <a:tbl>
              <a:tblPr/>
              <a:tblGrid>
                <a:gridCol w="900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9" name="Text Box 122"/>
          <p:cNvSpPr txBox="1">
            <a:spLocks noChangeArrowheads="1"/>
          </p:cNvSpPr>
          <p:nvPr/>
        </p:nvSpPr>
        <p:spPr bwMode="auto">
          <a:xfrm>
            <a:off x="76200" y="1747202"/>
            <a:ext cx="3802063" cy="3683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chemeClr val="tx2"/>
                </a:solidFill>
                <a:latin typeface="Arial" panose="020B0604020202020204" pitchFamily="34" charset="0"/>
              </a:rPr>
              <a:t>Step 1 </a:t>
            </a:r>
            <a:r>
              <a:rPr lang="en-US" altLang="en-US" sz="1800" dirty="0">
                <a:latin typeface="Arial" panose="020B0604020202020204" pitchFamily="34" charset="0"/>
              </a:rPr>
              <a:t>(Input Forward Propagation)</a:t>
            </a:r>
          </a:p>
        </p:txBody>
      </p:sp>
      <p:sp>
        <p:nvSpPr>
          <p:cNvPr id="35" name="AutoShape 64"/>
          <p:cNvSpPr>
            <a:spLocks noChangeArrowheads="1"/>
          </p:cNvSpPr>
          <p:nvPr/>
        </p:nvSpPr>
        <p:spPr bwMode="auto">
          <a:xfrm>
            <a:off x="5243518" y="1210399"/>
            <a:ext cx="231867" cy="4572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96372" y="101562"/>
            <a:ext cx="3031898" cy="1636781"/>
            <a:chOff x="96372" y="101562"/>
            <a:chExt cx="3031898" cy="1636781"/>
          </a:xfrm>
        </p:grpSpPr>
        <p:sp>
          <p:nvSpPr>
            <p:cNvPr id="36" name="TextBox 11"/>
            <p:cNvSpPr txBox="1">
              <a:spLocks noChangeArrowheads="1"/>
            </p:cNvSpPr>
            <p:nvPr/>
          </p:nvSpPr>
          <p:spPr bwMode="auto">
            <a:xfrm>
              <a:off x="101257" y="101562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>
                  <a:latin typeface="Arial" panose="020B0604020202020204" pitchFamily="34" charset="0"/>
                </a:rPr>
                <a:t>r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 = 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(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r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r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37" name="TextBox 11"/>
            <p:cNvSpPr txBox="1">
              <a:spLocks noChangeArrowheads="1"/>
            </p:cNvSpPr>
            <p:nvPr/>
          </p:nvSpPr>
          <p:spPr bwMode="auto">
            <a:xfrm>
              <a:off x="96372" y="540054"/>
              <a:ext cx="3031898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a</a:t>
              </a:r>
              <a:r>
                <a:rPr lang="en-US" altLang="en-US" sz="1800" baseline="-25000" dirty="0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tanh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(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,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r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 </a:t>
              </a:r>
              <a:r>
                <a:rPr lang="en-US" altLang="en-US" sz="1800" baseline="30000" dirty="0">
                  <a:latin typeface="Arial" panose="020B0604020202020204" pitchFamily="34" charset="0"/>
                  <a:sym typeface="Symbol" panose="05050102010706020507" pitchFamily="18" charset="2"/>
                </a:rPr>
                <a:t>. 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y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38" name="TextBox 11"/>
            <p:cNvSpPr txBox="1">
              <a:spLocks noChangeArrowheads="1"/>
            </p:cNvSpPr>
            <p:nvPr/>
          </p:nvSpPr>
          <p:spPr bwMode="auto">
            <a:xfrm>
              <a:off x="113957" y="967145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>
                  <a:latin typeface="Arial" panose="020B0604020202020204" pitchFamily="34" charset="0"/>
                </a:rPr>
                <a:t>u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 = 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(W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u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u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39" name="TextBox 11"/>
            <p:cNvSpPr txBox="1">
              <a:spLocks noChangeArrowheads="1"/>
            </p:cNvSpPr>
            <p:nvPr/>
          </p:nvSpPr>
          <p:spPr bwMode="auto">
            <a:xfrm>
              <a:off x="113957" y="1369011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 = (1 - </a:t>
              </a:r>
              <a:r>
                <a:rPr lang="en-US" altLang="en-US" sz="1800" dirty="0" err="1">
                  <a:latin typeface="Arial" panose="020B0604020202020204" pitchFamily="34" charset="0"/>
                </a:rPr>
                <a:t>u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) </a:t>
              </a:r>
              <a:r>
                <a:rPr lang="en-US" altLang="en-US" sz="1800" baseline="30000" dirty="0">
                  <a:latin typeface="Arial" panose="020B0604020202020204" pitchFamily="34" charset="0"/>
                </a:rPr>
                <a:t>.</a:t>
              </a:r>
              <a:r>
                <a:rPr lang="en-US" altLang="en-US" sz="1800" dirty="0">
                  <a:latin typeface="Arial" panose="020B0604020202020204" pitchFamily="34" charset="0"/>
                </a:rPr>
                <a:t> y</a:t>
              </a:r>
              <a:r>
                <a:rPr lang="en-US" altLang="en-US" sz="1800" baseline="-25000" dirty="0">
                  <a:latin typeface="Arial" panose="020B0604020202020204" pitchFamily="34" charset="0"/>
                </a:rPr>
                <a:t>t-1</a:t>
              </a:r>
              <a:r>
                <a:rPr lang="en-US" altLang="en-US" sz="1800" dirty="0">
                  <a:latin typeface="Arial" panose="020B0604020202020204" pitchFamily="34" charset="0"/>
                </a:rPr>
                <a:t> + </a:t>
              </a:r>
              <a:r>
                <a:rPr lang="en-US" altLang="en-US" sz="1800" dirty="0" err="1">
                  <a:latin typeface="Arial" panose="020B0604020202020204" pitchFamily="34" charset="0"/>
                </a:rPr>
                <a:t>u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baseline="-25000" dirty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>
                  <a:latin typeface="Arial" panose="020B0604020202020204" pitchFamily="34" charset="0"/>
                </a:rPr>
                <a:t>. </a:t>
              </a:r>
              <a:r>
                <a:rPr lang="en-US" altLang="en-US" sz="1800" dirty="0">
                  <a:latin typeface="Arial" panose="020B0604020202020204" pitchFamily="34" charset="0"/>
                </a:rPr>
                <a:t>a</a:t>
              </a:r>
              <a:r>
                <a:rPr lang="en-US" altLang="en-US" sz="1800" baseline="-25000" dirty="0">
                  <a:latin typeface="Arial" panose="020B0604020202020204" pitchFamily="34" charset="0"/>
                </a:rPr>
                <a:t>t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305657" y="2652718"/>
            <a:ext cx="2600218" cy="2862322"/>
            <a:chOff x="6305657" y="2652718"/>
            <a:chExt cx="2600218" cy="2862322"/>
          </a:xfrm>
        </p:grpSpPr>
        <p:grpSp>
          <p:nvGrpSpPr>
            <p:cNvPr id="40" name="Group 39"/>
            <p:cNvGrpSpPr/>
            <p:nvPr/>
          </p:nvGrpSpPr>
          <p:grpSpPr>
            <a:xfrm>
              <a:off x="6305657" y="2652718"/>
              <a:ext cx="2600218" cy="2862322"/>
              <a:chOff x="6343757" y="2652718"/>
              <a:chExt cx="2600218" cy="2862322"/>
            </a:xfrm>
          </p:grpSpPr>
          <p:sp>
            <p:nvSpPr>
              <p:cNvPr id="41" name="TextBox 11"/>
              <p:cNvSpPr txBox="1">
                <a:spLocks noChangeArrowheads="1"/>
              </p:cNvSpPr>
              <p:nvPr/>
            </p:nvSpPr>
            <p:spPr bwMode="auto">
              <a:xfrm>
                <a:off x="6343757" y="2652718"/>
                <a:ext cx="2600218" cy="2862322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TextBox 41"/>
                  <p:cNvSpPr txBox="1"/>
                  <p:nvPr/>
                </p:nvSpPr>
                <p:spPr>
                  <a:xfrm>
                    <a:off x="6381267" y="2689574"/>
                    <a:ext cx="1294778" cy="823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 err="1" smtClean="0"/>
                      <a:t>W</a:t>
                    </a:r>
                    <a:r>
                      <a:rPr lang="en-US" baseline="-25000" dirty="0" err="1" smtClean="0"/>
                      <a:t>r</a:t>
                    </a:r>
                    <a:r>
                      <a:rPr lang="en-US" dirty="0" smtClean="0"/>
                      <a:t> = </a:t>
                    </a:r>
                    <a14:m>
                      <m:oMath xmlns:m="http://schemas.openxmlformats.org/officeDocument/2006/math">
                        <m:d>
                          <m:d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.7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0.3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0.4</m:t>
                                  </m:r>
                                </m:e>
                              </m:mr>
                            </m:m>
                          </m:e>
                        </m:d>
                      </m:oMath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42" name="TextBox 4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81267" y="2689574"/>
                    <a:ext cx="1294778" cy="823110"/>
                  </a:xfrm>
                  <a:prstGeom prst="rect">
                    <a:avLst/>
                  </a:prstGeom>
                  <a:blipFill>
                    <a:blip r:embed="rId2"/>
                    <a:stretch>
                      <a:fillRect l="-424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3" name="TextBox 42"/>
              <p:cNvSpPr txBox="1"/>
              <p:nvPr/>
            </p:nvSpPr>
            <p:spPr>
              <a:xfrm>
                <a:off x="7707433" y="2916463"/>
                <a:ext cx="9396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 smtClean="0"/>
                  <a:t>b</a:t>
                </a:r>
                <a:r>
                  <a:rPr lang="en-US" baseline="-25000" dirty="0" err="1" smtClean="0"/>
                  <a:t>r</a:t>
                </a:r>
                <a:r>
                  <a:rPr lang="en-US" dirty="0" smtClean="0"/>
                  <a:t> = 0.4</a:t>
                </a:r>
                <a:endParaRPr lang="en-US" dirty="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/>
                <p:cNvSpPr txBox="1"/>
                <p:nvPr/>
              </p:nvSpPr>
              <p:spPr>
                <a:xfrm>
                  <a:off x="6350544" y="3557514"/>
                  <a:ext cx="1327864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err="1" smtClean="0"/>
                    <a:t>a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50544" y="3557514"/>
                  <a:ext cx="1327864" cy="824906"/>
                </a:xfrm>
                <a:prstGeom prst="rect">
                  <a:avLst/>
                </a:prstGeom>
                <a:blipFill>
                  <a:blip r:embed="rId3"/>
                  <a:stretch>
                    <a:fillRect l="-412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7" name="TextBox 46"/>
            <p:cNvSpPr txBox="1"/>
            <p:nvPr/>
          </p:nvSpPr>
          <p:spPr>
            <a:xfrm>
              <a:off x="7676710" y="3784403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a</a:t>
              </a:r>
              <a:r>
                <a:rPr lang="en-US" dirty="0" smtClean="0"/>
                <a:t> = 0.3</a:t>
              </a:r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/>
                <p:cNvSpPr txBox="1"/>
                <p:nvPr/>
              </p:nvSpPr>
              <p:spPr>
                <a:xfrm>
                  <a:off x="6386495" y="4469251"/>
                  <a:ext cx="1332288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smtClean="0"/>
                    <a:t>u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0" name="TextBox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6495" y="4469251"/>
                  <a:ext cx="1332288" cy="824906"/>
                </a:xfrm>
                <a:prstGeom prst="rect">
                  <a:avLst/>
                </a:prstGeom>
                <a:blipFill>
                  <a:blip r:embed="rId4"/>
                  <a:stretch>
                    <a:fillRect l="-412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1" name="TextBox 50"/>
            <p:cNvSpPr txBox="1"/>
            <p:nvPr/>
          </p:nvSpPr>
          <p:spPr>
            <a:xfrm>
              <a:off x="7712661" y="4696140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u</a:t>
              </a:r>
              <a:r>
                <a:rPr lang="en-US" dirty="0" smtClean="0"/>
                <a:t> = 0.5</a:t>
              </a:r>
              <a:endParaRPr lang="en-US" dirty="0"/>
            </a:p>
          </p:txBody>
        </p:sp>
      </p:grpSp>
      <p:sp>
        <p:nvSpPr>
          <p:cNvPr id="33" name="Text Box 39"/>
          <p:cNvSpPr txBox="1">
            <a:spLocks noChangeArrowheads="1"/>
          </p:cNvSpPr>
          <p:nvPr/>
        </p:nvSpPr>
        <p:spPr bwMode="auto">
          <a:xfrm>
            <a:off x="7844176" y="1793953"/>
            <a:ext cx="680140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4" name="Text Box 39"/>
          <p:cNvSpPr txBox="1">
            <a:spLocks noChangeArrowheads="1"/>
          </p:cNvSpPr>
          <p:nvPr/>
        </p:nvSpPr>
        <p:spPr bwMode="auto">
          <a:xfrm>
            <a:off x="7769154" y="2177149"/>
            <a:ext cx="894772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0.2690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0" name="Text Box 39"/>
          <p:cNvSpPr txBox="1">
            <a:spLocks noChangeArrowheads="1"/>
          </p:cNvSpPr>
          <p:nvPr/>
        </p:nvSpPr>
        <p:spPr bwMode="auto">
          <a:xfrm>
            <a:off x="113957" y="2203887"/>
            <a:ext cx="2331729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r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</a:t>
            </a:r>
            <a:r>
              <a:rPr lang="en-US" altLang="en-US" sz="1800" dirty="0">
                <a:latin typeface="Arial" panose="020B0604020202020204" pitchFamily="34" charset="0"/>
              </a:rPr>
              <a:t>= 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(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W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r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] 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+ 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b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r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 Box 39"/>
              <p:cNvSpPr txBox="1">
                <a:spLocks noChangeArrowheads="1"/>
              </p:cNvSpPr>
              <p:nvPr/>
            </p:nvSpPr>
            <p:spPr bwMode="auto">
              <a:xfrm>
                <a:off x="101256" y="2590165"/>
                <a:ext cx="3251543" cy="824906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None/>
                </a:pPr>
                <a:r>
                  <a:rPr lang="en-US" altLang="en-US" sz="1800" dirty="0" smtClean="0">
                    <a:latin typeface="Arial" panose="020B0604020202020204" pitchFamily="34" charset="0"/>
                  </a:rPr>
                  <a:t>   = </a:t>
                </a:r>
                <a:r>
                  <a:rPr lang="en-US" altLang="en-US" sz="1800" dirty="0" smtClean="0">
                    <a:latin typeface="Arial" panose="020B0604020202020204" pitchFamily="34" charset="0"/>
                    <a:sym typeface="Symbol" panose="05050102010706020507" pitchFamily="18" charset="2"/>
                  </a:rPr>
                  <a:t>(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.7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0.3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0.4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0.7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0.9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0.2690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en-US" sz="1800" dirty="0" smtClean="0">
                    <a:latin typeface="Arial" panose="020B0604020202020204" pitchFamily="34" charset="0"/>
                    <a:sym typeface="Symbol" panose="05050102010706020507" pitchFamily="18" charset="2"/>
                  </a:rPr>
                  <a:t> + 0.4)</a:t>
                </a:r>
                <a:endParaRPr lang="en-US" altLang="en-US" sz="1800" dirty="0"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1" name="Text 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256" y="2590165"/>
                <a:ext cx="3251543" cy="82490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 Box 39"/>
          <p:cNvSpPr txBox="1">
            <a:spLocks noChangeArrowheads="1"/>
          </p:cNvSpPr>
          <p:nvPr/>
        </p:nvSpPr>
        <p:spPr bwMode="auto">
          <a:xfrm>
            <a:off x="126656" y="3415071"/>
            <a:ext cx="4868403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(0.7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0.7 + 0.3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0.9 + 0.4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0.2690 + 0.4)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5" name="Text Box 39"/>
          <p:cNvSpPr txBox="1">
            <a:spLocks noChangeArrowheads="1"/>
          </p:cNvSpPr>
          <p:nvPr/>
        </p:nvSpPr>
        <p:spPr bwMode="auto">
          <a:xfrm>
            <a:off x="113957" y="3802122"/>
            <a:ext cx="1714843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(1.2676)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8" name="Text Box 39"/>
          <p:cNvSpPr txBox="1">
            <a:spLocks noChangeArrowheads="1"/>
          </p:cNvSpPr>
          <p:nvPr/>
        </p:nvSpPr>
        <p:spPr bwMode="auto">
          <a:xfrm>
            <a:off x="113957" y="4171454"/>
            <a:ext cx="1410043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0.7803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52" name="Text Box 39"/>
          <p:cNvSpPr txBox="1">
            <a:spLocks noChangeArrowheads="1"/>
          </p:cNvSpPr>
          <p:nvPr/>
        </p:nvSpPr>
        <p:spPr bwMode="auto">
          <a:xfrm>
            <a:off x="4663397" y="4148722"/>
            <a:ext cx="168979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r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= 0.7803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11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0" grpId="0" animBg="1"/>
      <p:bldP spid="31" grpId="0" animBg="1"/>
      <p:bldP spid="32" grpId="0" animBg="1"/>
      <p:bldP spid="45" grpId="0" animBg="1"/>
      <p:bldP spid="48" grpId="0" animBg="1"/>
      <p:bldP spid="52" grpId="0" animBg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3072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502BBD0-7A61-46E8-BE41-77A23C3852D9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100</a:t>
            </a:fld>
            <a:endParaRPr lang="en-US" altLang="zh-TW" sz="1400" smtClean="0"/>
          </a:p>
        </p:txBody>
      </p:sp>
      <p:graphicFrame>
        <p:nvGraphicFramePr>
          <p:cNvPr id="6" name="Group 42"/>
          <p:cNvGraphicFramePr>
            <a:graphicFrameLocks/>
          </p:cNvGraphicFramePr>
          <p:nvPr>
            <p:extLst/>
          </p:nvPr>
        </p:nvGraphicFramePr>
        <p:xfrm>
          <a:off x="5410199" y="457200"/>
          <a:ext cx="3236915" cy="1188720"/>
        </p:xfrm>
        <a:graphic>
          <a:graphicData uri="http://schemas.openxmlformats.org/drawingml/2006/table">
            <a:tbl>
              <a:tblPr/>
              <a:tblGrid>
                <a:gridCol w="809585">
                  <a:extLst>
                    <a:ext uri="{9D8B030D-6E8A-4147-A177-3AD203B41FA5}">
                      <a16:colId xmlns:a16="http://schemas.microsoft.com/office/drawing/2014/main" val="3773438489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Time</a:t>
                      </a:r>
                      <a:endParaRPr kumimoji="0" lang="en-US" sz="20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Group 40"/>
          <p:cNvGraphicFramePr>
            <a:graphicFrameLocks noGrp="1"/>
          </p:cNvGraphicFramePr>
          <p:nvPr>
            <p:extLst/>
          </p:nvPr>
        </p:nvGraphicFramePr>
        <p:xfrm>
          <a:off x="7728925" y="1768475"/>
          <a:ext cx="900112" cy="792168"/>
        </p:xfrm>
        <a:graphic>
          <a:graphicData uri="http://schemas.openxmlformats.org/drawingml/2006/table">
            <a:tbl>
              <a:tblPr/>
              <a:tblGrid>
                <a:gridCol w="900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9" name="Text Box 122"/>
          <p:cNvSpPr txBox="1">
            <a:spLocks noChangeArrowheads="1"/>
          </p:cNvSpPr>
          <p:nvPr/>
        </p:nvSpPr>
        <p:spPr bwMode="auto">
          <a:xfrm>
            <a:off x="76200" y="1747202"/>
            <a:ext cx="3802063" cy="3683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chemeClr val="tx2"/>
                </a:solidFill>
                <a:latin typeface="Arial" panose="020B0604020202020204" pitchFamily="34" charset="0"/>
              </a:rPr>
              <a:t>Step 1 </a:t>
            </a:r>
            <a:r>
              <a:rPr lang="en-US" altLang="en-US" sz="1800" dirty="0">
                <a:latin typeface="Arial" panose="020B0604020202020204" pitchFamily="34" charset="0"/>
              </a:rPr>
              <a:t>(Input Forward Propagation)</a:t>
            </a:r>
          </a:p>
        </p:txBody>
      </p:sp>
      <p:sp>
        <p:nvSpPr>
          <p:cNvPr id="35" name="AutoShape 64"/>
          <p:cNvSpPr>
            <a:spLocks noChangeArrowheads="1"/>
          </p:cNvSpPr>
          <p:nvPr/>
        </p:nvSpPr>
        <p:spPr bwMode="auto">
          <a:xfrm>
            <a:off x="5243518" y="1210399"/>
            <a:ext cx="231867" cy="4572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96372" y="101562"/>
            <a:ext cx="3031898" cy="1636781"/>
            <a:chOff x="96372" y="101562"/>
            <a:chExt cx="3031898" cy="1636781"/>
          </a:xfrm>
        </p:grpSpPr>
        <p:sp>
          <p:nvSpPr>
            <p:cNvPr id="36" name="TextBox 11"/>
            <p:cNvSpPr txBox="1">
              <a:spLocks noChangeArrowheads="1"/>
            </p:cNvSpPr>
            <p:nvPr/>
          </p:nvSpPr>
          <p:spPr bwMode="auto">
            <a:xfrm>
              <a:off x="101257" y="101562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>
                  <a:latin typeface="Arial" panose="020B0604020202020204" pitchFamily="34" charset="0"/>
                </a:rPr>
                <a:t>r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 = 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(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r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r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37" name="TextBox 11"/>
            <p:cNvSpPr txBox="1">
              <a:spLocks noChangeArrowheads="1"/>
            </p:cNvSpPr>
            <p:nvPr/>
          </p:nvSpPr>
          <p:spPr bwMode="auto">
            <a:xfrm>
              <a:off x="96372" y="540054"/>
              <a:ext cx="3031898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a</a:t>
              </a:r>
              <a:r>
                <a:rPr lang="en-US" altLang="en-US" sz="1800" baseline="-25000" dirty="0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tanh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(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,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r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 </a:t>
              </a:r>
              <a:r>
                <a:rPr lang="en-US" altLang="en-US" sz="1800" baseline="30000" dirty="0">
                  <a:latin typeface="Arial" panose="020B0604020202020204" pitchFamily="34" charset="0"/>
                  <a:sym typeface="Symbol" panose="05050102010706020507" pitchFamily="18" charset="2"/>
                </a:rPr>
                <a:t>. 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y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38" name="TextBox 11"/>
            <p:cNvSpPr txBox="1">
              <a:spLocks noChangeArrowheads="1"/>
            </p:cNvSpPr>
            <p:nvPr/>
          </p:nvSpPr>
          <p:spPr bwMode="auto">
            <a:xfrm>
              <a:off x="113957" y="967145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>
                  <a:latin typeface="Arial" panose="020B0604020202020204" pitchFamily="34" charset="0"/>
                </a:rPr>
                <a:t>u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 = 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(W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u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u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39" name="TextBox 11"/>
            <p:cNvSpPr txBox="1">
              <a:spLocks noChangeArrowheads="1"/>
            </p:cNvSpPr>
            <p:nvPr/>
          </p:nvSpPr>
          <p:spPr bwMode="auto">
            <a:xfrm>
              <a:off x="113957" y="1369011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 = (1 - </a:t>
              </a:r>
              <a:r>
                <a:rPr lang="en-US" altLang="en-US" sz="1800" dirty="0" err="1">
                  <a:latin typeface="Arial" panose="020B0604020202020204" pitchFamily="34" charset="0"/>
                </a:rPr>
                <a:t>u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) </a:t>
              </a:r>
              <a:r>
                <a:rPr lang="en-US" altLang="en-US" sz="1800" baseline="30000" dirty="0">
                  <a:latin typeface="Arial" panose="020B0604020202020204" pitchFamily="34" charset="0"/>
                </a:rPr>
                <a:t>.</a:t>
              </a:r>
              <a:r>
                <a:rPr lang="en-US" altLang="en-US" sz="1800" dirty="0">
                  <a:latin typeface="Arial" panose="020B0604020202020204" pitchFamily="34" charset="0"/>
                </a:rPr>
                <a:t> y</a:t>
              </a:r>
              <a:r>
                <a:rPr lang="en-US" altLang="en-US" sz="1800" baseline="-25000" dirty="0">
                  <a:latin typeface="Arial" panose="020B0604020202020204" pitchFamily="34" charset="0"/>
                </a:rPr>
                <a:t>t-1</a:t>
              </a:r>
              <a:r>
                <a:rPr lang="en-US" altLang="en-US" sz="1800" dirty="0">
                  <a:latin typeface="Arial" panose="020B0604020202020204" pitchFamily="34" charset="0"/>
                </a:rPr>
                <a:t> + </a:t>
              </a:r>
              <a:r>
                <a:rPr lang="en-US" altLang="en-US" sz="1800" dirty="0" err="1">
                  <a:latin typeface="Arial" panose="020B0604020202020204" pitchFamily="34" charset="0"/>
                </a:rPr>
                <a:t>u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baseline="-25000" dirty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>
                  <a:latin typeface="Arial" panose="020B0604020202020204" pitchFamily="34" charset="0"/>
                </a:rPr>
                <a:t>. </a:t>
              </a:r>
              <a:r>
                <a:rPr lang="en-US" altLang="en-US" sz="1800" dirty="0">
                  <a:latin typeface="Arial" panose="020B0604020202020204" pitchFamily="34" charset="0"/>
                </a:rPr>
                <a:t>a</a:t>
              </a:r>
              <a:r>
                <a:rPr lang="en-US" altLang="en-US" sz="1800" baseline="-25000" dirty="0">
                  <a:latin typeface="Arial" panose="020B0604020202020204" pitchFamily="34" charset="0"/>
                </a:rPr>
                <a:t>t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305657" y="2652718"/>
            <a:ext cx="2600218" cy="2862322"/>
            <a:chOff x="6305657" y="2652718"/>
            <a:chExt cx="2600218" cy="2862322"/>
          </a:xfrm>
        </p:grpSpPr>
        <p:grpSp>
          <p:nvGrpSpPr>
            <p:cNvPr id="40" name="Group 39"/>
            <p:cNvGrpSpPr/>
            <p:nvPr/>
          </p:nvGrpSpPr>
          <p:grpSpPr>
            <a:xfrm>
              <a:off x="6305657" y="2652718"/>
              <a:ext cx="2600218" cy="2862322"/>
              <a:chOff x="6343757" y="2652718"/>
              <a:chExt cx="2600218" cy="2862322"/>
            </a:xfrm>
          </p:grpSpPr>
          <p:sp>
            <p:nvSpPr>
              <p:cNvPr id="41" name="TextBox 11"/>
              <p:cNvSpPr txBox="1">
                <a:spLocks noChangeArrowheads="1"/>
              </p:cNvSpPr>
              <p:nvPr/>
            </p:nvSpPr>
            <p:spPr bwMode="auto">
              <a:xfrm>
                <a:off x="6343757" y="2652718"/>
                <a:ext cx="2600218" cy="2862322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TextBox 41"/>
                  <p:cNvSpPr txBox="1"/>
                  <p:nvPr/>
                </p:nvSpPr>
                <p:spPr>
                  <a:xfrm>
                    <a:off x="6381267" y="2689574"/>
                    <a:ext cx="1294778" cy="823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 err="1" smtClean="0"/>
                      <a:t>W</a:t>
                    </a:r>
                    <a:r>
                      <a:rPr lang="en-US" baseline="-25000" dirty="0" err="1" smtClean="0"/>
                      <a:t>r</a:t>
                    </a:r>
                    <a:r>
                      <a:rPr lang="en-US" dirty="0" smtClean="0"/>
                      <a:t> = </a:t>
                    </a:r>
                    <a14:m>
                      <m:oMath xmlns:m="http://schemas.openxmlformats.org/officeDocument/2006/math">
                        <m:d>
                          <m:d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.7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0.3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0.4</m:t>
                                  </m:r>
                                </m:e>
                              </m:mr>
                            </m:m>
                          </m:e>
                        </m:d>
                      </m:oMath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42" name="TextBox 4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81267" y="2689574"/>
                    <a:ext cx="1294778" cy="823110"/>
                  </a:xfrm>
                  <a:prstGeom prst="rect">
                    <a:avLst/>
                  </a:prstGeom>
                  <a:blipFill>
                    <a:blip r:embed="rId2"/>
                    <a:stretch>
                      <a:fillRect l="-424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3" name="TextBox 42"/>
              <p:cNvSpPr txBox="1"/>
              <p:nvPr/>
            </p:nvSpPr>
            <p:spPr>
              <a:xfrm>
                <a:off x="7707433" y="2916463"/>
                <a:ext cx="9396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 smtClean="0"/>
                  <a:t>b</a:t>
                </a:r>
                <a:r>
                  <a:rPr lang="en-US" baseline="-25000" dirty="0" err="1" smtClean="0"/>
                  <a:t>r</a:t>
                </a:r>
                <a:r>
                  <a:rPr lang="en-US" dirty="0" smtClean="0"/>
                  <a:t> = 0.4</a:t>
                </a:r>
                <a:endParaRPr lang="en-US" dirty="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/>
                <p:cNvSpPr txBox="1"/>
                <p:nvPr/>
              </p:nvSpPr>
              <p:spPr>
                <a:xfrm>
                  <a:off x="6350544" y="3557514"/>
                  <a:ext cx="1327864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err="1" smtClean="0"/>
                    <a:t>a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50544" y="3557514"/>
                  <a:ext cx="1327864" cy="824906"/>
                </a:xfrm>
                <a:prstGeom prst="rect">
                  <a:avLst/>
                </a:prstGeom>
                <a:blipFill>
                  <a:blip r:embed="rId3"/>
                  <a:stretch>
                    <a:fillRect l="-412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7" name="TextBox 46"/>
            <p:cNvSpPr txBox="1"/>
            <p:nvPr/>
          </p:nvSpPr>
          <p:spPr>
            <a:xfrm>
              <a:off x="7676710" y="3784403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a</a:t>
              </a:r>
              <a:r>
                <a:rPr lang="en-US" dirty="0" smtClean="0"/>
                <a:t> = 0.3</a:t>
              </a:r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/>
                <p:cNvSpPr txBox="1"/>
                <p:nvPr/>
              </p:nvSpPr>
              <p:spPr>
                <a:xfrm>
                  <a:off x="6386495" y="4469251"/>
                  <a:ext cx="1332288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smtClean="0"/>
                    <a:t>u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0" name="TextBox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6495" y="4469251"/>
                  <a:ext cx="1332288" cy="824906"/>
                </a:xfrm>
                <a:prstGeom prst="rect">
                  <a:avLst/>
                </a:prstGeom>
                <a:blipFill>
                  <a:blip r:embed="rId4"/>
                  <a:stretch>
                    <a:fillRect l="-412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1" name="TextBox 50"/>
            <p:cNvSpPr txBox="1"/>
            <p:nvPr/>
          </p:nvSpPr>
          <p:spPr>
            <a:xfrm>
              <a:off x="7712661" y="4696140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u</a:t>
              </a:r>
              <a:r>
                <a:rPr lang="en-US" dirty="0" smtClean="0"/>
                <a:t> = 0.5</a:t>
              </a:r>
              <a:endParaRPr lang="en-US" dirty="0"/>
            </a:p>
          </p:txBody>
        </p:sp>
      </p:grpSp>
      <p:sp>
        <p:nvSpPr>
          <p:cNvPr id="33" name="Text Box 39"/>
          <p:cNvSpPr txBox="1">
            <a:spLocks noChangeArrowheads="1"/>
          </p:cNvSpPr>
          <p:nvPr/>
        </p:nvSpPr>
        <p:spPr bwMode="auto">
          <a:xfrm>
            <a:off x="7844176" y="1793953"/>
            <a:ext cx="680140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4" name="Text Box 39"/>
          <p:cNvSpPr txBox="1">
            <a:spLocks noChangeArrowheads="1"/>
          </p:cNvSpPr>
          <p:nvPr/>
        </p:nvSpPr>
        <p:spPr bwMode="auto">
          <a:xfrm>
            <a:off x="7769154" y="2177149"/>
            <a:ext cx="894772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0.2690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52" name="Text Box 39"/>
          <p:cNvSpPr txBox="1">
            <a:spLocks noChangeArrowheads="1"/>
          </p:cNvSpPr>
          <p:nvPr/>
        </p:nvSpPr>
        <p:spPr bwMode="auto">
          <a:xfrm>
            <a:off x="4663397" y="4148722"/>
            <a:ext cx="168979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r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>
                <a:latin typeface="Arial" panose="020B0604020202020204" pitchFamily="34" charset="0"/>
              </a:rPr>
              <a:t>0.7803</a:t>
            </a:r>
          </a:p>
        </p:txBody>
      </p:sp>
      <p:sp>
        <p:nvSpPr>
          <p:cNvPr id="34" name="Text Box 39"/>
          <p:cNvSpPr txBox="1">
            <a:spLocks noChangeArrowheads="1"/>
          </p:cNvSpPr>
          <p:nvPr/>
        </p:nvSpPr>
        <p:spPr bwMode="auto">
          <a:xfrm>
            <a:off x="113957" y="2203887"/>
            <a:ext cx="3141629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a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</a:t>
            </a:r>
            <a:r>
              <a:rPr lang="en-US" altLang="en-US" sz="1800" dirty="0">
                <a:latin typeface="Arial" panose="020B0604020202020204" pitchFamily="34" charset="0"/>
              </a:rPr>
              <a:t>= 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tanh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(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W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a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, r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2 </a:t>
            </a:r>
            <a:r>
              <a:rPr lang="en-US" altLang="en-US" sz="1800" baseline="30000" dirty="0">
                <a:latin typeface="Arial" panose="020B0604020202020204" pitchFamily="34" charset="0"/>
                <a:sym typeface="Symbol" panose="05050102010706020507" pitchFamily="18" charset="2"/>
              </a:rPr>
              <a:t>.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y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] 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+ 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b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a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 Box 39"/>
              <p:cNvSpPr txBox="1">
                <a:spLocks noChangeArrowheads="1"/>
              </p:cNvSpPr>
              <p:nvPr/>
            </p:nvSpPr>
            <p:spPr bwMode="auto">
              <a:xfrm>
                <a:off x="101256" y="2590165"/>
                <a:ext cx="4394544" cy="824906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None/>
                </a:pPr>
                <a:r>
                  <a:rPr lang="en-US" altLang="en-US" sz="1800" dirty="0" smtClean="0">
                    <a:latin typeface="Arial" panose="020B0604020202020204" pitchFamily="34" charset="0"/>
                  </a:rPr>
                  <a:t>   = </a:t>
                </a:r>
                <a:r>
                  <a:rPr lang="en-US" altLang="en-US" sz="1800" dirty="0" err="1" smtClean="0">
                    <a:latin typeface="Arial" panose="020B0604020202020204" pitchFamily="34" charset="0"/>
                  </a:rPr>
                  <a:t>tanh</a:t>
                </a:r>
                <a:r>
                  <a:rPr lang="en-US" altLang="en-US" sz="1800" dirty="0" smtClean="0">
                    <a:latin typeface="Arial" panose="020B0604020202020204" pitchFamily="34" charset="0"/>
                    <a:sym typeface="Symbol" panose="05050102010706020507" pitchFamily="18" charset="2"/>
                  </a:rPr>
                  <a:t>(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.2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0.3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0.4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0.7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0.9</m:t>
                              </m:r>
                            </m:e>
                          </m:mr>
                          <m:m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0.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7803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0.2690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en-US" sz="1800" dirty="0" smtClean="0">
                    <a:latin typeface="Arial" panose="020B0604020202020204" pitchFamily="34" charset="0"/>
                    <a:sym typeface="Symbol" panose="05050102010706020507" pitchFamily="18" charset="2"/>
                  </a:rPr>
                  <a:t> + 0.3)</a:t>
                </a:r>
                <a:endParaRPr lang="en-US" altLang="en-US" sz="1800" dirty="0"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9" name="Text 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256" y="2590165"/>
                <a:ext cx="4394544" cy="82490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Text Box 39"/>
          <p:cNvSpPr txBox="1">
            <a:spLocks noChangeArrowheads="1"/>
          </p:cNvSpPr>
          <p:nvPr/>
        </p:nvSpPr>
        <p:spPr bwMode="auto">
          <a:xfrm>
            <a:off x="126656" y="3415071"/>
            <a:ext cx="5116862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tanh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(0.2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0.7 + 0.3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0.9 + 0.4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0.2099 + 0.3)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54" name="Text Box 39"/>
          <p:cNvSpPr txBox="1">
            <a:spLocks noChangeArrowheads="1"/>
          </p:cNvSpPr>
          <p:nvPr/>
        </p:nvSpPr>
        <p:spPr bwMode="auto">
          <a:xfrm>
            <a:off x="113957" y="3802122"/>
            <a:ext cx="1996758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</a:t>
            </a:r>
            <a:r>
              <a:rPr lang="en-US" altLang="en-US" sz="1800" dirty="0" err="1" smtClean="0">
                <a:latin typeface="Arial" panose="020B0604020202020204" pitchFamily="34" charset="0"/>
                <a:sym typeface="Symbol" panose="05050102010706020507" pitchFamily="18" charset="2"/>
              </a:rPr>
              <a:t>tanh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(0.7940)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55" name="Text Box 39"/>
          <p:cNvSpPr txBox="1">
            <a:spLocks noChangeArrowheads="1"/>
          </p:cNvSpPr>
          <p:nvPr/>
        </p:nvSpPr>
        <p:spPr bwMode="auto">
          <a:xfrm>
            <a:off x="113957" y="4171454"/>
            <a:ext cx="1410043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0.6606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56" name="Text Box 39"/>
          <p:cNvSpPr txBox="1">
            <a:spLocks noChangeArrowheads="1"/>
          </p:cNvSpPr>
          <p:nvPr/>
        </p:nvSpPr>
        <p:spPr bwMode="auto">
          <a:xfrm>
            <a:off x="4673257" y="4570968"/>
            <a:ext cx="1667325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a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 = </a:t>
            </a:r>
            <a:r>
              <a:rPr lang="en-US" altLang="en-US" sz="1800" dirty="0">
                <a:latin typeface="Arial" panose="020B0604020202020204" pitchFamily="34" charset="0"/>
              </a:rPr>
              <a:t>0.6606</a:t>
            </a:r>
          </a:p>
        </p:txBody>
      </p:sp>
    </p:spTree>
    <p:extLst>
      <p:ext uri="{BB962C8B-B14F-4D97-AF65-F5344CB8AC3E}">
        <p14:creationId xmlns:p14="http://schemas.microsoft.com/office/powerpoint/2010/main" val="3136158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49" grpId="0" animBg="1"/>
      <p:bldP spid="53" grpId="0" animBg="1"/>
      <p:bldP spid="54" grpId="0" animBg="1"/>
      <p:bldP spid="55" grpId="0" animBg="1"/>
      <p:bldP spid="56" grpId="0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3072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502BBD0-7A61-46E8-BE41-77A23C3852D9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101</a:t>
            </a:fld>
            <a:endParaRPr lang="en-US" altLang="zh-TW" sz="1400" smtClean="0"/>
          </a:p>
        </p:txBody>
      </p:sp>
      <p:graphicFrame>
        <p:nvGraphicFramePr>
          <p:cNvPr id="6" name="Group 42"/>
          <p:cNvGraphicFramePr>
            <a:graphicFrameLocks/>
          </p:cNvGraphicFramePr>
          <p:nvPr>
            <p:extLst/>
          </p:nvPr>
        </p:nvGraphicFramePr>
        <p:xfrm>
          <a:off x="5410199" y="457200"/>
          <a:ext cx="3236915" cy="1188720"/>
        </p:xfrm>
        <a:graphic>
          <a:graphicData uri="http://schemas.openxmlformats.org/drawingml/2006/table">
            <a:tbl>
              <a:tblPr/>
              <a:tblGrid>
                <a:gridCol w="809585">
                  <a:extLst>
                    <a:ext uri="{9D8B030D-6E8A-4147-A177-3AD203B41FA5}">
                      <a16:colId xmlns:a16="http://schemas.microsoft.com/office/drawing/2014/main" val="3773438489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Time</a:t>
                      </a:r>
                      <a:endParaRPr kumimoji="0" lang="en-US" sz="20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Group 40"/>
          <p:cNvGraphicFramePr>
            <a:graphicFrameLocks noGrp="1"/>
          </p:cNvGraphicFramePr>
          <p:nvPr>
            <p:extLst/>
          </p:nvPr>
        </p:nvGraphicFramePr>
        <p:xfrm>
          <a:off x="7728925" y="1768475"/>
          <a:ext cx="900112" cy="792168"/>
        </p:xfrm>
        <a:graphic>
          <a:graphicData uri="http://schemas.openxmlformats.org/drawingml/2006/table">
            <a:tbl>
              <a:tblPr/>
              <a:tblGrid>
                <a:gridCol w="900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9" name="Text Box 122"/>
          <p:cNvSpPr txBox="1">
            <a:spLocks noChangeArrowheads="1"/>
          </p:cNvSpPr>
          <p:nvPr/>
        </p:nvSpPr>
        <p:spPr bwMode="auto">
          <a:xfrm>
            <a:off x="76200" y="1747202"/>
            <a:ext cx="3802063" cy="3683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chemeClr val="tx2"/>
                </a:solidFill>
                <a:latin typeface="Arial" panose="020B0604020202020204" pitchFamily="34" charset="0"/>
              </a:rPr>
              <a:t>Step 1 </a:t>
            </a:r>
            <a:r>
              <a:rPr lang="en-US" altLang="en-US" sz="1800" dirty="0">
                <a:latin typeface="Arial" panose="020B0604020202020204" pitchFamily="34" charset="0"/>
              </a:rPr>
              <a:t>(Input Forward Propagation)</a:t>
            </a:r>
          </a:p>
        </p:txBody>
      </p:sp>
      <p:sp>
        <p:nvSpPr>
          <p:cNvPr id="35" name="AutoShape 64"/>
          <p:cNvSpPr>
            <a:spLocks noChangeArrowheads="1"/>
          </p:cNvSpPr>
          <p:nvPr/>
        </p:nvSpPr>
        <p:spPr bwMode="auto">
          <a:xfrm>
            <a:off x="5243518" y="1210399"/>
            <a:ext cx="231867" cy="4572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96372" y="101562"/>
            <a:ext cx="3031898" cy="1636781"/>
            <a:chOff x="96372" y="101562"/>
            <a:chExt cx="3031898" cy="1636781"/>
          </a:xfrm>
        </p:grpSpPr>
        <p:sp>
          <p:nvSpPr>
            <p:cNvPr id="36" name="TextBox 11"/>
            <p:cNvSpPr txBox="1">
              <a:spLocks noChangeArrowheads="1"/>
            </p:cNvSpPr>
            <p:nvPr/>
          </p:nvSpPr>
          <p:spPr bwMode="auto">
            <a:xfrm>
              <a:off x="101257" y="101562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>
                  <a:latin typeface="Arial" panose="020B0604020202020204" pitchFamily="34" charset="0"/>
                </a:rPr>
                <a:t>r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 = 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(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r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r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37" name="TextBox 11"/>
            <p:cNvSpPr txBox="1">
              <a:spLocks noChangeArrowheads="1"/>
            </p:cNvSpPr>
            <p:nvPr/>
          </p:nvSpPr>
          <p:spPr bwMode="auto">
            <a:xfrm>
              <a:off x="96372" y="540054"/>
              <a:ext cx="3031898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a</a:t>
              </a:r>
              <a:r>
                <a:rPr lang="en-US" altLang="en-US" sz="1800" baseline="-25000" dirty="0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tanh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(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,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r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 </a:t>
              </a:r>
              <a:r>
                <a:rPr lang="en-US" altLang="en-US" sz="1800" baseline="30000" dirty="0">
                  <a:latin typeface="Arial" panose="020B0604020202020204" pitchFamily="34" charset="0"/>
                  <a:sym typeface="Symbol" panose="05050102010706020507" pitchFamily="18" charset="2"/>
                </a:rPr>
                <a:t>. 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y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38" name="TextBox 11"/>
            <p:cNvSpPr txBox="1">
              <a:spLocks noChangeArrowheads="1"/>
            </p:cNvSpPr>
            <p:nvPr/>
          </p:nvSpPr>
          <p:spPr bwMode="auto">
            <a:xfrm>
              <a:off x="113957" y="967145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>
                  <a:latin typeface="Arial" panose="020B0604020202020204" pitchFamily="34" charset="0"/>
                </a:rPr>
                <a:t>u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 = 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(W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u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u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39" name="TextBox 11"/>
            <p:cNvSpPr txBox="1">
              <a:spLocks noChangeArrowheads="1"/>
            </p:cNvSpPr>
            <p:nvPr/>
          </p:nvSpPr>
          <p:spPr bwMode="auto">
            <a:xfrm>
              <a:off x="113957" y="1369011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 = (1 - </a:t>
              </a:r>
              <a:r>
                <a:rPr lang="en-US" altLang="en-US" sz="1800" dirty="0" err="1">
                  <a:latin typeface="Arial" panose="020B0604020202020204" pitchFamily="34" charset="0"/>
                </a:rPr>
                <a:t>u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) </a:t>
              </a:r>
              <a:r>
                <a:rPr lang="en-US" altLang="en-US" sz="1800" baseline="30000" dirty="0">
                  <a:latin typeface="Arial" panose="020B0604020202020204" pitchFamily="34" charset="0"/>
                </a:rPr>
                <a:t>.</a:t>
              </a:r>
              <a:r>
                <a:rPr lang="en-US" altLang="en-US" sz="1800" dirty="0">
                  <a:latin typeface="Arial" panose="020B0604020202020204" pitchFamily="34" charset="0"/>
                </a:rPr>
                <a:t> y</a:t>
              </a:r>
              <a:r>
                <a:rPr lang="en-US" altLang="en-US" sz="1800" baseline="-25000" dirty="0">
                  <a:latin typeface="Arial" panose="020B0604020202020204" pitchFamily="34" charset="0"/>
                </a:rPr>
                <a:t>t-1</a:t>
              </a:r>
              <a:r>
                <a:rPr lang="en-US" altLang="en-US" sz="1800" dirty="0">
                  <a:latin typeface="Arial" panose="020B0604020202020204" pitchFamily="34" charset="0"/>
                </a:rPr>
                <a:t> + </a:t>
              </a:r>
              <a:r>
                <a:rPr lang="en-US" altLang="en-US" sz="1800" dirty="0" err="1">
                  <a:latin typeface="Arial" panose="020B0604020202020204" pitchFamily="34" charset="0"/>
                </a:rPr>
                <a:t>u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baseline="-25000" dirty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>
                  <a:latin typeface="Arial" panose="020B0604020202020204" pitchFamily="34" charset="0"/>
                </a:rPr>
                <a:t>. </a:t>
              </a:r>
              <a:r>
                <a:rPr lang="en-US" altLang="en-US" sz="1800" dirty="0">
                  <a:latin typeface="Arial" panose="020B0604020202020204" pitchFamily="34" charset="0"/>
                </a:rPr>
                <a:t>a</a:t>
              </a:r>
              <a:r>
                <a:rPr lang="en-US" altLang="en-US" sz="1800" baseline="-25000" dirty="0">
                  <a:latin typeface="Arial" panose="020B0604020202020204" pitchFamily="34" charset="0"/>
                </a:rPr>
                <a:t>t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305657" y="2652718"/>
            <a:ext cx="2600218" cy="2862322"/>
            <a:chOff x="6305657" y="2652718"/>
            <a:chExt cx="2600218" cy="2862322"/>
          </a:xfrm>
        </p:grpSpPr>
        <p:grpSp>
          <p:nvGrpSpPr>
            <p:cNvPr id="40" name="Group 39"/>
            <p:cNvGrpSpPr/>
            <p:nvPr/>
          </p:nvGrpSpPr>
          <p:grpSpPr>
            <a:xfrm>
              <a:off x="6305657" y="2652718"/>
              <a:ext cx="2600218" cy="2862322"/>
              <a:chOff x="6343757" y="2652718"/>
              <a:chExt cx="2600218" cy="2862322"/>
            </a:xfrm>
          </p:grpSpPr>
          <p:sp>
            <p:nvSpPr>
              <p:cNvPr id="41" name="TextBox 11"/>
              <p:cNvSpPr txBox="1">
                <a:spLocks noChangeArrowheads="1"/>
              </p:cNvSpPr>
              <p:nvPr/>
            </p:nvSpPr>
            <p:spPr bwMode="auto">
              <a:xfrm>
                <a:off x="6343757" y="2652718"/>
                <a:ext cx="2600218" cy="2862322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TextBox 41"/>
                  <p:cNvSpPr txBox="1"/>
                  <p:nvPr/>
                </p:nvSpPr>
                <p:spPr>
                  <a:xfrm>
                    <a:off x="6381267" y="2689574"/>
                    <a:ext cx="1294778" cy="823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 err="1" smtClean="0"/>
                      <a:t>W</a:t>
                    </a:r>
                    <a:r>
                      <a:rPr lang="en-US" baseline="-25000" dirty="0" err="1" smtClean="0"/>
                      <a:t>r</a:t>
                    </a:r>
                    <a:r>
                      <a:rPr lang="en-US" dirty="0" smtClean="0"/>
                      <a:t> = </a:t>
                    </a:r>
                    <a14:m>
                      <m:oMath xmlns:m="http://schemas.openxmlformats.org/officeDocument/2006/math">
                        <m:d>
                          <m:d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.7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0.3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0.4</m:t>
                                  </m:r>
                                </m:e>
                              </m:mr>
                            </m:m>
                          </m:e>
                        </m:d>
                      </m:oMath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42" name="TextBox 4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81267" y="2689574"/>
                    <a:ext cx="1294778" cy="823110"/>
                  </a:xfrm>
                  <a:prstGeom prst="rect">
                    <a:avLst/>
                  </a:prstGeom>
                  <a:blipFill>
                    <a:blip r:embed="rId2"/>
                    <a:stretch>
                      <a:fillRect l="-424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3" name="TextBox 42"/>
              <p:cNvSpPr txBox="1"/>
              <p:nvPr/>
            </p:nvSpPr>
            <p:spPr>
              <a:xfrm>
                <a:off x="7707433" y="2916463"/>
                <a:ext cx="9396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 smtClean="0"/>
                  <a:t>b</a:t>
                </a:r>
                <a:r>
                  <a:rPr lang="en-US" baseline="-25000" dirty="0" err="1" smtClean="0"/>
                  <a:t>r</a:t>
                </a:r>
                <a:r>
                  <a:rPr lang="en-US" dirty="0" smtClean="0"/>
                  <a:t> = 0.4</a:t>
                </a:r>
                <a:endParaRPr lang="en-US" dirty="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/>
                <p:cNvSpPr txBox="1"/>
                <p:nvPr/>
              </p:nvSpPr>
              <p:spPr>
                <a:xfrm>
                  <a:off x="6350544" y="3557514"/>
                  <a:ext cx="1327864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err="1" smtClean="0"/>
                    <a:t>a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50544" y="3557514"/>
                  <a:ext cx="1327864" cy="824906"/>
                </a:xfrm>
                <a:prstGeom prst="rect">
                  <a:avLst/>
                </a:prstGeom>
                <a:blipFill>
                  <a:blip r:embed="rId3"/>
                  <a:stretch>
                    <a:fillRect l="-412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7" name="TextBox 46"/>
            <p:cNvSpPr txBox="1"/>
            <p:nvPr/>
          </p:nvSpPr>
          <p:spPr>
            <a:xfrm>
              <a:off x="7676710" y="3784403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a</a:t>
              </a:r>
              <a:r>
                <a:rPr lang="en-US" dirty="0" smtClean="0"/>
                <a:t> = 0.3</a:t>
              </a:r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/>
                <p:cNvSpPr txBox="1"/>
                <p:nvPr/>
              </p:nvSpPr>
              <p:spPr>
                <a:xfrm>
                  <a:off x="6386495" y="4469251"/>
                  <a:ext cx="1332288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smtClean="0"/>
                    <a:t>u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0" name="TextBox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6495" y="4469251"/>
                  <a:ext cx="1332288" cy="824906"/>
                </a:xfrm>
                <a:prstGeom prst="rect">
                  <a:avLst/>
                </a:prstGeom>
                <a:blipFill>
                  <a:blip r:embed="rId4"/>
                  <a:stretch>
                    <a:fillRect l="-412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1" name="TextBox 50"/>
            <p:cNvSpPr txBox="1"/>
            <p:nvPr/>
          </p:nvSpPr>
          <p:spPr>
            <a:xfrm>
              <a:off x="7712661" y="4696140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u</a:t>
              </a:r>
              <a:r>
                <a:rPr lang="en-US" dirty="0" smtClean="0"/>
                <a:t> = 0.5</a:t>
              </a:r>
              <a:endParaRPr lang="en-US" dirty="0"/>
            </a:p>
          </p:txBody>
        </p:sp>
      </p:grpSp>
      <p:sp>
        <p:nvSpPr>
          <p:cNvPr id="33" name="Text Box 39"/>
          <p:cNvSpPr txBox="1">
            <a:spLocks noChangeArrowheads="1"/>
          </p:cNvSpPr>
          <p:nvPr/>
        </p:nvSpPr>
        <p:spPr bwMode="auto">
          <a:xfrm>
            <a:off x="7844176" y="1793953"/>
            <a:ext cx="680140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4" name="Text Box 39"/>
          <p:cNvSpPr txBox="1">
            <a:spLocks noChangeArrowheads="1"/>
          </p:cNvSpPr>
          <p:nvPr/>
        </p:nvSpPr>
        <p:spPr bwMode="auto">
          <a:xfrm>
            <a:off x="7769154" y="2177149"/>
            <a:ext cx="894772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0.2690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52" name="Text Box 39"/>
          <p:cNvSpPr txBox="1">
            <a:spLocks noChangeArrowheads="1"/>
          </p:cNvSpPr>
          <p:nvPr/>
        </p:nvSpPr>
        <p:spPr bwMode="auto">
          <a:xfrm>
            <a:off x="4663397" y="4148722"/>
            <a:ext cx="168979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r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>
                <a:latin typeface="Arial" panose="020B0604020202020204" pitchFamily="34" charset="0"/>
              </a:rPr>
              <a:t>0.7803</a:t>
            </a:r>
          </a:p>
        </p:txBody>
      </p:sp>
      <p:sp>
        <p:nvSpPr>
          <p:cNvPr id="56" name="Text Box 39"/>
          <p:cNvSpPr txBox="1">
            <a:spLocks noChangeArrowheads="1"/>
          </p:cNvSpPr>
          <p:nvPr/>
        </p:nvSpPr>
        <p:spPr bwMode="auto">
          <a:xfrm>
            <a:off x="4673257" y="4570968"/>
            <a:ext cx="1667325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a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 = </a:t>
            </a:r>
            <a:r>
              <a:rPr lang="en-US" altLang="en-US" sz="1800" dirty="0">
                <a:latin typeface="Arial" panose="020B0604020202020204" pitchFamily="34" charset="0"/>
              </a:rPr>
              <a:t>0.6606</a:t>
            </a:r>
          </a:p>
        </p:txBody>
      </p:sp>
      <p:sp>
        <p:nvSpPr>
          <p:cNvPr id="32" name="Text Box 39"/>
          <p:cNvSpPr txBox="1">
            <a:spLocks noChangeArrowheads="1"/>
          </p:cNvSpPr>
          <p:nvPr/>
        </p:nvSpPr>
        <p:spPr bwMode="auto">
          <a:xfrm>
            <a:off x="113957" y="2203887"/>
            <a:ext cx="2544927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u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</a:t>
            </a:r>
            <a:r>
              <a:rPr lang="en-US" altLang="en-US" sz="1800" dirty="0">
                <a:latin typeface="Arial" panose="020B0604020202020204" pitchFamily="34" charset="0"/>
              </a:rPr>
              <a:t>= 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(W</a:t>
            </a:r>
            <a:r>
              <a:rPr lang="en-US" altLang="en-US" sz="1800" baseline="-25000" dirty="0">
                <a:latin typeface="Arial" panose="020B0604020202020204" pitchFamily="34" charset="0"/>
                <a:sym typeface="Symbol" panose="05050102010706020507" pitchFamily="18" charset="2"/>
              </a:rPr>
              <a:t>u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 [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x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, y</a:t>
            </a:r>
            <a:r>
              <a:rPr lang="en-US" altLang="en-US" sz="1800" baseline="-25000" dirty="0" smtClean="0">
                <a:latin typeface="Arial" panose="020B0604020202020204" pitchFamily="34" charset="0"/>
                <a:sym typeface="Symbol" panose="05050102010706020507" pitchFamily="18" charset="2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] 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+ </a:t>
            </a:r>
            <a:r>
              <a:rPr lang="en-US" altLang="en-US" sz="1800" dirty="0" err="1">
                <a:latin typeface="Arial" panose="020B0604020202020204" pitchFamily="34" charset="0"/>
                <a:sym typeface="Symbol" panose="05050102010706020507" pitchFamily="18" charset="2"/>
              </a:rPr>
              <a:t>b</a:t>
            </a:r>
            <a:r>
              <a:rPr lang="en-US" altLang="en-US" sz="1800" baseline="-25000" dirty="0" err="1">
                <a:latin typeface="Arial" panose="020B0604020202020204" pitchFamily="34" charset="0"/>
                <a:sym typeface="Symbol" panose="05050102010706020507" pitchFamily="18" charset="2"/>
              </a:rPr>
              <a:t>u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 Box 39"/>
              <p:cNvSpPr txBox="1">
                <a:spLocks noChangeArrowheads="1"/>
              </p:cNvSpPr>
              <p:nvPr/>
            </p:nvSpPr>
            <p:spPr bwMode="auto">
              <a:xfrm>
                <a:off x="101256" y="2590165"/>
                <a:ext cx="3327743" cy="824906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None/>
                </a:pPr>
                <a:r>
                  <a:rPr lang="en-US" altLang="en-US" sz="1800" dirty="0" smtClean="0">
                    <a:latin typeface="Arial" panose="020B0604020202020204" pitchFamily="34" charset="0"/>
                  </a:rPr>
                  <a:t>   = </a:t>
                </a:r>
                <a:r>
                  <a:rPr lang="en-US" altLang="en-US" sz="1800" dirty="0">
                    <a:latin typeface="Arial" panose="020B0604020202020204" pitchFamily="34" charset="0"/>
                    <a:sym typeface="Symbol" panose="05050102010706020507" pitchFamily="18" charset="2"/>
                  </a:rPr>
                  <a:t>(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.4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0.2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0.1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0.7</m:t>
                              </m:r>
                            </m:e>
                          </m:mr>
                          <m:m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0.9</m:t>
                              </m:r>
                            </m:e>
                          </m:mr>
                          <m:m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0.2690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en-US" sz="1800" dirty="0" smtClean="0">
                    <a:latin typeface="Arial" panose="020B0604020202020204" pitchFamily="34" charset="0"/>
                    <a:sym typeface="Symbol" panose="05050102010706020507" pitchFamily="18" charset="2"/>
                  </a:rPr>
                  <a:t> + 0.5)</a:t>
                </a:r>
                <a:endParaRPr lang="en-US" altLang="en-US" sz="1800" dirty="0"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5" name="Text 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256" y="2590165"/>
                <a:ext cx="3327743" cy="82490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Text Box 39"/>
          <p:cNvSpPr txBox="1">
            <a:spLocks noChangeArrowheads="1"/>
          </p:cNvSpPr>
          <p:nvPr/>
        </p:nvSpPr>
        <p:spPr bwMode="auto">
          <a:xfrm>
            <a:off x="126656" y="3415071"/>
            <a:ext cx="4789291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(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0.4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0.7 + 0.2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 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0.9 + 0.1 </a:t>
            </a:r>
            <a:r>
              <a:rPr lang="en-US" altLang="en-US" sz="1800" baseline="30000" dirty="0" smtClean="0">
                <a:latin typeface="Arial" panose="020B0604020202020204" pitchFamily="34" charset="0"/>
                <a:sym typeface="Symbol" panose="05050102010706020507" pitchFamily="18" charset="2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 0.2690 + 0.5)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57" name="Text Box 39"/>
          <p:cNvSpPr txBox="1">
            <a:spLocks noChangeArrowheads="1"/>
          </p:cNvSpPr>
          <p:nvPr/>
        </p:nvSpPr>
        <p:spPr bwMode="auto">
          <a:xfrm>
            <a:off x="113957" y="3802122"/>
            <a:ext cx="1867243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</a:t>
            </a:r>
            <a:r>
              <a:rPr lang="en-US" altLang="en-US" sz="1800" dirty="0">
                <a:latin typeface="Arial" panose="020B0604020202020204" pitchFamily="34" charset="0"/>
                <a:sym typeface="Symbol" panose="05050102010706020507" pitchFamily="18" charset="2"/>
              </a:rPr>
              <a:t>(</a:t>
            </a:r>
            <a:r>
              <a:rPr lang="en-US" altLang="en-US" sz="1800" dirty="0" smtClean="0">
                <a:latin typeface="Arial" panose="020B0604020202020204" pitchFamily="34" charset="0"/>
                <a:sym typeface="Symbol" panose="05050102010706020507" pitchFamily="18" charset="2"/>
              </a:rPr>
              <a:t>0.9869)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58" name="Text Box 39"/>
          <p:cNvSpPr txBox="1">
            <a:spLocks noChangeArrowheads="1"/>
          </p:cNvSpPr>
          <p:nvPr/>
        </p:nvSpPr>
        <p:spPr bwMode="auto">
          <a:xfrm>
            <a:off x="113957" y="4171454"/>
            <a:ext cx="1410043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0.7285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59" name="Text Box 39"/>
          <p:cNvSpPr txBox="1">
            <a:spLocks noChangeArrowheads="1"/>
          </p:cNvSpPr>
          <p:nvPr/>
        </p:nvSpPr>
        <p:spPr bwMode="auto">
          <a:xfrm>
            <a:off x="4657376" y="4993214"/>
            <a:ext cx="168320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u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 </a:t>
            </a:r>
            <a:r>
              <a:rPr lang="en-US" altLang="en-US" sz="1800" dirty="0" smtClean="0">
                <a:latin typeface="Arial" panose="020B0604020202020204" pitchFamily="34" charset="0"/>
              </a:rPr>
              <a:t>= 0.7285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6681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45" grpId="0" animBg="1"/>
      <p:bldP spid="48" grpId="0" animBg="1"/>
      <p:bldP spid="57" grpId="0" animBg="1"/>
      <p:bldP spid="58" grpId="0" animBg="1"/>
      <p:bldP spid="59" grpId="0" animBg="1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3072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502BBD0-7A61-46E8-BE41-77A23C3852D9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102</a:t>
            </a:fld>
            <a:endParaRPr lang="en-US" altLang="zh-TW" sz="1400" smtClean="0"/>
          </a:p>
        </p:txBody>
      </p:sp>
      <p:graphicFrame>
        <p:nvGraphicFramePr>
          <p:cNvPr id="6" name="Group 42"/>
          <p:cNvGraphicFramePr>
            <a:graphicFrameLocks/>
          </p:cNvGraphicFramePr>
          <p:nvPr>
            <p:extLst/>
          </p:nvPr>
        </p:nvGraphicFramePr>
        <p:xfrm>
          <a:off x="5410199" y="457200"/>
          <a:ext cx="3236915" cy="1188720"/>
        </p:xfrm>
        <a:graphic>
          <a:graphicData uri="http://schemas.openxmlformats.org/drawingml/2006/table">
            <a:tbl>
              <a:tblPr/>
              <a:tblGrid>
                <a:gridCol w="809585">
                  <a:extLst>
                    <a:ext uri="{9D8B030D-6E8A-4147-A177-3AD203B41FA5}">
                      <a16:colId xmlns:a16="http://schemas.microsoft.com/office/drawing/2014/main" val="3773438489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Time</a:t>
                      </a:r>
                      <a:endParaRPr kumimoji="0" lang="en-US" sz="20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Group 40"/>
          <p:cNvGraphicFramePr>
            <a:graphicFrameLocks noGrp="1"/>
          </p:cNvGraphicFramePr>
          <p:nvPr>
            <p:extLst/>
          </p:nvPr>
        </p:nvGraphicFramePr>
        <p:xfrm>
          <a:off x="7728925" y="1768475"/>
          <a:ext cx="900112" cy="792168"/>
        </p:xfrm>
        <a:graphic>
          <a:graphicData uri="http://schemas.openxmlformats.org/drawingml/2006/table">
            <a:tbl>
              <a:tblPr/>
              <a:tblGrid>
                <a:gridCol w="900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9" name="Text Box 122"/>
          <p:cNvSpPr txBox="1">
            <a:spLocks noChangeArrowheads="1"/>
          </p:cNvSpPr>
          <p:nvPr/>
        </p:nvSpPr>
        <p:spPr bwMode="auto">
          <a:xfrm>
            <a:off x="76200" y="1747202"/>
            <a:ext cx="3802063" cy="3683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chemeClr val="tx2"/>
                </a:solidFill>
                <a:latin typeface="Arial" panose="020B0604020202020204" pitchFamily="34" charset="0"/>
              </a:rPr>
              <a:t>Step 1 </a:t>
            </a:r>
            <a:r>
              <a:rPr lang="en-US" altLang="en-US" sz="1800" dirty="0">
                <a:latin typeface="Arial" panose="020B0604020202020204" pitchFamily="34" charset="0"/>
              </a:rPr>
              <a:t>(Input Forward Propagation)</a:t>
            </a:r>
          </a:p>
        </p:txBody>
      </p:sp>
      <p:sp>
        <p:nvSpPr>
          <p:cNvPr id="35" name="AutoShape 64"/>
          <p:cNvSpPr>
            <a:spLocks noChangeArrowheads="1"/>
          </p:cNvSpPr>
          <p:nvPr/>
        </p:nvSpPr>
        <p:spPr bwMode="auto">
          <a:xfrm>
            <a:off x="5243518" y="1210399"/>
            <a:ext cx="231867" cy="4572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96372" y="101562"/>
            <a:ext cx="3031898" cy="1636781"/>
            <a:chOff x="96372" y="101562"/>
            <a:chExt cx="3031898" cy="1636781"/>
          </a:xfrm>
        </p:grpSpPr>
        <p:sp>
          <p:nvSpPr>
            <p:cNvPr id="36" name="TextBox 11"/>
            <p:cNvSpPr txBox="1">
              <a:spLocks noChangeArrowheads="1"/>
            </p:cNvSpPr>
            <p:nvPr/>
          </p:nvSpPr>
          <p:spPr bwMode="auto">
            <a:xfrm>
              <a:off x="101257" y="101562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>
                  <a:latin typeface="Arial" panose="020B0604020202020204" pitchFamily="34" charset="0"/>
                </a:rPr>
                <a:t>r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 = 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(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r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r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37" name="TextBox 11"/>
            <p:cNvSpPr txBox="1">
              <a:spLocks noChangeArrowheads="1"/>
            </p:cNvSpPr>
            <p:nvPr/>
          </p:nvSpPr>
          <p:spPr bwMode="auto">
            <a:xfrm>
              <a:off x="96372" y="540054"/>
              <a:ext cx="3031898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a</a:t>
              </a:r>
              <a:r>
                <a:rPr lang="en-US" altLang="en-US" sz="1800" baseline="-25000" dirty="0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tanh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(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,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r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 </a:t>
              </a:r>
              <a:r>
                <a:rPr lang="en-US" altLang="en-US" sz="1800" baseline="30000" dirty="0">
                  <a:latin typeface="Arial" panose="020B0604020202020204" pitchFamily="34" charset="0"/>
                  <a:sym typeface="Symbol" panose="05050102010706020507" pitchFamily="18" charset="2"/>
                </a:rPr>
                <a:t>. 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y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38" name="TextBox 11"/>
            <p:cNvSpPr txBox="1">
              <a:spLocks noChangeArrowheads="1"/>
            </p:cNvSpPr>
            <p:nvPr/>
          </p:nvSpPr>
          <p:spPr bwMode="auto">
            <a:xfrm>
              <a:off x="113957" y="967145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>
                  <a:latin typeface="Arial" panose="020B0604020202020204" pitchFamily="34" charset="0"/>
                </a:rPr>
                <a:t>u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 = 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(W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u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u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39" name="TextBox 11"/>
            <p:cNvSpPr txBox="1">
              <a:spLocks noChangeArrowheads="1"/>
            </p:cNvSpPr>
            <p:nvPr/>
          </p:nvSpPr>
          <p:spPr bwMode="auto">
            <a:xfrm>
              <a:off x="113957" y="1369011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 = (1 - </a:t>
              </a:r>
              <a:r>
                <a:rPr lang="en-US" altLang="en-US" sz="1800" dirty="0" err="1">
                  <a:latin typeface="Arial" panose="020B0604020202020204" pitchFamily="34" charset="0"/>
                </a:rPr>
                <a:t>u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) </a:t>
              </a:r>
              <a:r>
                <a:rPr lang="en-US" altLang="en-US" sz="1800" baseline="30000" dirty="0">
                  <a:latin typeface="Arial" panose="020B0604020202020204" pitchFamily="34" charset="0"/>
                </a:rPr>
                <a:t>.</a:t>
              </a:r>
              <a:r>
                <a:rPr lang="en-US" altLang="en-US" sz="1800" dirty="0">
                  <a:latin typeface="Arial" panose="020B0604020202020204" pitchFamily="34" charset="0"/>
                </a:rPr>
                <a:t> y</a:t>
              </a:r>
              <a:r>
                <a:rPr lang="en-US" altLang="en-US" sz="1800" baseline="-25000" dirty="0">
                  <a:latin typeface="Arial" panose="020B0604020202020204" pitchFamily="34" charset="0"/>
                </a:rPr>
                <a:t>t-1</a:t>
              </a:r>
              <a:r>
                <a:rPr lang="en-US" altLang="en-US" sz="1800" dirty="0">
                  <a:latin typeface="Arial" panose="020B0604020202020204" pitchFamily="34" charset="0"/>
                </a:rPr>
                <a:t> + </a:t>
              </a:r>
              <a:r>
                <a:rPr lang="en-US" altLang="en-US" sz="1800" dirty="0" err="1">
                  <a:latin typeface="Arial" panose="020B0604020202020204" pitchFamily="34" charset="0"/>
                </a:rPr>
                <a:t>u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baseline="-25000" dirty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>
                  <a:latin typeface="Arial" panose="020B0604020202020204" pitchFamily="34" charset="0"/>
                </a:rPr>
                <a:t>. </a:t>
              </a:r>
              <a:r>
                <a:rPr lang="en-US" altLang="en-US" sz="1800" dirty="0">
                  <a:latin typeface="Arial" panose="020B0604020202020204" pitchFamily="34" charset="0"/>
                </a:rPr>
                <a:t>a</a:t>
              </a:r>
              <a:r>
                <a:rPr lang="en-US" altLang="en-US" sz="1800" baseline="-25000" dirty="0">
                  <a:latin typeface="Arial" panose="020B0604020202020204" pitchFamily="34" charset="0"/>
                </a:rPr>
                <a:t>t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305657" y="2652718"/>
            <a:ext cx="2600218" cy="2862322"/>
            <a:chOff x="6305657" y="2652718"/>
            <a:chExt cx="2600218" cy="2862322"/>
          </a:xfrm>
        </p:grpSpPr>
        <p:grpSp>
          <p:nvGrpSpPr>
            <p:cNvPr id="40" name="Group 39"/>
            <p:cNvGrpSpPr/>
            <p:nvPr/>
          </p:nvGrpSpPr>
          <p:grpSpPr>
            <a:xfrm>
              <a:off x="6305657" y="2652718"/>
              <a:ext cx="2600218" cy="2862322"/>
              <a:chOff x="6343757" y="2652718"/>
              <a:chExt cx="2600218" cy="2862322"/>
            </a:xfrm>
          </p:grpSpPr>
          <p:sp>
            <p:nvSpPr>
              <p:cNvPr id="41" name="TextBox 11"/>
              <p:cNvSpPr txBox="1">
                <a:spLocks noChangeArrowheads="1"/>
              </p:cNvSpPr>
              <p:nvPr/>
            </p:nvSpPr>
            <p:spPr bwMode="auto">
              <a:xfrm>
                <a:off x="6343757" y="2652718"/>
                <a:ext cx="2600218" cy="2862322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TextBox 41"/>
                  <p:cNvSpPr txBox="1"/>
                  <p:nvPr/>
                </p:nvSpPr>
                <p:spPr>
                  <a:xfrm>
                    <a:off x="6381267" y="2689574"/>
                    <a:ext cx="1294778" cy="823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 err="1" smtClean="0"/>
                      <a:t>W</a:t>
                    </a:r>
                    <a:r>
                      <a:rPr lang="en-US" baseline="-25000" dirty="0" err="1" smtClean="0"/>
                      <a:t>r</a:t>
                    </a:r>
                    <a:r>
                      <a:rPr lang="en-US" dirty="0" smtClean="0"/>
                      <a:t> = </a:t>
                    </a:r>
                    <a14:m>
                      <m:oMath xmlns:m="http://schemas.openxmlformats.org/officeDocument/2006/math">
                        <m:d>
                          <m:d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.7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0.3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0.4</m:t>
                                  </m:r>
                                </m:e>
                              </m:mr>
                            </m:m>
                          </m:e>
                        </m:d>
                      </m:oMath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42" name="TextBox 4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81267" y="2689574"/>
                    <a:ext cx="1294778" cy="823110"/>
                  </a:xfrm>
                  <a:prstGeom prst="rect">
                    <a:avLst/>
                  </a:prstGeom>
                  <a:blipFill>
                    <a:blip r:embed="rId2"/>
                    <a:stretch>
                      <a:fillRect l="-424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3" name="TextBox 42"/>
              <p:cNvSpPr txBox="1"/>
              <p:nvPr/>
            </p:nvSpPr>
            <p:spPr>
              <a:xfrm>
                <a:off x="7707433" y="2916463"/>
                <a:ext cx="9396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 smtClean="0"/>
                  <a:t>b</a:t>
                </a:r>
                <a:r>
                  <a:rPr lang="en-US" baseline="-25000" dirty="0" err="1" smtClean="0"/>
                  <a:t>r</a:t>
                </a:r>
                <a:r>
                  <a:rPr lang="en-US" dirty="0" smtClean="0"/>
                  <a:t> = 0.4</a:t>
                </a:r>
                <a:endParaRPr lang="en-US" dirty="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/>
                <p:cNvSpPr txBox="1"/>
                <p:nvPr/>
              </p:nvSpPr>
              <p:spPr>
                <a:xfrm>
                  <a:off x="6350544" y="3557514"/>
                  <a:ext cx="1327864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err="1" smtClean="0"/>
                    <a:t>a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50544" y="3557514"/>
                  <a:ext cx="1327864" cy="824906"/>
                </a:xfrm>
                <a:prstGeom prst="rect">
                  <a:avLst/>
                </a:prstGeom>
                <a:blipFill>
                  <a:blip r:embed="rId3"/>
                  <a:stretch>
                    <a:fillRect l="-412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7" name="TextBox 46"/>
            <p:cNvSpPr txBox="1"/>
            <p:nvPr/>
          </p:nvSpPr>
          <p:spPr>
            <a:xfrm>
              <a:off x="7676710" y="3784403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a</a:t>
              </a:r>
              <a:r>
                <a:rPr lang="en-US" dirty="0" smtClean="0"/>
                <a:t> = 0.3</a:t>
              </a:r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/>
                <p:cNvSpPr txBox="1"/>
                <p:nvPr/>
              </p:nvSpPr>
              <p:spPr>
                <a:xfrm>
                  <a:off x="6386495" y="4469251"/>
                  <a:ext cx="1332288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smtClean="0"/>
                    <a:t>u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0" name="TextBox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6495" y="4469251"/>
                  <a:ext cx="1332288" cy="824906"/>
                </a:xfrm>
                <a:prstGeom prst="rect">
                  <a:avLst/>
                </a:prstGeom>
                <a:blipFill>
                  <a:blip r:embed="rId4"/>
                  <a:stretch>
                    <a:fillRect l="-412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1" name="TextBox 50"/>
            <p:cNvSpPr txBox="1"/>
            <p:nvPr/>
          </p:nvSpPr>
          <p:spPr>
            <a:xfrm>
              <a:off x="7712661" y="4696140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u</a:t>
              </a:r>
              <a:r>
                <a:rPr lang="en-US" dirty="0" smtClean="0"/>
                <a:t> = 0.5</a:t>
              </a:r>
              <a:endParaRPr lang="en-US" dirty="0"/>
            </a:p>
          </p:txBody>
        </p:sp>
      </p:grpSp>
      <p:sp>
        <p:nvSpPr>
          <p:cNvPr id="33" name="Text Box 39"/>
          <p:cNvSpPr txBox="1">
            <a:spLocks noChangeArrowheads="1"/>
          </p:cNvSpPr>
          <p:nvPr/>
        </p:nvSpPr>
        <p:spPr bwMode="auto">
          <a:xfrm>
            <a:off x="7844176" y="1793953"/>
            <a:ext cx="680140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4" name="Text Box 39"/>
          <p:cNvSpPr txBox="1">
            <a:spLocks noChangeArrowheads="1"/>
          </p:cNvSpPr>
          <p:nvPr/>
        </p:nvSpPr>
        <p:spPr bwMode="auto">
          <a:xfrm>
            <a:off x="7769154" y="2177149"/>
            <a:ext cx="894772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0.2690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52" name="Text Box 39"/>
          <p:cNvSpPr txBox="1">
            <a:spLocks noChangeArrowheads="1"/>
          </p:cNvSpPr>
          <p:nvPr/>
        </p:nvSpPr>
        <p:spPr bwMode="auto">
          <a:xfrm>
            <a:off x="4663397" y="4148722"/>
            <a:ext cx="168979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r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>
                <a:latin typeface="Arial" panose="020B0604020202020204" pitchFamily="34" charset="0"/>
              </a:rPr>
              <a:t>0.7803</a:t>
            </a:r>
          </a:p>
        </p:txBody>
      </p:sp>
      <p:sp>
        <p:nvSpPr>
          <p:cNvPr id="56" name="Text Box 39"/>
          <p:cNvSpPr txBox="1">
            <a:spLocks noChangeArrowheads="1"/>
          </p:cNvSpPr>
          <p:nvPr/>
        </p:nvSpPr>
        <p:spPr bwMode="auto">
          <a:xfrm>
            <a:off x="4673257" y="4570968"/>
            <a:ext cx="1667325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a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 = </a:t>
            </a:r>
            <a:r>
              <a:rPr lang="en-US" altLang="en-US" sz="1800" dirty="0">
                <a:latin typeface="Arial" panose="020B0604020202020204" pitchFamily="34" charset="0"/>
              </a:rPr>
              <a:t>0.6606</a:t>
            </a:r>
          </a:p>
        </p:txBody>
      </p:sp>
      <p:sp>
        <p:nvSpPr>
          <p:cNvPr id="59" name="Text Box 39"/>
          <p:cNvSpPr txBox="1">
            <a:spLocks noChangeArrowheads="1"/>
          </p:cNvSpPr>
          <p:nvPr/>
        </p:nvSpPr>
        <p:spPr bwMode="auto">
          <a:xfrm>
            <a:off x="4657376" y="4993214"/>
            <a:ext cx="168320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u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 </a:t>
            </a:r>
            <a:r>
              <a:rPr lang="en-US" altLang="en-US" sz="1800" dirty="0" smtClean="0">
                <a:latin typeface="Arial" panose="020B0604020202020204" pitchFamily="34" charset="0"/>
              </a:rPr>
              <a:t>= </a:t>
            </a:r>
            <a:r>
              <a:rPr lang="en-US" altLang="en-US" sz="1800" dirty="0">
                <a:latin typeface="Arial" panose="020B0604020202020204" pitchFamily="34" charset="0"/>
              </a:rPr>
              <a:t>0.7285</a:t>
            </a:r>
          </a:p>
        </p:txBody>
      </p:sp>
      <p:sp>
        <p:nvSpPr>
          <p:cNvPr id="34" name="Text Box 39"/>
          <p:cNvSpPr txBox="1">
            <a:spLocks noChangeArrowheads="1"/>
          </p:cNvSpPr>
          <p:nvPr/>
        </p:nvSpPr>
        <p:spPr bwMode="auto">
          <a:xfrm>
            <a:off x="113957" y="2203887"/>
            <a:ext cx="2601994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</a:t>
            </a:r>
            <a:r>
              <a:rPr lang="en-US" altLang="en-US" sz="1800" dirty="0">
                <a:latin typeface="Arial" panose="020B0604020202020204" pitchFamily="34" charset="0"/>
              </a:rPr>
              <a:t>= (1 </a:t>
            </a:r>
            <a:r>
              <a:rPr lang="en-US" altLang="en-US" sz="1800" dirty="0" smtClean="0">
                <a:latin typeface="Arial" panose="020B0604020202020204" pitchFamily="34" charset="0"/>
              </a:rPr>
              <a:t>– u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) </a:t>
            </a:r>
            <a:r>
              <a:rPr lang="en-US" altLang="en-US" sz="1800" baseline="30000" dirty="0">
                <a:latin typeface="Arial" panose="020B0604020202020204" pitchFamily="34" charset="0"/>
              </a:rPr>
              <a:t>.</a:t>
            </a: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US" altLang="en-US" sz="1800" dirty="0" smtClean="0">
                <a:latin typeface="Arial" panose="020B0604020202020204" pitchFamily="34" charset="0"/>
              </a:rPr>
              <a:t>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r>
              <a:rPr lang="en-US" altLang="en-US" sz="1800" dirty="0" smtClean="0">
                <a:latin typeface="Arial" panose="020B0604020202020204" pitchFamily="34" charset="0"/>
              </a:rPr>
              <a:t> </a:t>
            </a:r>
            <a:r>
              <a:rPr lang="en-US" altLang="en-US" sz="1800" dirty="0">
                <a:latin typeface="Arial" panose="020B0604020202020204" pitchFamily="34" charset="0"/>
              </a:rPr>
              <a:t>+ </a:t>
            </a:r>
            <a:r>
              <a:rPr lang="en-US" altLang="en-US" sz="1800" dirty="0" smtClean="0">
                <a:latin typeface="Arial" panose="020B0604020202020204" pitchFamily="34" charset="0"/>
              </a:rPr>
              <a:t>u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 </a:t>
            </a:r>
            <a:r>
              <a:rPr lang="en-US" altLang="en-US" sz="1800" baseline="30000" dirty="0">
                <a:latin typeface="Arial" panose="020B0604020202020204" pitchFamily="34" charset="0"/>
              </a:rPr>
              <a:t>. </a:t>
            </a:r>
            <a:r>
              <a:rPr lang="en-US" altLang="en-US" sz="1800" dirty="0" smtClean="0">
                <a:latin typeface="Arial" panose="020B0604020202020204" pitchFamily="34" charset="0"/>
              </a:rPr>
              <a:t>a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endParaRPr lang="en-US" altLang="en-US" sz="1800" baseline="-25000" dirty="0">
              <a:latin typeface="Arial" panose="020B0604020202020204" pitchFamily="34" charset="0"/>
            </a:endParaRPr>
          </a:p>
        </p:txBody>
      </p:sp>
      <p:sp>
        <p:nvSpPr>
          <p:cNvPr id="49" name="Text Box 39"/>
          <p:cNvSpPr txBox="1">
            <a:spLocks noChangeArrowheads="1"/>
          </p:cNvSpPr>
          <p:nvPr/>
        </p:nvSpPr>
        <p:spPr bwMode="auto">
          <a:xfrm>
            <a:off x="101256" y="2590165"/>
            <a:ext cx="4699344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(1 – 0.7285) </a:t>
            </a:r>
            <a:r>
              <a:rPr lang="en-US" altLang="en-US" sz="1800" baseline="30000" dirty="0" smtClean="0">
                <a:latin typeface="Arial" panose="020B0604020202020204" pitchFamily="34" charset="0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</a:rPr>
              <a:t> 0.2690 + 0.7285 </a:t>
            </a:r>
            <a:r>
              <a:rPr lang="en-US" altLang="en-US" sz="1800" baseline="30000" dirty="0" smtClean="0">
                <a:latin typeface="Arial" panose="020B0604020202020204" pitchFamily="34" charset="0"/>
              </a:rPr>
              <a:t>.</a:t>
            </a:r>
            <a:r>
              <a:rPr lang="en-US" altLang="en-US" sz="1800" dirty="0" smtClean="0">
                <a:latin typeface="Arial" panose="020B0604020202020204" pitchFamily="34" charset="0"/>
              </a:rPr>
              <a:t> 0.6606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53" name="Text Box 39"/>
          <p:cNvSpPr txBox="1">
            <a:spLocks noChangeArrowheads="1"/>
          </p:cNvSpPr>
          <p:nvPr/>
        </p:nvSpPr>
        <p:spPr bwMode="auto">
          <a:xfrm>
            <a:off x="113957" y="2976443"/>
            <a:ext cx="1410043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= 0.5543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54" name="Text Box 39"/>
          <p:cNvSpPr txBox="1">
            <a:spLocks noChangeArrowheads="1"/>
          </p:cNvSpPr>
          <p:nvPr/>
        </p:nvSpPr>
        <p:spPr bwMode="auto">
          <a:xfrm>
            <a:off x="4623672" y="5426629"/>
            <a:ext cx="1726872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= 0.5543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24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49" grpId="0" animBg="1"/>
      <p:bldP spid="53" grpId="0" animBg="1"/>
      <p:bldP spid="54" grpId="0" animBg="1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3072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502BBD0-7A61-46E8-BE41-77A23C3852D9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103</a:t>
            </a:fld>
            <a:endParaRPr lang="en-US" altLang="zh-TW" sz="1400" smtClean="0"/>
          </a:p>
        </p:txBody>
      </p:sp>
      <p:graphicFrame>
        <p:nvGraphicFramePr>
          <p:cNvPr id="6" name="Group 42"/>
          <p:cNvGraphicFramePr>
            <a:graphicFrameLocks/>
          </p:cNvGraphicFramePr>
          <p:nvPr>
            <p:extLst/>
          </p:nvPr>
        </p:nvGraphicFramePr>
        <p:xfrm>
          <a:off x="5410199" y="457200"/>
          <a:ext cx="3236915" cy="1188720"/>
        </p:xfrm>
        <a:graphic>
          <a:graphicData uri="http://schemas.openxmlformats.org/drawingml/2006/table">
            <a:tbl>
              <a:tblPr/>
              <a:tblGrid>
                <a:gridCol w="809585">
                  <a:extLst>
                    <a:ext uri="{9D8B030D-6E8A-4147-A177-3AD203B41FA5}">
                      <a16:colId xmlns:a16="http://schemas.microsoft.com/office/drawing/2014/main" val="3773438489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95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Time</a:t>
                      </a:r>
                      <a:endParaRPr kumimoji="0" lang="en-US" sz="20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,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t=2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Group 40"/>
          <p:cNvGraphicFramePr>
            <a:graphicFrameLocks noGrp="1"/>
          </p:cNvGraphicFramePr>
          <p:nvPr>
            <p:extLst/>
          </p:nvPr>
        </p:nvGraphicFramePr>
        <p:xfrm>
          <a:off x="7728925" y="1768475"/>
          <a:ext cx="900112" cy="792168"/>
        </p:xfrm>
        <a:graphic>
          <a:graphicData uri="http://schemas.openxmlformats.org/drawingml/2006/table">
            <a:tbl>
              <a:tblPr/>
              <a:tblGrid>
                <a:gridCol w="900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642" marB="4564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9" name="Text Box 122"/>
          <p:cNvSpPr txBox="1">
            <a:spLocks noChangeArrowheads="1"/>
          </p:cNvSpPr>
          <p:nvPr/>
        </p:nvSpPr>
        <p:spPr bwMode="auto">
          <a:xfrm>
            <a:off x="76200" y="1747202"/>
            <a:ext cx="3802063" cy="3683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chemeClr val="tx2"/>
                </a:solidFill>
                <a:latin typeface="Arial" panose="020B0604020202020204" pitchFamily="34" charset="0"/>
              </a:rPr>
              <a:t>Step 1 </a:t>
            </a:r>
            <a:r>
              <a:rPr lang="en-US" altLang="en-US" sz="1800" dirty="0">
                <a:latin typeface="Arial" panose="020B0604020202020204" pitchFamily="34" charset="0"/>
              </a:rPr>
              <a:t>(Input Forward Propagation)</a:t>
            </a:r>
          </a:p>
        </p:txBody>
      </p:sp>
      <p:sp>
        <p:nvSpPr>
          <p:cNvPr id="35" name="AutoShape 64"/>
          <p:cNvSpPr>
            <a:spLocks noChangeArrowheads="1"/>
          </p:cNvSpPr>
          <p:nvPr/>
        </p:nvSpPr>
        <p:spPr bwMode="auto">
          <a:xfrm>
            <a:off x="5243518" y="1210399"/>
            <a:ext cx="231867" cy="4572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96372" y="101562"/>
            <a:ext cx="3031898" cy="1636781"/>
            <a:chOff x="96372" y="101562"/>
            <a:chExt cx="3031898" cy="1636781"/>
          </a:xfrm>
        </p:grpSpPr>
        <p:sp>
          <p:nvSpPr>
            <p:cNvPr id="36" name="TextBox 11"/>
            <p:cNvSpPr txBox="1">
              <a:spLocks noChangeArrowheads="1"/>
            </p:cNvSpPr>
            <p:nvPr/>
          </p:nvSpPr>
          <p:spPr bwMode="auto">
            <a:xfrm>
              <a:off x="101257" y="101562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>
                  <a:latin typeface="Arial" panose="020B0604020202020204" pitchFamily="34" charset="0"/>
                </a:rPr>
                <a:t>r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 = 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(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r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r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37" name="TextBox 11"/>
            <p:cNvSpPr txBox="1">
              <a:spLocks noChangeArrowheads="1"/>
            </p:cNvSpPr>
            <p:nvPr/>
          </p:nvSpPr>
          <p:spPr bwMode="auto">
            <a:xfrm>
              <a:off x="96372" y="540054"/>
              <a:ext cx="3031898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a</a:t>
              </a:r>
              <a:r>
                <a:rPr lang="en-US" altLang="en-US" sz="1800" baseline="-25000" dirty="0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 =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tanh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(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W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,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r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 </a:t>
              </a:r>
              <a:r>
                <a:rPr lang="en-US" altLang="en-US" sz="1800" baseline="30000" dirty="0">
                  <a:latin typeface="Arial" panose="020B0604020202020204" pitchFamily="34" charset="0"/>
                  <a:sym typeface="Symbol" panose="05050102010706020507" pitchFamily="18" charset="2"/>
                </a:rPr>
                <a:t>. 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y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a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38" name="TextBox 11"/>
            <p:cNvSpPr txBox="1">
              <a:spLocks noChangeArrowheads="1"/>
            </p:cNvSpPr>
            <p:nvPr/>
          </p:nvSpPr>
          <p:spPr bwMode="auto">
            <a:xfrm>
              <a:off x="113957" y="967145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>
                  <a:latin typeface="Arial" panose="020B0604020202020204" pitchFamily="34" charset="0"/>
                </a:rPr>
                <a:t>u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 = 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(W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u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 [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x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, y</a:t>
              </a:r>
              <a:r>
                <a:rPr lang="en-US" altLang="en-US" sz="1800" baseline="-25000" dirty="0">
                  <a:latin typeface="Arial" panose="020B0604020202020204" pitchFamily="34" charset="0"/>
                  <a:sym typeface="Symbol" panose="05050102010706020507" pitchFamily="18" charset="2"/>
                </a:rPr>
                <a:t>t-1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] + </a:t>
              </a:r>
              <a:r>
                <a:rPr lang="en-US" altLang="en-US" sz="1800" dirty="0" err="1">
                  <a:latin typeface="Arial" panose="020B0604020202020204" pitchFamily="34" charset="0"/>
                  <a:sym typeface="Symbol" panose="05050102010706020507" pitchFamily="18" charset="2"/>
                </a:rPr>
                <a:t>b</a:t>
              </a:r>
              <a:r>
                <a:rPr lang="en-US" altLang="en-US" sz="1800" baseline="-25000" dirty="0" err="1">
                  <a:latin typeface="Arial" panose="020B0604020202020204" pitchFamily="34" charset="0"/>
                  <a:sym typeface="Symbol" panose="05050102010706020507" pitchFamily="18" charset="2"/>
                </a:rPr>
                <a:t>u</a:t>
              </a:r>
              <a:r>
                <a:rPr lang="en-US" altLang="en-US" sz="1800" dirty="0">
                  <a:latin typeface="Arial" panose="020B0604020202020204" pitchFamily="34" charset="0"/>
                  <a:sym typeface="Symbol" panose="05050102010706020507" pitchFamily="18" charset="2"/>
                </a:rPr>
                <a:t>)</a:t>
              </a:r>
              <a:endParaRPr lang="en-US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39" name="TextBox 11"/>
            <p:cNvSpPr txBox="1">
              <a:spLocks noChangeArrowheads="1"/>
            </p:cNvSpPr>
            <p:nvPr/>
          </p:nvSpPr>
          <p:spPr bwMode="auto">
            <a:xfrm>
              <a:off x="113957" y="1369011"/>
              <a:ext cx="2607640" cy="369332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 err="1">
                  <a:latin typeface="Arial" panose="020B0604020202020204" pitchFamily="34" charset="0"/>
                </a:rPr>
                <a:t>y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 = (1 - </a:t>
              </a:r>
              <a:r>
                <a:rPr lang="en-US" altLang="en-US" sz="1800" dirty="0" err="1">
                  <a:latin typeface="Arial" panose="020B0604020202020204" pitchFamily="34" charset="0"/>
                </a:rPr>
                <a:t>u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dirty="0">
                  <a:latin typeface="Arial" panose="020B0604020202020204" pitchFamily="34" charset="0"/>
                </a:rPr>
                <a:t>) </a:t>
              </a:r>
              <a:r>
                <a:rPr lang="en-US" altLang="en-US" sz="1800" baseline="30000" dirty="0">
                  <a:latin typeface="Arial" panose="020B0604020202020204" pitchFamily="34" charset="0"/>
                </a:rPr>
                <a:t>.</a:t>
              </a:r>
              <a:r>
                <a:rPr lang="en-US" altLang="en-US" sz="1800" dirty="0">
                  <a:latin typeface="Arial" panose="020B0604020202020204" pitchFamily="34" charset="0"/>
                </a:rPr>
                <a:t> y</a:t>
              </a:r>
              <a:r>
                <a:rPr lang="en-US" altLang="en-US" sz="1800" baseline="-25000" dirty="0">
                  <a:latin typeface="Arial" panose="020B0604020202020204" pitchFamily="34" charset="0"/>
                </a:rPr>
                <a:t>t-1</a:t>
              </a:r>
              <a:r>
                <a:rPr lang="en-US" altLang="en-US" sz="1800" dirty="0">
                  <a:latin typeface="Arial" panose="020B0604020202020204" pitchFamily="34" charset="0"/>
                </a:rPr>
                <a:t> + </a:t>
              </a:r>
              <a:r>
                <a:rPr lang="en-US" altLang="en-US" sz="1800" dirty="0" err="1">
                  <a:latin typeface="Arial" panose="020B0604020202020204" pitchFamily="34" charset="0"/>
                </a:rPr>
                <a:t>u</a:t>
              </a:r>
              <a:r>
                <a:rPr lang="en-US" altLang="en-US" sz="1800" baseline="-25000" dirty="0" err="1">
                  <a:latin typeface="Arial" panose="020B0604020202020204" pitchFamily="34" charset="0"/>
                </a:rPr>
                <a:t>t</a:t>
              </a:r>
              <a:r>
                <a:rPr lang="en-US" altLang="en-US" sz="1800" baseline="-25000" dirty="0">
                  <a:latin typeface="Arial" panose="020B0604020202020204" pitchFamily="34" charset="0"/>
                </a:rPr>
                <a:t> </a:t>
              </a:r>
              <a:r>
                <a:rPr lang="en-US" altLang="en-US" sz="1800" baseline="30000" dirty="0">
                  <a:latin typeface="Arial" panose="020B0604020202020204" pitchFamily="34" charset="0"/>
                </a:rPr>
                <a:t>. </a:t>
              </a:r>
              <a:r>
                <a:rPr lang="en-US" altLang="en-US" sz="1800" dirty="0">
                  <a:latin typeface="Arial" panose="020B0604020202020204" pitchFamily="34" charset="0"/>
                </a:rPr>
                <a:t>a</a:t>
              </a:r>
              <a:r>
                <a:rPr lang="en-US" altLang="en-US" sz="1800" baseline="-25000" dirty="0">
                  <a:latin typeface="Arial" panose="020B0604020202020204" pitchFamily="34" charset="0"/>
                </a:rPr>
                <a:t>t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305657" y="2652718"/>
            <a:ext cx="2600218" cy="2862322"/>
            <a:chOff x="6305657" y="2652718"/>
            <a:chExt cx="2600218" cy="2862322"/>
          </a:xfrm>
        </p:grpSpPr>
        <p:grpSp>
          <p:nvGrpSpPr>
            <p:cNvPr id="40" name="Group 39"/>
            <p:cNvGrpSpPr/>
            <p:nvPr/>
          </p:nvGrpSpPr>
          <p:grpSpPr>
            <a:xfrm>
              <a:off x="6305657" y="2652718"/>
              <a:ext cx="2600218" cy="2862322"/>
              <a:chOff x="6343757" y="2652718"/>
              <a:chExt cx="2600218" cy="2862322"/>
            </a:xfrm>
          </p:grpSpPr>
          <p:sp>
            <p:nvSpPr>
              <p:cNvPr id="41" name="TextBox 11"/>
              <p:cNvSpPr txBox="1">
                <a:spLocks noChangeArrowheads="1"/>
              </p:cNvSpPr>
              <p:nvPr/>
            </p:nvSpPr>
            <p:spPr bwMode="auto">
              <a:xfrm>
                <a:off x="6343757" y="2652718"/>
                <a:ext cx="2600218" cy="2862322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 dirty="0" smtClean="0">
                  <a:latin typeface="Arial" panose="020B0604020202020204" pitchFamily="34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TextBox 41"/>
                  <p:cNvSpPr txBox="1"/>
                  <p:nvPr/>
                </p:nvSpPr>
                <p:spPr>
                  <a:xfrm>
                    <a:off x="6381267" y="2689574"/>
                    <a:ext cx="1294778" cy="823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 err="1" smtClean="0"/>
                      <a:t>W</a:t>
                    </a:r>
                    <a:r>
                      <a:rPr lang="en-US" baseline="-25000" dirty="0" err="1" smtClean="0"/>
                      <a:t>r</a:t>
                    </a:r>
                    <a:r>
                      <a:rPr lang="en-US" dirty="0" smtClean="0"/>
                      <a:t> = </a:t>
                    </a:r>
                    <a14:m>
                      <m:oMath xmlns:m="http://schemas.openxmlformats.org/officeDocument/2006/math">
                        <m:d>
                          <m:d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.7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0.3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0.4</m:t>
                                  </m:r>
                                </m:e>
                              </m:mr>
                            </m:m>
                          </m:e>
                        </m:d>
                      </m:oMath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42" name="TextBox 4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81267" y="2689574"/>
                    <a:ext cx="1294778" cy="823110"/>
                  </a:xfrm>
                  <a:prstGeom prst="rect">
                    <a:avLst/>
                  </a:prstGeom>
                  <a:blipFill>
                    <a:blip r:embed="rId2"/>
                    <a:stretch>
                      <a:fillRect l="-424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3" name="TextBox 42"/>
              <p:cNvSpPr txBox="1"/>
              <p:nvPr/>
            </p:nvSpPr>
            <p:spPr>
              <a:xfrm>
                <a:off x="7707433" y="2916463"/>
                <a:ext cx="9396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 smtClean="0"/>
                  <a:t>b</a:t>
                </a:r>
                <a:r>
                  <a:rPr lang="en-US" baseline="-25000" dirty="0" err="1" smtClean="0"/>
                  <a:t>r</a:t>
                </a:r>
                <a:r>
                  <a:rPr lang="en-US" dirty="0" smtClean="0"/>
                  <a:t> = 0.4</a:t>
                </a:r>
                <a:endParaRPr lang="en-US" dirty="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/>
                <p:cNvSpPr txBox="1"/>
                <p:nvPr/>
              </p:nvSpPr>
              <p:spPr>
                <a:xfrm>
                  <a:off x="6350544" y="3557514"/>
                  <a:ext cx="1327864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err="1" smtClean="0"/>
                    <a:t>a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50544" y="3557514"/>
                  <a:ext cx="1327864" cy="824906"/>
                </a:xfrm>
                <a:prstGeom prst="rect">
                  <a:avLst/>
                </a:prstGeom>
                <a:blipFill>
                  <a:blip r:embed="rId3"/>
                  <a:stretch>
                    <a:fillRect l="-412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7" name="TextBox 46"/>
            <p:cNvSpPr txBox="1"/>
            <p:nvPr/>
          </p:nvSpPr>
          <p:spPr>
            <a:xfrm>
              <a:off x="7676710" y="3784403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a</a:t>
              </a:r>
              <a:r>
                <a:rPr lang="en-US" dirty="0" smtClean="0"/>
                <a:t> = 0.3</a:t>
              </a:r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/>
                <p:cNvSpPr txBox="1"/>
                <p:nvPr/>
              </p:nvSpPr>
              <p:spPr>
                <a:xfrm>
                  <a:off x="6386495" y="4469251"/>
                  <a:ext cx="1332288" cy="82490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W</a:t>
                  </a:r>
                  <a:r>
                    <a:rPr lang="en-US" baseline="-25000" dirty="0" smtClean="0"/>
                    <a:t>u</a:t>
                  </a:r>
                  <a:r>
                    <a:rPr lang="en-US" dirty="0" smtClean="0"/>
                    <a:t> =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0" name="TextBox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6495" y="4469251"/>
                  <a:ext cx="1332288" cy="824906"/>
                </a:xfrm>
                <a:prstGeom prst="rect">
                  <a:avLst/>
                </a:prstGeom>
                <a:blipFill>
                  <a:blip r:embed="rId4"/>
                  <a:stretch>
                    <a:fillRect l="-412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1" name="TextBox 50"/>
            <p:cNvSpPr txBox="1"/>
            <p:nvPr/>
          </p:nvSpPr>
          <p:spPr>
            <a:xfrm>
              <a:off x="7712661" y="4696140"/>
              <a:ext cx="9813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</a:t>
              </a:r>
              <a:r>
                <a:rPr lang="en-US" baseline="-25000" dirty="0" err="1" smtClean="0"/>
                <a:t>u</a:t>
              </a:r>
              <a:r>
                <a:rPr lang="en-US" dirty="0" smtClean="0"/>
                <a:t> = 0.5</a:t>
              </a:r>
              <a:endParaRPr lang="en-US" dirty="0"/>
            </a:p>
          </p:txBody>
        </p:sp>
      </p:grpSp>
      <p:sp>
        <p:nvSpPr>
          <p:cNvPr id="33" name="Text Box 39"/>
          <p:cNvSpPr txBox="1">
            <a:spLocks noChangeArrowheads="1"/>
          </p:cNvSpPr>
          <p:nvPr/>
        </p:nvSpPr>
        <p:spPr bwMode="auto">
          <a:xfrm>
            <a:off x="7844176" y="1793953"/>
            <a:ext cx="680140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1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4" name="Text Box 39"/>
          <p:cNvSpPr txBox="1">
            <a:spLocks noChangeArrowheads="1"/>
          </p:cNvSpPr>
          <p:nvPr/>
        </p:nvSpPr>
        <p:spPr bwMode="auto">
          <a:xfrm>
            <a:off x="7769154" y="2177149"/>
            <a:ext cx="894772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0.2690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52" name="Text Box 39"/>
          <p:cNvSpPr txBox="1">
            <a:spLocks noChangeArrowheads="1"/>
          </p:cNvSpPr>
          <p:nvPr/>
        </p:nvSpPr>
        <p:spPr bwMode="auto">
          <a:xfrm>
            <a:off x="4663397" y="4148722"/>
            <a:ext cx="168979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r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= </a:t>
            </a:r>
            <a:r>
              <a:rPr lang="en-US" altLang="en-US" sz="1800" dirty="0">
                <a:latin typeface="Arial" panose="020B0604020202020204" pitchFamily="34" charset="0"/>
              </a:rPr>
              <a:t>0.7803</a:t>
            </a:r>
          </a:p>
        </p:txBody>
      </p:sp>
      <p:sp>
        <p:nvSpPr>
          <p:cNvPr id="56" name="Text Box 39"/>
          <p:cNvSpPr txBox="1">
            <a:spLocks noChangeArrowheads="1"/>
          </p:cNvSpPr>
          <p:nvPr/>
        </p:nvSpPr>
        <p:spPr bwMode="auto">
          <a:xfrm>
            <a:off x="4673257" y="4570968"/>
            <a:ext cx="1667325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a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 = </a:t>
            </a:r>
            <a:r>
              <a:rPr lang="en-US" altLang="en-US" sz="1800" dirty="0">
                <a:latin typeface="Arial" panose="020B0604020202020204" pitchFamily="34" charset="0"/>
              </a:rPr>
              <a:t>0.6606</a:t>
            </a:r>
          </a:p>
        </p:txBody>
      </p:sp>
      <p:sp>
        <p:nvSpPr>
          <p:cNvPr id="59" name="Text Box 39"/>
          <p:cNvSpPr txBox="1">
            <a:spLocks noChangeArrowheads="1"/>
          </p:cNvSpPr>
          <p:nvPr/>
        </p:nvSpPr>
        <p:spPr bwMode="auto">
          <a:xfrm>
            <a:off x="4657376" y="4993214"/>
            <a:ext cx="1683206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u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 </a:t>
            </a:r>
            <a:r>
              <a:rPr lang="en-US" altLang="en-US" sz="1800" dirty="0" smtClean="0">
                <a:latin typeface="Arial" panose="020B0604020202020204" pitchFamily="34" charset="0"/>
              </a:rPr>
              <a:t>= </a:t>
            </a:r>
            <a:r>
              <a:rPr lang="en-US" altLang="en-US" sz="1800" dirty="0">
                <a:latin typeface="Arial" panose="020B0604020202020204" pitchFamily="34" charset="0"/>
              </a:rPr>
              <a:t>0.7285</a:t>
            </a:r>
          </a:p>
        </p:txBody>
      </p:sp>
      <p:sp>
        <p:nvSpPr>
          <p:cNvPr id="54" name="Text Box 39"/>
          <p:cNvSpPr txBox="1">
            <a:spLocks noChangeArrowheads="1"/>
          </p:cNvSpPr>
          <p:nvPr/>
        </p:nvSpPr>
        <p:spPr bwMode="auto">
          <a:xfrm>
            <a:off x="4623672" y="5426629"/>
            <a:ext cx="1726872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</a:t>
            </a:r>
            <a:r>
              <a:rPr lang="en-US" altLang="en-US" sz="1800" dirty="0">
                <a:latin typeface="Arial" panose="020B0604020202020204" pitchFamily="34" charset="0"/>
              </a:rPr>
              <a:t>= </a:t>
            </a:r>
            <a:r>
              <a:rPr lang="en-US" altLang="en-US" sz="1800" dirty="0" smtClean="0">
                <a:latin typeface="Arial" panose="020B0604020202020204" pitchFamily="34" charset="0"/>
              </a:rPr>
              <a:t>0.5543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2" name="Text Box 39"/>
          <p:cNvSpPr txBox="1">
            <a:spLocks noChangeArrowheads="1"/>
          </p:cNvSpPr>
          <p:nvPr/>
        </p:nvSpPr>
        <p:spPr bwMode="auto">
          <a:xfrm>
            <a:off x="138454" y="2286000"/>
            <a:ext cx="1934161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Error = y</a:t>
            </a:r>
            <a:r>
              <a:rPr lang="en-US" altLang="en-US" sz="1800" baseline="-25000" dirty="0" smtClean="0">
                <a:latin typeface="Arial" panose="020B0604020202020204" pitchFamily="34" charset="0"/>
              </a:rPr>
              <a:t>2</a:t>
            </a:r>
            <a:r>
              <a:rPr lang="en-US" altLang="en-US" sz="1800" dirty="0" smtClean="0">
                <a:latin typeface="Arial" panose="020B0604020202020204" pitchFamily="34" charset="0"/>
              </a:rPr>
              <a:t> - y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5" name="Text Box 39"/>
          <p:cNvSpPr txBox="1">
            <a:spLocks noChangeArrowheads="1"/>
          </p:cNvSpPr>
          <p:nvPr/>
        </p:nvSpPr>
        <p:spPr bwMode="auto">
          <a:xfrm>
            <a:off x="153470" y="2681680"/>
            <a:ext cx="2361130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      = 0.5543 – 0.5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8" name="Text Box 39"/>
          <p:cNvSpPr txBox="1">
            <a:spLocks noChangeArrowheads="1"/>
          </p:cNvSpPr>
          <p:nvPr/>
        </p:nvSpPr>
        <p:spPr bwMode="auto">
          <a:xfrm>
            <a:off x="160675" y="3115546"/>
            <a:ext cx="2361130" cy="36933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         = 0.0543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8069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45" grpId="0" animBg="1"/>
      <p:bldP spid="48" grpId="0" animBg="1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Similar to the “neural network”, GRU could also have multiple layers and have multiple memory units in each layer.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RNN</a:t>
            </a: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B977DA-0E0B-4A69-B481-E3DC633E6D30}" type="slidenum">
              <a:rPr lang="zh-TW" altLang="en-US" smtClean="0"/>
              <a:pPr>
                <a:defRPr/>
              </a:pPr>
              <a:t>104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900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RNN</a:t>
            </a:r>
            <a:endParaRPr lang="en-US" altLang="zh-TW" dirty="0"/>
          </a:p>
        </p:txBody>
      </p:sp>
      <p:sp>
        <p:nvSpPr>
          <p:cNvPr id="3481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3E68601-78F5-4669-B0C1-E1B5B3214883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105</a:t>
            </a:fld>
            <a:endParaRPr lang="en-US" altLang="zh-TW" sz="1400" smtClean="0"/>
          </a:p>
        </p:txBody>
      </p:sp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Multi-layer RNN</a:t>
            </a:r>
          </a:p>
        </p:txBody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4822" name="Rectangle 4"/>
          <p:cNvSpPr>
            <a:spLocks noChangeArrowheads="1"/>
          </p:cNvSpPr>
          <p:nvPr/>
        </p:nvSpPr>
        <p:spPr bwMode="auto">
          <a:xfrm>
            <a:off x="3219450" y="1933575"/>
            <a:ext cx="2133600" cy="17526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RNN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4823" name="Line 5"/>
          <p:cNvSpPr>
            <a:spLocks noChangeShapeType="1"/>
          </p:cNvSpPr>
          <p:nvPr/>
        </p:nvSpPr>
        <p:spPr bwMode="auto">
          <a:xfrm>
            <a:off x="2457450" y="25146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4" name="Line 6"/>
          <p:cNvSpPr>
            <a:spLocks noChangeShapeType="1"/>
          </p:cNvSpPr>
          <p:nvPr/>
        </p:nvSpPr>
        <p:spPr bwMode="auto">
          <a:xfrm>
            <a:off x="2457450" y="30480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5" name="Line 7"/>
          <p:cNvSpPr>
            <a:spLocks noChangeShapeType="1"/>
          </p:cNvSpPr>
          <p:nvPr/>
        </p:nvSpPr>
        <p:spPr bwMode="auto">
          <a:xfrm>
            <a:off x="5353050" y="292417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6" name="Text Box 8"/>
          <p:cNvSpPr txBox="1">
            <a:spLocks noChangeArrowheads="1"/>
          </p:cNvSpPr>
          <p:nvPr/>
        </p:nvSpPr>
        <p:spPr bwMode="auto">
          <a:xfrm>
            <a:off x="2000250" y="1905000"/>
            <a:ext cx="679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input</a:t>
            </a:r>
          </a:p>
        </p:txBody>
      </p:sp>
      <p:sp>
        <p:nvSpPr>
          <p:cNvPr id="34827" name="Text Box 9"/>
          <p:cNvSpPr txBox="1">
            <a:spLocks noChangeArrowheads="1"/>
          </p:cNvSpPr>
          <p:nvPr/>
        </p:nvSpPr>
        <p:spPr bwMode="auto">
          <a:xfrm>
            <a:off x="5962650" y="2314575"/>
            <a:ext cx="819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output</a:t>
            </a:r>
          </a:p>
        </p:txBody>
      </p:sp>
      <p:sp>
        <p:nvSpPr>
          <p:cNvPr id="34828" name="Text Box 10"/>
          <p:cNvSpPr txBox="1">
            <a:spLocks noChangeArrowheads="1"/>
          </p:cNvSpPr>
          <p:nvPr/>
        </p:nvSpPr>
        <p:spPr bwMode="auto">
          <a:xfrm>
            <a:off x="2151063" y="2300288"/>
            <a:ext cx="3825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x</a:t>
            </a:r>
            <a:r>
              <a:rPr lang="en-US" altLang="en-US" sz="1800" baseline="-250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34829" name="Text Box 11"/>
          <p:cNvSpPr txBox="1">
            <a:spLocks noChangeArrowheads="1"/>
          </p:cNvSpPr>
          <p:nvPr/>
        </p:nvSpPr>
        <p:spPr bwMode="auto">
          <a:xfrm>
            <a:off x="2152650" y="2862263"/>
            <a:ext cx="3825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x</a:t>
            </a:r>
            <a:r>
              <a:rPr lang="en-US" altLang="en-US" sz="1800" baseline="-2500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34830" name="Text Box 12"/>
          <p:cNvSpPr txBox="1">
            <a:spLocks noChangeArrowheads="1"/>
          </p:cNvSpPr>
          <p:nvPr/>
        </p:nvSpPr>
        <p:spPr bwMode="auto">
          <a:xfrm>
            <a:off x="6191250" y="2727325"/>
            <a:ext cx="298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y</a:t>
            </a:r>
            <a:endParaRPr lang="en-US" altLang="en-US" sz="1800" baseline="-25000">
              <a:latin typeface="Arial" panose="020B0604020202020204" pitchFamily="34" charset="0"/>
            </a:endParaRPr>
          </a:p>
        </p:txBody>
      </p:sp>
      <p:sp>
        <p:nvSpPr>
          <p:cNvPr id="34831" name="Line 13"/>
          <p:cNvSpPr>
            <a:spLocks noChangeShapeType="1"/>
          </p:cNvSpPr>
          <p:nvPr/>
        </p:nvSpPr>
        <p:spPr bwMode="auto">
          <a:xfrm>
            <a:off x="2362200" y="484822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2" name="Line 14"/>
          <p:cNvSpPr>
            <a:spLocks noChangeShapeType="1"/>
          </p:cNvSpPr>
          <p:nvPr/>
        </p:nvSpPr>
        <p:spPr bwMode="auto">
          <a:xfrm>
            <a:off x="2362200" y="538162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3" name="Line 15"/>
          <p:cNvSpPr>
            <a:spLocks noChangeShapeType="1"/>
          </p:cNvSpPr>
          <p:nvPr/>
        </p:nvSpPr>
        <p:spPr bwMode="auto">
          <a:xfrm>
            <a:off x="5257800" y="52578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4" name="Text Box 16"/>
          <p:cNvSpPr txBox="1">
            <a:spLocks noChangeArrowheads="1"/>
          </p:cNvSpPr>
          <p:nvPr/>
        </p:nvSpPr>
        <p:spPr bwMode="auto">
          <a:xfrm>
            <a:off x="1905000" y="4238625"/>
            <a:ext cx="679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input</a:t>
            </a:r>
          </a:p>
        </p:txBody>
      </p:sp>
      <p:sp>
        <p:nvSpPr>
          <p:cNvPr id="34835" name="Text Box 17"/>
          <p:cNvSpPr txBox="1">
            <a:spLocks noChangeArrowheads="1"/>
          </p:cNvSpPr>
          <p:nvPr/>
        </p:nvSpPr>
        <p:spPr bwMode="auto">
          <a:xfrm>
            <a:off x="5867400" y="4648200"/>
            <a:ext cx="819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output</a:t>
            </a:r>
          </a:p>
        </p:txBody>
      </p:sp>
      <p:sp>
        <p:nvSpPr>
          <p:cNvPr id="34836" name="Text Box 18"/>
          <p:cNvSpPr txBox="1">
            <a:spLocks noChangeArrowheads="1"/>
          </p:cNvSpPr>
          <p:nvPr/>
        </p:nvSpPr>
        <p:spPr bwMode="auto">
          <a:xfrm>
            <a:off x="2055813" y="4633913"/>
            <a:ext cx="3825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x</a:t>
            </a:r>
            <a:r>
              <a:rPr lang="en-US" altLang="en-US" sz="1800" baseline="-250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34837" name="Text Box 19"/>
          <p:cNvSpPr txBox="1">
            <a:spLocks noChangeArrowheads="1"/>
          </p:cNvSpPr>
          <p:nvPr/>
        </p:nvSpPr>
        <p:spPr bwMode="auto">
          <a:xfrm>
            <a:off x="2057400" y="5195888"/>
            <a:ext cx="3825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x</a:t>
            </a:r>
            <a:r>
              <a:rPr lang="en-US" altLang="en-US" sz="1800" baseline="-2500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34838" name="Text Box 20"/>
          <p:cNvSpPr txBox="1">
            <a:spLocks noChangeArrowheads="1"/>
          </p:cNvSpPr>
          <p:nvPr/>
        </p:nvSpPr>
        <p:spPr bwMode="auto">
          <a:xfrm>
            <a:off x="6096000" y="5060950"/>
            <a:ext cx="298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y</a:t>
            </a:r>
            <a:endParaRPr lang="en-US" altLang="en-US" sz="1800" baseline="-25000">
              <a:latin typeface="Arial" panose="020B0604020202020204" pitchFamily="34" charset="0"/>
            </a:endParaRPr>
          </a:p>
        </p:txBody>
      </p:sp>
      <p:sp>
        <p:nvSpPr>
          <p:cNvPr id="34839" name="Oval 21"/>
          <p:cNvSpPr>
            <a:spLocks noChangeArrowheads="1"/>
          </p:cNvSpPr>
          <p:nvPr/>
        </p:nvSpPr>
        <p:spPr bwMode="auto">
          <a:xfrm>
            <a:off x="3200400" y="4197350"/>
            <a:ext cx="1981200" cy="1898650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Memory Unit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grpSp>
        <p:nvGrpSpPr>
          <p:cNvPr id="25" name="Group 14"/>
          <p:cNvGrpSpPr>
            <a:grpSpLocks/>
          </p:cNvGrpSpPr>
          <p:nvPr/>
        </p:nvGrpSpPr>
        <p:grpSpPr bwMode="auto">
          <a:xfrm>
            <a:off x="4286251" y="1660227"/>
            <a:ext cx="1494386" cy="2271763"/>
            <a:chOff x="3830053" y="2667000"/>
            <a:chExt cx="1199147" cy="2795493"/>
          </a:xfrm>
        </p:grpSpPr>
        <p:cxnSp>
          <p:nvCxnSpPr>
            <p:cNvPr id="26" name="Straight Connector 25"/>
            <p:cNvCxnSpPr>
              <a:stCxn id="34822" idx="0"/>
            </p:cNvCxnSpPr>
            <p:nvPr/>
          </p:nvCxnSpPr>
          <p:spPr>
            <a:xfrm flipV="1">
              <a:off x="3830053" y="2686902"/>
              <a:ext cx="0" cy="31646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3830053" y="2667000"/>
              <a:ext cx="11991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5029200" y="2667000"/>
              <a:ext cx="0" cy="279549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H="1">
              <a:off x="3830053" y="5462493"/>
              <a:ext cx="11991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>
              <a:endCxn id="34822" idx="2"/>
            </p:cNvCxnSpPr>
            <p:nvPr/>
          </p:nvCxnSpPr>
          <p:spPr>
            <a:xfrm flipV="1">
              <a:off x="3830053" y="5160008"/>
              <a:ext cx="0" cy="30248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9875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RNN</a:t>
            </a:r>
            <a:endParaRPr lang="en-US" altLang="zh-TW" dirty="0"/>
          </a:p>
        </p:txBody>
      </p:sp>
      <p:sp>
        <p:nvSpPr>
          <p:cNvPr id="3584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960A845-C604-4E5D-A26F-59BDB453650D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106</a:t>
            </a:fld>
            <a:endParaRPr lang="en-US" altLang="zh-TW" sz="1400" smtClean="0"/>
          </a:p>
        </p:txBody>
      </p:sp>
      <p:sp>
        <p:nvSpPr>
          <p:cNvPr id="358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Multi-layer RNN</a:t>
            </a:r>
            <a:endParaRPr lang="en-US" altLang="en-US" dirty="0" smtClean="0"/>
          </a:p>
        </p:txBody>
      </p:sp>
      <p:sp>
        <p:nvSpPr>
          <p:cNvPr id="3584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5846" name="Rectangle 4"/>
          <p:cNvSpPr>
            <a:spLocks noChangeArrowheads="1"/>
          </p:cNvSpPr>
          <p:nvPr/>
        </p:nvSpPr>
        <p:spPr bwMode="auto">
          <a:xfrm>
            <a:off x="3219450" y="1933575"/>
            <a:ext cx="2133600" cy="17526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RNN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5847" name="Line 5"/>
          <p:cNvSpPr>
            <a:spLocks noChangeShapeType="1"/>
          </p:cNvSpPr>
          <p:nvPr/>
        </p:nvSpPr>
        <p:spPr bwMode="auto">
          <a:xfrm>
            <a:off x="2457450" y="25146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8" name="Line 6"/>
          <p:cNvSpPr>
            <a:spLocks noChangeShapeType="1"/>
          </p:cNvSpPr>
          <p:nvPr/>
        </p:nvSpPr>
        <p:spPr bwMode="auto">
          <a:xfrm>
            <a:off x="2457450" y="30480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9" name="Line 7"/>
          <p:cNvSpPr>
            <a:spLocks noChangeShapeType="1"/>
          </p:cNvSpPr>
          <p:nvPr/>
        </p:nvSpPr>
        <p:spPr bwMode="auto">
          <a:xfrm>
            <a:off x="5353050" y="292417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0" name="Text Box 8"/>
          <p:cNvSpPr txBox="1">
            <a:spLocks noChangeArrowheads="1"/>
          </p:cNvSpPr>
          <p:nvPr/>
        </p:nvSpPr>
        <p:spPr bwMode="auto">
          <a:xfrm>
            <a:off x="2000250" y="1905000"/>
            <a:ext cx="679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input</a:t>
            </a:r>
          </a:p>
        </p:txBody>
      </p:sp>
      <p:sp>
        <p:nvSpPr>
          <p:cNvPr id="35851" name="Text Box 9"/>
          <p:cNvSpPr txBox="1">
            <a:spLocks noChangeArrowheads="1"/>
          </p:cNvSpPr>
          <p:nvPr/>
        </p:nvSpPr>
        <p:spPr bwMode="auto">
          <a:xfrm>
            <a:off x="5962650" y="2314575"/>
            <a:ext cx="819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output</a:t>
            </a:r>
          </a:p>
        </p:txBody>
      </p:sp>
      <p:sp>
        <p:nvSpPr>
          <p:cNvPr id="35852" name="Text Box 10"/>
          <p:cNvSpPr txBox="1">
            <a:spLocks noChangeArrowheads="1"/>
          </p:cNvSpPr>
          <p:nvPr/>
        </p:nvSpPr>
        <p:spPr bwMode="auto">
          <a:xfrm>
            <a:off x="2151063" y="2300288"/>
            <a:ext cx="3825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x</a:t>
            </a:r>
            <a:r>
              <a:rPr lang="en-US" altLang="en-US" sz="1800" baseline="-250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35853" name="Text Box 11"/>
          <p:cNvSpPr txBox="1">
            <a:spLocks noChangeArrowheads="1"/>
          </p:cNvSpPr>
          <p:nvPr/>
        </p:nvSpPr>
        <p:spPr bwMode="auto">
          <a:xfrm>
            <a:off x="2152650" y="2862263"/>
            <a:ext cx="3825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x</a:t>
            </a:r>
            <a:r>
              <a:rPr lang="en-US" altLang="en-US" sz="1800" baseline="-2500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35854" name="Text Box 12"/>
          <p:cNvSpPr txBox="1">
            <a:spLocks noChangeArrowheads="1"/>
          </p:cNvSpPr>
          <p:nvPr/>
        </p:nvSpPr>
        <p:spPr bwMode="auto">
          <a:xfrm>
            <a:off x="6191250" y="2727325"/>
            <a:ext cx="298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y</a:t>
            </a:r>
            <a:endParaRPr lang="en-US" altLang="en-US" sz="1800" baseline="-25000">
              <a:latin typeface="Arial" panose="020B0604020202020204" pitchFamily="34" charset="0"/>
            </a:endParaRPr>
          </a:p>
        </p:txBody>
      </p:sp>
      <p:sp>
        <p:nvSpPr>
          <p:cNvPr id="35855" name="Line 15"/>
          <p:cNvSpPr>
            <a:spLocks noChangeShapeType="1"/>
          </p:cNvSpPr>
          <p:nvPr/>
        </p:nvSpPr>
        <p:spPr bwMode="auto">
          <a:xfrm>
            <a:off x="5181600" y="5164138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6" name="Text Box 16"/>
          <p:cNvSpPr txBox="1">
            <a:spLocks noChangeArrowheads="1"/>
          </p:cNvSpPr>
          <p:nvPr/>
        </p:nvSpPr>
        <p:spPr bwMode="auto">
          <a:xfrm>
            <a:off x="1905000" y="4238625"/>
            <a:ext cx="679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input</a:t>
            </a:r>
          </a:p>
        </p:txBody>
      </p:sp>
      <p:sp>
        <p:nvSpPr>
          <p:cNvPr id="35857" name="Text Box 17"/>
          <p:cNvSpPr txBox="1">
            <a:spLocks noChangeArrowheads="1"/>
          </p:cNvSpPr>
          <p:nvPr/>
        </p:nvSpPr>
        <p:spPr bwMode="auto">
          <a:xfrm>
            <a:off x="5791200" y="4554538"/>
            <a:ext cx="819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output</a:t>
            </a:r>
          </a:p>
        </p:txBody>
      </p:sp>
      <p:sp>
        <p:nvSpPr>
          <p:cNvPr id="35858" name="Text Box 18"/>
          <p:cNvSpPr txBox="1">
            <a:spLocks noChangeArrowheads="1"/>
          </p:cNvSpPr>
          <p:nvPr/>
        </p:nvSpPr>
        <p:spPr bwMode="auto">
          <a:xfrm>
            <a:off x="2055813" y="4633913"/>
            <a:ext cx="3825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x</a:t>
            </a:r>
            <a:r>
              <a:rPr lang="en-US" altLang="en-US" sz="1800" baseline="-250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35859" name="Text Box 19"/>
          <p:cNvSpPr txBox="1">
            <a:spLocks noChangeArrowheads="1"/>
          </p:cNvSpPr>
          <p:nvPr/>
        </p:nvSpPr>
        <p:spPr bwMode="auto">
          <a:xfrm>
            <a:off x="2057400" y="5195888"/>
            <a:ext cx="3825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x</a:t>
            </a:r>
            <a:r>
              <a:rPr lang="en-US" altLang="en-US" sz="1800" baseline="-2500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35860" name="Text Box 20"/>
          <p:cNvSpPr txBox="1">
            <a:spLocks noChangeArrowheads="1"/>
          </p:cNvSpPr>
          <p:nvPr/>
        </p:nvSpPr>
        <p:spPr bwMode="auto">
          <a:xfrm>
            <a:off x="6019800" y="4967288"/>
            <a:ext cx="298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y</a:t>
            </a:r>
            <a:endParaRPr lang="en-US" altLang="en-US" sz="1800" baseline="-25000">
              <a:latin typeface="Arial" panose="020B0604020202020204" pitchFamily="34" charset="0"/>
            </a:endParaRPr>
          </a:p>
        </p:txBody>
      </p:sp>
      <p:sp>
        <p:nvSpPr>
          <p:cNvPr id="35861" name="Oval 21"/>
          <p:cNvSpPr>
            <a:spLocks noChangeArrowheads="1"/>
          </p:cNvSpPr>
          <p:nvPr/>
        </p:nvSpPr>
        <p:spPr bwMode="auto">
          <a:xfrm>
            <a:off x="3244850" y="4956175"/>
            <a:ext cx="392113" cy="344488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5862" name="Oval 24"/>
          <p:cNvSpPr>
            <a:spLocks noChangeArrowheads="1"/>
          </p:cNvSpPr>
          <p:nvPr/>
        </p:nvSpPr>
        <p:spPr bwMode="auto">
          <a:xfrm>
            <a:off x="4724400" y="4935538"/>
            <a:ext cx="392113" cy="344487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5863" name="Line 25"/>
          <p:cNvSpPr>
            <a:spLocks noChangeShapeType="1"/>
          </p:cNvSpPr>
          <p:nvPr/>
        </p:nvSpPr>
        <p:spPr bwMode="auto">
          <a:xfrm>
            <a:off x="3668713" y="5129213"/>
            <a:ext cx="10556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64" name="Line 27"/>
          <p:cNvSpPr>
            <a:spLocks noChangeShapeType="1"/>
          </p:cNvSpPr>
          <p:nvPr/>
        </p:nvSpPr>
        <p:spPr bwMode="auto">
          <a:xfrm>
            <a:off x="2362200" y="4876800"/>
            <a:ext cx="857250" cy="2524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65" name="Line 28"/>
          <p:cNvSpPr>
            <a:spLocks noChangeShapeType="1"/>
          </p:cNvSpPr>
          <p:nvPr/>
        </p:nvSpPr>
        <p:spPr bwMode="auto">
          <a:xfrm flipV="1">
            <a:off x="2362200" y="5213350"/>
            <a:ext cx="817563" cy="12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9" name="Group 14"/>
          <p:cNvGrpSpPr>
            <a:grpSpLocks/>
          </p:cNvGrpSpPr>
          <p:nvPr/>
        </p:nvGrpSpPr>
        <p:grpSpPr bwMode="auto">
          <a:xfrm>
            <a:off x="4286251" y="1660227"/>
            <a:ext cx="1494386" cy="2271763"/>
            <a:chOff x="3830053" y="2667000"/>
            <a:chExt cx="1199147" cy="2795493"/>
          </a:xfrm>
        </p:grpSpPr>
        <p:cxnSp>
          <p:nvCxnSpPr>
            <p:cNvPr id="30" name="Straight Connector 29"/>
            <p:cNvCxnSpPr/>
            <p:nvPr/>
          </p:nvCxnSpPr>
          <p:spPr>
            <a:xfrm flipV="1">
              <a:off x="3830053" y="2686902"/>
              <a:ext cx="0" cy="31646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3830053" y="2667000"/>
              <a:ext cx="11991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029200" y="2667000"/>
              <a:ext cx="0" cy="279549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H="1">
              <a:off x="3830053" y="5462493"/>
              <a:ext cx="11991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 flipV="1">
              <a:off x="3830053" y="5160008"/>
              <a:ext cx="0" cy="30248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3856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RNN</a:t>
            </a:r>
            <a:endParaRPr lang="en-US" altLang="zh-TW" dirty="0"/>
          </a:p>
        </p:txBody>
      </p:sp>
      <p:sp>
        <p:nvSpPr>
          <p:cNvPr id="3686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83FF5AE-33E6-429B-8905-F3BA12791448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107</a:t>
            </a:fld>
            <a:endParaRPr lang="en-US" altLang="zh-TW" sz="1400" smtClean="0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Multi-layer RNN</a:t>
            </a:r>
            <a:endParaRPr lang="en-US" altLang="en-US" dirty="0" smtClean="0"/>
          </a:p>
        </p:txBody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6870" name="Rectangle 4"/>
          <p:cNvSpPr>
            <a:spLocks noChangeArrowheads="1"/>
          </p:cNvSpPr>
          <p:nvPr/>
        </p:nvSpPr>
        <p:spPr bwMode="auto">
          <a:xfrm>
            <a:off x="3219450" y="1933575"/>
            <a:ext cx="2133600" cy="17526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Arial" panose="020B0604020202020204" pitchFamily="34" charset="0"/>
              </a:rPr>
              <a:t>RNN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6871" name="Line 5"/>
          <p:cNvSpPr>
            <a:spLocks noChangeShapeType="1"/>
          </p:cNvSpPr>
          <p:nvPr/>
        </p:nvSpPr>
        <p:spPr bwMode="auto">
          <a:xfrm>
            <a:off x="2457450" y="25146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2" name="Line 6"/>
          <p:cNvSpPr>
            <a:spLocks noChangeShapeType="1"/>
          </p:cNvSpPr>
          <p:nvPr/>
        </p:nvSpPr>
        <p:spPr bwMode="auto">
          <a:xfrm>
            <a:off x="2457450" y="30480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3" name="Line 7"/>
          <p:cNvSpPr>
            <a:spLocks noChangeShapeType="1"/>
          </p:cNvSpPr>
          <p:nvPr/>
        </p:nvSpPr>
        <p:spPr bwMode="auto">
          <a:xfrm>
            <a:off x="5353050" y="292417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4" name="Text Box 8"/>
          <p:cNvSpPr txBox="1">
            <a:spLocks noChangeArrowheads="1"/>
          </p:cNvSpPr>
          <p:nvPr/>
        </p:nvSpPr>
        <p:spPr bwMode="auto">
          <a:xfrm>
            <a:off x="2000250" y="1905000"/>
            <a:ext cx="679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input</a:t>
            </a:r>
          </a:p>
        </p:txBody>
      </p:sp>
      <p:sp>
        <p:nvSpPr>
          <p:cNvPr id="36875" name="Text Box 9"/>
          <p:cNvSpPr txBox="1">
            <a:spLocks noChangeArrowheads="1"/>
          </p:cNvSpPr>
          <p:nvPr/>
        </p:nvSpPr>
        <p:spPr bwMode="auto">
          <a:xfrm>
            <a:off x="5962650" y="2314575"/>
            <a:ext cx="819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output</a:t>
            </a:r>
          </a:p>
        </p:txBody>
      </p:sp>
      <p:sp>
        <p:nvSpPr>
          <p:cNvPr id="36876" name="Text Box 10"/>
          <p:cNvSpPr txBox="1">
            <a:spLocks noChangeArrowheads="1"/>
          </p:cNvSpPr>
          <p:nvPr/>
        </p:nvSpPr>
        <p:spPr bwMode="auto">
          <a:xfrm>
            <a:off x="2151063" y="2300288"/>
            <a:ext cx="3825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x</a:t>
            </a:r>
            <a:r>
              <a:rPr lang="en-US" altLang="en-US" sz="1800" baseline="-250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36877" name="Text Box 11"/>
          <p:cNvSpPr txBox="1">
            <a:spLocks noChangeArrowheads="1"/>
          </p:cNvSpPr>
          <p:nvPr/>
        </p:nvSpPr>
        <p:spPr bwMode="auto">
          <a:xfrm>
            <a:off x="2152650" y="2862263"/>
            <a:ext cx="3825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x</a:t>
            </a:r>
            <a:r>
              <a:rPr lang="en-US" altLang="en-US" sz="1800" baseline="-2500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36878" name="Text Box 12"/>
          <p:cNvSpPr txBox="1">
            <a:spLocks noChangeArrowheads="1"/>
          </p:cNvSpPr>
          <p:nvPr/>
        </p:nvSpPr>
        <p:spPr bwMode="auto">
          <a:xfrm>
            <a:off x="6191250" y="2727325"/>
            <a:ext cx="298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y</a:t>
            </a:r>
            <a:endParaRPr lang="en-US" altLang="en-US" sz="1800" baseline="-25000">
              <a:latin typeface="Arial" panose="020B0604020202020204" pitchFamily="34" charset="0"/>
            </a:endParaRPr>
          </a:p>
        </p:txBody>
      </p:sp>
      <p:sp>
        <p:nvSpPr>
          <p:cNvPr id="36879" name="Line 13"/>
          <p:cNvSpPr>
            <a:spLocks noChangeShapeType="1"/>
          </p:cNvSpPr>
          <p:nvPr/>
        </p:nvSpPr>
        <p:spPr bwMode="auto">
          <a:xfrm>
            <a:off x="2362200" y="484822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0" name="Line 14"/>
          <p:cNvSpPr>
            <a:spLocks noChangeShapeType="1"/>
          </p:cNvSpPr>
          <p:nvPr/>
        </p:nvSpPr>
        <p:spPr bwMode="auto">
          <a:xfrm>
            <a:off x="2362200" y="538162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1" name="Line 15"/>
          <p:cNvSpPr>
            <a:spLocks noChangeShapeType="1"/>
          </p:cNvSpPr>
          <p:nvPr/>
        </p:nvSpPr>
        <p:spPr bwMode="auto">
          <a:xfrm>
            <a:off x="5181600" y="5164138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2" name="Text Box 16"/>
          <p:cNvSpPr txBox="1">
            <a:spLocks noChangeArrowheads="1"/>
          </p:cNvSpPr>
          <p:nvPr/>
        </p:nvSpPr>
        <p:spPr bwMode="auto">
          <a:xfrm>
            <a:off x="1905000" y="4238625"/>
            <a:ext cx="679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input</a:t>
            </a:r>
          </a:p>
        </p:txBody>
      </p:sp>
      <p:sp>
        <p:nvSpPr>
          <p:cNvPr id="36883" name="Text Box 17"/>
          <p:cNvSpPr txBox="1">
            <a:spLocks noChangeArrowheads="1"/>
          </p:cNvSpPr>
          <p:nvPr/>
        </p:nvSpPr>
        <p:spPr bwMode="auto">
          <a:xfrm>
            <a:off x="5791200" y="4554538"/>
            <a:ext cx="819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output</a:t>
            </a:r>
          </a:p>
        </p:txBody>
      </p:sp>
      <p:sp>
        <p:nvSpPr>
          <p:cNvPr id="36884" name="Text Box 18"/>
          <p:cNvSpPr txBox="1">
            <a:spLocks noChangeArrowheads="1"/>
          </p:cNvSpPr>
          <p:nvPr/>
        </p:nvSpPr>
        <p:spPr bwMode="auto">
          <a:xfrm>
            <a:off x="2055813" y="4633913"/>
            <a:ext cx="3825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x</a:t>
            </a:r>
            <a:r>
              <a:rPr lang="en-US" altLang="en-US" sz="1800" baseline="-250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36885" name="Text Box 19"/>
          <p:cNvSpPr txBox="1">
            <a:spLocks noChangeArrowheads="1"/>
          </p:cNvSpPr>
          <p:nvPr/>
        </p:nvSpPr>
        <p:spPr bwMode="auto">
          <a:xfrm>
            <a:off x="2057400" y="5195888"/>
            <a:ext cx="3825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x</a:t>
            </a:r>
            <a:r>
              <a:rPr lang="en-US" altLang="en-US" sz="1800" baseline="-2500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36886" name="Text Box 20"/>
          <p:cNvSpPr txBox="1">
            <a:spLocks noChangeArrowheads="1"/>
          </p:cNvSpPr>
          <p:nvPr/>
        </p:nvSpPr>
        <p:spPr bwMode="auto">
          <a:xfrm>
            <a:off x="6019800" y="4967288"/>
            <a:ext cx="298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y</a:t>
            </a:r>
            <a:endParaRPr lang="en-US" altLang="en-US" sz="1800" baseline="-25000">
              <a:latin typeface="Arial" panose="020B0604020202020204" pitchFamily="34" charset="0"/>
            </a:endParaRPr>
          </a:p>
        </p:txBody>
      </p:sp>
      <p:sp>
        <p:nvSpPr>
          <p:cNvPr id="36887" name="Oval 21"/>
          <p:cNvSpPr>
            <a:spLocks noChangeArrowheads="1"/>
          </p:cNvSpPr>
          <p:nvPr/>
        </p:nvSpPr>
        <p:spPr bwMode="auto">
          <a:xfrm>
            <a:off x="3189288" y="4659313"/>
            <a:ext cx="392112" cy="344487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6888" name="Oval 22"/>
          <p:cNvSpPr>
            <a:spLocks noChangeArrowheads="1"/>
          </p:cNvSpPr>
          <p:nvPr/>
        </p:nvSpPr>
        <p:spPr bwMode="auto">
          <a:xfrm>
            <a:off x="3189288" y="5246688"/>
            <a:ext cx="392112" cy="344487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6889" name="Oval 24"/>
          <p:cNvSpPr>
            <a:spLocks noChangeArrowheads="1"/>
          </p:cNvSpPr>
          <p:nvPr/>
        </p:nvSpPr>
        <p:spPr bwMode="auto">
          <a:xfrm>
            <a:off x="4724400" y="4935538"/>
            <a:ext cx="392113" cy="344487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6890" name="Line 25"/>
          <p:cNvSpPr>
            <a:spLocks noChangeShapeType="1"/>
          </p:cNvSpPr>
          <p:nvPr/>
        </p:nvSpPr>
        <p:spPr bwMode="auto">
          <a:xfrm>
            <a:off x="3581400" y="4800600"/>
            <a:ext cx="1143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91" name="Line 26"/>
          <p:cNvSpPr>
            <a:spLocks noChangeShapeType="1"/>
          </p:cNvSpPr>
          <p:nvPr/>
        </p:nvSpPr>
        <p:spPr bwMode="auto">
          <a:xfrm flipV="1">
            <a:off x="3581400" y="5181600"/>
            <a:ext cx="1066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92" name="Line 27"/>
          <p:cNvSpPr>
            <a:spLocks noChangeShapeType="1"/>
          </p:cNvSpPr>
          <p:nvPr/>
        </p:nvSpPr>
        <p:spPr bwMode="auto">
          <a:xfrm>
            <a:off x="2362200" y="4876800"/>
            <a:ext cx="762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93" name="Line 28"/>
          <p:cNvSpPr>
            <a:spLocks noChangeShapeType="1"/>
          </p:cNvSpPr>
          <p:nvPr/>
        </p:nvSpPr>
        <p:spPr bwMode="auto">
          <a:xfrm flipV="1">
            <a:off x="2362200" y="4876800"/>
            <a:ext cx="685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2" name="Group 14"/>
          <p:cNvGrpSpPr>
            <a:grpSpLocks/>
          </p:cNvGrpSpPr>
          <p:nvPr/>
        </p:nvGrpSpPr>
        <p:grpSpPr bwMode="auto">
          <a:xfrm>
            <a:off x="4286251" y="1660227"/>
            <a:ext cx="1494386" cy="2271763"/>
            <a:chOff x="3830053" y="2667000"/>
            <a:chExt cx="1199147" cy="2795493"/>
          </a:xfrm>
        </p:grpSpPr>
        <p:cxnSp>
          <p:nvCxnSpPr>
            <p:cNvPr id="33" name="Straight Connector 32"/>
            <p:cNvCxnSpPr/>
            <p:nvPr/>
          </p:nvCxnSpPr>
          <p:spPr>
            <a:xfrm flipV="1">
              <a:off x="3830053" y="2686902"/>
              <a:ext cx="0" cy="31646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3830053" y="2667000"/>
              <a:ext cx="11991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5029200" y="2667000"/>
              <a:ext cx="0" cy="279549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H="1">
              <a:off x="3830053" y="5462493"/>
              <a:ext cx="11991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 flipV="1">
              <a:off x="3830053" y="5160008"/>
              <a:ext cx="0" cy="30248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2999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RNN</a:t>
            </a:r>
            <a:endParaRPr lang="en-US" altLang="zh-TW" dirty="0"/>
          </a:p>
        </p:txBody>
      </p:sp>
      <p:sp>
        <p:nvSpPr>
          <p:cNvPr id="3789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A399C08-A91F-412D-AD53-198EE6EEAB02}" type="slidenum">
              <a:rPr lang="zh-TW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108</a:t>
            </a:fld>
            <a:endParaRPr lang="en-US" altLang="zh-TW" sz="1400" smtClean="0"/>
          </a:p>
        </p:txBody>
      </p:sp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Multi-layer RNN</a:t>
            </a:r>
            <a:endParaRPr lang="en-US" altLang="en-US" dirty="0" smtClean="0"/>
          </a:p>
        </p:txBody>
      </p:sp>
      <p:sp>
        <p:nvSpPr>
          <p:cNvPr id="37893" name="Line 4"/>
          <p:cNvSpPr>
            <a:spLocks noChangeShapeType="1"/>
          </p:cNvSpPr>
          <p:nvPr/>
        </p:nvSpPr>
        <p:spPr bwMode="auto">
          <a:xfrm>
            <a:off x="2286000" y="28194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4" name="Line 5"/>
          <p:cNvSpPr>
            <a:spLocks noChangeShapeType="1"/>
          </p:cNvSpPr>
          <p:nvPr/>
        </p:nvSpPr>
        <p:spPr bwMode="auto">
          <a:xfrm>
            <a:off x="2209800" y="53340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5" name="Line 6"/>
          <p:cNvSpPr>
            <a:spLocks noChangeShapeType="1"/>
          </p:cNvSpPr>
          <p:nvPr/>
        </p:nvSpPr>
        <p:spPr bwMode="auto">
          <a:xfrm>
            <a:off x="4876800" y="50292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6" name="Text Box 7"/>
          <p:cNvSpPr txBox="1">
            <a:spLocks noChangeArrowheads="1"/>
          </p:cNvSpPr>
          <p:nvPr/>
        </p:nvSpPr>
        <p:spPr bwMode="auto">
          <a:xfrm>
            <a:off x="1752600" y="2209800"/>
            <a:ext cx="679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input</a:t>
            </a:r>
          </a:p>
        </p:txBody>
      </p:sp>
      <p:sp>
        <p:nvSpPr>
          <p:cNvPr id="37897" name="Text Box 8"/>
          <p:cNvSpPr txBox="1">
            <a:spLocks noChangeArrowheads="1"/>
          </p:cNvSpPr>
          <p:nvPr/>
        </p:nvSpPr>
        <p:spPr bwMode="auto">
          <a:xfrm>
            <a:off x="5562600" y="2362200"/>
            <a:ext cx="819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output</a:t>
            </a:r>
          </a:p>
        </p:txBody>
      </p:sp>
      <p:sp>
        <p:nvSpPr>
          <p:cNvPr id="37898" name="Text Box 9"/>
          <p:cNvSpPr txBox="1">
            <a:spLocks noChangeArrowheads="1"/>
          </p:cNvSpPr>
          <p:nvPr/>
        </p:nvSpPr>
        <p:spPr bwMode="auto">
          <a:xfrm>
            <a:off x="1882775" y="2667000"/>
            <a:ext cx="3825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x</a:t>
            </a:r>
            <a:r>
              <a:rPr lang="en-US" altLang="en-US" sz="1800" baseline="-250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37899" name="Text Box 11"/>
          <p:cNvSpPr txBox="1">
            <a:spLocks noChangeArrowheads="1"/>
          </p:cNvSpPr>
          <p:nvPr/>
        </p:nvSpPr>
        <p:spPr bwMode="auto">
          <a:xfrm>
            <a:off x="5638800" y="2895600"/>
            <a:ext cx="3825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y</a:t>
            </a:r>
            <a:r>
              <a:rPr lang="en-US" altLang="en-US" sz="1800" baseline="-250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37900" name="Oval 12"/>
          <p:cNvSpPr>
            <a:spLocks noChangeArrowheads="1"/>
          </p:cNvSpPr>
          <p:nvPr/>
        </p:nvSpPr>
        <p:spPr bwMode="auto">
          <a:xfrm>
            <a:off x="3124200" y="2667000"/>
            <a:ext cx="392113" cy="344488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7901" name="Oval 14"/>
          <p:cNvSpPr>
            <a:spLocks noChangeArrowheads="1"/>
          </p:cNvSpPr>
          <p:nvPr/>
        </p:nvSpPr>
        <p:spPr bwMode="auto">
          <a:xfrm>
            <a:off x="4343400" y="2971800"/>
            <a:ext cx="392113" cy="344488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7902" name="Line 17"/>
          <p:cNvSpPr>
            <a:spLocks noChangeShapeType="1"/>
          </p:cNvSpPr>
          <p:nvPr/>
        </p:nvSpPr>
        <p:spPr bwMode="auto">
          <a:xfrm flipV="1">
            <a:off x="2209800" y="2895600"/>
            <a:ext cx="9144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3" name="Line 18"/>
          <p:cNvSpPr>
            <a:spLocks noChangeShapeType="1"/>
          </p:cNvSpPr>
          <p:nvPr/>
        </p:nvSpPr>
        <p:spPr bwMode="auto">
          <a:xfrm flipV="1">
            <a:off x="2286000" y="4724400"/>
            <a:ext cx="685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4" name="Oval 19"/>
          <p:cNvSpPr>
            <a:spLocks noChangeArrowheads="1"/>
          </p:cNvSpPr>
          <p:nvPr/>
        </p:nvSpPr>
        <p:spPr bwMode="auto">
          <a:xfrm>
            <a:off x="3124200" y="3276600"/>
            <a:ext cx="392113" cy="344488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7905" name="Oval 20"/>
          <p:cNvSpPr>
            <a:spLocks noChangeArrowheads="1"/>
          </p:cNvSpPr>
          <p:nvPr/>
        </p:nvSpPr>
        <p:spPr bwMode="auto">
          <a:xfrm>
            <a:off x="3124200" y="3929063"/>
            <a:ext cx="392113" cy="344487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7906" name="Oval 21"/>
          <p:cNvSpPr>
            <a:spLocks noChangeArrowheads="1"/>
          </p:cNvSpPr>
          <p:nvPr/>
        </p:nvSpPr>
        <p:spPr bwMode="auto">
          <a:xfrm>
            <a:off x="3111500" y="4495800"/>
            <a:ext cx="392113" cy="344488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7907" name="Oval 22"/>
          <p:cNvSpPr>
            <a:spLocks noChangeArrowheads="1"/>
          </p:cNvSpPr>
          <p:nvPr/>
        </p:nvSpPr>
        <p:spPr bwMode="auto">
          <a:xfrm>
            <a:off x="3101975" y="5181600"/>
            <a:ext cx="392113" cy="344488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7908" name="Line 24"/>
          <p:cNvSpPr>
            <a:spLocks noChangeShapeType="1"/>
          </p:cNvSpPr>
          <p:nvPr/>
        </p:nvSpPr>
        <p:spPr bwMode="auto">
          <a:xfrm>
            <a:off x="2286000" y="2895600"/>
            <a:ext cx="838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9" name="Line 25"/>
          <p:cNvSpPr>
            <a:spLocks noChangeShapeType="1"/>
          </p:cNvSpPr>
          <p:nvPr/>
        </p:nvSpPr>
        <p:spPr bwMode="auto">
          <a:xfrm>
            <a:off x="2209800" y="2971800"/>
            <a:ext cx="9144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0" name="Line 26"/>
          <p:cNvSpPr>
            <a:spLocks noChangeShapeType="1"/>
          </p:cNvSpPr>
          <p:nvPr/>
        </p:nvSpPr>
        <p:spPr bwMode="auto">
          <a:xfrm flipV="1">
            <a:off x="2209800" y="3429000"/>
            <a:ext cx="8382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1" name="Line 27"/>
          <p:cNvSpPr>
            <a:spLocks noChangeShapeType="1"/>
          </p:cNvSpPr>
          <p:nvPr/>
        </p:nvSpPr>
        <p:spPr bwMode="auto">
          <a:xfrm>
            <a:off x="2209800" y="3581400"/>
            <a:ext cx="914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2" name="Line 28"/>
          <p:cNvSpPr>
            <a:spLocks noChangeShapeType="1"/>
          </p:cNvSpPr>
          <p:nvPr/>
        </p:nvSpPr>
        <p:spPr bwMode="auto">
          <a:xfrm flipV="1">
            <a:off x="2209800" y="3505200"/>
            <a:ext cx="838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3" name="Line 29"/>
          <p:cNvSpPr>
            <a:spLocks noChangeShapeType="1"/>
          </p:cNvSpPr>
          <p:nvPr/>
        </p:nvSpPr>
        <p:spPr bwMode="auto">
          <a:xfrm flipV="1">
            <a:off x="2209800" y="41148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4" name="Line 30"/>
          <p:cNvSpPr>
            <a:spLocks noChangeShapeType="1"/>
          </p:cNvSpPr>
          <p:nvPr/>
        </p:nvSpPr>
        <p:spPr bwMode="auto">
          <a:xfrm>
            <a:off x="2209800" y="4191000"/>
            <a:ext cx="838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5" name="Line 31"/>
          <p:cNvSpPr>
            <a:spLocks noChangeShapeType="1"/>
          </p:cNvSpPr>
          <p:nvPr/>
        </p:nvSpPr>
        <p:spPr bwMode="auto">
          <a:xfrm flipV="1">
            <a:off x="2209800" y="4648200"/>
            <a:ext cx="7620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6" name="Line 32"/>
          <p:cNvSpPr>
            <a:spLocks noChangeShapeType="1"/>
          </p:cNvSpPr>
          <p:nvPr/>
        </p:nvSpPr>
        <p:spPr bwMode="auto">
          <a:xfrm>
            <a:off x="2209800" y="4724400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7" name="Line 33"/>
          <p:cNvSpPr>
            <a:spLocks noChangeShapeType="1"/>
          </p:cNvSpPr>
          <p:nvPr/>
        </p:nvSpPr>
        <p:spPr bwMode="auto">
          <a:xfrm flipV="1">
            <a:off x="2286000" y="4191000"/>
            <a:ext cx="762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8" name="Text Box 34"/>
          <p:cNvSpPr txBox="1">
            <a:spLocks noChangeArrowheads="1"/>
          </p:cNvSpPr>
          <p:nvPr/>
        </p:nvSpPr>
        <p:spPr bwMode="auto">
          <a:xfrm>
            <a:off x="1882775" y="3276600"/>
            <a:ext cx="3825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x</a:t>
            </a:r>
            <a:r>
              <a:rPr lang="en-US" altLang="en-US" sz="1800" baseline="-2500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37919" name="Text Box 35"/>
          <p:cNvSpPr txBox="1">
            <a:spLocks noChangeArrowheads="1"/>
          </p:cNvSpPr>
          <p:nvPr/>
        </p:nvSpPr>
        <p:spPr bwMode="auto">
          <a:xfrm>
            <a:off x="1882775" y="3886200"/>
            <a:ext cx="3825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x</a:t>
            </a:r>
            <a:r>
              <a:rPr lang="en-US" altLang="en-US" sz="1800" baseline="-25000"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37920" name="Text Box 36"/>
          <p:cNvSpPr txBox="1">
            <a:spLocks noChangeArrowheads="1"/>
          </p:cNvSpPr>
          <p:nvPr/>
        </p:nvSpPr>
        <p:spPr bwMode="auto">
          <a:xfrm>
            <a:off x="1882775" y="4495800"/>
            <a:ext cx="3825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x</a:t>
            </a:r>
            <a:r>
              <a:rPr lang="en-US" altLang="en-US" sz="1800" baseline="-25000"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37921" name="Text Box 37"/>
          <p:cNvSpPr txBox="1">
            <a:spLocks noChangeArrowheads="1"/>
          </p:cNvSpPr>
          <p:nvPr/>
        </p:nvSpPr>
        <p:spPr bwMode="auto">
          <a:xfrm>
            <a:off x="1882775" y="5105400"/>
            <a:ext cx="3825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x</a:t>
            </a:r>
            <a:r>
              <a:rPr lang="en-US" altLang="en-US" sz="1800" baseline="-25000">
                <a:latin typeface="Arial" panose="020B0604020202020204" pitchFamily="34" charset="0"/>
              </a:rPr>
              <a:t>5</a:t>
            </a:r>
          </a:p>
        </p:txBody>
      </p:sp>
      <p:sp>
        <p:nvSpPr>
          <p:cNvPr id="37922" name="Oval 38"/>
          <p:cNvSpPr>
            <a:spLocks noChangeArrowheads="1"/>
          </p:cNvSpPr>
          <p:nvPr/>
        </p:nvSpPr>
        <p:spPr bwMode="auto">
          <a:xfrm>
            <a:off x="4343400" y="3657600"/>
            <a:ext cx="392113" cy="344488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7923" name="Oval 39"/>
          <p:cNvSpPr>
            <a:spLocks noChangeArrowheads="1"/>
          </p:cNvSpPr>
          <p:nvPr/>
        </p:nvSpPr>
        <p:spPr bwMode="auto">
          <a:xfrm>
            <a:off x="4343400" y="4267200"/>
            <a:ext cx="392113" cy="344488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7924" name="Oval 40"/>
          <p:cNvSpPr>
            <a:spLocks noChangeArrowheads="1"/>
          </p:cNvSpPr>
          <p:nvPr/>
        </p:nvSpPr>
        <p:spPr bwMode="auto">
          <a:xfrm>
            <a:off x="4343400" y="4876800"/>
            <a:ext cx="392113" cy="344488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7925" name="Line 41"/>
          <p:cNvSpPr>
            <a:spLocks noChangeShapeType="1"/>
          </p:cNvSpPr>
          <p:nvPr/>
        </p:nvSpPr>
        <p:spPr bwMode="auto">
          <a:xfrm>
            <a:off x="3581400" y="2819400"/>
            <a:ext cx="762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6" name="Line 42"/>
          <p:cNvSpPr>
            <a:spLocks noChangeShapeType="1"/>
          </p:cNvSpPr>
          <p:nvPr/>
        </p:nvSpPr>
        <p:spPr bwMode="auto">
          <a:xfrm>
            <a:off x="3581400" y="3505200"/>
            <a:ext cx="762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7" name="Line 43"/>
          <p:cNvSpPr>
            <a:spLocks noChangeShapeType="1"/>
          </p:cNvSpPr>
          <p:nvPr/>
        </p:nvSpPr>
        <p:spPr bwMode="auto">
          <a:xfrm>
            <a:off x="3505200" y="3048000"/>
            <a:ext cx="7620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8" name="Line 44"/>
          <p:cNvSpPr>
            <a:spLocks noChangeShapeType="1"/>
          </p:cNvSpPr>
          <p:nvPr/>
        </p:nvSpPr>
        <p:spPr bwMode="auto">
          <a:xfrm>
            <a:off x="3505200" y="2971800"/>
            <a:ext cx="914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9" name="Line 45"/>
          <p:cNvSpPr>
            <a:spLocks noChangeShapeType="1"/>
          </p:cNvSpPr>
          <p:nvPr/>
        </p:nvSpPr>
        <p:spPr bwMode="auto">
          <a:xfrm flipV="1">
            <a:off x="3581400" y="3200400"/>
            <a:ext cx="685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0" name="Line 46"/>
          <p:cNvSpPr>
            <a:spLocks noChangeShapeType="1"/>
          </p:cNvSpPr>
          <p:nvPr/>
        </p:nvSpPr>
        <p:spPr bwMode="auto">
          <a:xfrm>
            <a:off x="3505200" y="3581400"/>
            <a:ext cx="9144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1" name="Line 47"/>
          <p:cNvSpPr>
            <a:spLocks noChangeShapeType="1"/>
          </p:cNvSpPr>
          <p:nvPr/>
        </p:nvSpPr>
        <p:spPr bwMode="auto">
          <a:xfrm flipV="1">
            <a:off x="3581400" y="3886200"/>
            <a:ext cx="685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2" name="Line 48"/>
          <p:cNvSpPr>
            <a:spLocks noChangeShapeType="1"/>
          </p:cNvSpPr>
          <p:nvPr/>
        </p:nvSpPr>
        <p:spPr bwMode="auto">
          <a:xfrm>
            <a:off x="3581400" y="4114800"/>
            <a:ext cx="762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3" name="Line 49"/>
          <p:cNvSpPr>
            <a:spLocks noChangeShapeType="1"/>
          </p:cNvSpPr>
          <p:nvPr/>
        </p:nvSpPr>
        <p:spPr bwMode="auto">
          <a:xfrm>
            <a:off x="3505200" y="4191000"/>
            <a:ext cx="8382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4" name="Line 50"/>
          <p:cNvSpPr>
            <a:spLocks noChangeShapeType="1"/>
          </p:cNvSpPr>
          <p:nvPr/>
        </p:nvSpPr>
        <p:spPr bwMode="auto">
          <a:xfrm flipV="1">
            <a:off x="3570288" y="4538663"/>
            <a:ext cx="685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5" name="Line 51"/>
          <p:cNvSpPr>
            <a:spLocks noChangeShapeType="1"/>
          </p:cNvSpPr>
          <p:nvPr/>
        </p:nvSpPr>
        <p:spPr bwMode="auto">
          <a:xfrm>
            <a:off x="3505200" y="4800600"/>
            <a:ext cx="838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6" name="Line 52"/>
          <p:cNvSpPr>
            <a:spLocks noChangeShapeType="1"/>
          </p:cNvSpPr>
          <p:nvPr/>
        </p:nvSpPr>
        <p:spPr bwMode="auto">
          <a:xfrm flipV="1">
            <a:off x="3581400" y="5105400"/>
            <a:ext cx="762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7" name="Line 53"/>
          <p:cNvSpPr>
            <a:spLocks noChangeShapeType="1"/>
          </p:cNvSpPr>
          <p:nvPr/>
        </p:nvSpPr>
        <p:spPr bwMode="auto">
          <a:xfrm flipV="1">
            <a:off x="3581400" y="4572000"/>
            <a:ext cx="762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8" name="Line 54"/>
          <p:cNvSpPr>
            <a:spLocks noChangeShapeType="1"/>
          </p:cNvSpPr>
          <p:nvPr/>
        </p:nvSpPr>
        <p:spPr bwMode="auto">
          <a:xfrm>
            <a:off x="4876800" y="44196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9" name="Line 55"/>
          <p:cNvSpPr>
            <a:spLocks noChangeShapeType="1"/>
          </p:cNvSpPr>
          <p:nvPr/>
        </p:nvSpPr>
        <p:spPr bwMode="auto">
          <a:xfrm>
            <a:off x="4876800" y="38100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40" name="Line 56"/>
          <p:cNvSpPr>
            <a:spLocks noChangeShapeType="1"/>
          </p:cNvSpPr>
          <p:nvPr/>
        </p:nvSpPr>
        <p:spPr bwMode="auto">
          <a:xfrm>
            <a:off x="4876800" y="31242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41" name="Text Box 57"/>
          <p:cNvSpPr txBox="1">
            <a:spLocks noChangeArrowheads="1"/>
          </p:cNvSpPr>
          <p:nvPr/>
        </p:nvSpPr>
        <p:spPr bwMode="auto">
          <a:xfrm>
            <a:off x="5638800" y="3581400"/>
            <a:ext cx="3825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y</a:t>
            </a:r>
            <a:r>
              <a:rPr lang="en-US" altLang="en-US" sz="1800" baseline="-2500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37942" name="Text Box 58"/>
          <p:cNvSpPr txBox="1">
            <a:spLocks noChangeArrowheads="1"/>
          </p:cNvSpPr>
          <p:nvPr/>
        </p:nvSpPr>
        <p:spPr bwMode="auto">
          <a:xfrm>
            <a:off x="5638800" y="4267200"/>
            <a:ext cx="3825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y</a:t>
            </a:r>
            <a:r>
              <a:rPr lang="en-US" altLang="en-US" sz="1800" baseline="-25000"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37943" name="Text Box 59"/>
          <p:cNvSpPr txBox="1">
            <a:spLocks noChangeArrowheads="1"/>
          </p:cNvSpPr>
          <p:nvPr/>
        </p:nvSpPr>
        <p:spPr bwMode="auto">
          <a:xfrm>
            <a:off x="5638800" y="4876800"/>
            <a:ext cx="3825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y</a:t>
            </a:r>
            <a:r>
              <a:rPr lang="en-US" altLang="en-US" sz="1800" baseline="-25000"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37944" name="AutoShape 60"/>
          <p:cNvSpPr>
            <a:spLocks noChangeArrowheads="1"/>
          </p:cNvSpPr>
          <p:nvPr/>
        </p:nvSpPr>
        <p:spPr bwMode="auto">
          <a:xfrm>
            <a:off x="1295400" y="6248400"/>
            <a:ext cx="1524000" cy="381000"/>
          </a:xfrm>
          <a:prstGeom prst="wedgeRoundRectCallout">
            <a:avLst>
              <a:gd name="adj1" fmla="val -3542"/>
              <a:gd name="adj2" fmla="val -181250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Input layer</a:t>
            </a:r>
          </a:p>
        </p:txBody>
      </p:sp>
      <p:sp>
        <p:nvSpPr>
          <p:cNvPr id="37945" name="AutoShape 61"/>
          <p:cNvSpPr>
            <a:spLocks noChangeArrowheads="1"/>
          </p:cNvSpPr>
          <p:nvPr/>
        </p:nvSpPr>
        <p:spPr bwMode="auto">
          <a:xfrm>
            <a:off x="2895600" y="6248400"/>
            <a:ext cx="1676400" cy="381000"/>
          </a:xfrm>
          <a:prstGeom prst="wedgeRoundRectCallout">
            <a:avLst>
              <a:gd name="adj1" fmla="val -26042"/>
              <a:gd name="adj2" fmla="val -181250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Hidden layer</a:t>
            </a:r>
          </a:p>
        </p:txBody>
      </p:sp>
      <p:sp>
        <p:nvSpPr>
          <p:cNvPr id="37946" name="AutoShape 62"/>
          <p:cNvSpPr>
            <a:spLocks noChangeArrowheads="1"/>
          </p:cNvSpPr>
          <p:nvPr/>
        </p:nvSpPr>
        <p:spPr bwMode="auto">
          <a:xfrm>
            <a:off x="4648200" y="6248400"/>
            <a:ext cx="1676400" cy="381000"/>
          </a:xfrm>
          <a:prstGeom prst="wedgeRoundRectCallout">
            <a:avLst>
              <a:gd name="adj1" fmla="val -23389"/>
              <a:gd name="adj2" fmla="val -221667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Output layer</a:t>
            </a:r>
          </a:p>
        </p:txBody>
      </p:sp>
      <p:sp>
        <p:nvSpPr>
          <p:cNvPr id="37947" name="AutoShape 63"/>
          <p:cNvSpPr>
            <a:spLocks/>
          </p:cNvSpPr>
          <p:nvPr/>
        </p:nvSpPr>
        <p:spPr bwMode="auto">
          <a:xfrm rot="-5400000">
            <a:off x="1905000" y="5257800"/>
            <a:ext cx="228600" cy="685800"/>
          </a:xfrm>
          <a:prstGeom prst="leftBrace">
            <a:avLst>
              <a:gd name="adj1" fmla="val 25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7948" name="AutoShape 64"/>
          <p:cNvSpPr>
            <a:spLocks/>
          </p:cNvSpPr>
          <p:nvPr/>
        </p:nvSpPr>
        <p:spPr bwMode="auto">
          <a:xfrm rot="-5400000">
            <a:off x="3200400" y="5257800"/>
            <a:ext cx="228600" cy="685800"/>
          </a:xfrm>
          <a:prstGeom prst="leftBrace">
            <a:avLst>
              <a:gd name="adj1" fmla="val 25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7949" name="AutoShape 65"/>
          <p:cNvSpPr>
            <a:spLocks/>
          </p:cNvSpPr>
          <p:nvPr/>
        </p:nvSpPr>
        <p:spPr bwMode="auto">
          <a:xfrm rot="-5400000">
            <a:off x="5029200" y="4572000"/>
            <a:ext cx="228600" cy="1752600"/>
          </a:xfrm>
          <a:prstGeom prst="leftBrace">
            <a:avLst>
              <a:gd name="adj1" fmla="val 63889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4201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3549</TotalTime>
  <Words>7954</Words>
  <Application>Microsoft Office PowerPoint</Application>
  <PresentationFormat>On-screen Show (4:3)</PresentationFormat>
  <Paragraphs>2807</Paragraphs>
  <Slides>108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108</vt:i4>
      </vt:variant>
    </vt:vector>
  </HeadingPairs>
  <TitlesOfParts>
    <vt:vector size="115" baseType="lpstr">
      <vt:lpstr>新細明體</vt:lpstr>
      <vt:lpstr>Arial</vt:lpstr>
      <vt:lpstr>Cambria Math</vt:lpstr>
      <vt:lpstr>Symbol</vt:lpstr>
      <vt:lpstr>Tahoma</vt:lpstr>
      <vt:lpstr>Wingdings</vt:lpstr>
      <vt:lpstr>Blends</vt:lpstr>
      <vt:lpstr>COMP5331</vt:lpstr>
      <vt:lpstr>Other Classification Models</vt:lpstr>
      <vt:lpstr>Neural Network</vt:lpstr>
      <vt:lpstr>Neural Network</vt:lpstr>
      <vt:lpstr>Neural Network</vt:lpstr>
      <vt:lpstr>Neural Network</vt:lpstr>
      <vt:lpstr>Neural Network</vt:lpstr>
      <vt:lpstr>Neural Network</vt:lpstr>
      <vt:lpstr>PowerPoint Presentation</vt:lpstr>
      <vt:lpstr>Neural Network</vt:lpstr>
      <vt:lpstr>Neural Network</vt:lpstr>
      <vt:lpstr>Neural Network</vt:lpstr>
      <vt:lpstr>Recurrent Neural Network</vt:lpstr>
      <vt:lpstr>Recurrent Neural Network</vt:lpstr>
      <vt:lpstr>PowerPoint Presentation</vt:lpstr>
      <vt:lpstr>PowerPoint Presentation</vt:lpstr>
      <vt:lpstr>PowerPoint Presentation</vt:lpstr>
      <vt:lpstr>PowerPoint Presentation</vt:lpstr>
      <vt:lpstr>RNN</vt:lpstr>
      <vt:lpstr>Basic RNN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RNN</vt:lpstr>
      <vt:lpstr>Traditional LSTM</vt:lpstr>
      <vt:lpstr>Traditional LSTM</vt:lpstr>
      <vt:lpstr>Traditional LSTM</vt:lpstr>
      <vt:lpstr>Traditional LSTM</vt:lpstr>
      <vt:lpstr>Traditional LSTM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Multi-layer RNN</vt:lpstr>
      <vt:lpstr>Multi-layer RNN</vt:lpstr>
      <vt:lpstr>Multi-layer RNN</vt:lpstr>
      <vt:lpstr>Multi-layer RNN</vt:lpstr>
      <vt:lpstr>RNN</vt:lpstr>
      <vt:lpstr>GRU</vt:lpstr>
      <vt:lpstr>GRU</vt:lpstr>
      <vt:lpstr>GRU</vt:lpstr>
      <vt:lpstr>GRU</vt:lpstr>
      <vt:lpstr>GRU</vt:lpstr>
      <vt:lpstr>GRU</vt:lpstr>
      <vt:lpstr>GRU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Multi-layer RNN</vt:lpstr>
      <vt:lpstr>Multi-layer RNN</vt:lpstr>
      <vt:lpstr>Multi-layer RNN</vt:lpstr>
      <vt:lpstr>Multi-layer RNN</vt:lpstr>
    </vt:vector>
  </TitlesOfParts>
  <Company>HKUST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COMP5331</dc:title>
  <dc:creator>raywong</dc:creator>
  <cp:lastModifiedBy>raywong</cp:lastModifiedBy>
  <cp:revision>362</cp:revision>
  <dcterms:created xsi:type="dcterms:W3CDTF">2008-12-11T10:39:55Z</dcterms:created>
  <dcterms:modified xsi:type="dcterms:W3CDTF">2018-10-16T05:10:08Z</dcterms:modified>
</cp:coreProperties>
</file>