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9"/>
  </p:notesMasterIdLst>
  <p:sldIdLst>
    <p:sldId id="258" r:id="rId2"/>
    <p:sldId id="259" r:id="rId3"/>
    <p:sldId id="269" r:id="rId4"/>
    <p:sldId id="1838" r:id="rId5"/>
    <p:sldId id="1812" r:id="rId6"/>
    <p:sldId id="1802" r:id="rId7"/>
    <p:sldId id="1864" r:id="rId8"/>
    <p:sldId id="1867" r:id="rId9"/>
    <p:sldId id="1865" r:id="rId10"/>
    <p:sldId id="1866" r:id="rId11"/>
    <p:sldId id="1868" r:id="rId12"/>
    <p:sldId id="1910" r:id="rId13"/>
    <p:sldId id="1869" r:id="rId14"/>
    <p:sldId id="1815" r:id="rId15"/>
    <p:sldId id="1845" r:id="rId16"/>
    <p:sldId id="1872" r:id="rId17"/>
    <p:sldId id="1870" r:id="rId18"/>
    <p:sldId id="1871" r:id="rId19"/>
    <p:sldId id="1818" r:id="rId20"/>
    <p:sldId id="1906" r:id="rId21"/>
    <p:sldId id="1820" r:id="rId22"/>
    <p:sldId id="1846" r:id="rId23"/>
    <p:sldId id="281" r:id="rId24"/>
    <p:sldId id="385" r:id="rId25"/>
    <p:sldId id="1848" r:id="rId26"/>
    <p:sldId id="1894" r:id="rId27"/>
    <p:sldId id="1873" r:id="rId28"/>
    <p:sldId id="1874" r:id="rId29"/>
    <p:sldId id="1875" r:id="rId30"/>
    <p:sldId id="1851" r:id="rId31"/>
    <p:sldId id="1877" r:id="rId32"/>
    <p:sldId id="1878" r:id="rId33"/>
    <p:sldId id="1879" r:id="rId34"/>
    <p:sldId id="1909" r:id="rId35"/>
    <p:sldId id="1880" r:id="rId36"/>
    <p:sldId id="1899" r:id="rId37"/>
    <p:sldId id="1847" r:id="rId38"/>
    <p:sldId id="1700" r:id="rId39"/>
    <p:sldId id="1856" r:id="rId40"/>
    <p:sldId id="1885" r:id="rId41"/>
    <p:sldId id="1892" r:id="rId42"/>
    <p:sldId id="1891" r:id="rId43"/>
    <p:sldId id="1889" r:id="rId44"/>
    <p:sldId id="1893" r:id="rId45"/>
    <p:sldId id="1887" r:id="rId46"/>
    <p:sldId id="1888" r:id="rId47"/>
    <p:sldId id="1861" r:id="rId48"/>
    <p:sldId id="1897" r:id="rId49"/>
    <p:sldId id="1898" r:id="rId50"/>
    <p:sldId id="1900" r:id="rId51"/>
    <p:sldId id="1901" r:id="rId52"/>
    <p:sldId id="1902" r:id="rId53"/>
    <p:sldId id="1903" r:id="rId54"/>
    <p:sldId id="1895" r:id="rId55"/>
    <p:sldId id="323" r:id="rId56"/>
    <p:sldId id="312" r:id="rId57"/>
    <p:sldId id="403" r:id="rId58"/>
    <p:sldId id="1907" r:id="rId59"/>
    <p:sldId id="1904" r:id="rId60"/>
    <p:sldId id="331" r:id="rId61"/>
    <p:sldId id="332" r:id="rId62"/>
    <p:sldId id="1896" r:id="rId63"/>
    <p:sldId id="1908" r:id="rId64"/>
    <p:sldId id="1905" r:id="rId65"/>
    <p:sldId id="330" r:id="rId66"/>
    <p:sldId id="325" r:id="rId67"/>
    <p:sldId id="329" r:id="rId6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486"/>
    <a:srgbClr val="00FCFF"/>
    <a:srgbClr val="FA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/>
    <p:restoredTop sz="84082"/>
  </p:normalViewPr>
  <p:slideViewPr>
    <p:cSldViewPr>
      <p:cViewPr varScale="1">
        <p:scale>
          <a:sx n="107" d="100"/>
          <a:sy n="107" d="100"/>
        </p:scale>
        <p:origin x="116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6EA2CE2-E5AF-E948-A90C-880B5D75A5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8CAD966-5736-6E44-ACF6-C9C0EDCD52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A403DD9-E4DC-A541-A80E-1E727D3BB3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8ACC9517-0ED5-3E40-9860-9DD6E01B2C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9BCDDA06-0317-CD47-8E28-276109BB8D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10531D5D-6470-0F4C-9422-AF587C7F5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DF5F3-3A36-B949-88CE-D5A39BB65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2202DD-12C2-4914-B301-2390D9AC94B6}" type="slidenum">
              <a:rPr lang="en-GB" altLang="zh-CN" sz="1200" b="0">
                <a:solidFill>
                  <a:schemeClr val="tx1"/>
                </a:solidFill>
                <a:ea typeface="SimSun" panose="02010600030101010101" pitchFamily="2" charset="-122"/>
              </a:rPr>
              <a:pPr/>
              <a:t>1</a:t>
            </a:fld>
            <a:endParaRPr lang="en-GB" altLang="zh-CN" sz="12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zh-CN" dirty="0">
                <a:ea typeface="SimSun" panose="02010600030101010101" pitchFamily="2" charset="-122"/>
              </a:rPr>
              <a:t>Hello, everyone. I am xxx from Hong Kong university of science and technology. </a:t>
            </a:r>
          </a:p>
          <a:p>
            <a:pPr eaLnBrk="1" hangingPunct="1"/>
            <a:endParaRPr lang="en-GB" altLang="zh-CN" dirty="0">
              <a:ea typeface="SimSun" panose="02010600030101010101" pitchFamily="2" charset="-122"/>
            </a:endParaRPr>
          </a:p>
          <a:p>
            <a:pPr eaLnBrk="1" hangingPunct="1"/>
            <a:r>
              <a:rPr lang="en-GB" altLang="zh-CN" dirty="0">
                <a:ea typeface="SimSun" panose="02010600030101010101" pitchFamily="2" charset="-122"/>
              </a:rPr>
              <a:t>To begin with, I would like to express my gratitude to XXX. </a:t>
            </a:r>
          </a:p>
          <a:p>
            <a:pPr eaLnBrk="1" hangingPunct="1"/>
            <a:r>
              <a:rPr lang="en-GB" altLang="zh-CN" dirty="0">
                <a:ea typeface="SimSun" panose="02010600030101010101" pitchFamily="2" charset="-122"/>
              </a:rPr>
              <a:t>Thanks for their contribution to this work. </a:t>
            </a:r>
          </a:p>
        </p:txBody>
      </p:sp>
    </p:spTree>
    <p:extLst>
      <p:ext uri="{BB962C8B-B14F-4D97-AF65-F5344CB8AC3E}">
        <p14:creationId xmlns:p14="http://schemas.microsoft.com/office/powerpoint/2010/main" val="22284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Now consider a user with a utility function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Now suppose the regret ratio is smaller than a given threshold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Let us derive this </a:t>
                </a:r>
                <a:r>
                  <a:rPr kumimoji="0" lang="en-US" altLang="zh-TW" sz="1200" dirty="0" err="1"/>
                  <a:t>inquality</a:t>
                </a:r>
                <a:r>
                  <a:rPr kumimoji="0" lang="en-US" altLang="zh-TW" sz="1200" dirty="0"/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First we move the denominator to the right hand side.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Then, let's put the highest score in the product set on the left hand side.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And the score of q on the right hand side.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to the user's favorite product in the set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dirty="0"/>
                  <a:t>So this is the way we define a user prefers the query product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𝒒</a:t>
                </a:r>
                <a:r>
                  <a:rPr lang="en-US" sz="1200" dirty="0"/>
                  <a:t> and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to the score of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endParaRPr kumimoji="0" lang="en-US" altLang="zh-TW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1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2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2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TW" sz="12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either larger than or slightly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2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</m:ctrlPr>
                          </m:sSupPr>
                          <m:e>
                            <m:r>
                              <a:rPr lang="en-US" sz="12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𝒑</m:t>
                            </m:r>
                          </m:e>
                          <m:sup>
                            <m:r>
                              <a:rPr lang="en-US" sz="12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12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𝒒</a:t>
                </a:r>
                <a:r>
                  <a:rPr lang="en-US" sz="1200" dirty="0"/>
                  <a:t> and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to the score of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endParaRPr kumimoji="0" lang="en-US" altLang="zh-TW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70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We use the highest score in D as the pivot for comparison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We also extend the pivot from the highest score to the k-th highest score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This is called the k regret ratio.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939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Based on the k regret ratio, we can formally define our problem.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04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For the multi-criteria decision-making problem, it has two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287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For the multi-criteria decision-making problem, it has two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749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For the multi-criteria decision-making problem, it has two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80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For the multi-criteria decision-making problem, it has two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01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contrast,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942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contrast,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22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682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</a:t>
            </a:r>
            <a:r>
              <a:rPr kumimoji="1" lang="en-US" altLang="zh-CN" dirty="0" err="1"/>
              <a:t>constrast</a:t>
            </a:r>
            <a:r>
              <a:rPr kumimoji="1" lang="en-US" altLang="zh-CN" dirty="0"/>
              <a:t>,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03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</a:t>
            </a:r>
            <a:r>
              <a:rPr kumimoji="1" lang="en-US" altLang="zh-CN" dirty="0" err="1"/>
              <a:t>constrast</a:t>
            </a:r>
            <a:r>
              <a:rPr kumimoji="1" lang="en-US" altLang="zh-CN" dirty="0"/>
              <a:t>,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019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proposed several algorithms</a:t>
            </a:r>
          </a:p>
          <a:p>
            <a:r>
              <a:rPr kumimoji="1" lang="en-US" altLang="zh-CN" dirty="0"/>
              <a:t>We study our problem progressively.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First, we look in a special case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Then we consider the general case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13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Due to the time limitation, I will only show the intuition of all the algorithms.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All the tuples can be represented as a point in the d-dimensional space.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29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Due to the time limitation, I will only show the intuition of all the algorithms.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All the tuples can be represented as a point in the d-dimensional space.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879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Now the problem is how to find the qualified utility vectors in the utility space.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814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divides the utility space into two half-spaces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969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divides the utility space into two half-spaces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the formular of the positive half-space is associated with the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Greater-than symbol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smaller-than symbol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445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26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There is a norm not towards the </a:t>
            </a:r>
            <a:r>
              <a:rPr kumimoji="0" lang="en-US" altLang="zh-TW" sz="1200" dirty="0" err="1"/>
              <a:t>parittion</a:t>
            </a:r>
            <a:endParaRPr kumimoji="0" lang="en-US" altLang="zh-TW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9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Let me start with an example.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N" dirty="0"/>
              <a:t>Suppose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Microsoft YaHei UI"/>
              </a:rPr>
              <a:t>you are a car manufacturer, and you know the cars in the current market. </a:t>
            </a:r>
            <a:endParaRPr lang="en-CN" dirty="0"/>
          </a:p>
          <a:p>
            <a:endParaRPr lang="en-US" dirty="0"/>
          </a:p>
          <a:p>
            <a:r>
              <a:rPr lang="en-CN" dirty="0"/>
              <a:t>Now there is a new car </a:t>
            </a:r>
          </a:p>
          <a:p>
            <a:endParaRPr lang="en-CN" dirty="0"/>
          </a:p>
          <a:p>
            <a:r>
              <a:rPr lang="en-CN" dirty="0"/>
              <a:t>Obviously, the demand is based on the users'  preference on this new car. </a:t>
            </a:r>
          </a:p>
          <a:p>
            <a:endParaRPr lang="en-CN" dirty="0"/>
          </a:p>
          <a:p>
            <a:r>
              <a:rPr lang="en-CN" dirty="0"/>
              <a:t>And, based on the cars in the current market, different users may have different preference on the new car</a:t>
            </a:r>
          </a:p>
          <a:p>
            <a:endParaRPr lang="en-CN" dirty="0"/>
          </a:p>
          <a:p>
            <a:r>
              <a:rPr lang="en-CN" dirty="0"/>
              <a:t>So the problem is how to find all users who prefer q. </a:t>
            </a:r>
          </a:p>
          <a:p>
            <a:endParaRPr lang="en-CN" dirty="0"/>
          </a:p>
          <a:p>
            <a:r>
              <a:rPr lang="en-CN" dirty="0"/>
              <a:t>to solve this problem, </a:t>
            </a:r>
          </a:p>
          <a:p>
            <a:r>
              <a:rPr lang="en-CN" dirty="0"/>
              <a:t>we first need to define what is a user prefers a new car.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42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Wait a second, what does the negative half-space tell?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Here is the definition of the negative half-space.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Let us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move the term with epsilon to the right hand side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Let the right hand side with epsilon only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 err="1"/>
              <a:t>Propotional</a:t>
            </a:r>
            <a:r>
              <a:rPr kumimoji="0" lang="en-US" altLang="zh-TW" sz="1200" dirty="0"/>
              <a:t> difference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because of this, our goal becomes to find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22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Here is a lemma based on the partitions and half-spaces.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60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13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0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proposed several algorithms</a:t>
            </a:r>
          </a:p>
          <a:p>
            <a:r>
              <a:rPr kumimoji="1" lang="en-US" altLang="zh-CN" dirty="0"/>
              <a:t>We study our problem progressively.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First, we look in a special case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Then we consider the general case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948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There is no more hyper-plane. We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82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Based on this intuition, we designed three algorithms </a:t>
            </a:r>
          </a:p>
          <a:p>
            <a:r>
              <a:rPr lang="en-CN" dirty="0"/>
              <a:t>with different method and acceleration strategies. </a:t>
            </a:r>
          </a:p>
          <a:p>
            <a:endParaRPr lang="en-CN" dirty="0"/>
          </a:p>
          <a:p>
            <a:r>
              <a:rPr lang="en-CN" dirty="0"/>
              <a:t>The details can be found in our full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68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154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The utility space is a line segment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31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version is to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690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109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3818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20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We can slightly derive this formula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/>
              <a:t>It means that the score of q is larger or slightly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kumimoji="0" lang="en-US" altLang="zh-TW" sz="12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200" dirty="0"/>
              <a:t>It means that the score of q is much smaller than the k-</a:t>
            </a:r>
            <a:r>
              <a:rPr kumimoji="0" lang="en-US" altLang="zh-TW" sz="1200" dirty="0" err="1"/>
              <a:t>th</a:t>
            </a:r>
            <a:r>
              <a:rPr kumimoji="0" lang="en-US" altLang="zh-TW" sz="1200" dirty="0"/>
              <a:t> highest score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852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Based on the major idea, we design three algorithms </a:t>
            </a:r>
          </a:p>
          <a:p>
            <a:r>
              <a:rPr lang="en-CN" dirty="0"/>
              <a:t>with different acceleration strategies. </a:t>
            </a:r>
          </a:p>
          <a:p>
            <a:endParaRPr lang="en-CN" dirty="0"/>
          </a:p>
          <a:p>
            <a:r>
              <a:rPr lang="en-CN" dirty="0"/>
              <a:t>Due to the time limitation, I will omit the details. </a:t>
            </a:r>
          </a:p>
          <a:p>
            <a:r>
              <a:rPr lang="en-CN" dirty="0"/>
              <a:t>The details can be found in our full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8522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our experiments were conducted on both synthetic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22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CN" dirty="0"/>
              <a:t>ased on the attribute range in each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DF5F3-3A36-B949-88CE-D5A39BB653AC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78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are the results.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2248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claiming that these results would be of interest to them.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049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Algorithms xxx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99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We utilize the concept called </a:t>
                </a:r>
                <a:r>
                  <a:rPr lang="en-US" altLang="zh-TW" sz="1200" i="1" dirty="0"/>
                  <a:t>regret ratio.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200" b="0" dirty="0">
                    <a:solidFill>
                      <a:schemeClr val="tx1"/>
                    </a:solidFill>
                  </a:rPr>
                  <a:t> of products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>
                    <a:solidFill>
                      <a:schemeClr val="tx1"/>
                    </a:solidFill>
                  </a:rPr>
                  <a:t>which corresponds to the cars in the current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the query product which corresponds to the new car.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kumimoji="0" lang="en-US" altLang="zh-TW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We utilize the concept called </a:t>
                </a:r>
                <a:r>
                  <a:rPr lang="en-US" altLang="zh-TW" sz="1200" i="1" dirty="0"/>
                  <a:t>regret ratio.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A set </a:t>
                </a:r>
                <a:r>
                  <a:rPr lang="en-US" sz="1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𝐷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 of products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the query product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kumimoji="0" lang="en-US" altLang="zh-TW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03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are the results.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9168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are the results.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7225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are the results.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40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are the results.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49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We utilize the concept called </a:t>
                </a:r>
                <a:r>
                  <a:rPr lang="en-US" altLang="zh-TW" sz="1200" i="1" dirty="0"/>
                  <a:t>regret ratio.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200" b="0" dirty="0">
                    <a:solidFill>
                      <a:schemeClr val="tx1"/>
                    </a:solidFill>
                  </a:rPr>
                  <a:t> of products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the query product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to the score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is the product with the highest score in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200" dirty="0"/>
                  <a:t>. </a:t>
                </a:r>
                <a:endParaRPr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kumimoji="0" lang="en-US" altLang="zh-TW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We utilize the concept called </a:t>
                </a:r>
                <a:r>
                  <a:rPr lang="en-US" altLang="zh-TW" sz="1200" i="1" dirty="0"/>
                  <a:t>regret ratio.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A set </a:t>
                </a:r>
                <a:r>
                  <a:rPr lang="en-US" sz="1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𝐷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 of products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the query product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𝒒</a:t>
                </a:r>
                <a:r>
                  <a:rPr lang="en-US" sz="1200" dirty="0"/>
                  <a:t> and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to the score of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, where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is the product with the highest score in </a:t>
                </a:r>
                <a:r>
                  <a:rPr lang="en-US" sz="1200" i="0">
                    <a:latin typeface="Cambria Math" panose="02040503050406030204" pitchFamily="18" charset="0"/>
                  </a:rPr>
                  <a:t>𝐷</a:t>
                </a:r>
                <a:r>
                  <a:rPr lang="en-US" sz="1200" dirty="0"/>
                  <a:t>. </a:t>
                </a:r>
                <a:endParaRPr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kumimoji="0" lang="en-US" altLang="zh-TW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96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We utilize the concept called </a:t>
                </a:r>
                <a:r>
                  <a:rPr lang="en-US" altLang="zh-TW" sz="1200" i="1" dirty="0"/>
                  <a:t>regret ratio.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200" b="0" dirty="0">
                    <a:solidFill>
                      <a:schemeClr val="tx1"/>
                    </a:solidFill>
                  </a:rPr>
                  <a:t> of products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the query product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to the score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is the product with the highest score in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200" dirty="0"/>
                  <a:t>. </a:t>
                </a:r>
                <a:endParaRPr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kumimoji="0" lang="en-US" altLang="zh-TW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We utilize the concept called </a:t>
                </a:r>
                <a:r>
                  <a:rPr lang="en-US" altLang="zh-TW" sz="1200" i="1" dirty="0"/>
                  <a:t>regret ratio.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A set </a:t>
                </a:r>
                <a:r>
                  <a:rPr lang="en-US" sz="1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𝐷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 of products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/>
                  <a:t>Here is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the query product in the market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𝒒</a:t>
                </a:r>
                <a:r>
                  <a:rPr lang="en-US" sz="1200" dirty="0"/>
                  <a:t> and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to the score of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, where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is the product with the highest score in </a:t>
                </a:r>
                <a:r>
                  <a:rPr lang="en-US" sz="1200" i="0">
                    <a:latin typeface="Cambria Math" panose="02040503050406030204" pitchFamily="18" charset="0"/>
                  </a:rPr>
                  <a:t>𝐷</a:t>
                </a:r>
                <a:r>
                  <a:rPr lang="en-US" sz="1200" dirty="0"/>
                  <a:t>. </a:t>
                </a:r>
                <a:endParaRPr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/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kumimoji="0" lang="en-US" altLang="zh-TW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89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We define the regret ratio of the query product as follows.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Intuitively,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to the score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altLang="zh-TW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𝒒</a:t>
                </a:r>
                <a:r>
                  <a:rPr lang="en-US" sz="1200" dirty="0"/>
                  <a:t> and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to the score of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endParaRPr kumimoji="0" lang="en-US" altLang="zh-TW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03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Continue our example. </a:t>
                </a:r>
                <a:endParaRPr kumimoji="0" lang="en-US" altLang="zh-TW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The </a:t>
                </a:r>
                <a:r>
                  <a:rPr lang="en-US" sz="1200" dirty="0"/>
                  <a:t>proportion of the score difference between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𝒒</a:t>
                </a:r>
                <a:r>
                  <a:rPr lang="en-US" sz="1200" dirty="0"/>
                  <a:t> and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r>
                  <a:rPr lang="en-US" sz="1200" dirty="0"/>
                  <a:t> to the score of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𝒑^∗</a:t>
                </a:r>
                <a:endParaRPr kumimoji="0" lang="en-US" altLang="zh-TW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2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7449F3E-3B78-8B49-A0D2-9DF14B8FBD5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0A784B8-2FF4-3145-B315-C01BCD78C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03A513B-F97D-084F-9AD5-7EB083D8D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86E7646-BF9B-9243-8B54-487E9609C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12F6CA0-6B44-8040-AB56-6DD1B207A2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68124257-D3B5-7341-A49E-BABDB4D8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0761F8FC-F0E7-2549-AA82-57E4B66BE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B898ABD-0D9A-C14B-8938-C1197EB95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0EE996F-91E3-6E4E-859E-8B8B0EBB9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064A3F21-F374-934C-BD4E-2342722716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3622451-24AF-4A4B-BD44-29F0C8C76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FB9A4E1-A05F-D742-AAEF-D1E04DF93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6DDFF35-9059-4848-AE1C-6064B5CAC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4D43D1-0A6C-074E-869B-091DCDB321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51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110CADE-C241-0F4E-8135-290C83F87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FD665F3-BEDE-8A4D-95F3-E717DD784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022F1CD-BB88-7345-BD55-63E91C2C3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BB34-212A-744A-9BEC-CDB26494CA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7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D8EAE2F-8350-9B49-BCF5-9BB408543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E6CF92F-4085-CD48-BDFF-606D158AE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52C0DCF-BA2F-B245-8AC7-49BC7C0DE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EB29-3101-1743-A801-A010A31C40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182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304C7A8-2B83-F04D-AA1D-DB124743F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0F11E17-BE46-B440-B8DE-A74F532D5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B0421E4-8C1F-804C-84CD-75112C1FF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61C1-7473-AC4E-9531-8A82F545C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894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0C39FFC-041C-334A-B205-BC0AD90C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7FCBB8E-EEB3-564C-B1D9-9CE859FBE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B8E6479-15A8-9D4F-85FE-7FC6AB67C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82B5-0B71-C046-B48C-C486424026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310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436EE5-CD82-3E43-81A8-F10ED1006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CCC110A-F39C-684F-B32A-3704D2E44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17EA57A-01DC-3B45-85E1-03725E22A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E82A-3A5D-A943-8849-9EE51AE82F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81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30D9D31-9DE8-DC44-85EA-A41BBD278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08977FA-8916-6149-B440-F5A9C0EB9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98FEF73-B3E1-E741-9CA6-533414347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F2E2-27ED-6545-AA26-535BBDB2E1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636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FF4BDC1-BE1A-BE4E-A203-BEF791E82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2BBE24B-5398-1A4A-90D8-4F5F448E7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5D8094C-C267-E342-963E-E3F05B16A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57CF8-2F0F-8B4A-B0A6-65EE38BD7E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4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3C255E8-4387-9440-B381-D45985304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41C0863-6478-6F4E-89D3-BF07F47A1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C5C63D4-4E30-0D40-9327-06BEC2725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7807-673D-0040-A8AE-7E4A916697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9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35DDA5B-DC14-4A40-9DD5-0169385D8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D164814-0CDC-1549-95B0-F8615C66C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12AD8CE-36DC-D040-991C-965BBCDFD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BA5A-C428-D34A-84AC-5B9304BFFC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20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9FD5165-D309-9A4D-887A-115D9EB3C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5CB5E80-C1F9-5542-9158-23FAC8668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5247EFE-A8BF-8548-A276-7A6F8E452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F3A3-9E5B-B44A-9B54-906A987DB6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62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8FC35D6-A4C4-AF46-9A01-2C47FFCE5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0FC22D9-CFC9-C643-A45E-A5A7855C0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BE9CBCB-3B4E-B94B-8D5C-5CDB901AF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513C-4220-E149-B300-2AAE975DB3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783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227610-349F-5549-B074-1C6BA62EB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A5FB88E-1A23-7A4A-8807-B647B7865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35EF7AE-C99A-D84F-BC97-1BBED4A4A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07FE-BC30-2D4F-B46C-F6EB9D717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1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D29C55-4B81-174A-B279-DF7F4FADC6B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872474-1F00-FD41-94C6-AE38D243DB1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FFE2C1-BCC5-384D-9BEE-38BE9BE8076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ACFDFB-DFC5-0C43-96AA-A135D2212C8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4DFA9F-D224-D24F-8F9F-E8301F98DBF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792639D-55EF-5E4A-97B4-41F19DA6F3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01619D5-81E0-4A4F-960A-7227444980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94A0CDA-5FBE-234E-8FF4-C2D44655C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076F8351-6A39-8D48-9A75-22C27C752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BCAEC909-88D0-7640-A32C-E382CCBDEA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</a:defRPr>
            </a:lvl1pPr>
          </a:lstStyle>
          <a:p>
            <a:pPr>
              <a:defRPr/>
            </a:pPr>
            <a:r>
              <a:rPr lang="en-US" altLang="zh-TW"/>
              <a:t>COMP5331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91FA1A6-B31E-A64C-884E-2BB910F74C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42AD8726-C403-C445-B188-5852A72F79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AC9ED145-A5B5-6B4E-8616-B3E27DA7F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9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142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70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270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1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0.png"/><Relationship Id="rId15" Type="http://schemas.openxmlformats.org/officeDocument/2006/relationships/image" Target="../media/image52.png"/><Relationship Id="rId10" Type="http://schemas.openxmlformats.org/officeDocument/2006/relationships/image" Target="../media/image440.png"/><Relationship Id="rId9" Type="http://schemas.openxmlformats.org/officeDocument/2006/relationships/image" Target="../media/image430.png"/><Relationship Id="rId14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4.png"/><Relationship Id="rId3" Type="http://schemas.openxmlformats.org/officeDocument/2006/relationships/image" Target="../media/image51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2.png"/><Relationship Id="rId19" Type="http://schemas.openxmlformats.org/officeDocument/2006/relationships/image" Target="../media/image55.png"/><Relationship Id="rId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52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0.png"/><Relationship Id="rId15" Type="http://schemas.openxmlformats.org/officeDocument/2006/relationships/image" Target="../media/image540.png"/><Relationship Id="rId10" Type="http://schemas.openxmlformats.org/officeDocument/2006/relationships/image" Target="../media/image440.png"/><Relationship Id="rId9" Type="http://schemas.openxmlformats.org/officeDocument/2006/relationships/image" Target="../media/image430.png"/><Relationship Id="rId14" Type="http://schemas.openxmlformats.org/officeDocument/2006/relationships/image" Target="../media/image4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550.png"/><Relationship Id="rId3" Type="http://schemas.openxmlformats.org/officeDocument/2006/relationships/image" Target="../media/image540.png"/><Relationship Id="rId7" Type="http://schemas.openxmlformats.org/officeDocument/2006/relationships/image" Target="../media/image410.png"/><Relationship Id="rId12" Type="http://schemas.openxmlformats.org/officeDocument/2006/relationships/image" Target="../media/image4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10" Type="http://schemas.openxmlformats.org/officeDocument/2006/relationships/image" Target="../media/image440.png"/><Relationship Id="rId9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550.png"/><Relationship Id="rId3" Type="http://schemas.openxmlformats.org/officeDocument/2006/relationships/image" Target="../media/image540.png"/><Relationship Id="rId7" Type="http://schemas.openxmlformats.org/officeDocument/2006/relationships/image" Target="../media/image410.png"/><Relationship Id="rId12" Type="http://schemas.openxmlformats.org/officeDocument/2006/relationships/image" Target="../media/image42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15" Type="http://schemas.openxmlformats.org/officeDocument/2006/relationships/image" Target="../media/image57.png"/><Relationship Id="rId10" Type="http://schemas.openxmlformats.org/officeDocument/2006/relationships/image" Target="../media/image440.png"/><Relationship Id="rId9" Type="http://schemas.openxmlformats.org/officeDocument/2006/relationships/image" Target="../media/image430.png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21.png"/><Relationship Id="rId1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5" Type="http://schemas.openxmlformats.org/officeDocument/2006/relationships/image" Target="../media/image431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21.png"/><Relationship Id="rId1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2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47.png"/><Relationship Id="rId10" Type="http://schemas.openxmlformats.org/officeDocument/2006/relationships/image" Target="../media/image74.png"/><Relationship Id="rId4" Type="http://schemas.openxmlformats.org/officeDocument/2006/relationships/image" Target="../media/image421.png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72.png"/><Relationship Id="rId4" Type="http://schemas.openxmlformats.org/officeDocument/2006/relationships/image" Target="../media/image4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5" Type="http://schemas.openxmlformats.org/officeDocument/2006/relationships/image" Target="../media/image481.png"/><Relationship Id="rId10" Type="http://schemas.openxmlformats.org/officeDocument/2006/relationships/image" Target="../media/image770.png"/><Relationship Id="rId4" Type="http://schemas.openxmlformats.org/officeDocument/2006/relationships/image" Target="../media/image59.png"/><Relationship Id="rId9" Type="http://schemas.openxmlformats.org/officeDocument/2006/relationships/image" Target="../media/image421.png"/><Relationship Id="rId1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5" Type="http://schemas.openxmlformats.org/officeDocument/2006/relationships/image" Target="../media/image501.png"/><Relationship Id="rId10" Type="http://schemas.openxmlformats.org/officeDocument/2006/relationships/image" Target="../media/image770.png"/><Relationship Id="rId4" Type="http://schemas.openxmlformats.org/officeDocument/2006/relationships/image" Target="../media/image59.png"/><Relationship Id="rId9" Type="http://schemas.openxmlformats.org/officeDocument/2006/relationships/image" Target="../media/image421.png"/><Relationship Id="rId1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52.png"/><Relationship Id="rId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734/man-face-cartoon-by-gerald_g-73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openclipart.org/detail/5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52.png"/><Relationship Id="rId10" Type="http://schemas.openxmlformats.org/officeDocument/2006/relationships/image" Target="../media/image87.png"/><Relationship Id="rId4" Type="http://schemas.openxmlformats.org/officeDocument/2006/relationships/image" Target="../media/image420.png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52.png"/><Relationship Id="rId10" Type="http://schemas.openxmlformats.org/officeDocument/2006/relationships/image" Target="../media/image88.png"/><Relationship Id="rId4" Type="http://schemas.openxmlformats.org/officeDocument/2006/relationships/image" Target="../media/image420.png"/><Relationship Id="rId9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52.png"/><Relationship Id="rId10" Type="http://schemas.openxmlformats.org/officeDocument/2006/relationships/image" Target="../media/image87.png"/><Relationship Id="rId4" Type="http://schemas.openxmlformats.org/officeDocument/2006/relationships/image" Target="../media/image420.png"/><Relationship Id="rId9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1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12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89.png"/><Relationship Id="rId5" Type="http://schemas.openxmlformats.org/officeDocument/2006/relationships/image" Target="../media/image52.png"/><Relationship Id="rId10" Type="http://schemas.openxmlformats.org/officeDocument/2006/relationships/image" Target="../media/image87.png"/><Relationship Id="rId4" Type="http://schemas.openxmlformats.org/officeDocument/2006/relationships/image" Target="../media/image420.png"/><Relationship Id="rId9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3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12" Type="http://schemas.openxmlformats.org/officeDocument/2006/relationships/image" Target="../media/image9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91.png"/><Relationship Id="rId5" Type="http://schemas.openxmlformats.org/officeDocument/2006/relationships/image" Target="../media/image52.png"/><Relationship Id="rId10" Type="http://schemas.openxmlformats.org/officeDocument/2006/relationships/image" Target="../media/image89.png"/><Relationship Id="rId4" Type="http://schemas.openxmlformats.org/officeDocument/2006/relationships/image" Target="../media/image420.png"/><Relationship Id="rId9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5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91.png"/><Relationship Id="rId5" Type="http://schemas.openxmlformats.org/officeDocument/2006/relationships/image" Target="../media/image52.png"/><Relationship Id="rId15" Type="http://schemas.openxmlformats.org/officeDocument/2006/relationships/image" Target="../media/image93.png"/><Relationship Id="rId10" Type="http://schemas.openxmlformats.org/officeDocument/2006/relationships/image" Target="../media/image89.png"/><Relationship Id="rId4" Type="http://schemas.openxmlformats.org/officeDocument/2006/relationships/image" Target="../media/image420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421.png"/><Relationship Id="rId12" Type="http://schemas.openxmlformats.org/officeDocument/2006/relationships/image" Target="../media/image89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87.png"/><Relationship Id="rId5" Type="http://schemas.openxmlformats.org/officeDocument/2006/relationships/image" Target="../media/image420.png"/><Relationship Id="rId15" Type="http://schemas.openxmlformats.org/officeDocument/2006/relationships/image" Target="../media/image94.png"/><Relationship Id="rId10" Type="http://schemas.openxmlformats.org/officeDocument/2006/relationships/image" Target="../media/image92.png"/><Relationship Id="rId4" Type="http://schemas.openxmlformats.org/officeDocument/2006/relationships/image" Target="../media/image410.png"/><Relationship Id="rId9" Type="http://schemas.openxmlformats.org/officeDocument/2006/relationships/image" Target="../media/image85.png"/><Relationship Id="rId1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99.png"/><Relationship Id="rId9" Type="http://schemas.openxmlformats.org/officeDocument/2006/relationships/image" Target="../media/image4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9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0.png"/><Relationship Id="rId9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0.png"/><Relationship Id="rId7" Type="http://schemas.openxmlformats.org/officeDocument/2006/relationships/hyperlink" Target="https://techboomers.com/t/page/1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boell.de/en/2017/05/30/destination-ocean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98" Type="http://schemas.openxmlformats.org/officeDocument/2006/relationships/image" Target="../media/image930.png"/><Relationship Id="rId3" Type="http://schemas.openxmlformats.org/officeDocument/2006/relationships/image" Target="../media/image113.png"/><Relationship Id="rId97" Type="http://schemas.openxmlformats.org/officeDocument/2006/relationships/image" Target="../media/image920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40.xml"/><Relationship Id="rId96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02" Type="http://schemas.openxmlformats.org/officeDocument/2006/relationships/image" Target="../media/image122.png"/><Relationship Id="rId5" Type="http://schemas.openxmlformats.org/officeDocument/2006/relationships/image" Target="../media/image115.png"/><Relationship Id="rId95" Type="http://schemas.openxmlformats.org/officeDocument/2006/relationships/image" Target="../media/image900.png"/><Relationship Id="rId99" Type="http://schemas.openxmlformats.org/officeDocument/2006/relationships/image" Target="../media/image118.png"/><Relationship Id="rId101" Type="http://schemas.openxmlformats.org/officeDocument/2006/relationships/image" Target="../media/image121.png"/><Relationship Id="rId4" Type="http://schemas.openxmlformats.org/officeDocument/2006/relationships/image" Target="../media/image114.png"/><Relationship Id="rId100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397" y="1603629"/>
            <a:ext cx="8430380" cy="1541579"/>
          </a:xfrm>
        </p:spPr>
        <p:txBody>
          <a:bodyPr>
            <a:noAutofit/>
          </a:bodyPr>
          <a:lstStyle/>
          <a:p>
            <a:pPr algn="ctr"/>
            <a:r>
              <a:rPr lang="en-US" altLang="zh-CN" dirty="0"/>
              <a:t>Reverse Regret Query</a:t>
            </a:r>
            <a:endParaRPr lang="en-US" altLang="zh-CN" b="1" dirty="0">
              <a:ea typeface="SimSun" panose="02010600030101010101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877CC49-25E2-A7AE-27F5-C8A111A63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93" y="739632"/>
            <a:ext cx="1935811" cy="46782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148B2C0-AC55-0D9D-64F9-9B53DCCDF8C2}"/>
              </a:ext>
            </a:extLst>
          </p:cNvPr>
          <p:cNvSpPr txBox="1">
            <a:spLocks/>
          </p:cNvSpPr>
          <p:nvPr/>
        </p:nvSpPr>
        <p:spPr bwMode="auto">
          <a:xfrm>
            <a:off x="814100" y="3936693"/>
            <a:ext cx="7515795" cy="166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ea typeface="Verdana" panose="020B0604030504040204" pitchFamily="34" charset="0"/>
                <a:cs typeface="Arial" panose="020B0604020202020204" pitchFamily="34" charset="0"/>
              </a:rPr>
              <a:t>Weicheng Wang </a:t>
            </a:r>
            <a:r>
              <a:rPr lang="en-US" altLang="zh-CN" sz="2000" kern="0" dirty="0">
                <a:ea typeface="Verdana" panose="020B0604030504040204" pitchFamily="34" charset="0"/>
                <a:cs typeface="Arial" panose="020B0604020202020204" pitchFamily="34" charset="0"/>
              </a:rPr>
              <a:t>(HKUST)</a:t>
            </a:r>
          </a:p>
          <a:p>
            <a:r>
              <a:rPr lang="en-US" altLang="zh-CN" sz="2000" b="1" kern="0" dirty="0">
                <a:ea typeface="Verdana" panose="020B0604030504040204" pitchFamily="34" charset="0"/>
                <a:cs typeface="Arial" panose="020B0604020202020204" pitchFamily="34" charset="0"/>
              </a:rPr>
              <a:t>Raymond Chi-Wing Wong </a:t>
            </a:r>
            <a:r>
              <a:rPr lang="en-US" altLang="zh-CN" sz="2000" kern="0" dirty="0">
                <a:ea typeface="Verdana" panose="020B0604030504040204" pitchFamily="34" charset="0"/>
                <a:cs typeface="Arial" panose="020B0604020202020204" pitchFamily="34" charset="0"/>
              </a:rPr>
              <a:t>(HKUST)</a:t>
            </a:r>
          </a:p>
          <a:p>
            <a:r>
              <a:rPr lang="en-US" altLang="zh-CN" sz="2000" b="1" kern="0" dirty="0">
                <a:ea typeface="Verdana" panose="020B0604030504040204" pitchFamily="34" charset="0"/>
                <a:cs typeface="Arial" panose="020B0604020202020204" pitchFamily="34" charset="0"/>
              </a:rPr>
              <a:t>H. V. Jagadish </a:t>
            </a:r>
            <a:r>
              <a:rPr lang="en-US" altLang="zh-CN" sz="2000" kern="0" dirty="0">
                <a:ea typeface="Verdana" panose="020B0604030504040204" pitchFamily="34" charset="0"/>
                <a:cs typeface="Arial" panose="020B0604020202020204" pitchFamily="34" charset="0"/>
              </a:rPr>
              <a:t>(University of Michigan)</a:t>
            </a:r>
          </a:p>
          <a:p>
            <a:r>
              <a:rPr lang="en-US" altLang="zh-CN" sz="2000" b="1" kern="0" dirty="0">
                <a:ea typeface="Verdana" panose="020B0604030504040204" pitchFamily="34" charset="0"/>
                <a:cs typeface="Arial" panose="020B0604020202020204" pitchFamily="34" charset="0"/>
              </a:rPr>
              <a:t>Min Xie </a:t>
            </a:r>
            <a:r>
              <a:rPr lang="en-US" altLang="zh-CN" sz="2000" kern="0" dirty="0">
                <a:ea typeface="Verdana" panose="020B0604030504040204" pitchFamily="34" charset="0"/>
                <a:cs typeface="Arial" panose="020B0604020202020204" pitchFamily="34" charset="0"/>
              </a:rPr>
              <a:t>(Shenzhen Institute of Computing Sciences)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09872AA8-9A29-C7BE-46BE-3E9286ED7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64413"/>
            <a:ext cx="2132360" cy="618258"/>
          </a:xfrm>
          <a:prstGeom prst="rect">
            <a:avLst/>
          </a:prstGeom>
        </p:spPr>
      </p:pic>
      <p:pic>
        <p:nvPicPr>
          <p:cNvPr id="8" name="Picture 2" descr="University of Michigan Logo and symbol, meaning, history, PNG, brand">
            <a:extLst>
              <a:ext uri="{FF2B5EF4-FFF2-40B4-BE49-F238E27FC236}">
                <a16:creationId xmlns:a16="http://schemas.microsoft.com/office/drawing/2014/main" id="{5FC9FEA9-2FBA-B0C8-AE67-086858E3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2" y="404664"/>
            <a:ext cx="2051720" cy="11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125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E21B703-6611-8A72-19A4-941309A2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5790706"/>
            <a:ext cx="5112568" cy="87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8" y="1988841"/>
                <a:ext cx="6805438" cy="2304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Regret ratio of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 over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w.r.t.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2400" dirty="0"/>
                  <a:t> is defined as</a:t>
                </a: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𝑟𝑒𝑔𝑟𝑎𝑡𝑖𝑜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 dirty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1988841"/>
                <a:ext cx="6805438" cy="2304256"/>
              </a:xfrm>
              <a:prstGeom prst="rect">
                <a:avLst/>
              </a:prstGeom>
              <a:blipFill>
                <a:blip r:embed="rId4"/>
                <a:stretch>
                  <a:fillRect r="-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5E41B8FF-EED1-7785-2B29-82E3D5F1217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32367058"/>
                  </p:ext>
                </p:extLst>
              </p:nvPr>
            </p:nvGraphicFramePr>
            <p:xfrm>
              <a:off x="2003184" y="3861048"/>
              <a:ext cx="5269116" cy="18618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52691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=0.5 × 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+0.5 × 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altLang="zh-TW" sz="1800" dirty="0">
                                    <a:latin typeface="Cambria Math" panose="02040503050406030204" pitchFamily="18" charset="0"/>
                                  </a:rPr>
                                  <m:t>   (</m:t>
                                </m:r>
                                <m:r>
                                  <a:rPr lang="en-US" altLang="zh-TW" sz="1800" b="1" i="1" dirty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0.5, 0,5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TW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62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)=0.5 × 1.0+0.5 × 0.4=0.70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8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 × 0.2+0.5 × 0.7=0.45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8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 × 0.7+0.5 × 0.2=0.45</m:t>
                                </m:r>
                              </m:oMath>
                            </m:oMathPara>
                          </a14:m>
                          <a:endParaRPr lang="ar-A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1" i="1" dirty="0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=0.5 × 0.</m:t>
                                </m:r>
                                <m:r>
                                  <a:rPr lang="en-US" altLang="zh-TW" sz="18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+0.5 × 0.</m:t>
                                </m:r>
                                <m:r>
                                  <a:rPr lang="en-US" altLang="zh-TW" sz="18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n-US" altLang="zh-TW" sz="1800" b="0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5E41B8FF-EED1-7785-2B29-82E3D5F1217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32367058"/>
                  </p:ext>
                </p:extLst>
              </p:nvPr>
            </p:nvGraphicFramePr>
            <p:xfrm>
              <a:off x="2003184" y="3861048"/>
              <a:ext cx="5269116" cy="18618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52691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8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6" t="-1493" r="-347" b="-364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62209"/>
                      </a:ext>
                    </a:extLst>
                  </a:tr>
                  <a:tr h="1043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6" t="-39535" r="-347" b="-41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8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6" t="-358209" r="-347" b="-7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F49EFF86-9D91-13F9-C5EA-01F958B31095}"/>
              </a:ext>
            </a:extLst>
          </p:cNvPr>
          <p:cNvSpPr/>
          <p:nvPr/>
        </p:nvSpPr>
        <p:spPr bwMode="auto">
          <a:xfrm flipH="1">
            <a:off x="6611695" y="4306043"/>
            <a:ext cx="529121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466F8B-9C53-6641-A176-D53BAA750D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466F8B-9C53-6641-A176-D53BAA750D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B4F53C99-802E-3DBD-D892-DDD73A0B2D65}"/>
              </a:ext>
            </a:extLst>
          </p:cNvPr>
          <p:cNvSpPr/>
          <p:nvPr/>
        </p:nvSpPr>
        <p:spPr bwMode="auto">
          <a:xfrm flipH="1">
            <a:off x="6611695" y="5359299"/>
            <a:ext cx="529121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5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8" y="1988841"/>
                <a:ext cx="6805438" cy="2304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99747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Consider a user with utility vector </a:t>
                </a: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1988841"/>
                <a:ext cx="6805438" cy="2304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62">
                <a:extLst>
                  <a:ext uri="{FF2B5EF4-FFF2-40B4-BE49-F238E27FC236}">
                    <a16:creationId xmlns:a16="http://schemas.microsoft.com/office/drawing/2014/main" id="{171A0650-32D0-4201-1AB0-2DCEE7799450}"/>
                  </a:ext>
                </a:extLst>
              </p:cNvPr>
              <p:cNvSpPr/>
              <p:nvPr/>
            </p:nvSpPr>
            <p:spPr>
              <a:xfrm>
                <a:off x="1625358" y="3634572"/>
                <a:ext cx="2941705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Microsoft YaHei UI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Microsoft YaHei UI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Microsoft YaHei UI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1" i="1" dirty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dirty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TW" sz="2000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000" b="1" i="1" dirty="0" smtClean="0">
                          <a:latin typeface="Cambria Math" panose="02040503050406030204" pitchFamily="18" charset="0"/>
                        </a:rPr>
                        <m:t>𝝐</m:t>
                      </m:r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1" i="1" dirty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dirty="0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altLang="zh-TW" sz="2000" b="1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000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20" name="Rectangle 362">
                <a:extLst>
                  <a:ext uri="{FF2B5EF4-FFF2-40B4-BE49-F238E27FC236}">
                    <a16:creationId xmlns:a16="http://schemas.microsoft.com/office/drawing/2014/main" id="{171A0650-32D0-4201-1AB0-2DCEE7799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358" y="3634572"/>
                <a:ext cx="2941705" cy="400110"/>
              </a:xfrm>
              <a:prstGeom prst="rect">
                <a:avLst/>
              </a:prstGeom>
              <a:blipFill>
                <a:blip r:embed="rId5"/>
                <a:stretch>
                  <a:fillRect l="-858" b="-11765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62">
                <a:extLst>
                  <a:ext uri="{FF2B5EF4-FFF2-40B4-BE49-F238E27FC236}">
                    <a16:creationId xmlns:a16="http://schemas.microsoft.com/office/drawing/2014/main" id="{31B5E06F-0435-1D3A-4D8E-EA639BC52500}"/>
                  </a:ext>
                </a:extLst>
              </p:cNvPr>
              <p:cNvSpPr/>
              <p:nvPr/>
            </p:nvSpPr>
            <p:spPr>
              <a:xfrm>
                <a:off x="1619670" y="5251574"/>
                <a:ext cx="4602825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better than or comparable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  <m:t>𝒑</m:t>
                        </m:r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latin typeface="Arial"/>
                    <a:ea typeface="Microsoft YaHei UI"/>
                  </a:rPr>
                  <a:t> </a:t>
                </a:r>
                <a:r>
                  <a:rPr lang="en-US" altLang="zh-TW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w.r.t. the</a:t>
                </a:r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user with utility vector </a:t>
                </a:r>
                <a14:m>
                  <m:oMath xmlns:m="http://schemas.openxmlformats.org/officeDocument/2006/math"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 </a:t>
                </a:r>
                <a:endParaRPr lang="en-US" altLang="zh-TW" sz="2000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21" name="Rectangle 362">
                <a:extLst>
                  <a:ext uri="{FF2B5EF4-FFF2-40B4-BE49-F238E27FC236}">
                    <a16:creationId xmlns:a16="http://schemas.microsoft.com/office/drawing/2014/main" id="{31B5E06F-0435-1D3A-4D8E-EA639BC52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0" y="5251574"/>
                <a:ext cx="4602825" cy="707886"/>
              </a:xfrm>
              <a:prstGeom prst="rect">
                <a:avLst/>
              </a:prstGeom>
              <a:blipFill>
                <a:blip r:embed="rId7"/>
                <a:stretch>
                  <a:fillRect l="-1374" t="-1724" b="-13793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62">
                <a:extLst>
                  <a:ext uri="{FF2B5EF4-FFF2-40B4-BE49-F238E27FC236}">
                    <a16:creationId xmlns:a16="http://schemas.microsoft.com/office/drawing/2014/main" id="{C4857B58-E2D6-F7C9-4983-0BF5D9D8A9D0}"/>
                  </a:ext>
                </a:extLst>
              </p:cNvPr>
              <p:cNvSpPr/>
              <p:nvPr/>
            </p:nvSpPr>
            <p:spPr>
              <a:xfrm>
                <a:off x="1619670" y="6213963"/>
                <a:ext cx="4602825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user with utility vector </a:t>
                </a:r>
                <a14:m>
                  <m:oMath xmlns:m="http://schemas.openxmlformats.org/officeDocument/2006/math">
                    <m:r>
                      <a:rPr lang="en-US" altLang="zh-TW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362">
                <a:extLst>
                  <a:ext uri="{FF2B5EF4-FFF2-40B4-BE49-F238E27FC236}">
                    <a16:creationId xmlns:a16="http://schemas.microsoft.com/office/drawing/2014/main" id="{C4857B58-E2D6-F7C9-4983-0BF5D9D8A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0" y="6213963"/>
                <a:ext cx="4602825" cy="400110"/>
              </a:xfrm>
              <a:prstGeom prst="rect">
                <a:avLst/>
              </a:prstGeom>
              <a:blipFill>
                <a:blip r:embed="rId8"/>
                <a:stretch>
                  <a:fillRect l="-275" t="-5882" r="-275" b="-2352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62">
                <a:extLst>
                  <a:ext uri="{FF2B5EF4-FFF2-40B4-BE49-F238E27FC236}">
                    <a16:creationId xmlns:a16="http://schemas.microsoft.com/office/drawing/2014/main" id="{27190AA5-8411-0E49-29E3-3913EF507B5C}"/>
                  </a:ext>
                </a:extLst>
              </p:cNvPr>
              <p:cNvSpPr/>
              <p:nvPr/>
            </p:nvSpPr>
            <p:spPr>
              <a:xfrm>
                <a:off x="5220072" y="3634572"/>
                <a:ext cx="2622983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  <m:t>(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  <m:t>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  <m:t>−</m:t>
                        </m:r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1" i="1" dirty="0" smtClean="0">
                        <a:latin typeface="Cambria Math" panose="02040503050406030204" pitchFamily="18" charset="0"/>
                        <a:ea typeface="Microsoft YaHei UI"/>
                      </a:rPr>
                      <m:t>&lt;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362">
                <a:extLst>
                  <a:ext uri="{FF2B5EF4-FFF2-40B4-BE49-F238E27FC236}">
                    <a16:creationId xmlns:a16="http://schemas.microsoft.com/office/drawing/2014/main" id="{27190AA5-8411-0E49-29E3-3913EF507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34572"/>
                <a:ext cx="2622983" cy="400110"/>
              </a:xfrm>
              <a:prstGeom prst="rect">
                <a:avLst/>
              </a:prstGeom>
              <a:blipFill>
                <a:blip r:embed="rId9"/>
                <a:stretch>
                  <a:fillRect l="-957" b="-11765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62">
                <a:extLst>
                  <a:ext uri="{FF2B5EF4-FFF2-40B4-BE49-F238E27FC236}">
                    <a16:creationId xmlns:a16="http://schemas.microsoft.com/office/drawing/2014/main" id="{1C472115-FA34-CC75-E450-74D764C5E356}"/>
                  </a:ext>
                </a:extLst>
              </p:cNvPr>
              <p:cNvSpPr/>
              <p:nvPr/>
            </p:nvSpPr>
            <p:spPr>
              <a:xfrm>
                <a:off x="1619670" y="4289185"/>
                <a:ext cx="4242785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either larger than or slightly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362">
                <a:extLst>
                  <a:ext uri="{FF2B5EF4-FFF2-40B4-BE49-F238E27FC236}">
                    <a16:creationId xmlns:a16="http://schemas.microsoft.com/office/drawing/2014/main" id="{1C472115-FA34-CC75-E450-74D764C5E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0" y="4289185"/>
                <a:ext cx="4242785" cy="707886"/>
              </a:xfrm>
              <a:prstGeom prst="rect">
                <a:avLst/>
              </a:prstGeom>
              <a:blipFill>
                <a:blip r:embed="rId10"/>
                <a:stretch>
                  <a:fillRect l="-1488" t="-3448" r="-893" b="-1206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62">
                <a:extLst>
                  <a:ext uri="{FF2B5EF4-FFF2-40B4-BE49-F238E27FC236}">
                    <a16:creationId xmlns:a16="http://schemas.microsoft.com/office/drawing/2014/main" id="{D8B41F3D-22D8-702F-6287-527EC3F8BBA9}"/>
                  </a:ext>
                </a:extLst>
              </p:cNvPr>
              <p:cNvSpPr/>
              <p:nvPr/>
            </p:nvSpPr>
            <p:spPr>
              <a:xfrm>
                <a:off x="1619670" y="2652715"/>
                <a:ext cx="4608512" cy="7436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𝑟𝑒𝑔𝑟𝑎𝑡𝑖𝑜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1" i="1" dirty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Microsoft YaHei UI"/>
                        </a:rPr>
                        <m:t>&lt;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Microsoft YaHei UI"/>
                        </a:rPr>
                        <m:t>𝜖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62">
                <a:extLst>
                  <a:ext uri="{FF2B5EF4-FFF2-40B4-BE49-F238E27FC236}">
                    <a16:creationId xmlns:a16="http://schemas.microsoft.com/office/drawing/2014/main" id="{D8B41F3D-22D8-702F-6287-527EC3F8B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0" y="2652715"/>
                <a:ext cx="4608512" cy="743602"/>
              </a:xfrm>
              <a:prstGeom prst="rect">
                <a:avLst/>
              </a:prstGeom>
              <a:blipFill>
                <a:blip r:embed="rId11"/>
                <a:stretch>
                  <a:fillRect l="-548" b="-8333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2BEE92A7-E909-3B48-8AB7-5BFCB6CC1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895995"/>
                <a:ext cx="2566433" cy="408623"/>
              </a:xfrm>
              <a:prstGeom prst="wedgeRoundRectCallout">
                <a:avLst>
                  <a:gd name="adj1" fmla="val -61870"/>
                  <a:gd name="adj2" fmla="val -719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𝜖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a given threshold.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2BEE92A7-E909-3B48-8AB7-5BFCB6CC1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895995"/>
                <a:ext cx="2566433" cy="408623"/>
              </a:xfrm>
              <a:prstGeom prst="wedgeRoundRectCallout">
                <a:avLst>
                  <a:gd name="adj1" fmla="val -61870"/>
                  <a:gd name="adj2" fmla="val -7198"/>
                  <a:gd name="adj3" fmla="val 16667"/>
                </a:avLst>
              </a:prstGeom>
              <a:blipFill>
                <a:blip r:embed="rId12"/>
                <a:stretch>
                  <a:fillRect b="-1764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rved Right Arrow 31">
            <a:extLst>
              <a:ext uri="{FF2B5EF4-FFF2-40B4-BE49-F238E27FC236}">
                <a16:creationId xmlns:a16="http://schemas.microsoft.com/office/drawing/2014/main" id="{E3C42A8E-3C4A-F809-C363-19495C5390DA}"/>
              </a:ext>
            </a:extLst>
          </p:cNvPr>
          <p:cNvSpPr/>
          <p:nvPr/>
        </p:nvSpPr>
        <p:spPr bwMode="auto">
          <a:xfrm>
            <a:off x="996605" y="2824461"/>
            <a:ext cx="611386" cy="101016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34" name="Curved Right Arrow 33">
            <a:extLst>
              <a:ext uri="{FF2B5EF4-FFF2-40B4-BE49-F238E27FC236}">
                <a16:creationId xmlns:a16="http://schemas.microsoft.com/office/drawing/2014/main" id="{7F12F1C8-696D-95B6-0C58-0C0F32669F3B}"/>
              </a:ext>
            </a:extLst>
          </p:cNvPr>
          <p:cNvSpPr/>
          <p:nvPr/>
        </p:nvSpPr>
        <p:spPr bwMode="auto">
          <a:xfrm>
            <a:off x="976708" y="4761040"/>
            <a:ext cx="611386" cy="89731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35" name="Curved Right Arrow 34">
            <a:extLst>
              <a:ext uri="{FF2B5EF4-FFF2-40B4-BE49-F238E27FC236}">
                <a16:creationId xmlns:a16="http://schemas.microsoft.com/office/drawing/2014/main" id="{BDC1B6AF-13B1-EE26-A567-3331807F3991}"/>
              </a:ext>
            </a:extLst>
          </p:cNvPr>
          <p:cNvSpPr/>
          <p:nvPr/>
        </p:nvSpPr>
        <p:spPr bwMode="auto">
          <a:xfrm>
            <a:off x="973534" y="5670859"/>
            <a:ext cx="611386" cy="89731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1C9593C2-6C97-AC4A-4C02-F0441C868AB7}"/>
              </a:ext>
            </a:extLst>
          </p:cNvPr>
          <p:cNvSpPr/>
          <p:nvPr/>
        </p:nvSpPr>
        <p:spPr bwMode="auto">
          <a:xfrm>
            <a:off x="4644008" y="3645024"/>
            <a:ext cx="53968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AF9C97-C4F2-8C73-31EB-E8952CEEB7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AF9C97-C4F2-8C73-31EB-E8952CEEB7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5D00698E-6DC3-6BC9-B5CD-592FCCEAFDDC}"/>
              </a:ext>
            </a:extLst>
          </p:cNvPr>
          <p:cNvSpPr/>
          <p:nvPr/>
        </p:nvSpPr>
        <p:spPr bwMode="auto">
          <a:xfrm rot="9987245">
            <a:off x="5770342" y="4117203"/>
            <a:ext cx="178148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DA05A816-103A-0E09-8224-976C8B9C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054" y="5262236"/>
            <a:ext cx="2952328" cy="408623"/>
          </a:xfrm>
          <a:prstGeom prst="wedgeRoundRectCallout">
            <a:avLst>
              <a:gd name="adj1" fmla="val -61870"/>
              <a:gd name="adj2" fmla="val -719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The user’s favorite product.</a:t>
            </a:r>
          </a:p>
        </p:txBody>
      </p:sp>
    </p:spTree>
    <p:extLst>
      <p:ext uri="{BB962C8B-B14F-4D97-AF65-F5344CB8AC3E}">
        <p14:creationId xmlns:p14="http://schemas.microsoft.com/office/powerpoint/2010/main" val="38115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4" grpId="0" animBg="1"/>
      <p:bldP spid="32" grpId="0" animBg="1"/>
      <p:bldP spid="34" grpId="0" animBg="1"/>
      <p:bldP spid="35" grpId="0" animBg="1"/>
      <p:bldP spid="36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8" y="1988841"/>
                <a:ext cx="6805438" cy="2304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99747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Consider a user with utility vector </a:t>
                </a: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1988841"/>
                <a:ext cx="6805438" cy="2304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62">
                <a:extLst>
                  <a:ext uri="{FF2B5EF4-FFF2-40B4-BE49-F238E27FC236}">
                    <a16:creationId xmlns:a16="http://schemas.microsoft.com/office/drawing/2014/main" id="{31B5E06F-0435-1D3A-4D8E-EA639BC52500}"/>
                  </a:ext>
                </a:extLst>
              </p:cNvPr>
              <p:cNvSpPr/>
              <p:nvPr/>
            </p:nvSpPr>
            <p:spPr>
              <a:xfrm>
                <a:off x="1619670" y="3948308"/>
                <a:ext cx="4602825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better than or comparable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  <m:t>𝒑</m:t>
                        </m:r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  <a:ea typeface="Microsoft YaHei UI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latin typeface="Arial"/>
                    <a:ea typeface="Microsoft YaHei UI"/>
                  </a:rPr>
                  <a:t> </a:t>
                </a:r>
                <a:r>
                  <a:rPr lang="en-US" altLang="zh-TW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w.r.t. the</a:t>
                </a:r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user with utility vector </a:t>
                </a:r>
                <a14:m>
                  <m:oMath xmlns:m="http://schemas.openxmlformats.org/officeDocument/2006/math"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 </a:t>
                </a:r>
                <a:endParaRPr lang="en-US" altLang="zh-TW" sz="2000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21" name="Rectangle 362">
                <a:extLst>
                  <a:ext uri="{FF2B5EF4-FFF2-40B4-BE49-F238E27FC236}">
                    <a16:creationId xmlns:a16="http://schemas.microsoft.com/office/drawing/2014/main" id="{31B5E06F-0435-1D3A-4D8E-EA639BC52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0" y="3948308"/>
                <a:ext cx="4602825" cy="707886"/>
              </a:xfrm>
              <a:prstGeom prst="rect">
                <a:avLst/>
              </a:prstGeom>
              <a:blipFill>
                <a:blip r:embed="rId5"/>
                <a:stretch>
                  <a:fillRect t="-3448" b="-1206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62">
                <a:extLst>
                  <a:ext uri="{FF2B5EF4-FFF2-40B4-BE49-F238E27FC236}">
                    <a16:creationId xmlns:a16="http://schemas.microsoft.com/office/drawing/2014/main" id="{C4857B58-E2D6-F7C9-4983-0BF5D9D8A9D0}"/>
                  </a:ext>
                </a:extLst>
              </p:cNvPr>
              <p:cNvSpPr/>
              <p:nvPr/>
            </p:nvSpPr>
            <p:spPr>
              <a:xfrm>
                <a:off x="1619670" y="5261701"/>
                <a:ext cx="4602825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user with utility vector </a:t>
                </a:r>
                <a14:m>
                  <m:oMath xmlns:m="http://schemas.openxmlformats.org/officeDocument/2006/math">
                    <m:r>
                      <a:rPr lang="en-US" altLang="zh-TW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362">
                <a:extLst>
                  <a:ext uri="{FF2B5EF4-FFF2-40B4-BE49-F238E27FC236}">
                    <a16:creationId xmlns:a16="http://schemas.microsoft.com/office/drawing/2014/main" id="{C4857B58-E2D6-F7C9-4983-0BF5D9D8A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0" y="5261701"/>
                <a:ext cx="4602825" cy="400110"/>
              </a:xfrm>
              <a:prstGeom prst="rect">
                <a:avLst/>
              </a:prstGeom>
              <a:blipFill>
                <a:blip r:embed="rId6"/>
                <a:stretch>
                  <a:fillRect l="-275" t="-5882" r="-275" b="-2352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62">
                <a:extLst>
                  <a:ext uri="{FF2B5EF4-FFF2-40B4-BE49-F238E27FC236}">
                    <a16:creationId xmlns:a16="http://schemas.microsoft.com/office/drawing/2014/main" id="{D8B41F3D-22D8-702F-6287-527EC3F8BBA9}"/>
                  </a:ext>
                </a:extLst>
              </p:cNvPr>
              <p:cNvSpPr/>
              <p:nvPr/>
            </p:nvSpPr>
            <p:spPr>
              <a:xfrm>
                <a:off x="1619670" y="2652715"/>
                <a:ext cx="4608512" cy="7436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𝑟𝑒𝑔𝑟𝑎𝑡𝑖𝑜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1" i="1" dirty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Microsoft YaHei UI"/>
                        </a:rPr>
                        <m:t>&lt;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Microsoft YaHei UI"/>
                        </a:rPr>
                        <m:t>𝜖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62">
                <a:extLst>
                  <a:ext uri="{FF2B5EF4-FFF2-40B4-BE49-F238E27FC236}">
                    <a16:creationId xmlns:a16="http://schemas.microsoft.com/office/drawing/2014/main" id="{D8B41F3D-22D8-702F-6287-527EC3F8B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0" y="2652715"/>
                <a:ext cx="4608512" cy="74360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2BEE92A7-E909-3B48-8AB7-5BFCB6CC1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8166" y="3219506"/>
                <a:ext cx="2566433" cy="408623"/>
              </a:xfrm>
              <a:prstGeom prst="wedgeRoundRectCallout">
                <a:avLst>
                  <a:gd name="adj1" fmla="val -52592"/>
                  <a:gd name="adj2" fmla="val -8645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𝜖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a given threshold.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2BEE92A7-E909-3B48-8AB7-5BFCB6CC1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166" y="3219506"/>
                <a:ext cx="2566433" cy="408623"/>
              </a:xfrm>
              <a:prstGeom prst="wedgeRoundRectCallout">
                <a:avLst>
                  <a:gd name="adj1" fmla="val -52592"/>
                  <a:gd name="adj2" fmla="val -86452"/>
                  <a:gd name="adj3" fmla="val 16667"/>
                </a:avLst>
              </a:prstGeom>
              <a:blipFill>
                <a:blip r:embed="rId8"/>
                <a:stretch>
                  <a:fillRect b="-106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rved Right Arrow 31">
            <a:extLst>
              <a:ext uri="{FF2B5EF4-FFF2-40B4-BE49-F238E27FC236}">
                <a16:creationId xmlns:a16="http://schemas.microsoft.com/office/drawing/2014/main" id="{E3C42A8E-3C4A-F809-C363-19495C5390DA}"/>
              </a:ext>
            </a:extLst>
          </p:cNvPr>
          <p:cNvSpPr/>
          <p:nvPr/>
        </p:nvSpPr>
        <p:spPr bwMode="auto">
          <a:xfrm>
            <a:off x="996605" y="2824461"/>
            <a:ext cx="611386" cy="146863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34" name="Curved Right Arrow 33">
            <a:extLst>
              <a:ext uri="{FF2B5EF4-FFF2-40B4-BE49-F238E27FC236}">
                <a16:creationId xmlns:a16="http://schemas.microsoft.com/office/drawing/2014/main" id="{7F12F1C8-696D-95B6-0C58-0C0F32669F3B}"/>
              </a:ext>
            </a:extLst>
          </p:cNvPr>
          <p:cNvSpPr/>
          <p:nvPr/>
        </p:nvSpPr>
        <p:spPr bwMode="auto">
          <a:xfrm>
            <a:off x="996605" y="4293097"/>
            <a:ext cx="611386" cy="136871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AF9C97-C4F2-8C73-31EB-E8952CEEB7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AF9C97-C4F2-8C73-31EB-E8952CEEB7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AutoShape 5">
            <a:extLst>
              <a:ext uri="{FF2B5EF4-FFF2-40B4-BE49-F238E27FC236}">
                <a16:creationId xmlns:a16="http://schemas.microsoft.com/office/drawing/2014/main" id="{DA05A816-103A-0E09-8224-976C8B9C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166" y="4634599"/>
            <a:ext cx="2952328" cy="408623"/>
          </a:xfrm>
          <a:prstGeom prst="wedgeRoundRectCallout">
            <a:avLst>
              <a:gd name="adj1" fmla="val -57031"/>
              <a:gd name="adj2" fmla="val -1423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The user’s favorite product.</a:t>
            </a:r>
          </a:p>
        </p:txBody>
      </p:sp>
    </p:spTree>
    <p:extLst>
      <p:ext uri="{BB962C8B-B14F-4D97-AF65-F5344CB8AC3E}">
        <p14:creationId xmlns:p14="http://schemas.microsoft.com/office/powerpoint/2010/main" val="15224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1" grpId="0" animBg="1"/>
      <p:bldP spid="4" grpId="0" animBg="1"/>
      <p:bldP spid="32" grpId="0" animBg="1"/>
      <p:bldP spid="3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608" y="1988841"/>
                <a:ext cx="7128792" cy="2304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Regret ratio of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 over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w.r.t.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2400" dirty="0"/>
                  <a:t> is defined as</a:t>
                </a: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𝑟𝑒𝑔𝑟𝑎𝑡𝑖𝑜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 dirty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-Regret ratio of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 over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w.r.t.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2400" dirty="0"/>
                  <a:t> is defined as</a:t>
                </a: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TW" sz="2400" b="0" dirty="0"/>
                  <a:t>	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-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𝑟𝑒𝑔𝑟𝑎𝑡𝑖𝑜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88841"/>
                <a:ext cx="7128792" cy="2304256"/>
              </a:xfrm>
              <a:prstGeom prst="rect">
                <a:avLst/>
              </a:prstGeom>
              <a:blipFill>
                <a:blip r:embed="rId3"/>
                <a:stretch>
                  <a:fillRect b="-906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697575C3-3D26-C875-EA10-222018AF6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063" y="3429000"/>
                <a:ext cx="2566433" cy="408623"/>
              </a:xfrm>
              <a:prstGeom prst="wedgeRoundRectCallout">
                <a:avLst>
                  <a:gd name="adj1" fmla="val -61460"/>
                  <a:gd name="adj2" fmla="val -3806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Arial"/>
                    <a:ea typeface="Microsoft YaHei UI"/>
                  </a:rPr>
                  <a:t>The highest score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𝐷</m:t>
                    </m:r>
                  </m:oMath>
                </a14:m>
                <a:endParaRPr lang="en-US" altLang="zh-TW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697575C3-3D26-C875-EA10-222018AF6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0063" y="3429000"/>
                <a:ext cx="2566433" cy="408623"/>
              </a:xfrm>
              <a:prstGeom prst="wedgeRoundRectCallout">
                <a:avLst>
                  <a:gd name="adj1" fmla="val -61460"/>
                  <a:gd name="adj2" fmla="val -38064"/>
                  <a:gd name="adj3" fmla="val 16667"/>
                </a:avLst>
              </a:prstGeom>
              <a:blipFill>
                <a:blip r:embed="rId6"/>
                <a:stretch>
                  <a:fillRect b="-1764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AutoShape 5">
                <a:extLst>
                  <a:ext uri="{FF2B5EF4-FFF2-40B4-BE49-F238E27FC236}">
                    <a16:creationId xmlns:a16="http://schemas.microsoft.com/office/drawing/2014/main" id="{12D5FD1B-7FD2-3FD7-E3AB-7D347D798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8094" y="5958740"/>
                <a:ext cx="1990369" cy="715089"/>
              </a:xfrm>
              <a:prstGeom prst="wedgeRoundRectCallout">
                <a:avLst>
                  <a:gd name="adj1" fmla="val -76842"/>
                  <a:gd name="adj2" fmla="val -1765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Arial"/>
                    <a:ea typeface="Microsoft YaHei UI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Arial"/>
                    <a:ea typeface="Microsoft YaHei UI"/>
                  </a:rPr>
                  <a:t>-th </a:t>
                </a:r>
                <a:r>
                  <a:rPr lang="en-US" sz="1800" dirty="0">
                    <a:solidFill>
                      <a:schemeClr val="tx1"/>
                    </a:solidFill>
                    <a:latin typeface="Arial"/>
                    <a:ea typeface="Microsoft YaHei UI"/>
                  </a:rPr>
                  <a:t>highest score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𝐷</m:t>
                    </m:r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" name="AutoShape 5">
                <a:extLst>
                  <a:ext uri="{FF2B5EF4-FFF2-40B4-BE49-F238E27FC236}">
                    <a16:creationId xmlns:a16="http://schemas.microsoft.com/office/drawing/2014/main" id="{12D5FD1B-7FD2-3FD7-E3AB-7D347D798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8094" y="5958740"/>
                <a:ext cx="1990369" cy="715089"/>
              </a:xfrm>
              <a:prstGeom prst="wedgeRoundRectCallout">
                <a:avLst>
                  <a:gd name="adj1" fmla="val -76842"/>
                  <a:gd name="adj2" fmla="val -17659"/>
                  <a:gd name="adj3" fmla="val 16667"/>
                </a:avLst>
              </a:prstGeom>
              <a:blipFill>
                <a:blip r:embed="rId7"/>
                <a:stretch>
                  <a:fillRect b="-508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62">
            <a:extLst>
              <a:ext uri="{FF2B5EF4-FFF2-40B4-BE49-F238E27FC236}">
                <a16:creationId xmlns:a16="http://schemas.microsoft.com/office/drawing/2014/main" id="{1BEBB262-F23E-D796-512A-66AA9C70236E}"/>
              </a:ext>
            </a:extLst>
          </p:cNvPr>
          <p:cNvSpPr/>
          <p:nvPr/>
        </p:nvSpPr>
        <p:spPr>
          <a:xfrm>
            <a:off x="557808" y="4143873"/>
            <a:ext cx="8316416" cy="461665"/>
          </a:xfrm>
          <a:prstGeom prst="rect">
            <a:avLst/>
          </a:prstGeom>
          <a:solidFill>
            <a:srgbClr val="FFEBEB"/>
          </a:solidFill>
          <a:ln w="12700">
            <a:solidFill>
              <a:schemeClr val="tx1"/>
            </a:solidFill>
            <a:prstDash val="sysDash"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Arial"/>
                <a:ea typeface="Microsoft YaHei UI"/>
              </a:rPr>
              <a:t>To broaden our setting and accommodate various 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A44ABB-A028-CF35-1B62-97143D1921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A44ABB-A028-CF35-1B62-97143D1921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62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0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8A30A-FE21-6C4D-82DD-5EC454DA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7B81E6-048E-2349-B11A-867C6EE1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17713"/>
            <a:ext cx="7056784" cy="4114800"/>
          </a:xfrm>
        </p:spPr>
        <p:txBody>
          <a:bodyPr/>
          <a:lstStyle/>
          <a:p>
            <a:r>
              <a:rPr lang="en-US" sz="2400" kern="1200" dirty="0"/>
              <a:t>(</a:t>
            </a:r>
            <a:r>
              <a:rPr lang="en-US" sz="2400" b="1" kern="1200" dirty="0"/>
              <a:t>Reverse Regret Query</a:t>
            </a:r>
            <a:r>
              <a:rPr lang="en-US" sz="2400" kern="1200" dirty="0"/>
              <a:t>)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07007-4A1C-4B44-8CAB-00B92999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163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8A30A-FE21-6C4D-82DD-5EC454DA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7056784" cy="4114800"/>
              </a:xfrm>
            </p:spPr>
            <p:txBody>
              <a:bodyPr/>
              <a:lstStyle/>
              <a:p>
                <a:r>
                  <a:rPr lang="en-US" sz="2400" kern="1200" dirty="0"/>
                  <a:t>(</a:t>
                </a:r>
                <a:r>
                  <a:rPr lang="en-US" sz="2400" b="1" kern="1200" dirty="0"/>
                  <a:t>Reverse Regret Query</a:t>
                </a:r>
                <a:r>
                  <a:rPr lang="en-US" sz="2400" kern="1200" dirty="0"/>
                  <a:t>) Given a product set </a:t>
                </a:r>
                <a14:m>
                  <m:oMath xmlns:m="http://schemas.openxmlformats.org/officeDocument/2006/math">
                    <m:r>
                      <a:rPr lang="en-US" sz="2400" i="1" kern="1200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kern="1200" dirty="0"/>
                  <a:t>, a query product </a:t>
                </a:r>
                <a14:m>
                  <m:oMath xmlns:m="http://schemas.openxmlformats.org/officeDocument/2006/math">
                    <m:r>
                      <a:rPr lang="en-US" sz="2400" b="1" i="1" kern="1200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kern="1200" dirty="0"/>
                  <a:t>,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7056784" cy="4114800"/>
              </a:xfrm>
              <a:blipFill>
                <a:blip r:embed="rId3"/>
                <a:stretch>
                  <a:fillRect l="-180" t="-9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07007-4A1C-4B44-8CAB-00B92999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5F004201-CBDD-3580-EA3D-5DAEE1A3B7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1520" y="37170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5F004201-CBDD-3580-EA3D-5DAEE1A3B7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1520" y="37170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704" r="-587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791" t="-107692" r="-103101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0305" t="-107692" r="-1527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323457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11538" r="-323457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296" r="-32345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372AD0B-A786-E741-7EFB-D3790268B1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008856"/>
                  </p:ext>
                </p:extLst>
              </p:nvPr>
            </p:nvGraphicFramePr>
            <p:xfrm>
              <a:off x="4720952" y="43839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372AD0B-A786-E741-7EFB-D3790268B1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008856"/>
                  </p:ext>
                </p:extLst>
              </p:nvPr>
            </p:nvGraphicFramePr>
            <p:xfrm>
              <a:off x="4720952" y="43839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7407" r="-587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791" t="-111538" r="-103101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0305" t="-111538" r="-1527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3704" r="-32345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424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8A30A-FE21-6C4D-82DD-5EC454DA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7056784" cy="4114800"/>
              </a:xfrm>
            </p:spPr>
            <p:txBody>
              <a:bodyPr/>
              <a:lstStyle/>
              <a:p>
                <a:r>
                  <a:rPr lang="en-US" sz="2400" kern="1200" dirty="0"/>
                  <a:t>(</a:t>
                </a:r>
                <a:r>
                  <a:rPr lang="en-US" sz="2400" b="1" kern="1200" dirty="0"/>
                  <a:t>Reverse Regret Query</a:t>
                </a:r>
                <a:r>
                  <a:rPr lang="en-US" sz="2400" kern="1200" dirty="0"/>
                  <a:t>) Given a product set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kern="1200" dirty="0"/>
                  <a:t>, a query product </a:t>
                </a:r>
                <a14:m>
                  <m:oMath xmlns:m="http://schemas.openxmlformats.org/officeDocument/2006/math">
                    <m:r>
                      <a:rPr lang="en-US" sz="2400" b="1" i="1" kern="1200" dirty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kern="1200" dirty="0"/>
                  <a:t>, an integer </a:t>
                </a:r>
                <a14:m>
                  <m:oMath xmlns:m="http://schemas.openxmlformats.org/officeDocument/2006/math">
                    <m:r>
                      <a:rPr lang="en-US" sz="2400" i="1" kern="12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1200" dirty="0"/>
                  <a:t>, and a threshold </a:t>
                </a:r>
                <a14:m>
                  <m:oMath xmlns:m="http://schemas.openxmlformats.org/officeDocument/2006/math">
                    <m:r>
                      <a:rPr lang="el-GR" sz="2400" i="1" kern="1200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sz="2400" kern="1200" dirty="0"/>
                  <a:t>, </a:t>
                </a:r>
                <a:endParaRPr lang="en-US" sz="2400" kern="1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7056784" cy="4114800"/>
              </a:xfrm>
              <a:blipFill>
                <a:blip r:embed="rId3"/>
                <a:stretch>
                  <a:fillRect l="-180" t="-9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07007-4A1C-4B44-8CAB-00B92999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5F004201-CBDD-3580-EA3D-5DAEE1A3B7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1520" y="37170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5F004201-CBDD-3580-EA3D-5DAEE1A3B7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1520" y="37170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704" r="-587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791" t="-107692" r="-103101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0305" t="-107692" r="-1527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323457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11538" r="-323457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296" r="-32345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372AD0B-A786-E741-7EFB-D3790268B1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309572"/>
                  </p:ext>
                </p:extLst>
              </p:nvPr>
            </p:nvGraphicFramePr>
            <p:xfrm>
              <a:off x="4720952" y="43839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372AD0B-A786-E741-7EFB-D3790268B1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309572"/>
                  </p:ext>
                </p:extLst>
              </p:nvPr>
            </p:nvGraphicFramePr>
            <p:xfrm>
              <a:off x="4720952" y="43839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7407" r="-587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791" t="-111538" r="-103101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0305" t="-111538" r="-1527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3704" r="-32345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id="{663F50D0-1E5B-6EFD-5A35-45CDBC8F7A4B}"/>
                  </a:ext>
                </a:extLst>
              </p:cNvPr>
              <p:cNvSpPr/>
              <p:nvPr/>
            </p:nvSpPr>
            <p:spPr bwMode="auto">
              <a:xfrm rot="16200000">
                <a:off x="997174" y="5217519"/>
                <a:ext cx="974465" cy="1534972"/>
              </a:xfrm>
              <a:prstGeom prst="down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/>
                  <a:t>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id="{663F50D0-1E5B-6EFD-5A35-45CDBC8F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97174" y="5217519"/>
                <a:ext cx="974465" cy="1534972"/>
              </a:xfrm>
              <a:prstGeom prst="downArrow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own Arrow 19">
                <a:extLst>
                  <a:ext uri="{FF2B5EF4-FFF2-40B4-BE49-F238E27FC236}">
                    <a16:creationId xmlns:a16="http://schemas.microsoft.com/office/drawing/2014/main" id="{5E78B82E-E3E8-307F-1C0E-607A6687C1B0}"/>
                  </a:ext>
                </a:extLst>
              </p:cNvPr>
              <p:cNvSpPr/>
              <p:nvPr/>
            </p:nvSpPr>
            <p:spPr bwMode="auto">
              <a:xfrm rot="16200000" flipV="1">
                <a:off x="7476459" y="5075779"/>
                <a:ext cx="974465" cy="1849434"/>
              </a:xfrm>
              <a:prstGeom prst="down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" name="Down Arrow 19">
                <a:extLst>
                  <a:ext uri="{FF2B5EF4-FFF2-40B4-BE49-F238E27FC236}">
                    <a16:creationId xmlns:a16="http://schemas.microsoft.com/office/drawing/2014/main" id="{5E78B82E-E3E8-307F-1C0E-607A6687C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 flipV="1">
                <a:off x="7476459" y="5075779"/>
                <a:ext cx="974465" cy="1849434"/>
              </a:xfrm>
              <a:prstGeom prst="downArrow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93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8A30A-FE21-6C4D-82DD-5EC454DA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7056784" cy="4114800"/>
              </a:xfrm>
            </p:spPr>
            <p:txBody>
              <a:bodyPr/>
              <a:lstStyle/>
              <a:p>
                <a:r>
                  <a:rPr lang="en-US" sz="2400" kern="1200" dirty="0"/>
                  <a:t>(</a:t>
                </a:r>
                <a:r>
                  <a:rPr lang="en-US" sz="2400" b="1" kern="1200" dirty="0"/>
                  <a:t>Reverse Regret Query</a:t>
                </a:r>
                <a:r>
                  <a:rPr lang="en-US" sz="2400" kern="1200" dirty="0"/>
                  <a:t>) Given a product set </a:t>
                </a:r>
                <a14:m>
                  <m:oMath xmlns:m="http://schemas.openxmlformats.org/officeDocument/2006/math">
                    <m:r>
                      <a:rPr lang="en-US" sz="2400" i="1" kern="12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kern="1200" dirty="0"/>
                  <a:t>, a query product </a:t>
                </a:r>
                <a14:m>
                  <m:oMath xmlns:m="http://schemas.openxmlformats.org/officeDocument/2006/math">
                    <m:r>
                      <a:rPr lang="en-US" sz="2400" b="1" i="1" kern="1200" dirty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kern="1200" dirty="0"/>
                  <a:t>, an integer </a:t>
                </a:r>
                <a14:m>
                  <m:oMath xmlns:m="http://schemas.openxmlformats.org/officeDocument/2006/math">
                    <m:r>
                      <a:rPr lang="en-US" sz="2400" i="1" kern="12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1200" dirty="0"/>
                  <a:t>, and a threshold </a:t>
                </a:r>
                <a14:m>
                  <m:oMath xmlns:m="http://schemas.openxmlformats.org/officeDocument/2006/math">
                    <m:r>
                      <a:rPr lang="el-GR" sz="2400" i="1" kern="1200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sz="2400" kern="1200" dirty="0"/>
                  <a:t>, </a:t>
                </a:r>
                <a:r>
                  <a:rPr lang="en-US" sz="2400" kern="1200" dirty="0"/>
                  <a:t>we want to find all utility vectors </a:t>
                </a:r>
                <a14:m>
                  <m:oMath xmlns:m="http://schemas.openxmlformats.org/officeDocument/2006/math">
                    <m:r>
                      <a:rPr lang="en-US" sz="2400" b="1" i="1" kern="1200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zh-CN" altLang="en-US" sz="2400" kern="1200" dirty="0"/>
                  <a:t> </a:t>
                </a:r>
                <a:r>
                  <a:rPr lang="en-US" sz="2400" kern="12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1200" dirty="0"/>
                  <a:t>-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𝑟𝑒𝑔𝑟𝑎𝑡𝑖𝑜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kern="1200" dirty="0"/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7056784" cy="4114800"/>
              </a:xfrm>
              <a:blipFill>
                <a:blip r:embed="rId3"/>
                <a:stretch>
                  <a:fillRect l="-180" t="-9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07007-4A1C-4B44-8CAB-00B92999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5F004201-CBDD-3580-EA3D-5DAEE1A3B7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1520" y="37170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5F004201-CBDD-3580-EA3D-5DAEE1A3B7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1520" y="37170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704" r="-587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791" t="-107692" r="-103101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0305" t="-107692" r="-1527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323457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11538" r="-323457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296" r="-32345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372AD0B-A786-E741-7EFB-D3790268B1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924053"/>
                  </p:ext>
                </p:extLst>
              </p:nvPr>
            </p:nvGraphicFramePr>
            <p:xfrm>
              <a:off x="4720952" y="43839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372AD0B-A786-E741-7EFB-D3790268B1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924053"/>
                  </p:ext>
                </p:extLst>
              </p:nvPr>
            </p:nvGraphicFramePr>
            <p:xfrm>
              <a:off x="4720952" y="43839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7407" r="-587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791" t="-111538" r="-103101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0305" t="-111538" r="-1527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3704" r="-32345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6">
                <a:extLst>
                  <a:ext uri="{FF2B5EF4-FFF2-40B4-BE49-F238E27FC236}">
                    <a16:creationId xmlns:a16="http://schemas.microsoft.com/office/drawing/2014/main" id="{8A073495-2020-0718-310A-CD8538B8BA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128601"/>
                  </p:ext>
                </p:extLst>
              </p:nvPr>
            </p:nvGraphicFramePr>
            <p:xfrm>
              <a:off x="2542648" y="6159973"/>
              <a:ext cx="4058704" cy="370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587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kern="12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All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kern="12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800" b="0" kern="1200" dirty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kern="1200" dirty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such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kern="1200" dirty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kern="1200" dirty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that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kern="1200" dirty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kern="12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altLang="zh-TW" sz="1800" b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𝑟𝑒𝑔𝑟𝑎𝑡𝑖𝑜</m:t>
                                </m:r>
                                <m:d>
                                  <m:dPr>
                                    <m:ctrlPr>
                                      <a:rPr lang="en-US" altLang="zh-TW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  <m:r>
                                      <a:rPr lang="en-US" altLang="zh-TW" sz="1800" b="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en-US" altLang="zh-TW" sz="1800" b="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</m:d>
                                <m:r>
                                  <a:rPr lang="en-US" altLang="zh-TW" sz="18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altLang="zh-TW" sz="1800" b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6">
                <a:extLst>
                  <a:ext uri="{FF2B5EF4-FFF2-40B4-BE49-F238E27FC236}">
                    <a16:creationId xmlns:a16="http://schemas.microsoft.com/office/drawing/2014/main" id="{8A073495-2020-0718-310A-CD8538B8BA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128601"/>
                  </p:ext>
                </p:extLst>
              </p:nvPr>
            </p:nvGraphicFramePr>
            <p:xfrm>
              <a:off x="2542648" y="6159973"/>
              <a:ext cx="4058704" cy="370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587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13" t="-6667" r="-313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C7BB212B-D46F-B69E-FF42-62A6F151CEAB}"/>
              </a:ext>
            </a:extLst>
          </p:cNvPr>
          <p:cNvSpPr/>
          <p:nvPr/>
        </p:nvSpPr>
        <p:spPr bwMode="auto">
          <a:xfrm rot="16200000">
            <a:off x="4228355" y="3318719"/>
            <a:ext cx="687289" cy="4940300"/>
          </a:xfrm>
          <a:prstGeom prst="leftBrace">
            <a:avLst>
              <a:gd name="adj1" fmla="val 2292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id="{663F50D0-1E5B-6EFD-5A35-45CDBC8F7A4B}"/>
                  </a:ext>
                </a:extLst>
              </p:cNvPr>
              <p:cNvSpPr/>
              <p:nvPr/>
            </p:nvSpPr>
            <p:spPr bwMode="auto">
              <a:xfrm rot="16200000">
                <a:off x="997174" y="5217519"/>
                <a:ext cx="974465" cy="1534972"/>
              </a:xfrm>
              <a:prstGeom prst="down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/>
                  <a:t>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id="{663F50D0-1E5B-6EFD-5A35-45CDBC8F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97174" y="5217519"/>
                <a:ext cx="974465" cy="1534972"/>
              </a:xfrm>
              <a:prstGeom prst="downArrow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own Arrow 19">
                <a:extLst>
                  <a:ext uri="{FF2B5EF4-FFF2-40B4-BE49-F238E27FC236}">
                    <a16:creationId xmlns:a16="http://schemas.microsoft.com/office/drawing/2014/main" id="{5E78B82E-E3E8-307F-1C0E-607A6687C1B0}"/>
                  </a:ext>
                </a:extLst>
              </p:cNvPr>
              <p:cNvSpPr/>
              <p:nvPr/>
            </p:nvSpPr>
            <p:spPr bwMode="auto">
              <a:xfrm rot="16200000" flipV="1">
                <a:off x="7476459" y="5075779"/>
                <a:ext cx="974465" cy="1849434"/>
              </a:xfrm>
              <a:prstGeom prst="down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" name="Down Arrow 19">
                <a:extLst>
                  <a:ext uri="{FF2B5EF4-FFF2-40B4-BE49-F238E27FC236}">
                    <a16:creationId xmlns:a16="http://schemas.microsoft.com/office/drawing/2014/main" id="{5E78B82E-E3E8-307F-1C0E-607A6687C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 flipV="1">
                <a:off x="7476459" y="5075779"/>
                <a:ext cx="974465" cy="1849434"/>
              </a:xfrm>
              <a:prstGeom prst="downArrow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0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37" y="2097808"/>
            <a:ext cx="7793037" cy="4284704"/>
          </a:xfrm>
        </p:spPr>
        <p:txBody>
          <a:bodyPr/>
          <a:lstStyle/>
          <a:p>
            <a:r>
              <a:rPr lang="en-US" sz="2800" dirty="0"/>
              <a:t>Related Work</a:t>
            </a:r>
          </a:p>
          <a:p>
            <a:pPr lvl="1"/>
            <a:r>
              <a:rPr lang="en-US" sz="2400" dirty="0"/>
              <a:t>Regret minimization query </a:t>
            </a:r>
          </a:p>
          <a:p>
            <a:pPr lvl="2"/>
            <a:r>
              <a:rPr lang="en-US" sz="2000" dirty="0"/>
              <a:t>VLDB 2010 </a:t>
            </a:r>
          </a:p>
          <a:p>
            <a:pPr lvl="2"/>
            <a:r>
              <a:rPr lang="en-US" sz="2000" dirty="0"/>
              <a:t>SIGMOD 2018</a:t>
            </a:r>
          </a:p>
          <a:p>
            <a:pPr lvl="1"/>
            <a:r>
              <a:rPr lang="en-US" sz="2400" dirty="0"/>
              <a:t>Reverse top-k query </a:t>
            </a:r>
          </a:p>
          <a:p>
            <a:pPr lvl="2"/>
            <a:r>
              <a:rPr lang="en-US" sz="2000" dirty="0"/>
              <a:t>ICDE 2010 </a:t>
            </a:r>
          </a:p>
          <a:p>
            <a:pPr lvl="2"/>
            <a:r>
              <a:rPr lang="en-US" sz="2000" dirty="0"/>
              <a:t>SIGMOD 2013</a:t>
            </a:r>
          </a:p>
          <a:p>
            <a:pPr lvl="2"/>
            <a:r>
              <a:rPr lang="en-US" sz="2000" dirty="0"/>
              <a:t>SIGMOD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F21868C3-5386-0FB8-351B-7292D16C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287" y="2964357"/>
            <a:ext cx="3168352" cy="1306271"/>
          </a:xfrm>
          <a:prstGeom prst="wedgeRoundRectCallout">
            <a:avLst>
              <a:gd name="adj1" fmla="val -64814"/>
              <a:gd name="adj2" fmla="val -4101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They find products which may be of interest to a user. We find users which may be interested in a product.</a:t>
            </a:r>
            <a:endParaRPr kumimoji="0"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C919D486-D09B-12C6-D427-CC940045B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9578" y="4726663"/>
                <a:ext cx="3779737" cy="1655849"/>
              </a:xfrm>
              <a:prstGeom prst="wedgeRoundRectCallout">
                <a:avLst>
                  <a:gd name="adj1" fmla="val -64814"/>
                  <a:gd name="adj2" fmla="val -4101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/>
                  <a:t>They use concept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top-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1800" dirty="0"/>
                  <a:t> to define “a user prefers a product”. We use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1800" dirty="0"/>
                  <a:t>-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𝑟𝑒𝑔𝑟𝑎𝑡𝑖𝑜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TW" sz="1800" dirty="0"/>
                  <a:t>. Our user study shows that our way is more comprehensive.</a:t>
                </a:r>
              </a:p>
            </p:txBody>
          </p:sp>
        </mc:Choice>
        <mc:Fallback xmlns=""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C919D486-D09B-12C6-D427-CC940045B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9578" y="4726663"/>
                <a:ext cx="3779737" cy="1655849"/>
              </a:xfrm>
              <a:prstGeom prst="wedgeRoundRectCallout">
                <a:avLst>
                  <a:gd name="adj1" fmla="val -64814"/>
                  <a:gd name="adj2" fmla="val -41011"/>
                  <a:gd name="adj3" fmla="val 16667"/>
                </a:avLst>
              </a:prstGeom>
              <a:blipFill>
                <a:blip r:embed="rId3"/>
                <a:stretch>
                  <a:fillRect r="-29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2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/>
              <a:t>Algorithms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37" y="2097808"/>
            <a:ext cx="6877447" cy="4284704"/>
          </a:xfrm>
        </p:spPr>
        <p:txBody>
          <a:bodyPr/>
          <a:lstStyle/>
          <a:p>
            <a:r>
              <a:rPr lang="en-US" sz="2800" dirty="0"/>
              <a:t>Contribution</a:t>
            </a:r>
          </a:p>
          <a:p>
            <a:pPr lvl="1"/>
            <a:r>
              <a:rPr lang="en-US" sz="2400" dirty="0"/>
              <a:t>We propose </a:t>
            </a:r>
            <a:r>
              <a:rPr lang="en-US" altLang="zh-CN" sz="2400" dirty="0"/>
              <a:t>problem Reverse Regret Query</a:t>
            </a:r>
          </a:p>
          <a:p>
            <a:pPr lvl="1"/>
            <a:r>
              <a:rPr lang="en-US" altLang="zh-CN" sz="2400" dirty="0"/>
              <a:t>We propose algorithms</a:t>
            </a:r>
          </a:p>
          <a:p>
            <a:pPr lvl="2"/>
            <a:r>
              <a:rPr lang="en-US" altLang="zh-CN" sz="2000" dirty="0"/>
              <a:t>Sweeping (for a special case)</a:t>
            </a:r>
          </a:p>
          <a:p>
            <a:pPr lvl="2"/>
            <a:r>
              <a:rPr lang="en-US" altLang="zh-CN" sz="2000" dirty="0"/>
              <a:t>E-PT (for the general case)</a:t>
            </a:r>
          </a:p>
          <a:p>
            <a:pPr lvl="2"/>
            <a:r>
              <a:rPr lang="en-US" altLang="zh-CN" sz="2000" dirty="0"/>
              <a:t>A-PC (for the general case)</a:t>
            </a:r>
          </a:p>
          <a:p>
            <a:pPr lvl="1"/>
            <a:r>
              <a:rPr lang="en-US" altLang="zh-CN" sz="2400" dirty="0"/>
              <a:t>We conduct experiments to show that our algorithms are better than the best-known existing ones.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5524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0937" y="2097808"/>
                <a:ext cx="7021463" cy="4284704"/>
              </a:xfrm>
            </p:spPr>
            <p:txBody>
              <a:bodyPr/>
              <a:lstStyle/>
              <a:p>
                <a:r>
                  <a:rPr lang="en-US" sz="2800" dirty="0"/>
                  <a:t>Related Work</a:t>
                </a:r>
              </a:p>
              <a:p>
                <a:pPr lvl="1"/>
                <a:r>
                  <a:rPr lang="en-US" sz="2400" dirty="0"/>
                  <a:t>Regret minimization query</a:t>
                </a:r>
              </a:p>
              <a:p>
                <a:pPr lvl="2"/>
                <a:r>
                  <a:rPr lang="en-US" sz="2000" dirty="0"/>
                  <a:t>It aims to find a representative set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such that the difference between the user’s favorite tuple in set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and that in the whole database is minimized. </a:t>
                </a:r>
              </a:p>
              <a:p>
                <a:pPr lvl="2"/>
                <a:r>
                  <a:rPr lang="en-US" altLang="zh-CN" sz="2000" dirty="0"/>
                  <a:t>Differences</a:t>
                </a:r>
              </a:p>
              <a:p>
                <a:pPr lvl="3"/>
                <a:r>
                  <a:rPr lang="en-US" altLang="zh-CN" sz="1600" dirty="0"/>
                  <a:t>This is the forward version of multi-criteria decision-making problem. </a:t>
                </a:r>
              </a:p>
              <a:p>
                <a:pPr lvl="3"/>
                <a:r>
                  <a:rPr lang="en-US" altLang="zh-CN" sz="1600" dirty="0"/>
                  <a:t>Our problem is a reverse version of multi-criteria decision-making problem. </a:t>
                </a:r>
              </a:p>
              <a:p>
                <a:pPr lvl="3"/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0937" y="2097808"/>
                <a:ext cx="7021463" cy="4284704"/>
              </a:xfrm>
              <a:blipFill>
                <a:blip r:embed="rId3"/>
                <a:stretch>
                  <a:fillRect l="-361" t="-1775" r="-16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4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0937" y="2097808"/>
                <a:ext cx="6877447" cy="4284704"/>
              </a:xfrm>
            </p:spPr>
            <p:txBody>
              <a:bodyPr/>
              <a:lstStyle/>
              <a:p>
                <a:r>
                  <a:rPr lang="en-US" sz="2800" dirty="0"/>
                  <a:t>Related Work</a:t>
                </a:r>
                <a:endParaRPr lang="en-US" sz="2000" dirty="0"/>
              </a:p>
              <a:p>
                <a:pPr lvl="1"/>
                <a:r>
                  <a:rPr lang="en-US" sz="2400" dirty="0"/>
                  <a:t>Reverse top-k query</a:t>
                </a:r>
              </a:p>
              <a:p>
                <a:pPr lvl="2"/>
                <a:r>
                  <a:rPr lang="en-US" sz="2000" dirty="0"/>
                  <a:t>It returns all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has at least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highest score,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000" dirty="0"/>
              </a:p>
              <a:p>
                <a:pPr lvl="2"/>
                <a:r>
                  <a:rPr lang="en-US" altLang="zh-CN" sz="2000" dirty="0"/>
                  <a:t>Differences</a:t>
                </a:r>
              </a:p>
              <a:p>
                <a:pPr lvl="3"/>
                <a:r>
                  <a:rPr lang="en-US" altLang="zh-CN" sz="1600" dirty="0"/>
                  <a:t>It only considers the ranking of tuples. </a:t>
                </a:r>
                <a:endParaRPr lang="en-US" altLang="zh-CN" sz="1200" dirty="0"/>
              </a:p>
              <a:p>
                <a:pPr lvl="3"/>
                <a:r>
                  <a:rPr lang="en-US" altLang="zh-CN" sz="1600" dirty="0"/>
                  <a:t>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6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TW" sz="16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6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TW" sz="16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1600" dirty="0"/>
                  <a:t>We consider both the ranking and the score difference.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0937" y="2097808"/>
                <a:ext cx="6877447" cy="4284704"/>
              </a:xfrm>
              <a:blipFill>
                <a:blip r:embed="rId3"/>
                <a:stretch>
                  <a:fillRect l="-368" t="-17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0993B829-ECAD-9452-7825-93FB2803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194" y="1809748"/>
                <a:ext cx="3109911" cy="1028366"/>
              </a:xfrm>
              <a:prstGeom prst="wedgeRoundRectCallout">
                <a:avLst>
                  <a:gd name="adj1" fmla="val -51556"/>
                  <a:gd name="adj2" fmla="val 10323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/>
                  <a:t>We can only compare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TW" sz="18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TW" sz="1800" dirty="0"/>
                  <a:t> is larger or smaller than the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-</a:t>
                </a:r>
                <a:r>
                  <a:rPr lang="en-US" sz="1800" dirty="0" err="1"/>
                  <a:t>th</a:t>
                </a:r>
                <a:r>
                  <a:rPr lang="en-US" sz="1800" dirty="0"/>
                  <a:t> highest score.</a:t>
                </a:r>
                <a:r>
                  <a:rPr lang="en-US" altLang="zh-TW" sz="1800" dirty="0"/>
                  <a:t>  </a:t>
                </a:r>
                <a:endParaRPr kumimoji="0" lang="en-US" altLang="zh-TW" sz="1800" dirty="0"/>
              </a:p>
            </p:txBody>
          </p:sp>
        </mc:Choice>
        <mc:Fallback xmlns="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0993B829-ECAD-9452-7825-93FB28036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7194" y="1809748"/>
                <a:ext cx="3109911" cy="1028366"/>
              </a:xfrm>
              <a:prstGeom prst="wedgeRoundRectCallout">
                <a:avLst>
                  <a:gd name="adj1" fmla="val -51556"/>
                  <a:gd name="adj2" fmla="val 10323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6EFCDF46-2110-6B28-92E2-900BBBD2D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219" y="5468280"/>
                <a:ext cx="4155950" cy="1335640"/>
              </a:xfrm>
              <a:prstGeom prst="wedgeRoundRectCallout">
                <a:avLst>
                  <a:gd name="adj1" fmla="val -18151"/>
                  <a:gd name="adj2" fmla="val -7418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/>
                  <a:t>We can compare (1)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TW" sz="18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TW" sz="1800" dirty="0"/>
                  <a:t> is larger or smaller than the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-</a:t>
                </a:r>
                <a:r>
                  <a:rPr lang="en-US" sz="1800" dirty="0" err="1"/>
                  <a:t>th</a:t>
                </a:r>
                <a:r>
                  <a:rPr lang="en-US" sz="1800" dirty="0"/>
                  <a:t> highest score; and (2)</a:t>
                </a:r>
                <a:r>
                  <a:rPr lang="en-US" altLang="zh-TW" sz="1800" dirty="0"/>
                  <a:t>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TW" sz="18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TW" sz="1800" dirty="0"/>
                  <a:t> and the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-</a:t>
                </a:r>
                <a:r>
                  <a:rPr lang="en-US" sz="1800" dirty="0" err="1"/>
                  <a:t>th</a:t>
                </a:r>
                <a:r>
                  <a:rPr lang="en-US" sz="1800" dirty="0"/>
                  <a:t> highest score. </a:t>
                </a:r>
                <a:endParaRPr kumimoji="0" lang="en-US" altLang="zh-TW" sz="1800" dirty="0"/>
              </a:p>
            </p:txBody>
          </p:sp>
        </mc:Choice>
        <mc:Fallback xmlns="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6EFCDF46-2110-6B28-92E2-900BBBD2D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9219" y="5468280"/>
                <a:ext cx="4155950" cy="1335640"/>
              </a:xfrm>
              <a:prstGeom prst="wedgeRoundRectCallout">
                <a:avLst>
                  <a:gd name="adj1" fmla="val -18151"/>
                  <a:gd name="adj2" fmla="val -74185"/>
                  <a:gd name="adj3" fmla="val 16667"/>
                </a:avLst>
              </a:prstGeom>
              <a:blipFill>
                <a:blip r:embed="rId5"/>
                <a:stretch>
                  <a:fillRect r="-90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9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/>
              <a:t>Algorithms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50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0937" y="2097808"/>
                <a:ext cx="6877447" cy="4101824"/>
              </a:xfrm>
            </p:spPr>
            <p:txBody>
              <a:bodyPr/>
              <a:lstStyle/>
              <a:p>
                <a:pPr algn="just"/>
                <a:r>
                  <a:rPr lang="en-US" sz="2400" dirty="0"/>
                  <a:t>Special case: (two attributes) </a:t>
                </a:r>
              </a:p>
              <a:p>
                <a:pPr lvl="1" algn="just"/>
                <a:r>
                  <a:rPr lang="en-US" sz="2000" dirty="0"/>
                  <a:t>Algorithm </a:t>
                </a:r>
                <a:r>
                  <a:rPr lang="en-US" sz="2000" b="1" dirty="0"/>
                  <a:t>Sweeping</a:t>
                </a:r>
                <a:r>
                  <a:rPr lang="en-US" sz="2000" dirty="0"/>
                  <a:t>. </a:t>
                </a:r>
              </a:p>
              <a:p>
                <a:pPr algn="just"/>
                <a:r>
                  <a:rPr lang="en-US" sz="2400" dirty="0"/>
                  <a:t>General case: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/>
                  <a:t> attributes) </a:t>
                </a:r>
              </a:p>
              <a:p>
                <a:pPr lvl="1" algn="just"/>
                <a:r>
                  <a:rPr lang="en-US" sz="2000" dirty="0"/>
                  <a:t>Algorithm </a:t>
                </a:r>
                <a:r>
                  <a:rPr lang="en-US" sz="2000" b="1" dirty="0"/>
                  <a:t>E-PT</a:t>
                </a:r>
                <a:r>
                  <a:rPr lang="en-US" sz="2000" dirty="0"/>
                  <a:t>. </a:t>
                </a:r>
              </a:p>
              <a:p>
                <a:pPr lvl="1" algn="just"/>
                <a:r>
                  <a:rPr lang="en-US" sz="2000" dirty="0"/>
                  <a:t>Algorithm </a:t>
                </a:r>
                <a:r>
                  <a:rPr lang="en-US" sz="2000" b="1" dirty="0"/>
                  <a:t>A-PC</a:t>
                </a:r>
                <a:r>
                  <a:rPr lang="en-US" sz="20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0937" y="2097808"/>
                <a:ext cx="6877447" cy="4101824"/>
              </a:xfrm>
              <a:blipFill>
                <a:blip r:embed="rId3"/>
                <a:stretch>
                  <a:fillRect l="-184" t="-12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7">
            <a:extLst>
              <a:ext uri="{FF2B5EF4-FFF2-40B4-BE49-F238E27FC236}">
                <a16:creationId xmlns:a16="http://schemas.microsoft.com/office/drawing/2014/main" id="{08DBBBA0-96C6-C0E0-F77C-B9538F09EE09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7" y="1988840"/>
                <a:ext cx="5324001" cy="4030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TW" sz="2400" dirty="0"/>
                  <a:t>Regard each product as a point.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TW" sz="2400" dirty="0"/>
                  <a:t>Assume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spcBef>
                    <a:spcPct val="0"/>
                  </a:spcBef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7" y="1988840"/>
                <a:ext cx="5324001" cy="4030727"/>
              </a:xfrm>
              <a:prstGeom prst="rect">
                <a:avLst/>
              </a:prstGeom>
              <a:blipFill>
                <a:blip r:embed="rId3"/>
                <a:stretch>
                  <a:fillRect l="-238" t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5776B0F7-4EA8-879B-99B2-67FCF52A1A4A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线箭头连接符 5">
            <a:extLst>
              <a:ext uri="{FF2B5EF4-FFF2-40B4-BE49-F238E27FC236}">
                <a16:creationId xmlns:a16="http://schemas.microsoft.com/office/drawing/2014/main" id="{FCD52497-14D5-B2B4-B912-8B20F0272CCB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3">
            <a:extLst>
              <a:ext uri="{FF2B5EF4-FFF2-40B4-BE49-F238E27FC236}">
                <a16:creationId xmlns:a16="http://schemas.microsoft.com/office/drawing/2014/main" id="{1EACF92D-1A57-2A92-5AC3-32C8BD48E515}"/>
              </a:ext>
            </a:extLst>
          </p:cNvPr>
          <p:cNvSpPr/>
          <p:nvPr/>
        </p:nvSpPr>
        <p:spPr bwMode="auto">
          <a:xfrm>
            <a:off x="7061478" y="3781866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/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/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13">
            <a:extLst>
              <a:ext uri="{FF2B5EF4-FFF2-40B4-BE49-F238E27FC236}">
                <a16:creationId xmlns:a16="http://schemas.microsoft.com/office/drawing/2014/main" id="{8E0B1783-D64A-2F9B-5C50-43A3A16FC5EF}"/>
              </a:ext>
            </a:extLst>
          </p:cNvPr>
          <p:cNvSpPr/>
          <p:nvPr/>
        </p:nvSpPr>
        <p:spPr bwMode="auto">
          <a:xfrm>
            <a:off x="8519364" y="4608542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16">
                <a:extLst>
                  <a:ext uri="{FF2B5EF4-FFF2-40B4-BE49-F238E27FC236}">
                    <a16:creationId xmlns:a16="http://schemas.microsoft.com/office/drawing/2014/main" id="{F09240C4-73B8-38A2-703A-B24FDF920209}"/>
                  </a:ext>
                </a:extLst>
              </p:cNvPr>
              <p:cNvSpPr txBox="1"/>
              <p:nvPr/>
            </p:nvSpPr>
            <p:spPr>
              <a:xfrm>
                <a:off x="8333124" y="4678432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16">
                <a:extLst>
                  <a:ext uri="{FF2B5EF4-FFF2-40B4-BE49-F238E27FC236}">
                    <a16:creationId xmlns:a16="http://schemas.microsoft.com/office/drawing/2014/main" id="{F09240C4-73B8-38A2-703A-B24FDF920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124" y="4678432"/>
                <a:ext cx="433066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椭圆 13">
            <a:extLst>
              <a:ext uri="{FF2B5EF4-FFF2-40B4-BE49-F238E27FC236}">
                <a16:creationId xmlns:a16="http://schemas.microsoft.com/office/drawing/2014/main" id="{C3704AE8-5ABE-AAB2-8D2A-989551AF7FD7}"/>
              </a:ext>
            </a:extLst>
          </p:cNvPr>
          <p:cNvSpPr/>
          <p:nvPr/>
        </p:nvSpPr>
        <p:spPr bwMode="auto">
          <a:xfrm>
            <a:off x="7929203" y="4823347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16">
                <a:extLst>
                  <a:ext uri="{FF2B5EF4-FFF2-40B4-BE49-F238E27FC236}">
                    <a16:creationId xmlns:a16="http://schemas.microsoft.com/office/drawing/2014/main" id="{BA638615-E72C-8EF4-9D39-DAE9DF8942AF}"/>
                  </a:ext>
                </a:extLst>
              </p:cNvPr>
              <p:cNvSpPr txBox="1"/>
              <p:nvPr/>
            </p:nvSpPr>
            <p:spPr>
              <a:xfrm>
                <a:off x="7590303" y="4737592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16">
                <a:extLst>
                  <a:ext uri="{FF2B5EF4-FFF2-40B4-BE49-F238E27FC236}">
                    <a16:creationId xmlns:a16="http://schemas.microsoft.com/office/drawing/2014/main" id="{BA638615-E72C-8EF4-9D39-DAE9DF89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303" y="4737592"/>
                <a:ext cx="433066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6EAF98A7-5312-4C8B-E7E0-769ACDA50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9400" y="5580166"/>
                <a:ext cx="2764822" cy="726660"/>
              </a:xfrm>
              <a:prstGeom prst="wedgeRoundRectCallout">
                <a:avLst>
                  <a:gd name="adj1" fmla="val 33422"/>
                  <a:gd name="adj2" fmla="val -9552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0" lang="en-US" altLang="zh-TW" sz="1800" dirty="0"/>
                  <a:t>, the utility space is a line segment.</a:t>
                </a:r>
              </a:p>
            </p:txBody>
          </p:sp>
        </mc:Choice>
        <mc:Fallback xmlns=""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6EAF98A7-5312-4C8B-E7E0-769ACDA5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9400" y="5580166"/>
                <a:ext cx="2764822" cy="726660"/>
              </a:xfrm>
              <a:prstGeom prst="wedgeRoundRectCallout">
                <a:avLst>
                  <a:gd name="adj1" fmla="val 33422"/>
                  <a:gd name="adj2" fmla="val -95524"/>
                  <a:gd name="adj3" fmla="val 16667"/>
                </a:avLst>
              </a:prstGeom>
              <a:blipFill>
                <a:blip r:embed="rId14"/>
                <a:stretch>
                  <a:fillRect l="-457" b="-459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2">
            <a:extLst>
              <a:ext uri="{FF2B5EF4-FFF2-40B4-BE49-F238E27FC236}">
                <a16:creationId xmlns:a16="http://schemas.microsoft.com/office/drawing/2014/main" id="{3DCB8224-E653-CBCF-A619-0D11BF809F15}"/>
              </a:ext>
            </a:extLst>
          </p:cNvPr>
          <p:cNvSpPr/>
          <p:nvPr/>
        </p:nvSpPr>
        <p:spPr bwMode="auto">
          <a:xfrm>
            <a:off x="7617157" y="4192368"/>
            <a:ext cx="188332" cy="179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47813DE4-1B97-03F5-9BB3-42CB928A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732" y="2994655"/>
            <a:ext cx="3622412" cy="715089"/>
          </a:xfrm>
          <a:prstGeom prst="wedgeRoundRectCallout">
            <a:avLst>
              <a:gd name="adj1" fmla="val 3309"/>
              <a:gd name="adj2" fmla="val -7584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We call </a:t>
            </a:r>
            <a:r>
              <a:rPr kumimoji="0" lang="en-US" altLang="zh-TW" sz="1800" dirty="0"/>
              <a:t>the domain of the utility vector </a:t>
            </a:r>
            <a:r>
              <a:rPr kumimoji="0" lang="en-US" altLang="zh-TW" sz="1800" i="1" dirty="0"/>
              <a:t>the utility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5822119"/>
                  </p:ext>
                </p:extLst>
              </p:nvPr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5822119"/>
                  </p:ext>
                </p:extLst>
              </p:nvPr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34909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34909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AutoShape 5">
            <a:extLst>
              <a:ext uri="{FF2B5EF4-FFF2-40B4-BE49-F238E27FC236}">
                <a16:creationId xmlns:a16="http://schemas.microsoft.com/office/drawing/2014/main" id="{733C6E0D-CCFC-CE0C-2149-13445998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642" y="3910821"/>
            <a:ext cx="3631502" cy="408623"/>
          </a:xfrm>
          <a:prstGeom prst="wedgeRoundRectCallout">
            <a:avLst>
              <a:gd name="adj1" fmla="val 6810"/>
              <a:gd name="adj2" fmla="val -10744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800" dirty="0"/>
              <a:t>The utility space is a polyhedron.</a:t>
            </a:r>
          </a:p>
        </p:txBody>
      </p:sp>
    </p:spTree>
    <p:extLst>
      <p:ext uri="{BB962C8B-B14F-4D97-AF65-F5344CB8AC3E}">
        <p14:creationId xmlns:p14="http://schemas.microsoft.com/office/powerpoint/2010/main" val="9714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/>
      <p:bldP spid="20" grpId="0"/>
      <p:bldP spid="22" grpId="0" animBg="1"/>
      <p:bldP spid="23" grpId="0"/>
      <p:bldP spid="24" grpId="0" animBg="1"/>
      <p:bldP spid="25" grpId="0"/>
      <p:bldP spid="10" grpId="0" animBg="1"/>
      <p:bldP spid="17" grpId="0" animBg="1"/>
      <p:bldP spid="11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7" y="1988840"/>
                <a:ext cx="5324001" cy="4030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TW" sz="2400" dirty="0"/>
                  <a:t>Regard each product as a point.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TW" sz="2400" dirty="0"/>
                  <a:t>Assume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spcBef>
                    <a:spcPct val="0"/>
                  </a:spcBef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7" y="1988840"/>
                <a:ext cx="5324001" cy="4030727"/>
              </a:xfrm>
              <a:prstGeom prst="rect">
                <a:avLst/>
              </a:prstGeom>
              <a:blipFill>
                <a:blip r:embed="rId3"/>
                <a:stretch>
                  <a:fillRect l="-238" t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6EAF98A7-5312-4C8B-E7E0-769ACDA50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5665" y="5496027"/>
                <a:ext cx="2579295" cy="726660"/>
              </a:xfrm>
              <a:prstGeom prst="wedgeRoundRectCallout">
                <a:avLst>
                  <a:gd name="adj1" fmla="val 4490"/>
                  <a:gd name="adj2" fmla="val -9118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kumimoji="0" lang="en-US" altLang="zh-TW" sz="1800" dirty="0"/>
                  <a:t>, the utility space is a triangle.</a:t>
                </a:r>
              </a:p>
            </p:txBody>
          </p:sp>
        </mc:Choice>
        <mc:Fallback xmlns=""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6EAF98A7-5312-4C8B-E7E0-769ACDA5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5665" y="5496027"/>
                <a:ext cx="2579295" cy="726660"/>
              </a:xfrm>
              <a:prstGeom prst="wedgeRoundRectCallout">
                <a:avLst>
                  <a:gd name="adj1" fmla="val 4490"/>
                  <a:gd name="adj2" fmla="val -91185"/>
                  <a:gd name="adj3" fmla="val 16667"/>
                </a:avLst>
              </a:prstGeom>
              <a:blipFill>
                <a:blip r:embed="rId4"/>
                <a:stretch>
                  <a:fillRect l="-490" r="-2451" b="-481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5">
            <a:extLst>
              <a:ext uri="{FF2B5EF4-FFF2-40B4-BE49-F238E27FC236}">
                <a16:creationId xmlns:a16="http://schemas.microsoft.com/office/drawing/2014/main" id="{47813DE4-1B97-03F5-9BB3-42CB928A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732" y="2994655"/>
            <a:ext cx="3622412" cy="715089"/>
          </a:xfrm>
          <a:prstGeom prst="wedgeRoundRectCallout">
            <a:avLst>
              <a:gd name="adj1" fmla="val 3309"/>
              <a:gd name="adj2" fmla="val -7584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We call </a:t>
            </a:r>
            <a:r>
              <a:rPr kumimoji="0" lang="en-US" altLang="zh-TW" sz="1800" dirty="0"/>
              <a:t>the domain of the utility vector </a:t>
            </a:r>
            <a:r>
              <a:rPr kumimoji="0" lang="en-US" altLang="zh-TW" sz="1800" i="1" dirty="0"/>
              <a:t>the utility space</a:t>
            </a:r>
            <a:r>
              <a:rPr kumimoji="0" lang="en-US" altLang="zh-TW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5822119"/>
                  </p:ext>
                </p:extLst>
              </p:nvPr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34909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AutoShape 5">
            <a:extLst>
              <a:ext uri="{FF2B5EF4-FFF2-40B4-BE49-F238E27FC236}">
                <a16:creationId xmlns:a16="http://schemas.microsoft.com/office/drawing/2014/main" id="{733C6E0D-CCFC-CE0C-2149-13445998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642" y="3910821"/>
            <a:ext cx="3631502" cy="408623"/>
          </a:xfrm>
          <a:prstGeom prst="wedgeRoundRectCallout">
            <a:avLst>
              <a:gd name="adj1" fmla="val 6810"/>
              <a:gd name="adj2" fmla="val -10744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zh-TW" sz="1800" dirty="0"/>
              <a:t>The utility space is a polyhedron.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66F056-3F32-6E09-FA97-7A36C2339691}"/>
              </a:ext>
            </a:extLst>
          </p:cNvPr>
          <p:cNvGrpSpPr/>
          <p:nvPr/>
        </p:nvGrpSpPr>
        <p:grpSpPr>
          <a:xfrm>
            <a:off x="5910352" y="3140968"/>
            <a:ext cx="3126144" cy="2345502"/>
            <a:chOff x="772380" y="0"/>
            <a:chExt cx="9067218" cy="7282830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BB279738-901B-7E59-849F-117074B08F2D}"/>
                </a:ext>
              </a:extLst>
            </p:cNvPr>
            <p:cNvSpPr/>
            <p:nvPr/>
          </p:nvSpPr>
          <p:spPr>
            <a:xfrm rot="21153393">
              <a:off x="1429786" y="1013785"/>
              <a:ext cx="7011632" cy="4757643"/>
            </a:xfrm>
            <a:prstGeom prst="triangle">
              <a:avLst>
                <a:gd name="adj" fmla="val 4302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28" name="直线箭头连接符 2">
              <a:extLst>
                <a:ext uri="{FF2B5EF4-FFF2-40B4-BE49-F238E27FC236}">
                  <a16:creationId xmlns:a16="http://schemas.microsoft.com/office/drawing/2014/main" id="{0D393987-B42C-4A96-4BA7-055172F5FF06}"/>
                </a:ext>
              </a:extLst>
            </p:cNvPr>
            <p:cNvCxnSpPr>
              <a:cxnSpLocks/>
            </p:cNvCxnSpPr>
            <p:nvPr/>
          </p:nvCxnSpPr>
          <p:spPr>
            <a:xfrm>
              <a:off x="4153201" y="5250704"/>
              <a:ext cx="5686397" cy="6299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线箭头连接符 31">
              <a:extLst>
                <a:ext uri="{FF2B5EF4-FFF2-40B4-BE49-F238E27FC236}">
                  <a16:creationId xmlns:a16="http://schemas.microsoft.com/office/drawing/2014/main" id="{78D32B69-4652-F294-C818-B02AA6931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0933" y="353953"/>
              <a:ext cx="0" cy="492342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线箭头连接符 32">
              <a:extLst>
                <a:ext uri="{FF2B5EF4-FFF2-40B4-BE49-F238E27FC236}">
                  <a16:creationId xmlns:a16="http://schemas.microsoft.com/office/drawing/2014/main" id="{98FFB365-E474-8855-5549-B2AAC94A0E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035" y="5241659"/>
              <a:ext cx="3065766" cy="12702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54">
                  <a:extLst>
                    <a:ext uri="{FF2B5EF4-FFF2-40B4-BE49-F238E27FC236}">
                      <a16:creationId xmlns:a16="http://schemas.microsoft.com/office/drawing/2014/main" id="{B7D326E0-FF67-2183-8907-13092478F992}"/>
                    </a:ext>
                  </a:extLst>
                </p:cNvPr>
                <p:cNvSpPr txBox="1"/>
                <p:nvPr/>
              </p:nvSpPr>
              <p:spPr>
                <a:xfrm>
                  <a:off x="772380" y="6136047"/>
                  <a:ext cx="1972957" cy="114678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3" name="文本框 54">
                  <a:extLst>
                    <a:ext uri="{FF2B5EF4-FFF2-40B4-BE49-F238E27FC236}">
                      <a16:creationId xmlns:a16="http://schemas.microsoft.com/office/drawing/2014/main" id="{B7D326E0-FF67-2183-8907-13092478F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380" y="6136047"/>
                  <a:ext cx="1972957" cy="114678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55">
                  <a:extLst>
                    <a:ext uri="{FF2B5EF4-FFF2-40B4-BE49-F238E27FC236}">
                      <a16:creationId xmlns:a16="http://schemas.microsoft.com/office/drawing/2014/main" id="{52F42516-5C99-51D6-17F2-14ABD36B9516}"/>
                    </a:ext>
                  </a:extLst>
                </p:cNvPr>
                <p:cNvSpPr txBox="1"/>
                <p:nvPr/>
              </p:nvSpPr>
              <p:spPr>
                <a:xfrm>
                  <a:off x="2893704" y="0"/>
                  <a:ext cx="1191925" cy="114678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4" name="文本框 55">
                  <a:extLst>
                    <a:ext uri="{FF2B5EF4-FFF2-40B4-BE49-F238E27FC236}">
                      <a16:creationId xmlns:a16="http://schemas.microsoft.com/office/drawing/2014/main" id="{52F42516-5C99-51D6-17F2-14ABD36B9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04" y="0"/>
                  <a:ext cx="1191925" cy="114678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56">
                  <a:extLst>
                    <a:ext uri="{FF2B5EF4-FFF2-40B4-BE49-F238E27FC236}">
                      <a16:creationId xmlns:a16="http://schemas.microsoft.com/office/drawing/2014/main" id="{12B1EB5D-4555-DB40-223D-1F01D5E20600}"/>
                    </a:ext>
                  </a:extLst>
                </p:cNvPr>
                <p:cNvSpPr txBox="1"/>
                <p:nvPr/>
              </p:nvSpPr>
              <p:spPr>
                <a:xfrm>
                  <a:off x="7856504" y="5257689"/>
                  <a:ext cx="1849326" cy="114678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5" name="文本框 56">
                  <a:extLst>
                    <a:ext uri="{FF2B5EF4-FFF2-40B4-BE49-F238E27FC236}">
                      <a16:creationId xmlns:a16="http://schemas.microsoft.com/office/drawing/2014/main" id="{12B1EB5D-4555-DB40-223D-1F01D5E20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6504" y="5257689"/>
                  <a:ext cx="1849326" cy="1146783"/>
                </a:xfrm>
                <a:prstGeom prst="rect">
                  <a:avLst/>
                </a:prstGeom>
                <a:blipFill>
                  <a:blip r:embed="rId19"/>
                  <a:stretch>
                    <a:fillRect b="-3333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线连接符 51">
              <a:extLst>
                <a:ext uri="{FF2B5EF4-FFF2-40B4-BE49-F238E27FC236}">
                  <a16:creationId xmlns:a16="http://schemas.microsoft.com/office/drawing/2014/main" id="{80CF7060-F347-7F22-5FCD-B9705795E6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7990" y="1078912"/>
              <a:ext cx="1933725" cy="17367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362">
            <a:extLst>
              <a:ext uri="{FF2B5EF4-FFF2-40B4-BE49-F238E27FC236}">
                <a16:creationId xmlns:a16="http://schemas.microsoft.com/office/drawing/2014/main" id="{A78B1905-33CA-ACC6-9FCE-29815F3D25A4}"/>
              </a:ext>
            </a:extLst>
          </p:cNvPr>
          <p:cNvSpPr/>
          <p:nvPr/>
        </p:nvSpPr>
        <p:spPr>
          <a:xfrm>
            <a:off x="1414979" y="4852292"/>
            <a:ext cx="3803930" cy="923330"/>
          </a:xfrm>
          <a:prstGeom prst="rect">
            <a:avLst/>
          </a:prstGeom>
          <a:solidFill>
            <a:srgbClr val="FFEBEB"/>
          </a:solidFill>
          <a:ln w="38100">
            <a:solidFill>
              <a:schemeClr val="tx1"/>
            </a:solidFill>
            <a:prstDash val="sysDash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Microsoft YaHei UI"/>
              </a:rPr>
              <a:t>Problem</a:t>
            </a:r>
            <a:endParaRPr lang="en-US" dirty="0">
              <a:solidFill>
                <a:srgbClr val="000000"/>
              </a:solidFill>
              <a:latin typeface="Arial"/>
              <a:ea typeface="Microsoft YaHei UI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ea typeface="Microsoft YaHei UI"/>
              </a:rPr>
              <a:t>How to find all qualified utility vectors in the utility space?</a:t>
            </a:r>
          </a:p>
        </p:txBody>
      </p:sp>
    </p:spTree>
    <p:extLst>
      <p:ext uri="{BB962C8B-B14F-4D97-AF65-F5344CB8AC3E}">
        <p14:creationId xmlns:p14="http://schemas.microsoft.com/office/powerpoint/2010/main" val="31363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7">
            <a:extLst>
              <a:ext uri="{FF2B5EF4-FFF2-40B4-BE49-F238E27FC236}">
                <a16:creationId xmlns:a16="http://schemas.microsoft.com/office/drawing/2014/main" id="{08DBBBA0-96C6-C0E0-F77C-B9538F09EE09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5776B0F7-4EA8-879B-99B2-67FCF52A1A4A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线箭头连接符 5">
            <a:extLst>
              <a:ext uri="{FF2B5EF4-FFF2-40B4-BE49-F238E27FC236}">
                <a16:creationId xmlns:a16="http://schemas.microsoft.com/office/drawing/2014/main" id="{FCD52497-14D5-B2B4-B912-8B20F0272CCB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3">
            <a:extLst>
              <a:ext uri="{FF2B5EF4-FFF2-40B4-BE49-F238E27FC236}">
                <a16:creationId xmlns:a16="http://schemas.microsoft.com/office/drawing/2014/main" id="{1EACF92D-1A57-2A92-5AC3-32C8BD48E515}"/>
              </a:ext>
            </a:extLst>
          </p:cNvPr>
          <p:cNvSpPr/>
          <p:nvPr/>
        </p:nvSpPr>
        <p:spPr bwMode="auto">
          <a:xfrm>
            <a:off x="7061478" y="3781866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/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/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13">
            <a:extLst>
              <a:ext uri="{FF2B5EF4-FFF2-40B4-BE49-F238E27FC236}">
                <a16:creationId xmlns:a16="http://schemas.microsoft.com/office/drawing/2014/main" id="{8E0B1783-D64A-2F9B-5C50-43A3A16FC5EF}"/>
              </a:ext>
            </a:extLst>
          </p:cNvPr>
          <p:cNvSpPr/>
          <p:nvPr/>
        </p:nvSpPr>
        <p:spPr bwMode="auto">
          <a:xfrm>
            <a:off x="8519364" y="4608542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16">
                <a:extLst>
                  <a:ext uri="{FF2B5EF4-FFF2-40B4-BE49-F238E27FC236}">
                    <a16:creationId xmlns:a16="http://schemas.microsoft.com/office/drawing/2014/main" id="{F09240C4-73B8-38A2-703A-B24FDF920209}"/>
                  </a:ext>
                </a:extLst>
              </p:cNvPr>
              <p:cNvSpPr txBox="1"/>
              <p:nvPr/>
            </p:nvSpPr>
            <p:spPr>
              <a:xfrm>
                <a:off x="8333124" y="4678432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16">
                <a:extLst>
                  <a:ext uri="{FF2B5EF4-FFF2-40B4-BE49-F238E27FC236}">
                    <a16:creationId xmlns:a16="http://schemas.microsoft.com/office/drawing/2014/main" id="{F09240C4-73B8-38A2-703A-B24FDF920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124" y="4678432"/>
                <a:ext cx="433066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椭圆 13">
            <a:extLst>
              <a:ext uri="{FF2B5EF4-FFF2-40B4-BE49-F238E27FC236}">
                <a16:creationId xmlns:a16="http://schemas.microsoft.com/office/drawing/2014/main" id="{C3704AE8-5ABE-AAB2-8D2A-989551AF7FD7}"/>
              </a:ext>
            </a:extLst>
          </p:cNvPr>
          <p:cNvSpPr/>
          <p:nvPr/>
        </p:nvSpPr>
        <p:spPr bwMode="auto">
          <a:xfrm>
            <a:off x="7929203" y="4823347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16">
                <a:extLst>
                  <a:ext uri="{FF2B5EF4-FFF2-40B4-BE49-F238E27FC236}">
                    <a16:creationId xmlns:a16="http://schemas.microsoft.com/office/drawing/2014/main" id="{BA638615-E72C-8EF4-9D39-DAE9DF8942AF}"/>
                  </a:ext>
                </a:extLst>
              </p:cNvPr>
              <p:cNvSpPr txBox="1"/>
              <p:nvPr/>
            </p:nvSpPr>
            <p:spPr>
              <a:xfrm>
                <a:off x="7590303" y="4737592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16">
                <a:extLst>
                  <a:ext uri="{FF2B5EF4-FFF2-40B4-BE49-F238E27FC236}">
                    <a16:creationId xmlns:a16="http://schemas.microsoft.com/office/drawing/2014/main" id="{BA638615-E72C-8EF4-9D39-DAE9DF89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303" y="4737592"/>
                <a:ext cx="433066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2">
            <a:extLst>
              <a:ext uri="{FF2B5EF4-FFF2-40B4-BE49-F238E27FC236}">
                <a16:creationId xmlns:a16="http://schemas.microsoft.com/office/drawing/2014/main" id="{3DCB8224-E653-CBCF-A619-0D11BF809F15}"/>
              </a:ext>
            </a:extLst>
          </p:cNvPr>
          <p:cNvSpPr/>
          <p:nvPr/>
        </p:nvSpPr>
        <p:spPr bwMode="auto">
          <a:xfrm>
            <a:off x="7617157" y="4192368"/>
            <a:ext cx="188332" cy="179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616484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616484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5363D-6916-3176-C8E3-FE557389C8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7" y="1988841"/>
                <a:ext cx="6216638" cy="185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/>
                  <a:t>Build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 based on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and query product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.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TW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5363D-6916-3176-C8E3-FE557389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7" y="1988841"/>
                <a:ext cx="6216638" cy="1857194"/>
              </a:xfrm>
              <a:prstGeom prst="rect">
                <a:avLst/>
              </a:prstGeom>
              <a:blipFill>
                <a:blip r:embed="rId15"/>
                <a:stretch>
                  <a:fillRect l="-204" t="-34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7">
            <a:extLst>
              <a:ext uri="{FF2B5EF4-FFF2-40B4-BE49-F238E27FC236}">
                <a16:creationId xmlns:a16="http://schemas.microsoft.com/office/drawing/2014/main" id="{08DBBBA0-96C6-C0E0-F77C-B9538F09EE09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7" y="1988841"/>
                <a:ext cx="6216638" cy="185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/>
                  <a:t>Build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 based on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and query product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.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TW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7" y="1988841"/>
                <a:ext cx="6216638" cy="1857194"/>
              </a:xfrm>
              <a:prstGeom prst="rect">
                <a:avLst/>
              </a:prstGeom>
              <a:blipFill>
                <a:blip r:embed="rId3"/>
                <a:stretch>
                  <a:fillRect l="-204" t="-34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5776B0F7-4EA8-879B-99B2-67FCF52A1A4A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线箭头连接符 5">
            <a:extLst>
              <a:ext uri="{FF2B5EF4-FFF2-40B4-BE49-F238E27FC236}">
                <a16:creationId xmlns:a16="http://schemas.microsoft.com/office/drawing/2014/main" id="{FCD52497-14D5-B2B4-B912-8B20F0272CCB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3">
            <a:extLst>
              <a:ext uri="{FF2B5EF4-FFF2-40B4-BE49-F238E27FC236}">
                <a16:creationId xmlns:a16="http://schemas.microsoft.com/office/drawing/2014/main" id="{1EACF92D-1A57-2A92-5AC3-32C8BD48E515}"/>
              </a:ext>
            </a:extLst>
          </p:cNvPr>
          <p:cNvSpPr/>
          <p:nvPr/>
        </p:nvSpPr>
        <p:spPr bwMode="auto">
          <a:xfrm>
            <a:off x="7061478" y="3781866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/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/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2">
            <a:extLst>
              <a:ext uri="{FF2B5EF4-FFF2-40B4-BE49-F238E27FC236}">
                <a16:creationId xmlns:a16="http://schemas.microsoft.com/office/drawing/2014/main" id="{3DCB8224-E653-CBCF-A619-0D11BF809F15}"/>
              </a:ext>
            </a:extLst>
          </p:cNvPr>
          <p:cNvSpPr/>
          <p:nvPr/>
        </p:nvSpPr>
        <p:spPr bwMode="auto">
          <a:xfrm>
            <a:off x="7617157" y="4192368"/>
            <a:ext cx="188332" cy="179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490507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490507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直线连接符 11">
            <a:extLst>
              <a:ext uri="{FF2B5EF4-FFF2-40B4-BE49-F238E27FC236}">
                <a16:creationId xmlns:a16="http://schemas.microsoft.com/office/drawing/2014/main" id="{AAC4B097-A965-680B-2AED-5B8CABFE6D67}"/>
              </a:ext>
            </a:extLst>
          </p:cNvPr>
          <p:cNvCxnSpPr>
            <a:cxnSpLocks/>
          </p:cNvCxnSpPr>
          <p:nvPr/>
        </p:nvCxnSpPr>
        <p:spPr bwMode="auto">
          <a:xfrm flipV="1">
            <a:off x="6767933" y="3077750"/>
            <a:ext cx="1211375" cy="22888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7">
                <a:extLst>
                  <a:ext uri="{FF2B5EF4-FFF2-40B4-BE49-F238E27FC236}">
                    <a16:creationId xmlns:a16="http://schemas.microsoft.com/office/drawing/2014/main" id="{F8ADBDE1-7D86-F74D-B4C3-643F33780067}"/>
                  </a:ext>
                </a:extLst>
              </p:cNvPr>
              <p:cNvSpPr txBox="1"/>
              <p:nvPr/>
            </p:nvSpPr>
            <p:spPr>
              <a:xfrm>
                <a:off x="7788637" y="2683375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17">
                <a:extLst>
                  <a:ext uri="{FF2B5EF4-FFF2-40B4-BE49-F238E27FC236}">
                    <a16:creationId xmlns:a16="http://schemas.microsoft.com/office/drawing/2014/main" id="{F8ADBDE1-7D86-F74D-B4C3-643F3378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637" y="2683375"/>
                <a:ext cx="787554" cy="404213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15">
            <a:extLst>
              <a:ext uri="{FF2B5EF4-FFF2-40B4-BE49-F238E27FC236}">
                <a16:creationId xmlns:a16="http://schemas.microsoft.com/office/drawing/2014/main" id="{D983A27E-156C-A59B-F78E-4A5D6F98BF4F}"/>
              </a:ext>
            </a:extLst>
          </p:cNvPr>
          <p:cNvCxnSpPr/>
          <p:nvPr/>
        </p:nvCxnSpPr>
        <p:spPr bwMode="auto">
          <a:xfrm>
            <a:off x="7847166" y="331863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5281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7">
            <a:extLst>
              <a:ext uri="{FF2B5EF4-FFF2-40B4-BE49-F238E27FC236}">
                <a16:creationId xmlns:a16="http://schemas.microsoft.com/office/drawing/2014/main" id="{08DBBBA0-96C6-C0E0-F77C-B9538F09EE09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7" y="1988841"/>
                <a:ext cx="6216638" cy="185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/>
                  <a:t>Build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 based on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and query product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.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TW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5CDDCF-8A77-E615-C606-72906FF2D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7" y="1988841"/>
                <a:ext cx="6216638" cy="1857194"/>
              </a:xfrm>
              <a:prstGeom prst="rect">
                <a:avLst/>
              </a:prstGeom>
              <a:blipFill>
                <a:blip r:embed="rId3"/>
                <a:stretch>
                  <a:fillRect l="-204" t="-34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5776B0F7-4EA8-879B-99B2-67FCF52A1A4A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线箭头连接符 5">
            <a:extLst>
              <a:ext uri="{FF2B5EF4-FFF2-40B4-BE49-F238E27FC236}">
                <a16:creationId xmlns:a16="http://schemas.microsoft.com/office/drawing/2014/main" id="{FCD52497-14D5-B2B4-B912-8B20F0272CCB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8">
                <a:extLst>
                  <a:ext uri="{FF2B5EF4-FFF2-40B4-BE49-F238E27FC236}">
                    <a16:creationId xmlns:a16="http://schemas.microsoft.com/office/drawing/2014/main" id="{000ED8BA-B932-D344-984F-17B5B7C2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0">
                <a:extLst>
                  <a:ext uri="{FF2B5EF4-FFF2-40B4-BE49-F238E27FC236}">
                    <a16:creationId xmlns:a16="http://schemas.microsoft.com/office/drawing/2014/main" id="{13625D14-B282-B4DD-75DE-176440A0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3">
            <a:extLst>
              <a:ext uri="{FF2B5EF4-FFF2-40B4-BE49-F238E27FC236}">
                <a16:creationId xmlns:a16="http://schemas.microsoft.com/office/drawing/2014/main" id="{1EACF92D-1A57-2A92-5AC3-32C8BD48E515}"/>
              </a:ext>
            </a:extLst>
          </p:cNvPr>
          <p:cNvSpPr/>
          <p:nvPr/>
        </p:nvSpPr>
        <p:spPr bwMode="auto">
          <a:xfrm>
            <a:off x="7061478" y="3781866"/>
            <a:ext cx="188332" cy="179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/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5">
                <a:extLst>
                  <a:ext uri="{FF2B5EF4-FFF2-40B4-BE49-F238E27FC236}">
                    <a16:creationId xmlns:a16="http://schemas.microsoft.com/office/drawing/2014/main" id="{03360EB0-47DA-CEE5-746B-C0B666F0D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083" y="4068014"/>
                <a:ext cx="433066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/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6">
                <a:extLst>
                  <a:ext uri="{FF2B5EF4-FFF2-40B4-BE49-F238E27FC236}">
                    <a16:creationId xmlns:a16="http://schemas.microsoft.com/office/drawing/2014/main" id="{9C8903E7-F86D-4468-A74B-EF63DF702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38" y="3851756"/>
                <a:ext cx="433066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2">
            <a:extLst>
              <a:ext uri="{FF2B5EF4-FFF2-40B4-BE49-F238E27FC236}">
                <a16:creationId xmlns:a16="http://schemas.microsoft.com/office/drawing/2014/main" id="{3DCB8224-E653-CBCF-A619-0D11BF809F15}"/>
              </a:ext>
            </a:extLst>
          </p:cNvPr>
          <p:cNvSpPr/>
          <p:nvPr/>
        </p:nvSpPr>
        <p:spPr bwMode="auto">
          <a:xfrm>
            <a:off x="7617157" y="4192368"/>
            <a:ext cx="188332" cy="179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6">
                <a:extLst>
                  <a:ext uri="{FF2B5EF4-FFF2-40B4-BE49-F238E27FC236}">
                    <a16:creationId xmlns:a16="http://schemas.microsoft.com/office/drawing/2014/main" id="{A1ECB1B7-70ED-D051-D5F7-BFEE87A0B14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66153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FFD1B95-2891-886B-9FAC-B35D8F567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66153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直线连接符 11">
            <a:extLst>
              <a:ext uri="{FF2B5EF4-FFF2-40B4-BE49-F238E27FC236}">
                <a16:creationId xmlns:a16="http://schemas.microsoft.com/office/drawing/2014/main" id="{AAC4B097-A965-680B-2AED-5B8CABFE6D67}"/>
              </a:ext>
            </a:extLst>
          </p:cNvPr>
          <p:cNvCxnSpPr>
            <a:endCxn id="27" idx="3"/>
          </p:cNvCxnSpPr>
          <p:nvPr/>
        </p:nvCxnSpPr>
        <p:spPr bwMode="auto">
          <a:xfrm flipV="1">
            <a:off x="6767933" y="3077750"/>
            <a:ext cx="1211375" cy="22888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7">
                <a:extLst>
                  <a:ext uri="{FF2B5EF4-FFF2-40B4-BE49-F238E27FC236}">
                    <a16:creationId xmlns:a16="http://schemas.microsoft.com/office/drawing/2014/main" id="{F8ADBDE1-7D86-F74D-B4C3-643F33780067}"/>
                  </a:ext>
                </a:extLst>
              </p:cNvPr>
              <p:cNvSpPr txBox="1"/>
              <p:nvPr/>
            </p:nvSpPr>
            <p:spPr>
              <a:xfrm>
                <a:off x="7788637" y="2683375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17">
                <a:extLst>
                  <a:ext uri="{FF2B5EF4-FFF2-40B4-BE49-F238E27FC236}">
                    <a16:creationId xmlns:a16="http://schemas.microsoft.com/office/drawing/2014/main" id="{F8ADBDE1-7D86-F74D-B4C3-643F3378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637" y="2683375"/>
                <a:ext cx="787554" cy="404213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15">
            <a:extLst>
              <a:ext uri="{FF2B5EF4-FFF2-40B4-BE49-F238E27FC236}">
                <a16:creationId xmlns:a16="http://schemas.microsoft.com/office/drawing/2014/main" id="{D983A27E-156C-A59B-F78E-4A5D6F98BF4F}"/>
              </a:ext>
            </a:extLst>
          </p:cNvPr>
          <p:cNvCxnSpPr/>
          <p:nvPr/>
        </p:nvCxnSpPr>
        <p:spPr bwMode="auto">
          <a:xfrm>
            <a:off x="7847166" y="331863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A58F5F8-266A-15F6-3268-D42AFE1EE8EE}"/>
              </a:ext>
            </a:extLst>
          </p:cNvPr>
          <p:cNvSpPr/>
          <p:nvPr/>
        </p:nvSpPr>
        <p:spPr bwMode="auto">
          <a:xfrm rot="18866946">
            <a:off x="7916143" y="3567168"/>
            <a:ext cx="642452" cy="156919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43893E5D-A713-2496-7242-2745AF65954B}"/>
              </a:ext>
            </a:extLst>
          </p:cNvPr>
          <p:cNvSpPr/>
          <p:nvPr/>
        </p:nvSpPr>
        <p:spPr bwMode="auto">
          <a:xfrm rot="18866946">
            <a:off x="7083464" y="3159094"/>
            <a:ext cx="642452" cy="757509"/>
          </a:xfrm>
          <a:prstGeom prst="rightBrace">
            <a:avLst>
              <a:gd name="adj1" fmla="val 13238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6E50CB98-7F4C-F27A-76A1-EFE41E36036D}"/>
                  </a:ext>
                </a:extLst>
              </p:cNvPr>
              <p:cNvSpPr txBox="1"/>
              <p:nvPr/>
            </p:nvSpPr>
            <p:spPr>
              <a:xfrm>
                <a:off x="8219082" y="3758919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6E50CB98-7F4C-F27A-76A1-EFE41E360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082" y="3758919"/>
                <a:ext cx="787554" cy="4042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17">
                <a:extLst>
                  <a:ext uri="{FF2B5EF4-FFF2-40B4-BE49-F238E27FC236}">
                    <a16:creationId xmlns:a16="http://schemas.microsoft.com/office/drawing/2014/main" id="{EEEFCA03-8E89-996E-2C4F-5997ED9458D0}"/>
                  </a:ext>
                </a:extLst>
              </p:cNvPr>
              <p:cNvSpPr txBox="1"/>
              <p:nvPr/>
            </p:nvSpPr>
            <p:spPr>
              <a:xfrm>
                <a:off x="7191754" y="2881189"/>
                <a:ext cx="787554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17">
                <a:extLst>
                  <a:ext uri="{FF2B5EF4-FFF2-40B4-BE49-F238E27FC236}">
                    <a16:creationId xmlns:a16="http://schemas.microsoft.com/office/drawing/2014/main" id="{EEEFCA03-8E89-996E-2C4F-5997ED945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54" y="2881189"/>
                <a:ext cx="787554" cy="393121"/>
              </a:xfrm>
              <a:prstGeom prst="rect">
                <a:avLst/>
              </a:prstGeom>
              <a:blipFill>
                <a:blip r:embed="rId1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utoShape 5">
            <a:extLst>
              <a:ext uri="{FF2B5EF4-FFF2-40B4-BE49-F238E27FC236}">
                <a16:creationId xmlns:a16="http://schemas.microsoft.com/office/drawing/2014/main" id="{6079ECC2-B282-F014-EBE3-FD0A88FA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455" y="1912389"/>
            <a:ext cx="2570062" cy="726660"/>
          </a:xfrm>
          <a:prstGeom prst="wedgeRoundRectCallout">
            <a:avLst>
              <a:gd name="adj1" fmla="val 14795"/>
              <a:gd name="adj2" fmla="val 14023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1800" i="1" dirty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towards the positive half-space.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F936143A-4DDC-C28E-94F3-C9AD8C27EC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27739" y="3412765"/>
                <a:ext cx="6216638" cy="185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000" b="0" dirty="0"/>
                  <a:t>Positive half-space </a:t>
                </a:r>
              </a:p>
              <a:p>
                <a:pPr marL="457200" lvl="1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000" dirty="0"/>
                  <a:t>Negative half-space</a:t>
                </a:r>
              </a:p>
              <a:p>
                <a:pPr marL="457200" lvl="1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000" dirty="0"/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F936143A-4DDC-C28E-94F3-C9AD8C27E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7739" y="3412765"/>
                <a:ext cx="6216638" cy="18571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5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2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901787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901787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直线箭头连接符 2">
            <a:extLst>
              <a:ext uri="{FF2B5EF4-FFF2-40B4-BE49-F238E27FC236}">
                <a16:creationId xmlns:a16="http://schemas.microsoft.com/office/drawing/2014/main" id="{56802191-C848-B1B3-64FB-2C36B35045AD}"/>
              </a:ext>
            </a:extLst>
          </p:cNvPr>
          <p:cNvCxnSpPr/>
          <p:nvPr/>
        </p:nvCxnSpPr>
        <p:spPr bwMode="auto">
          <a:xfrm>
            <a:off x="6893473" y="5123251"/>
            <a:ext cx="21892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线箭头连接符 5">
            <a:extLst>
              <a:ext uri="{FF2B5EF4-FFF2-40B4-BE49-F238E27FC236}">
                <a16:creationId xmlns:a16="http://schemas.microsoft.com/office/drawing/2014/main" id="{5807F820-82DC-469F-F4F3-4E5236CC463D}"/>
              </a:ext>
            </a:extLst>
          </p:cNvPr>
          <p:cNvCxnSpPr/>
          <p:nvPr/>
        </p:nvCxnSpPr>
        <p:spPr bwMode="auto">
          <a:xfrm flipV="1">
            <a:off x="7181505" y="3197279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0">
                <a:extLst>
                  <a:ext uri="{FF2B5EF4-FFF2-40B4-BE49-F238E27FC236}">
                    <a16:creationId xmlns:a16="http://schemas.microsoft.com/office/drawing/2014/main" id="{551E360C-EC5A-7153-338A-CCEB923F5A80}"/>
                  </a:ext>
                </a:extLst>
              </p:cNvPr>
              <p:cNvSpPr txBox="1"/>
              <p:nvPr/>
            </p:nvSpPr>
            <p:spPr>
              <a:xfrm>
                <a:off x="8589262" y="5121514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0">
                <a:extLst>
                  <a:ext uri="{FF2B5EF4-FFF2-40B4-BE49-F238E27FC236}">
                    <a16:creationId xmlns:a16="http://schemas.microsoft.com/office/drawing/2014/main" id="{551E360C-EC5A-7153-338A-CCEB923F5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262" y="5121514"/>
                <a:ext cx="5578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7">
            <a:extLst>
              <a:ext uri="{FF2B5EF4-FFF2-40B4-BE49-F238E27FC236}">
                <a16:creationId xmlns:a16="http://schemas.microsoft.com/office/drawing/2014/main" id="{8C17406E-6FDF-0D6B-EB39-B220E12CDAAB}"/>
              </a:ext>
            </a:extLst>
          </p:cNvPr>
          <p:cNvCxnSpPr/>
          <p:nvPr/>
        </p:nvCxnSpPr>
        <p:spPr bwMode="auto">
          <a:xfrm>
            <a:off x="7181505" y="3467067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8">
                <a:extLst>
                  <a:ext uri="{FF2B5EF4-FFF2-40B4-BE49-F238E27FC236}">
                    <a16:creationId xmlns:a16="http://schemas.microsoft.com/office/drawing/2014/main" id="{D4FCB60C-56A4-B0B3-DA8C-23ACF175D1B9}"/>
                  </a:ext>
                </a:extLst>
              </p:cNvPr>
              <p:cNvSpPr txBox="1"/>
              <p:nvPr/>
            </p:nvSpPr>
            <p:spPr>
              <a:xfrm>
                <a:off x="6702315" y="3269858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8">
                <a:extLst>
                  <a:ext uri="{FF2B5EF4-FFF2-40B4-BE49-F238E27FC236}">
                    <a16:creationId xmlns:a16="http://schemas.microsoft.com/office/drawing/2014/main" id="{D4FCB60C-56A4-B0B3-DA8C-23ACF175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15" y="3269858"/>
                <a:ext cx="557809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A056EB-6967-4F0F-00DB-A6B102834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97808"/>
                <a:ext cx="5855854" cy="4101824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altLang="zh-TW" sz="2400" dirty="0"/>
                  <a:t>Build 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 based on each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and query product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A056EB-6967-4F0F-00DB-A6B102834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97808"/>
                <a:ext cx="5855854" cy="4101824"/>
              </a:xfrm>
              <a:blipFill>
                <a:blip r:embed="rId7"/>
                <a:stretch>
                  <a:fillRect l="-216" t="-1543" r="-32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7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FCF43-8DAD-2723-D5C9-6DD627600B0A}"/>
              </a:ext>
            </a:extLst>
          </p:cNvPr>
          <p:cNvGrpSpPr/>
          <p:nvPr/>
        </p:nvGrpSpPr>
        <p:grpSpPr>
          <a:xfrm>
            <a:off x="6702315" y="2779641"/>
            <a:ext cx="2508244" cy="2714826"/>
            <a:chOff x="6702315" y="2779641"/>
            <a:chExt cx="2508244" cy="2714826"/>
          </a:xfrm>
        </p:grpSpPr>
        <p:cxnSp>
          <p:nvCxnSpPr>
            <p:cNvPr id="9" name="直线箭头连接符 2">
              <a:extLst>
                <a:ext uri="{FF2B5EF4-FFF2-40B4-BE49-F238E27FC236}">
                  <a16:creationId xmlns:a16="http://schemas.microsoft.com/office/drawing/2014/main" id="{5776B0F7-4EA8-879B-99B2-67FCF52A1A4A}"/>
                </a:ext>
              </a:extLst>
            </p:cNvPr>
            <p:cNvCxnSpPr/>
            <p:nvPr/>
          </p:nvCxnSpPr>
          <p:spPr bwMode="auto">
            <a:xfrm>
              <a:off x="6893473" y="5123251"/>
              <a:ext cx="21892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线箭头连接符 5">
              <a:extLst>
                <a:ext uri="{FF2B5EF4-FFF2-40B4-BE49-F238E27FC236}">
                  <a16:creationId xmlns:a16="http://schemas.microsoft.com/office/drawing/2014/main" id="{FCD52497-14D5-B2B4-B912-8B20F0272CCB}"/>
                </a:ext>
              </a:extLst>
            </p:cNvPr>
            <p:cNvCxnSpPr/>
            <p:nvPr/>
          </p:nvCxnSpPr>
          <p:spPr bwMode="auto">
            <a:xfrm flipV="1">
              <a:off x="7181505" y="3197279"/>
              <a:ext cx="0" cy="2150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/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/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线连接符 7">
              <a:extLst>
                <a:ext uri="{FF2B5EF4-FFF2-40B4-BE49-F238E27FC236}">
                  <a16:creationId xmlns:a16="http://schemas.microsoft.com/office/drawing/2014/main" id="{08DBBBA0-96C6-C0E0-F77C-B9538F09EE09}"/>
                </a:ext>
              </a:extLst>
            </p:cNvPr>
            <p:cNvCxnSpPr/>
            <p:nvPr/>
          </p:nvCxnSpPr>
          <p:spPr bwMode="auto">
            <a:xfrm>
              <a:off x="7181505" y="3467067"/>
              <a:ext cx="1656184" cy="1656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线连接符 11">
              <a:extLst>
                <a:ext uri="{FF2B5EF4-FFF2-40B4-BE49-F238E27FC236}">
                  <a16:creationId xmlns:a16="http://schemas.microsoft.com/office/drawing/2014/main" id="{DD715D98-7197-8C7C-1565-7C728BCE3151}"/>
                </a:ext>
              </a:extLst>
            </p:cNvPr>
            <p:cNvCxnSpPr/>
            <p:nvPr/>
          </p:nvCxnSpPr>
          <p:spPr bwMode="auto">
            <a:xfrm flipV="1">
              <a:off x="7055965" y="3414413"/>
              <a:ext cx="1010464" cy="19332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/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线箭头连接符 15">
              <a:extLst>
                <a:ext uri="{FF2B5EF4-FFF2-40B4-BE49-F238E27FC236}">
                  <a16:creationId xmlns:a16="http://schemas.microsoft.com/office/drawing/2014/main" id="{4E7FD201-2352-B602-72DC-DCEF957F6774}"/>
                </a:ext>
              </a:extLst>
            </p:cNvPr>
            <p:cNvCxnSpPr/>
            <p:nvPr/>
          </p:nvCxnSpPr>
          <p:spPr bwMode="auto">
            <a:xfrm>
              <a:off x="7987919" y="3586370"/>
              <a:ext cx="301385" cy="1925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线连接符 16">
              <a:extLst>
                <a:ext uri="{FF2B5EF4-FFF2-40B4-BE49-F238E27FC236}">
                  <a16:creationId xmlns:a16="http://schemas.microsoft.com/office/drawing/2014/main" id="{2B259009-81D5-084A-851F-2F8AC9619B1C}"/>
                </a:ext>
              </a:extLst>
            </p:cNvPr>
            <p:cNvCxnSpPr/>
            <p:nvPr/>
          </p:nvCxnSpPr>
          <p:spPr bwMode="auto">
            <a:xfrm flipV="1">
              <a:off x="6891153" y="3694402"/>
              <a:ext cx="1851067" cy="1707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/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线箭头连接符 21">
              <a:extLst>
                <a:ext uri="{FF2B5EF4-FFF2-40B4-BE49-F238E27FC236}">
                  <a16:creationId xmlns:a16="http://schemas.microsoft.com/office/drawing/2014/main" id="{700B1EEA-511C-F6E3-948A-5449A668E627}"/>
                </a:ext>
              </a:extLst>
            </p:cNvPr>
            <p:cNvCxnSpPr/>
            <p:nvPr/>
          </p:nvCxnSpPr>
          <p:spPr bwMode="auto">
            <a:xfrm flipH="1" flipV="1">
              <a:off x="7271221" y="3160377"/>
              <a:ext cx="333932" cy="97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线连接符 22">
              <a:extLst>
                <a:ext uri="{FF2B5EF4-FFF2-40B4-BE49-F238E27FC236}">
                  <a16:creationId xmlns:a16="http://schemas.microsoft.com/office/drawing/2014/main" id="{DBBFBEA5-126B-1D4E-8841-327643B425F3}"/>
                </a:ext>
              </a:extLst>
            </p:cNvPr>
            <p:cNvCxnSpPr/>
            <p:nvPr/>
          </p:nvCxnSpPr>
          <p:spPr bwMode="auto">
            <a:xfrm flipV="1">
              <a:off x="7088671" y="3160377"/>
              <a:ext cx="550475" cy="23340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/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线箭头连接符 27">
              <a:extLst>
                <a:ext uri="{FF2B5EF4-FFF2-40B4-BE49-F238E27FC236}">
                  <a16:creationId xmlns:a16="http://schemas.microsoft.com/office/drawing/2014/main" id="{8872E1EB-10B5-21F2-CE74-7901B7282D5C}"/>
                </a:ext>
              </a:extLst>
            </p:cNvPr>
            <p:cNvCxnSpPr>
              <a:endCxn id="27" idx="1"/>
            </p:cNvCxnSpPr>
            <p:nvPr/>
          </p:nvCxnSpPr>
          <p:spPr bwMode="auto">
            <a:xfrm flipH="1" flipV="1">
              <a:off x="8423005" y="3478990"/>
              <a:ext cx="270320" cy="265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593645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593645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97808"/>
                <a:ext cx="5855854" cy="4101824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altLang="zh-TW" sz="2400" dirty="0"/>
                  <a:t>Build 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 based on each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and query product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. 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hyper-planes divide the utility space into partitions. 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partition is covered by some positive and negative half-spaces. </a:t>
                </a:r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just"/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97808"/>
                <a:ext cx="5855854" cy="4101824"/>
              </a:xfrm>
              <a:blipFill>
                <a:blip r:embed="rId10"/>
                <a:stretch>
                  <a:fillRect l="-216" t="-1543" r="-32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F4B324EB-1D11-9CCC-BF1A-5160392C31C6}"/>
              </a:ext>
            </a:extLst>
          </p:cNvPr>
          <p:cNvSpPr/>
          <p:nvPr/>
        </p:nvSpPr>
        <p:spPr bwMode="auto">
          <a:xfrm rot="18866946" flipH="1">
            <a:off x="7139924" y="3514136"/>
            <a:ext cx="225584" cy="42114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755EA0A-AC2E-D852-197E-B3F5F7D7ADEC}"/>
              </a:ext>
            </a:extLst>
          </p:cNvPr>
          <p:cNvSpPr/>
          <p:nvPr/>
        </p:nvSpPr>
        <p:spPr bwMode="auto">
          <a:xfrm rot="18866946" flipH="1">
            <a:off x="7415289" y="3825258"/>
            <a:ext cx="227232" cy="35419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014150C-F588-F6A0-B243-5E6A655768B7}"/>
              </a:ext>
            </a:extLst>
          </p:cNvPr>
          <p:cNvSpPr/>
          <p:nvPr/>
        </p:nvSpPr>
        <p:spPr bwMode="auto">
          <a:xfrm rot="18866946" flipH="1">
            <a:off x="7699070" y="4072933"/>
            <a:ext cx="227232" cy="42140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D00DBD2-AE6A-7B8A-DC55-137BE434386D}"/>
              </a:ext>
            </a:extLst>
          </p:cNvPr>
          <p:cNvSpPr/>
          <p:nvPr/>
        </p:nvSpPr>
        <p:spPr bwMode="auto">
          <a:xfrm rot="18866946" flipH="1">
            <a:off x="8233801" y="4257063"/>
            <a:ext cx="227232" cy="110223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/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/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/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/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Content Placeholder 6">
                <a:extLst>
                  <a:ext uri="{FF2B5EF4-FFF2-40B4-BE49-F238E27FC236}">
                    <a16:creationId xmlns:a16="http://schemas.microsoft.com/office/drawing/2014/main" id="{C0B47C73-DB35-DEA8-3A8F-F456D3ABEE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5146140"/>
                  </p:ext>
                </p:extLst>
              </p:nvPr>
            </p:nvGraphicFramePr>
            <p:xfrm>
              <a:off x="2306119" y="4512290"/>
              <a:ext cx="3215558" cy="74168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83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Content Placeholder 6">
                <a:extLst>
                  <a:ext uri="{FF2B5EF4-FFF2-40B4-BE49-F238E27FC236}">
                    <a16:creationId xmlns:a16="http://schemas.microsoft.com/office/drawing/2014/main" id="{C0B47C73-DB35-DEA8-3A8F-F456D3ABEE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5146140"/>
                  </p:ext>
                </p:extLst>
              </p:nvPr>
            </p:nvGraphicFramePr>
            <p:xfrm>
              <a:off x="2306119" y="4512290"/>
              <a:ext cx="3215558" cy="74168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83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82" t="-110345" r="-226923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44886" t="-110345" r="-568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315F9EC9-440B-B354-9F6C-E99DA1E6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336" y="5781246"/>
            <a:ext cx="2570062" cy="726660"/>
          </a:xfrm>
          <a:prstGeom prst="wedgeRoundRectCallout">
            <a:avLst>
              <a:gd name="adj1" fmla="val -9069"/>
              <a:gd name="adj2" fmla="val -1052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1800" i="1" dirty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towards the positive half-space.</a:t>
            </a:r>
          </a:p>
        </p:txBody>
      </p:sp>
    </p:spTree>
    <p:extLst>
      <p:ext uri="{BB962C8B-B14F-4D97-AF65-F5344CB8AC3E}">
        <p14:creationId xmlns:p14="http://schemas.microsoft.com/office/powerpoint/2010/main" val="24893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8" grpId="0" animBg="1"/>
      <p:bldP spid="19" grpId="0"/>
      <p:bldP spid="20" grpId="0"/>
      <p:bldP spid="21" grpId="0"/>
      <p:bldP spid="28" grpId="0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FCF43-8DAD-2723-D5C9-6DD627600B0A}"/>
              </a:ext>
            </a:extLst>
          </p:cNvPr>
          <p:cNvGrpSpPr/>
          <p:nvPr/>
        </p:nvGrpSpPr>
        <p:grpSpPr>
          <a:xfrm>
            <a:off x="6702315" y="2779641"/>
            <a:ext cx="2508244" cy="2714826"/>
            <a:chOff x="6702315" y="2779641"/>
            <a:chExt cx="2508244" cy="2714826"/>
          </a:xfrm>
        </p:grpSpPr>
        <p:cxnSp>
          <p:nvCxnSpPr>
            <p:cNvPr id="9" name="直线箭头连接符 2">
              <a:extLst>
                <a:ext uri="{FF2B5EF4-FFF2-40B4-BE49-F238E27FC236}">
                  <a16:creationId xmlns:a16="http://schemas.microsoft.com/office/drawing/2014/main" id="{5776B0F7-4EA8-879B-99B2-67FCF52A1A4A}"/>
                </a:ext>
              </a:extLst>
            </p:cNvPr>
            <p:cNvCxnSpPr/>
            <p:nvPr/>
          </p:nvCxnSpPr>
          <p:spPr bwMode="auto">
            <a:xfrm>
              <a:off x="6893473" y="5123251"/>
              <a:ext cx="21892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线箭头连接符 5">
              <a:extLst>
                <a:ext uri="{FF2B5EF4-FFF2-40B4-BE49-F238E27FC236}">
                  <a16:creationId xmlns:a16="http://schemas.microsoft.com/office/drawing/2014/main" id="{FCD52497-14D5-B2B4-B912-8B20F0272CCB}"/>
                </a:ext>
              </a:extLst>
            </p:cNvPr>
            <p:cNvCxnSpPr/>
            <p:nvPr/>
          </p:nvCxnSpPr>
          <p:spPr bwMode="auto">
            <a:xfrm flipV="1">
              <a:off x="7181505" y="3197279"/>
              <a:ext cx="0" cy="2150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/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/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线连接符 7">
              <a:extLst>
                <a:ext uri="{FF2B5EF4-FFF2-40B4-BE49-F238E27FC236}">
                  <a16:creationId xmlns:a16="http://schemas.microsoft.com/office/drawing/2014/main" id="{08DBBBA0-96C6-C0E0-F77C-B9538F09EE09}"/>
                </a:ext>
              </a:extLst>
            </p:cNvPr>
            <p:cNvCxnSpPr/>
            <p:nvPr/>
          </p:nvCxnSpPr>
          <p:spPr bwMode="auto">
            <a:xfrm>
              <a:off x="7181505" y="3467067"/>
              <a:ext cx="1656184" cy="1656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线连接符 11">
              <a:extLst>
                <a:ext uri="{FF2B5EF4-FFF2-40B4-BE49-F238E27FC236}">
                  <a16:creationId xmlns:a16="http://schemas.microsoft.com/office/drawing/2014/main" id="{DD715D98-7197-8C7C-1565-7C728BCE3151}"/>
                </a:ext>
              </a:extLst>
            </p:cNvPr>
            <p:cNvCxnSpPr/>
            <p:nvPr/>
          </p:nvCxnSpPr>
          <p:spPr bwMode="auto">
            <a:xfrm flipV="1">
              <a:off x="7055965" y="3414413"/>
              <a:ext cx="1010464" cy="19332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/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线箭头连接符 15">
              <a:extLst>
                <a:ext uri="{FF2B5EF4-FFF2-40B4-BE49-F238E27FC236}">
                  <a16:creationId xmlns:a16="http://schemas.microsoft.com/office/drawing/2014/main" id="{4E7FD201-2352-B602-72DC-DCEF957F6774}"/>
                </a:ext>
              </a:extLst>
            </p:cNvPr>
            <p:cNvCxnSpPr/>
            <p:nvPr/>
          </p:nvCxnSpPr>
          <p:spPr bwMode="auto">
            <a:xfrm>
              <a:off x="7987919" y="3586370"/>
              <a:ext cx="301385" cy="1925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线连接符 16">
              <a:extLst>
                <a:ext uri="{FF2B5EF4-FFF2-40B4-BE49-F238E27FC236}">
                  <a16:creationId xmlns:a16="http://schemas.microsoft.com/office/drawing/2014/main" id="{2B259009-81D5-084A-851F-2F8AC9619B1C}"/>
                </a:ext>
              </a:extLst>
            </p:cNvPr>
            <p:cNvCxnSpPr/>
            <p:nvPr/>
          </p:nvCxnSpPr>
          <p:spPr bwMode="auto">
            <a:xfrm flipV="1">
              <a:off x="6891153" y="3694402"/>
              <a:ext cx="1851067" cy="1707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/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线箭头连接符 21">
              <a:extLst>
                <a:ext uri="{FF2B5EF4-FFF2-40B4-BE49-F238E27FC236}">
                  <a16:creationId xmlns:a16="http://schemas.microsoft.com/office/drawing/2014/main" id="{700B1EEA-511C-F6E3-948A-5449A668E627}"/>
                </a:ext>
              </a:extLst>
            </p:cNvPr>
            <p:cNvCxnSpPr/>
            <p:nvPr/>
          </p:nvCxnSpPr>
          <p:spPr bwMode="auto">
            <a:xfrm flipH="1" flipV="1">
              <a:off x="7271221" y="3160377"/>
              <a:ext cx="333932" cy="97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线连接符 22">
              <a:extLst>
                <a:ext uri="{FF2B5EF4-FFF2-40B4-BE49-F238E27FC236}">
                  <a16:creationId xmlns:a16="http://schemas.microsoft.com/office/drawing/2014/main" id="{DBBFBEA5-126B-1D4E-8841-327643B425F3}"/>
                </a:ext>
              </a:extLst>
            </p:cNvPr>
            <p:cNvCxnSpPr/>
            <p:nvPr/>
          </p:nvCxnSpPr>
          <p:spPr bwMode="auto">
            <a:xfrm flipV="1">
              <a:off x="7088671" y="3160377"/>
              <a:ext cx="550475" cy="23340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/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线箭头连接符 27">
              <a:extLst>
                <a:ext uri="{FF2B5EF4-FFF2-40B4-BE49-F238E27FC236}">
                  <a16:creationId xmlns:a16="http://schemas.microsoft.com/office/drawing/2014/main" id="{8872E1EB-10B5-21F2-CE74-7901B7282D5C}"/>
                </a:ext>
              </a:extLst>
            </p:cNvPr>
            <p:cNvCxnSpPr>
              <a:endCxn id="27" idx="1"/>
            </p:cNvCxnSpPr>
            <p:nvPr/>
          </p:nvCxnSpPr>
          <p:spPr bwMode="auto">
            <a:xfrm flipH="1" flipV="1">
              <a:off x="8423005" y="3478990"/>
              <a:ext cx="270320" cy="265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0581136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0581136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97808"/>
                <a:ext cx="5855854" cy="4101824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altLang="zh-TW" sz="2400" dirty="0"/>
                  <a:t>Build 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 based on each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and query product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. 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hyper-planes divide the utility space into partitions. 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partition is covered by some positive and negative half-spaces. </a:t>
                </a:r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just"/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97808"/>
                <a:ext cx="5855854" cy="4101824"/>
              </a:xfrm>
              <a:blipFill>
                <a:blip r:embed="rId10"/>
                <a:stretch>
                  <a:fillRect l="-216" t="-1543" r="-32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F4B324EB-1D11-9CCC-BF1A-5160392C31C6}"/>
              </a:ext>
            </a:extLst>
          </p:cNvPr>
          <p:cNvSpPr/>
          <p:nvPr/>
        </p:nvSpPr>
        <p:spPr bwMode="auto">
          <a:xfrm rot="18866946" flipH="1">
            <a:off x="7139924" y="3514136"/>
            <a:ext cx="225584" cy="42114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755EA0A-AC2E-D852-197E-B3F5F7D7ADEC}"/>
              </a:ext>
            </a:extLst>
          </p:cNvPr>
          <p:cNvSpPr/>
          <p:nvPr/>
        </p:nvSpPr>
        <p:spPr bwMode="auto">
          <a:xfrm rot="18866946" flipH="1">
            <a:off x="7415289" y="3825258"/>
            <a:ext cx="227232" cy="35419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014150C-F588-F6A0-B243-5E6A655768B7}"/>
              </a:ext>
            </a:extLst>
          </p:cNvPr>
          <p:cNvSpPr/>
          <p:nvPr/>
        </p:nvSpPr>
        <p:spPr bwMode="auto">
          <a:xfrm rot="18866946" flipH="1">
            <a:off x="7699070" y="4072933"/>
            <a:ext cx="227232" cy="42140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D00DBD2-AE6A-7B8A-DC55-137BE434386D}"/>
              </a:ext>
            </a:extLst>
          </p:cNvPr>
          <p:cNvSpPr/>
          <p:nvPr/>
        </p:nvSpPr>
        <p:spPr bwMode="auto">
          <a:xfrm rot="18866946" flipH="1">
            <a:off x="8233801" y="4257063"/>
            <a:ext cx="227232" cy="110223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/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/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/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/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Content Placeholder 6">
                <a:extLst>
                  <a:ext uri="{FF2B5EF4-FFF2-40B4-BE49-F238E27FC236}">
                    <a16:creationId xmlns:a16="http://schemas.microsoft.com/office/drawing/2014/main" id="{C0B47C73-DB35-DEA8-3A8F-F456D3ABEE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7068739"/>
                  </p:ext>
                </p:extLst>
              </p:nvPr>
            </p:nvGraphicFramePr>
            <p:xfrm>
              <a:off x="2306119" y="4512290"/>
              <a:ext cx="3215558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83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60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Content Placeholder 6">
                <a:extLst>
                  <a:ext uri="{FF2B5EF4-FFF2-40B4-BE49-F238E27FC236}">
                    <a16:creationId xmlns:a16="http://schemas.microsoft.com/office/drawing/2014/main" id="{C0B47C73-DB35-DEA8-3A8F-F456D3ABEE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7068739"/>
                  </p:ext>
                </p:extLst>
              </p:nvPr>
            </p:nvGraphicFramePr>
            <p:xfrm>
              <a:off x="2306119" y="4512290"/>
              <a:ext cx="3215558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83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82" t="-103333" r="-22692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44886" t="-103333" r="-56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82" t="-210345" r="-22692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44886" t="-210345" r="-568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82" t="-300000" r="-22692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44886" t="-300000" r="-568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82" t="-413793" r="-226923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44886" t="-413793" r="-568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601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A6008A66-0D53-2354-9EEE-3E7126C5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336" y="5781246"/>
            <a:ext cx="2570062" cy="726660"/>
          </a:xfrm>
          <a:prstGeom prst="wedgeRoundRectCallout">
            <a:avLst>
              <a:gd name="adj1" fmla="val -9069"/>
              <a:gd name="adj2" fmla="val -1052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1800" i="1" dirty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towards the positive half-space.</a:t>
            </a:r>
          </a:p>
        </p:txBody>
      </p:sp>
    </p:spTree>
    <p:extLst>
      <p:ext uri="{BB962C8B-B14F-4D97-AF65-F5344CB8AC3E}">
        <p14:creationId xmlns:p14="http://schemas.microsoft.com/office/powerpoint/2010/main" val="226519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95724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95724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62">
                <a:extLst>
                  <a:ext uri="{FF2B5EF4-FFF2-40B4-BE49-F238E27FC236}">
                    <a16:creationId xmlns:a16="http://schemas.microsoft.com/office/drawing/2014/main" id="{D866800C-C91A-6253-8922-9A74DF569169}"/>
                  </a:ext>
                </a:extLst>
              </p:cNvPr>
              <p:cNvSpPr/>
              <p:nvPr/>
            </p:nvSpPr>
            <p:spPr>
              <a:xfrm>
                <a:off x="171042" y="3526348"/>
                <a:ext cx="3924359" cy="67351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Suppose </a:t>
                </a:r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a partition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covered by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TW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 half-spaces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32" name="Rectangle 362">
                <a:extLst>
                  <a:ext uri="{FF2B5EF4-FFF2-40B4-BE49-F238E27FC236}">
                    <a16:creationId xmlns:a16="http://schemas.microsoft.com/office/drawing/2014/main" id="{D866800C-C91A-6253-8922-9A74DF569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2" y="3526348"/>
                <a:ext cx="3924359" cy="673518"/>
              </a:xfrm>
              <a:prstGeom prst="rect">
                <a:avLst/>
              </a:prstGeom>
              <a:blipFill>
                <a:blip r:embed="rId5"/>
                <a:stretch>
                  <a:fillRect l="-962" b="-7143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62">
                <a:extLst>
                  <a:ext uri="{FF2B5EF4-FFF2-40B4-BE49-F238E27FC236}">
                    <a16:creationId xmlns:a16="http://schemas.microsoft.com/office/drawing/2014/main" id="{223DA293-36CA-B472-808C-63B194FAE5AA}"/>
                  </a:ext>
                </a:extLst>
              </p:cNvPr>
              <p:cNvSpPr/>
              <p:nvPr/>
            </p:nvSpPr>
            <p:spPr>
              <a:xfrm>
                <a:off x="139851" y="4492596"/>
                <a:ext cx="8286607" cy="5388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∀</m:t>
                    </m:r>
                    <m:r>
                      <a:rPr lang="en-US" altLang="zh-TW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𝒖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∈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/>
                    <a:ea typeface="Microsoft YaHei UI"/>
                    <a:sym typeface="Wingdings" pitchFamily="2" charset="2"/>
                  </a:rPr>
                  <a:t>, there are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TW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TW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such that</a:t>
                </a:r>
                <a:r>
                  <a:rPr lang="zh-CN" alt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  <a:ea typeface="Microsoft YaHei UI"/>
                      </a:rPr>
                      <m:t>&gt;</m:t>
                    </m:r>
                    <m:r>
                      <m:rPr>
                        <m:sty m:val="p"/>
                      </m:rPr>
                      <a:rPr lang="en-US" b="1" i="1" dirty="0">
                        <a:latin typeface="Cambria Math" panose="02040503050406030204" pitchFamily="18" charset="0"/>
                        <a:ea typeface="Microsoft YaHei UI"/>
                      </a:rPr>
                      <m:t>ϵ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3" name="Rectangle 362">
                <a:extLst>
                  <a:ext uri="{FF2B5EF4-FFF2-40B4-BE49-F238E27FC236}">
                    <a16:creationId xmlns:a16="http://schemas.microsoft.com/office/drawing/2014/main" id="{223DA293-36CA-B472-808C-63B194FAE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1" y="4492596"/>
                <a:ext cx="8286607" cy="538865"/>
              </a:xfrm>
              <a:prstGeom prst="rect">
                <a:avLst/>
              </a:prstGeom>
              <a:blipFill>
                <a:blip r:embed="rId6"/>
                <a:stretch>
                  <a:fillRect b="-2273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62">
                <a:extLst>
                  <a:ext uri="{FF2B5EF4-FFF2-40B4-BE49-F238E27FC236}">
                    <a16:creationId xmlns:a16="http://schemas.microsoft.com/office/drawing/2014/main" id="{4FB393F9-3247-DA83-B0D5-60128214B03C}"/>
                  </a:ext>
                </a:extLst>
              </p:cNvPr>
              <p:cNvSpPr/>
              <p:nvPr/>
            </p:nvSpPr>
            <p:spPr>
              <a:xfrm>
                <a:off x="135805" y="5308162"/>
                <a:ext cx="8286607" cy="5967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∀</m:t>
                    </m:r>
                    <m:r>
                      <a:rPr lang="en-US" altLang="zh-TW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𝒖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∈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/>
                    <a:ea typeface="Microsoft YaHei UI"/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Microsoft YaHei UI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𝑘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-th highest score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𝐷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62">
                <a:extLst>
                  <a:ext uri="{FF2B5EF4-FFF2-40B4-BE49-F238E27FC236}">
                    <a16:creationId xmlns:a16="http://schemas.microsoft.com/office/drawing/2014/main" id="{4FB393F9-3247-DA83-B0D5-60128214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5" y="5308162"/>
                <a:ext cx="8286607" cy="596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62">
                <a:extLst>
                  <a:ext uri="{FF2B5EF4-FFF2-40B4-BE49-F238E27FC236}">
                    <a16:creationId xmlns:a16="http://schemas.microsoft.com/office/drawing/2014/main" id="{FBB991F9-DBE9-06A8-98B5-607DBFD861D9}"/>
                  </a:ext>
                </a:extLst>
              </p:cNvPr>
              <p:cNvSpPr/>
              <p:nvPr/>
            </p:nvSpPr>
            <p:spPr>
              <a:xfrm>
                <a:off x="135805" y="6177170"/>
                <a:ext cx="8286607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∀</m:t>
                    </m:r>
                    <m:r>
                      <a:rPr lang="en-US" altLang="zh-TW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𝒖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∈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𝑟𝑒𝑔𝑟𝑎𝑡𝑖𝑜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dPr>
                      <m:e>
                        <m: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𝒒</m:t>
                        </m:r>
                        <m: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,</m:t>
                        </m:r>
                        <m: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𝒖</m:t>
                        </m:r>
                      </m:e>
                    </m:d>
                    <m:r>
                      <a:rPr lang="en-US" altLang="zh-TW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&lt;</m:t>
                    </m:r>
                    <m:r>
                      <a:rPr lang="en-US" altLang="zh-TW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62">
                <a:extLst>
                  <a:ext uri="{FF2B5EF4-FFF2-40B4-BE49-F238E27FC236}">
                    <a16:creationId xmlns:a16="http://schemas.microsoft.com/office/drawing/2014/main" id="{FBB991F9-DBE9-06A8-98B5-607DBFD86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5" y="6177170"/>
                <a:ext cx="8286607" cy="369332"/>
              </a:xfrm>
              <a:prstGeom prst="rect">
                <a:avLst/>
              </a:prstGeom>
              <a:blipFill>
                <a:blip r:embed="rId8"/>
                <a:stretch>
                  <a:fillRect t="-3226" b="-25806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362">
                <a:extLst>
                  <a:ext uri="{FF2B5EF4-FFF2-40B4-BE49-F238E27FC236}">
                    <a16:creationId xmlns:a16="http://schemas.microsoft.com/office/drawing/2014/main" id="{1783395A-E726-6A7E-6778-306C45A080C1}"/>
                  </a:ext>
                </a:extLst>
              </p:cNvPr>
              <p:cNvSpPr/>
              <p:nvPr/>
            </p:nvSpPr>
            <p:spPr>
              <a:xfrm>
                <a:off x="4502099" y="2242045"/>
                <a:ext cx="3928979" cy="4299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46" name="Rectangle 362">
                <a:extLst>
                  <a:ext uri="{FF2B5EF4-FFF2-40B4-BE49-F238E27FC236}">
                    <a16:creationId xmlns:a16="http://schemas.microsoft.com/office/drawing/2014/main" id="{1783395A-E726-6A7E-6778-306C45A08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99" y="2242045"/>
                <a:ext cx="3928979" cy="429926"/>
              </a:xfrm>
              <a:prstGeom prst="rect">
                <a:avLst/>
              </a:prstGeom>
              <a:blipFill>
                <a:blip r:embed="rId9"/>
                <a:stretch>
                  <a:fillRect b="-1142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62">
                <a:extLst>
                  <a:ext uri="{FF2B5EF4-FFF2-40B4-BE49-F238E27FC236}">
                    <a16:creationId xmlns:a16="http://schemas.microsoft.com/office/drawing/2014/main" id="{3FC05E06-BF96-8E6E-505F-0647A8337B7F}"/>
                  </a:ext>
                </a:extLst>
              </p:cNvPr>
              <p:cNvSpPr/>
              <p:nvPr/>
            </p:nvSpPr>
            <p:spPr>
              <a:xfrm>
                <a:off x="4502099" y="3616307"/>
                <a:ext cx="3924359" cy="5995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lvl="1"/>
                <a:r>
                  <a:rPr lang="en-US" altLang="zh-TW" sz="2000" dirty="0"/>
                  <a:t>      </a:t>
                </a:r>
                <a:r>
                  <a:rPr lang="zh-CN" altLang="en-US" sz="2000" dirty="0"/>
                  <a:t>   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000" b="1" i="1" dirty="0" smtClean="0">
                        <a:latin typeface="Cambria Math" panose="02040503050406030204" pitchFamily="18" charset="0"/>
                        <a:ea typeface="Microsoft YaHei UI"/>
                      </a:rPr>
                      <m:t>&gt;</m:t>
                    </m:r>
                    <m:r>
                      <m:rPr>
                        <m:sty m:val="p"/>
                      </m:rPr>
                      <a:rPr lang="en-US" sz="2000" b="1" i="1" dirty="0">
                        <a:latin typeface="Cambria Math" panose="02040503050406030204" pitchFamily="18" charset="0"/>
                        <a:ea typeface="Microsoft YaHei UI"/>
                      </a:rPr>
                      <m:t>ϵ</m:t>
                    </m:r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47" name="Rectangle 362">
                <a:extLst>
                  <a:ext uri="{FF2B5EF4-FFF2-40B4-BE49-F238E27FC236}">
                    <a16:creationId xmlns:a16="http://schemas.microsoft.com/office/drawing/2014/main" id="{3FC05E06-BF96-8E6E-505F-0647A8337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99" y="3616307"/>
                <a:ext cx="3924359" cy="599588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62">
                <a:extLst>
                  <a:ext uri="{FF2B5EF4-FFF2-40B4-BE49-F238E27FC236}">
                    <a16:creationId xmlns:a16="http://schemas.microsoft.com/office/drawing/2014/main" id="{1356029A-8658-810D-4B43-DA05B67617E7}"/>
                  </a:ext>
                </a:extLst>
              </p:cNvPr>
              <p:cNvSpPr/>
              <p:nvPr/>
            </p:nvSpPr>
            <p:spPr>
              <a:xfrm>
                <a:off x="4502100" y="2946777"/>
                <a:ext cx="3924359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lvl="1"/>
                <a:r>
                  <a:rPr lang="zh-CN" altLang="en-US" sz="2000" b="1" dirty="0"/>
                  <a:t>  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TW" sz="2000" b="1" dirty="0"/>
              </a:p>
            </p:txBody>
          </p:sp>
        </mc:Choice>
        <mc:Fallback xmlns="">
          <p:sp>
            <p:nvSpPr>
              <p:cNvPr id="48" name="Rectangle 362">
                <a:extLst>
                  <a:ext uri="{FF2B5EF4-FFF2-40B4-BE49-F238E27FC236}">
                    <a16:creationId xmlns:a16="http://schemas.microsoft.com/office/drawing/2014/main" id="{1356029A-8658-810D-4B43-DA05B6761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00" y="2946777"/>
                <a:ext cx="3924359" cy="400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Down Arrow 50">
            <a:extLst>
              <a:ext uri="{FF2B5EF4-FFF2-40B4-BE49-F238E27FC236}">
                <a16:creationId xmlns:a16="http://schemas.microsoft.com/office/drawing/2014/main" id="{18A57A4D-B704-5245-0FF2-063BE0D845F9}"/>
              </a:ext>
            </a:extLst>
          </p:cNvPr>
          <p:cNvSpPr/>
          <p:nvPr/>
        </p:nvSpPr>
        <p:spPr bwMode="auto">
          <a:xfrm>
            <a:off x="6350626" y="2677357"/>
            <a:ext cx="504056" cy="2622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E2E2E801-9237-4188-3967-05ED5C9B12E4}"/>
              </a:ext>
            </a:extLst>
          </p:cNvPr>
          <p:cNvSpPr/>
          <p:nvPr/>
        </p:nvSpPr>
        <p:spPr bwMode="auto">
          <a:xfrm>
            <a:off x="6361040" y="3350875"/>
            <a:ext cx="504056" cy="2622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0BB3AB60-AA43-6EF1-7D1B-0BD8193EF109}"/>
              </a:ext>
            </a:extLst>
          </p:cNvPr>
          <p:cNvSpPr/>
          <p:nvPr/>
        </p:nvSpPr>
        <p:spPr bwMode="auto">
          <a:xfrm>
            <a:off x="4041434" y="4223041"/>
            <a:ext cx="504056" cy="2622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37729C15-1048-2BDC-B440-DC6207B2866A}"/>
              </a:ext>
            </a:extLst>
          </p:cNvPr>
          <p:cNvSpPr/>
          <p:nvPr/>
        </p:nvSpPr>
        <p:spPr bwMode="auto">
          <a:xfrm>
            <a:off x="4050782" y="5034144"/>
            <a:ext cx="504056" cy="2622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ED7370B4-18F1-D49F-81BE-DB832D876BDD}"/>
              </a:ext>
            </a:extLst>
          </p:cNvPr>
          <p:cNvSpPr/>
          <p:nvPr/>
        </p:nvSpPr>
        <p:spPr bwMode="auto">
          <a:xfrm>
            <a:off x="4050782" y="5914896"/>
            <a:ext cx="504056" cy="2622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62">
                <a:extLst>
                  <a:ext uri="{FF2B5EF4-FFF2-40B4-BE49-F238E27FC236}">
                    <a16:creationId xmlns:a16="http://schemas.microsoft.com/office/drawing/2014/main" id="{0CECCDDC-19FE-2045-8C23-75AEA4BA1D48}"/>
                  </a:ext>
                </a:extLst>
              </p:cNvPr>
              <p:cNvSpPr/>
              <p:nvPr/>
            </p:nvSpPr>
            <p:spPr>
              <a:xfrm>
                <a:off x="302031" y="2418501"/>
                <a:ext cx="3662380" cy="646331"/>
              </a:xfrm>
              <a:prstGeom prst="rect">
                <a:avLst/>
              </a:prstGeom>
              <a:solidFill>
                <a:srgbClr val="FFEBEB"/>
              </a:solidFill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dirty="0">
                    <a:latin typeface="Arial"/>
                    <a:ea typeface="Microsoft YaHei UI"/>
                  </a:rPr>
                  <a:t>Find all partitions that are covered 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Microsoft YaHei UI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icrosoft YaHei UI"/>
                      </a:rPr>
                      <m:t>𝑘</m:t>
                    </m:r>
                  </m:oMath>
                </a14:m>
                <a:r>
                  <a:rPr lang="en-US" dirty="0">
                    <a:latin typeface="Arial"/>
                    <a:ea typeface="Microsoft YaHei UI"/>
                  </a:rPr>
                  <a:t> negative half-spaces. </a:t>
                </a:r>
              </a:p>
            </p:txBody>
          </p:sp>
        </mc:Choice>
        <mc:Fallback xmlns="">
          <p:sp>
            <p:nvSpPr>
              <p:cNvPr id="56" name="Rectangle 362">
                <a:extLst>
                  <a:ext uri="{FF2B5EF4-FFF2-40B4-BE49-F238E27FC236}">
                    <a16:creationId xmlns:a16="http://schemas.microsoft.com/office/drawing/2014/main" id="{0CECCDDC-19FE-2045-8C23-75AEA4BA1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31" y="2418501"/>
                <a:ext cx="3662380" cy="646331"/>
              </a:xfrm>
              <a:prstGeom prst="rect">
                <a:avLst/>
              </a:prstGeom>
              <a:blipFill>
                <a:blip r:embed="rId12"/>
                <a:stretch>
                  <a:fillRect l="-1379" t="-3846" r="-2069" b="-13462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F55089-1475-412D-8B03-442B9F120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3341"/>
                  </p:ext>
                </p:extLst>
              </p:nvPr>
            </p:nvGraphicFramePr>
            <p:xfrm>
              <a:off x="8527654" y="3515624"/>
              <a:ext cx="504055" cy="237090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04055">
                      <a:extLst>
                        <a:ext uri="{9D8B030D-6E8A-4147-A177-3AD203B41FA5}">
                          <a16:colId xmlns:a16="http://schemas.microsoft.com/office/drawing/2014/main" val="2168417626"/>
                        </a:ext>
                      </a:extLst>
                    </a:gridCol>
                  </a:tblGrid>
                  <a:tr h="3001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en-US" sz="1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554273"/>
                      </a:ext>
                    </a:extLst>
                  </a:tr>
                  <a:tr h="3001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 UI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CN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3443887"/>
                      </a:ext>
                    </a:extLst>
                  </a:tr>
                  <a:tr h="3001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en-US" sz="1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159278"/>
                      </a:ext>
                    </a:extLst>
                  </a:tr>
                  <a:tr h="300187">
                    <a:tc>
                      <a:txBody>
                        <a:bodyPr/>
                        <a:lstStyle/>
                        <a:p>
                          <a:r>
                            <a:rPr lang="en-CN" sz="1600" dirty="0"/>
                            <a:t>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755679"/>
                      </a:ext>
                    </a:extLst>
                  </a:tr>
                  <a:tr h="3001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dirty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47537"/>
                      </a:ext>
                    </a:extLst>
                  </a:tr>
                  <a:tr h="3001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dirty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𝒌</m:t>
                                    </m:r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+</m:t>
                                    </m:r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  <a:ea typeface="Microsoft YaHei UI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1098575"/>
                      </a:ext>
                    </a:extLst>
                  </a:tr>
                  <a:tr h="300187">
                    <a:tc>
                      <a:txBody>
                        <a:bodyPr/>
                        <a:lstStyle/>
                        <a:p>
                          <a:r>
                            <a:rPr lang="en-CN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019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F55089-1475-412D-8B03-442B9F120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3341"/>
                  </p:ext>
                </p:extLst>
              </p:nvPr>
            </p:nvGraphicFramePr>
            <p:xfrm>
              <a:off x="8527654" y="3515624"/>
              <a:ext cx="504055" cy="237090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04055">
                      <a:extLst>
                        <a:ext uri="{9D8B030D-6E8A-4147-A177-3AD203B41FA5}">
                          <a16:colId xmlns:a16="http://schemas.microsoft.com/office/drawing/2014/main" val="2168417626"/>
                        </a:ext>
                      </a:extLst>
                    </a:gridCol>
                  </a:tblGrid>
                  <a:tr h="340805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3"/>
                          <a:stretch>
                            <a:fillRect l="-2439" r="-2439" b="-6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755427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3"/>
                          <a:stretch>
                            <a:fillRect l="-2439" t="-100000" r="-2439" b="-5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44388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3"/>
                          <a:stretch>
                            <a:fillRect l="-2439" t="-207692" r="-2439" b="-4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1592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N" sz="1600" dirty="0"/>
                            <a:t>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755679"/>
                      </a:ext>
                    </a:extLst>
                  </a:tr>
                  <a:tr h="34448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3"/>
                          <a:stretch>
                            <a:fillRect l="-2439" t="-396296" r="-2439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47537"/>
                      </a:ext>
                    </a:extLst>
                  </a:tr>
                  <a:tr h="34448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3"/>
                          <a:stretch>
                            <a:fillRect l="-2439" t="-496296" r="-2439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109857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CN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019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58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95724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62">
                <a:extLst>
                  <a:ext uri="{FF2B5EF4-FFF2-40B4-BE49-F238E27FC236}">
                    <a16:creationId xmlns:a16="http://schemas.microsoft.com/office/drawing/2014/main" id="{D866800C-C91A-6253-8922-9A74DF569169}"/>
                  </a:ext>
                </a:extLst>
              </p:cNvPr>
              <p:cNvSpPr/>
              <p:nvPr/>
            </p:nvSpPr>
            <p:spPr>
              <a:xfrm>
                <a:off x="2444719" y="2852936"/>
                <a:ext cx="3924359" cy="67351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Suppose </a:t>
                </a:r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a partition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covered by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TW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en-US" altLang="zh-TW" dirty="0">
                    <a:latin typeface="Arial" panose="020B0604020202020204" pitchFamily="34" charset="0"/>
                    <a:cs typeface="Arial" panose="020B0604020202020204" pitchFamily="34" charset="0"/>
                  </a:rPr>
                  <a:t> half-spaces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62">
                <a:extLst>
                  <a:ext uri="{FF2B5EF4-FFF2-40B4-BE49-F238E27FC236}">
                    <a16:creationId xmlns:a16="http://schemas.microsoft.com/office/drawing/2014/main" id="{D866800C-C91A-6253-8922-9A74DF569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19" y="2852936"/>
                <a:ext cx="3924359" cy="673518"/>
              </a:xfrm>
              <a:prstGeom prst="rect">
                <a:avLst/>
              </a:prstGeom>
              <a:blipFill>
                <a:blip r:embed="rId5"/>
                <a:stretch>
                  <a:fillRect l="-1286" t="-3704" b="-925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62">
                <a:extLst>
                  <a:ext uri="{FF2B5EF4-FFF2-40B4-BE49-F238E27FC236}">
                    <a16:creationId xmlns:a16="http://schemas.microsoft.com/office/drawing/2014/main" id="{FBB991F9-DBE9-06A8-98B5-607DBFD861D9}"/>
                  </a:ext>
                </a:extLst>
              </p:cNvPr>
              <p:cNvSpPr/>
              <p:nvPr/>
            </p:nvSpPr>
            <p:spPr>
              <a:xfrm>
                <a:off x="2439647" y="4317336"/>
                <a:ext cx="3924359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∀</m:t>
                    </m:r>
                    <m:r>
                      <a:rPr lang="en-US" altLang="zh-TW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𝒖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∈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𝑟𝑒𝑔𝑟𝑎𝑡𝑖𝑜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dPr>
                      <m:e>
                        <m: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𝒒</m:t>
                        </m:r>
                        <m: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,</m:t>
                        </m:r>
                        <m:r>
                          <a:rPr lang="en-US" altLang="zh-TW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𝒖</m:t>
                        </m:r>
                      </m:e>
                    </m:d>
                    <m:r>
                      <a:rPr lang="en-US" altLang="zh-TW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&lt;</m:t>
                    </m:r>
                    <m:r>
                      <a:rPr lang="en-US" altLang="zh-TW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62">
                <a:extLst>
                  <a:ext uri="{FF2B5EF4-FFF2-40B4-BE49-F238E27FC236}">
                    <a16:creationId xmlns:a16="http://schemas.microsoft.com/office/drawing/2014/main" id="{FBB991F9-DBE9-06A8-98B5-607DBFD86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647" y="4317336"/>
                <a:ext cx="3924359" cy="369332"/>
              </a:xfrm>
              <a:prstGeom prst="rect">
                <a:avLst/>
              </a:prstGeom>
              <a:blipFill>
                <a:blip r:embed="rId6"/>
                <a:stretch>
                  <a:fillRect t="-6452" b="-22581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62">
                <a:extLst>
                  <a:ext uri="{FF2B5EF4-FFF2-40B4-BE49-F238E27FC236}">
                    <a16:creationId xmlns:a16="http://schemas.microsoft.com/office/drawing/2014/main" id="{0CECCDDC-19FE-2045-8C23-75AEA4BA1D48}"/>
                  </a:ext>
                </a:extLst>
              </p:cNvPr>
              <p:cNvSpPr/>
              <p:nvPr/>
            </p:nvSpPr>
            <p:spPr>
              <a:xfrm>
                <a:off x="2449655" y="5463222"/>
                <a:ext cx="3924359" cy="646331"/>
              </a:xfrm>
              <a:prstGeom prst="rect">
                <a:avLst/>
              </a:prstGeom>
              <a:solidFill>
                <a:srgbClr val="FFEBEB"/>
              </a:solidFill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dirty="0">
                    <a:latin typeface="Arial"/>
                    <a:ea typeface="Microsoft YaHei UI"/>
                  </a:rPr>
                  <a:t>Find all partitions that are covered 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Microsoft YaHei UI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icrosoft YaHei UI"/>
                      </a:rPr>
                      <m:t>𝑘</m:t>
                    </m:r>
                  </m:oMath>
                </a14:m>
                <a:r>
                  <a:rPr lang="en-US" dirty="0">
                    <a:latin typeface="Arial"/>
                    <a:ea typeface="Microsoft YaHei UI"/>
                  </a:rPr>
                  <a:t> negative half-spaces. </a:t>
                </a:r>
              </a:p>
            </p:txBody>
          </p:sp>
        </mc:Choice>
        <mc:Fallback xmlns="">
          <p:sp>
            <p:nvSpPr>
              <p:cNvPr id="56" name="Rectangle 362">
                <a:extLst>
                  <a:ext uri="{FF2B5EF4-FFF2-40B4-BE49-F238E27FC236}">
                    <a16:creationId xmlns:a16="http://schemas.microsoft.com/office/drawing/2014/main" id="{0CECCDDC-19FE-2045-8C23-75AEA4BA1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55" y="5463222"/>
                <a:ext cx="3924359" cy="646331"/>
              </a:xfrm>
              <a:prstGeom prst="rect">
                <a:avLst/>
              </a:prstGeom>
              <a:blipFill>
                <a:blip r:embed="rId7"/>
                <a:stretch>
                  <a:fillRect l="-1286" t="-1887" b="-13208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AEA37D44-870F-CE70-AEC8-20D8B7B3644C}"/>
              </a:ext>
            </a:extLst>
          </p:cNvPr>
          <p:cNvSpPr/>
          <p:nvPr/>
        </p:nvSpPr>
        <p:spPr bwMode="auto">
          <a:xfrm>
            <a:off x="4154869" y="3585136"/>
            <a:ext cx="504056" cy="6735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29921F4-8262-4421-D62D-4E6B8DE7E320}"/>
              </a:ext>
            </a:extLst>
          </p:cNvPr>
          <p:cNvSpPr/>
          <p:nvPr/>
        </p:nvSpPr>
        <p:spPr bwMode="auto">
          <a:xfrm>
            <a:off x="4159807" y="4730220"/>
            <a:ext cx="504056" cy="6735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3645A9-AACA-9B09-857B-CC3D74589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97808"/>
            <a:ext cx="5855854" cy="410182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/>
              <a:t>Lemma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FCF43-8DAD-2723-D5C9-6DD627600B0A}"/>
              </a:ext>
            </a:extLst>
          </p:cNvPr>
          <p:cNvGrpSpPr/>
          <p:nvPr/>
        </p:nvGrpSpPr>
        <p:grpSpPr>
          <a:xfrm>
            <a:off x="6702315" y="2779641"/>
            <a:ext cx="2508244" cy="2714826"/>
            <a:chOff x="6702315" y="2779641"/>
            <a:chExt cx="2508244" cy="2714826"/>
          </a:xfrm>
        </p:grpSpPr>
        <p:cxnSp>
          <p:nvCxnSpPr>
            <p:cNvPr id="9" name="直线箭头连接符 2">
              <a:extLst>
                <a:ext uri="{FF2B5EF4-FFF2-40B4-BE49-F238E27FC236}">
                  <a16:creationId xmlns:a16="http://schemas.microsoft.com/office/drawing/2014/main" id="{5776B0F7-4EA8-879B-99B2-67FCF52A1A4A}"/>
                </a:ext>
              </a:extLst>
            </p:cNvPr>
            <p:cNvCxnSpPr/>
            <p:nvPr/>
          </p:nvCxnSpPr>
          <p:spPr bwMode="auto">
            <a:xfrm>
              <a:off x="6893473" y="5123251"/>
              <a:ext cx="21892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线箭头连接符 5">
              <a:extLst>
                <a:ext uri="{FF2B5EF4-FFF2-40B4-BE49-F238E27FC236}">
                  <a16:creationId xmlns:a16="http://schemas.microsoft.com/office/drawing/2014/main" id="{FCD52497-14D5-B2B4-B912-8B20F0272CCB}"/>
                </a:ext>
              </a:extLst>
            </p:cNvPr>
            <p:cNvCxnSpPr/>
            <p:nvPr/>
          </p:nvCxnSpPr>
          <p:spPr bwMode="auto">
            <a:xfrm flipV="1">
              <a:off x="7181505" y="3197279"/>
              <a:ext cx="0" cy="2150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/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/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线连接符 7">
              <a:extLst>
                <a:ext uri="{FF2B5EF4-FFF2-40B4-BE49-F238E27FC236}">
                  <a16:creationId xmlns:a16="http://schemas.microsoft.com/office/drawing/2014/main" id="{08DBBBA0-96C6-C0E0-F77C-B9538F09EE09}"/>
                </a:ext>
              </a:extLst>
            </p:cNvPr>
            <p:cNvCxnSpPr/>
            <p:nvPr/>
          </p:nvCxnSpPr>
          <p:spPr bwMode="auto">
            <a:xfrm>
              <a:off x="7181505" y="3467067"/>
              <a:ext cx="1656184" cy="1656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线连接符 11">
              <a:extLst>
                <a:ext uri="{FF2B5EF4-FFF2-40B4-BE49-F238E27FC236}">
                  <a16:creationId xmlns:a16="http://schemas.microsoft.com/office/drawing/2014/main" id="{DD715D98-7197-8C7C-1565-7C728BCE3151}"/>
                </a:ext>
              </a:extLst>
            </p:cNvPr>
            <p:cNvCxnSpPr/>
            <p:nvPr/>
          </p:nvCxnSpPr>
          <p:spPr bwMode="auto">
            <a:xfrm flipV="1">
              <a:off x="7055965" y="3414413"/>
              <a:ext cx="1010464" cy="19332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/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线箭头连接符 15">
              <a:extLst>
                <a:ext uri="{FF2B5EF4-FFF2-40B4-BE49-F238E27FC236}">
                  <a16:creationId xmlns:a16="http://schemas.microsoft.com/office/drawing/2014/main" id="{4E7FD201-2352-B602-72DC-DCEF957F6774}"/>
                </a:ext>
              </a:extLst>
            </p:cNvPr>
            <p:cNvCxnSpPr/>
            <p:nvPr/>
          </p:nvCxnSpPr>
          <p:spPr bwMode="auto">
            <a:xfrm>
              <a:off x="7987919" y="3586370"/>
              <a:ext cx="301385" cy="1925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线连接符 16">
              <a:extLst>
                <a:ext uri="{FF2B5EF4-FFF2-40B4-BE49-F238E27FC236}">
                  <a16:creationId xmlns:a16="http://schemas.microsoft.com/office/drawing/2014/main" id="{2B259009-81D5-084A-851F-2F8AC9619B1C}"/>
                </a:ext>
              </a:extLst>
            </p:cNvPr>
            <p:cNvCxnSpPr/>
            <p:nvPr/>
          </p:nvCxnSpPr>
          <p:spPr bwMode="auto">
            <a:xfrm flipV="1">
              <a:off x="6891153" y="3694402"/>
              <a:ext cx="1851067" cy="1707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/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线箭头连接符 21">
              <a:extLst>
                <a:ext uri="{FF2B5EF4-FFF2-40B4-BE49-F238E27FC236}">
                  <a16:creationId xmlns:a16="http://schemas.microsoft.com/office/drawing/2014/main" id="{700B1EEA-511C-F6E3-948A-5449A668E627}"/>
                </a:ext>
              </a:extLst>
            </p:cNvPr>
            <p:cNvCxnSpPr/>
            <p:nvPr/>
          </p:nvCxnSpPr>
          <p:spPr bwMode="auto">
            <a:xfrm flipH="1" flipV="1">
              <a:off x="7271221" y="3160377"/>
              <a:ext cx="333932" cy="97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线连接符 22">
              <a:extLst>
                <a:ext uri="{FF2B5EF4-FFF2-40B4-BE49-F238E27FC236}">
                  <a16:creationId xmlns:a16="http://schemas.microsoft.com/office/drawing/2014/main" id="{DBBFBEA5-126B-1D4E-8841-327643B425F3}"/>
                </a:ext>
              </a:extLst>
            </p:cNvPr>
            <p:cNvCxnSpPr/>
            <p:nvPr/>
          </p:nvCxnSpPr>
          <p:spPr bwMode="auto">
            <a:xfrm flipV="1">
              <a:off x="7088671" y="3160377"/>
              <a:ext cx="550475" cy="23340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/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线箭头连接符 27">
              <a:extLst>
                <a:ext uri="{FF2B5EF4-FFF2-40B4-BE49-F238E27FC236}">
                  <a16:creationId xmlns:a16="http://schemas.microsoft.com/office/drawing/2014/main" id="{8872E1EB-10B5-21F2-CE74-7901B7282D5C}"/>
                </a:ext>
              </a:extLst>
            </p:cNvPr>
            <p:cNvCxnSpPr>
              <a:endCxn id="27" idx="1"/>
            </p:cNvCxnSpPr>
            <p:nvPr/>
          </p:nvCxnSpPr>
          <p:spPr bwMode="auto">
            <a:xfrm flipH="1" flipV="1">
              <a:off x="8423005" y="3478990"/>
              <a:ext cx="270320" cy="265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352397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352397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97808"/>
                <a:ext cx="5692742" cy="1583288"/>
              </a:xfrm>
            </p:spPr>
            <p:txBody>
              <a:bodyPr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all partitions that are covered by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negative half-spaces.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97808"/>
                <a:ext cx="5692742" cy="1583288"/>
              </a:xfrm>
              <a:blipFill>
                <a:blip r:embed="rId10"/>
                <a:stretch>
                  <a:fillRect l="-223" r="-223" b="-1272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F4B324EB-1D11-9CCC-BF1A-5160392C31C6}"/>
              </a:ext>
            </a:extLst>
          </p:cNvPr>
          <p:cNvSpPr/>
          <p:nvPr/>
        </p:nvSpPr>
        <p:spPr bwMode="auto">
          <a:xfrm rot="18866946" flipH="1">
            <a:off x="7139924" y="3514136"/>
            <a:ext cx="225584" cy="42114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755EA0A-AC2E-D852-197E-B3F5F7D7ADEC}"/>
              </a:ext>
            </a:extLst>
          </p:cNvPr>
          <p:cNvSpPr/>
          <p:nvPr/>
        </p:nvSpPr>
        <p:spPr bwMode="auto">
          <a:xfrm rot="18866946" flipH="1">
            <a:off x="7415289" y="3825258"/>
            <a:ext cx="227232" cy="35419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014150C-F588-F6A0-B243-5E6A655768B7}"/>
              </a:ext>
            </a:extLst>
          </p:cNvPr>
          <p:cNvSpPr/>
          <p:nvPr/>
        </p:nvSpPr>
        <p:spPr bwMode="auto">
          <a:xfrm rot="18866946" flipH="1">
            <a:off x="7699070" y="4072933"/>
            <a:ext cx="227232" cy="42140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D00DBD2-AE6A-7B8A-DC55-137BE434386D}"/>
              </a:ext>
            </a:extLst>
          </p:cNvPr>
          <p:cNvSpPr/>
          <p:nvPr/>
        </p:nvSpPr>
        <p:spPr bwMode="auto">
          <a:xfrm rot="18866946" flipH="1">
            <a:off x="8233801" y="4257063"/>
            <a:ext cx="227232" cy="110223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/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/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/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/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Content Placeholder 6">
                <a:extLst>
                  <a:ext uri="{FF2B5EF4-FFF2-40B4-BE49-F238E27FC236}">
                    <a16:creationId xmlns:a16="http://schemas.microsoft.com/office/drawing/2014/main" id="{7C41A627-71D4-F998-762F-771A9D07AD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0153863"/>
                  </p:ext>
                </p:extLst>
              </p:nvPr>
            </p:nvGraphicFramePr>
            <p:xfrm>
              <a:off x="761387" y="2797607"/>
              <a:ext cx="3261024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72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87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60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Content Placeholder 6">
                <a:extLst>
                  <a:ext uri="{FF2B5EF4-FFF2-40B4-BE49-F238E27FC236}">
                    <a16:creationId xmlns:a16="http://schemas.microsoft.com/office/drawing/2014/main" id="{7C41A627-71D4-F998-762F-771A9D07AD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0153863"/>
                  </p:ext>
                </p:extLst>
              </p:nvPr>
            </p:nvGraphicFramePr>
            <p:xfrm>
              <a:off x="761387" y="2797607"/>
              <a:ext cx="3261024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72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87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03333" r="-1784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103333" r="-60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210345" r="-178495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210345" r="-606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300000" r="-17849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300000" r="-606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413793" r="-178495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413793" r="-606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60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10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FCF43-8DAD-2723-D5C9-6DD627600B0A}"/>
              </a:ext>
            </a:extLst>
          </p:cNvPr>
          <p:cNvGrpSpPr/>
          <p:nvPr/>
        </p:nvGrpSpPr>
        <p:grpSpPr>
          <a:xfrm>
            <a:off x="6702315" y="2779641"/>
            <a:ext cx="2508244" cy="2714826"/>
            <a:chOff x="6702315" y="2779641"/>
            <a:chExt cx="2508244" cy="2714826"/>
          </a:xfrm>
        </p:grpSpPr>
        <p:cxnSp>
          <p:nvCxnSpPr>
            <p:cNvPr id="9" name="直线箭头连接符 2">
              <a:extLst>
                <a:ext uri="{FF2B5EF4-FFF2-40B4-BE49-F238E27FC236}">
                  <a16:creationId xmlns:a16="http://schemas.microsoft.com/office/drawing/2014/main" id="{5776B0F7-4EA8-879B-99B2-67FCF52A1A4A}"/>
                </a:ext>
              </a:extLst>
            </p:cNvPr>
            <p:cNvCxnSpPr/>
            <p:nvPr/>
          </p:nvCxnSpPr>
          <p:spPr bwMode="auto">
            <a:xfrm>
              <a:off x="6893473" y="5123251"/>
              <a:ext cx="21892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线箭头连接符 5">
              <a:extLst>
                <a:ext uri="{FF2B5EF4-FFF2-40B4-BE49-F238E27FC236}">
                  <a16:creationId xmlns:a16="http://schemas.microsoft.com/office/drawing/2014/main" id="{FCD52497-14D5-B2B4-B912-8B20F0272CCB}"/>
                </a:ext>
              </a:extLst>
            </p:cNvPr>
            <p:cNvCxnSpPr/>
            <p:nvPr/>
          </p:nvCxnSpPr>
          <p:spPr bwMode="auto">
            <a:xfrm flipV="1">
              <a:off x="7181505" y="3197279"/>
              <a:ext cx="0" cy="2150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/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8">
                  <a:extLst>
                    <a:ext uri="{FF2B5EF4-FFF2-40B4-BE49-F238E27FC236}">
                      <a16:creationId xmlns:a16="http://schemas.microsoft.com/office/drawing/2014/main" id="{000ED8BA-B932-D344-984F-17B5B7C21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15" y="3269858"/>
                  <a:ext cx="55780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/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0">
                  <a:extLst>
                    <a:ext uri="{FF2B5EF4-FFF2-40B4-BE49-F238E27FC236}">
                      <a16:creationId xmlns:a16="http://schemas.microsoft.com/office/drawing/2014/main" id="{13625D14-B282-B4DD-75DE-176440A0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262" y="5121514"/>
                  <a:ext cx="5578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线连接符 7">
              <a:extLst>
                <a:ext uri="{FF2B5EF4-FFF2-40B4-BE49-F238E27FC236}">
                  <a16:creationId xmlns:a16="http://schemas.microsoft.com/office/drawing/2014/main" id="{08DBBBA0-96C6-C0E0-F77C-B9538F09EE09}"/>
                </a:ext>
              </a:extLst>
            </p:cNvPr>
            <p:cNvCxnSpPr/>
            <p:nvPr/>
          </p:nvCxnSpPr>
          <p:spPr bwMode="auto">
            <a:xfrm>
              <a:off x="7181505" y="3467067"/>
              <a:ext cx="1656184" cy="1656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线连接符 11">
              <a:extLst>
                <a:ext uri="{FF2B5EF4-FFF2-40B4-BE49-F238E27FC236}">
                  <a16:creationId xmlns:a16="http://schemas.microsoft.com/office/drawing/2014/main" id="{DD715D98-7197-8C7C-1565-7C728BCE3151}"/>
                </a:ext>
              </a:extLst>
            </p:cNvPr>
            <p:cNvCxnSpPr/>
            <p:nvPr/>
          </p:nvCxnSpPr>
          <p:spPr bwMode="auto">
            <a:xfrm flipV="1">
              <a:off x="7055965" y="3414413"/>
              <a:ext cx="1010464" cy="19332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/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7">
                  <a:extLst>
                    <a:ext uri="{FF2B5EF4-FFF2-40B4-BE49-F238E27FC236}">
                      <a16:creationId xmlns:a16="http://schemas.microsoft.com/office/drawing/2014/main" id="{4521479B-B813-0E64-CC47-5A96CDFF7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367" y="3053207"/>
                  <a:ext cx="787554" cy="404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线箭头连接符 15">
              <a:extLst>
                <a:ext uri="{FF2B5EF4-FFF2-40B4-BE49-F238E27FC236}">
                  <a16:creationId xmlns:a16="http://schemas.microsoft.com/office/drawing/2014/main" id="{4E7FD201-2352-B602-72DC-DCEF957F6774}"/>
                </a:ext>
              </a:extLst>
            </p:cNvPr>
            <p:cNvCxnSpPr/>
            <p:nvPr/>
          </p:nvCxnSpPr>
          <p:spPr bwMode="auto">
            <a:xfrm>
              <a:off x="7987919" y="3586370"/>
              <a:ext cx="301385" cy="1925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线连接符 16">
              <a:extLst>
                <a:ext uri="{FF2B5EF4-FFF2-40B4-BE49-F238E27FC236}">
                  <a16:creationId xmlns:a16="http://schemas.microsoft.com/office/drawing/2014/main" id="{2B259009-81D5-084A-851F-2F8AC9619B1C}"/>
                </a:ext>
              </a:extLst>
            </p:cNvPr>
            <p:cNvCxnSpPr/>
            <p:nvPr/>
          </p:nvCxnSpPr>
          <p:spPr bwMode="auto">
            <a:xfrm flipV="1">
              <a:off x="6891153" y="3694402"/>
              <a:ext cx="1851067" cy="1707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/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0">
                  <a:extLst>
                    <a:ext uri="{FF2B5EF4-FFF2-40B4-BE49-F238E27FC236}">
                      <a16:creationId xmlns:a16="http://schemas.microsoft.com/office/drawing/2014/main" id="{47F6855E-0F8D-03ED-6F39-CB52221CB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75" y="2779641"/>
                  <a:ext cx="787554" cy="404213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线箭头连接符 21">
              <a:extLst>
                <a:ext uri="{FF2B5EF4-FFF2-40B4-BE49-F238E27FC236}">
                  <a16:creationId xmlns:a16="http://schemas.microsoft.com/office/drawing/2014/main" id="{700B1EEA-511C-F6E3-948A-5449A668E627}"/>
                </a:ext>
              </a:extLst>
            </p:cNvPr>
            <p:cNvCxnSpPr/>
            <p:nvPr/>
          </p:nvCxnSpPr>
          <p:spPr bwMode="auto">
            <a:xfrm flipH="1" flipV="1">
              <a:off x="7271221" y="3160377"/>
              <a:ext cx="333932" cy="97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线连接符 22">
              <a:extLst>
                <a:ext uri="{FF2B5EF4-FFF2-40B4-BE49-F238E27FC236}">
                  <a16:creationId xmlns:a16="http://schemas.microsoft.com/office/drawing/2014/main" id="{DBBFBEA5-126B-1D4E-8841-327643B425F3}"/>
                </a:ext>
              </a:extLst>
            </p:cNvPr>
            <p:cNvCxnSpPr/>
            <p:nvPr/>
          </p:nvCxnSpPr>
          <p:spPr bwMode="auto">
            <a:xfrm flipV="1">
              <a:off x="7088671" y="3160377"/>
              <a:ext cx="550475" cy="23340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/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3">
                  <a:extLst>
                    <a:ext uri="{FF2B5EF4-FFF2-40B4-BE49-F238E27FC236}">
                      <a16:creationId xmlns:a16="http://schemas.microsoft.com/office/drawing/2014/main" id="{CD697871-C018-0BFB-616F-83141D6F18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05" y="3276883"/>
                  <a:ext cx="787554" cy="4042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线箭头连接符 27">
              <a:extLst>
                <a:ext uri="{FF2B5EF4-FFF2-40B4-BE49-F238E27FC236}">
                  <a16:creationId xmlns:a16="http://schemas.microsoft.com/office/drawing/2014/main" id="{8872E1EB-10B5-21F2-CE74-7901B7282D5C}"/>
                </a:ext>
              </a:extLst>
            </p:cNvPr>
            <p:cNvCxnSpPr>
              <a:endCxn id="27" idx="1"/>
            </p:cNvCxnSpPr>
            <p:nvPr/>
          </p:nvCxnSpPr>
          <p:spPr bwMode="auto">
            <a:xfrm flipH="1" flipV="1">
              <a:off x="8423005" y="3478990"/>
              <a:ext cx="270320" cy="265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A804E92D-46F1-89FA-7526-0815173B3EB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7422520-272E-1DB1-2C9B-23766065B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352397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97808"/>
                <a:ext cx="5692742" cy="1583288"/>
              </a:xfrm>
            </p:spPr>
            <p:txBody>
              <a:bodyPr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all partitions that are covered by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negative half-spaces.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97808"/>
                <a:ext cx="5692742" cy="1583288"/>
              </a:xfrm>
              <a:blipFill>
                <a:blip r:embed="rId10"/>
                <a:stretch>
                  <a:fillRect l="-223" r="-223" b="-1272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F4B324EB-1D11-9CCC-BF1A-5160392C31C6}"/>
              </a:ext>
            </a:extLst>
          </p:cNvPr>
          <p:cNvSpPr/>
          <p:nvPr/>
        </p:nvSpPr>
        <p:spPr bwMode="auto">
          <a:xfrm rot="18866946" flipH="1">
            <a:off x="7139924" y="3514136"/>
            <a:ext cx="225584" cy="42114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755EA0A-AC2E-D852-197E-B3F5F7D7ADEC}"/>
              </a:ext>
            </a:extLst>
          </p:cNvPr>
          <p:cNvSpPr/>
          <p:nvPr/>
        </p:nvSpPr>
        <p:spPr bwMode="auto">
          <a:xfrm rot="18866946" flipH="1">
            <a:off x="7415289" y="3825258"/>
            <a:ext cx="227232" cy="35419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014150C-F588-F6A0-B243-5E6A655768B7}"/>
              </a:ext>
            </a:extLst>
          </p:cNvPr>
          <p:cNvSpPr/>
          <p:nvPr/>
        </p:nvSpPr>
        <p:spPr bwMode="auto">
          <a:xfrm rot="18866946" flipH="1">
            <a:off x="7699070" y="4072933"/>
            <a:ext cx="227232" cy="42140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D00DBD2-AE6A-7B8A-DC55-137BE434386D}"/>
              </a:ext>
            </a:extLst>
          </p:cNvPr>
          <p:cNvSpPr/>
          <p:nvPr/>
        </p:nvSpPr>
        <p:spPr bwMode="auto">
          <a:xfrm rot="18866946" flipH="1">
            <a:off x="8233801" y="4257063"/>
            <a:ext cx="227232" cy="1102231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/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8771A214-584A-4832-F3FC-954C1F18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61" y="3627633"/>
                <a:ext cx="557809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/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8">
                <a:extLst>
                  <a:ext uri="{FF2B5EF4-FFF2-40B4-BE49-F238E27FC236}">
                    <a16:creationId xmlns:a16="http://schemas.microsoft.com/office/drawing/2014/main" id="{76AECAD7-4A42-00D5-4BF3-E8A25921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32" y="4003252"/>
                <a:ext cx="5578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/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35358A82-8A74-7E02-4C29-91F026558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32" y="4248955"/>
                <a:ext cx="5578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/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8">
                <a:extLst>
                  <a:ext uri="{FF2B5EF4-FFF2-40B4-BE49-F238E27FC236}">
                    <a16:creationId xmlns:a16="http://schemas.microsoft.com/office/drawing/2014/main" id="{AAAB6F31-661A-6CEF-D033-58132389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284" y="4697208"/>
                <a:ext cx="557809" cy="369332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Content Placeholder 6">
                <a:extLst>
                  <a:ext uri="{FF2B5EF4-FFF2-40B4-BE49-F238E27FC236}">
                    <a16:creationId xmlns:a16="http://schemas.microsoft.com/office/drawing/2014/main" id="{C0B47C73-DB35-DEA8-3A8F-F456D3ABEE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1832309"/>
                  </p:ext>
                </p:extLst>
              </p:nvPr>
            </p:nvGraphicFramePr>
            <p:xfrm>
              <a:off x="761387" y="2797607"/>
              <a:ext cx="5849196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72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87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88172">
                      <a:extLst>
                        <a:ext uri="{9D8B030D-6E8A-4147-A177-3AD203B41FA5}">
                          <a16:colId xmlns:a16="http://schemas.microsoft.com/office/drawing/2014/main" val="19508594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# of negative half-spaces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𝒒</m:t>
                                  </m:r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altLang="zh-TW" sz="1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60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Content Placeholder 6">
                <a:extLst>
                  <a:ext uri="{FF2B5EF4-FFF2-40B4-BE49-F238E27FC236}">
                    <a16:creationId xmlns:a16="http://schemas.microsoft.com/office/drawing/2014/main" id="{C0B47C73-DB35-DEA8-3A8F-F456D3ABEE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1832309"/>
                  </p:ext>
                </p:extLst>
              </p:nvPr>
            </p:nvGraphicFramePr>
            <p:xfrm>
              <a:off x="761387" y="2797607"/>
              <a:ext cx="5849196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72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87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88172">
                      <a:extLst>
                        <a:ext uri="{9D8B030D-6E8A-4147-A177-3AD203B41FA5}">
                          <a16:colId xmlns:a16="http://schemas.microsoft.com/office/drawing/2014/main" val="19508594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Partition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+mn-cs"/>
                            </a:rPr>
                            <a:t>Covering half-spaces</a:t>
                          </a:r>
                          <a:endParaRPr 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# of negative half-spaces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03333" r="-39784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103333" r="-12424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210345" r="-397849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210345" r="-124242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300000" r="-39784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300000" r="-124242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413793" r="-397849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6364" t="-413793" r="-12424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601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5E38D5-3E51-E073-70C2-B3332789514A}"/>
                  </a:ext>
                </a:extLst>
              </p:cNvPr>
              <p:cNvSpPr txBox="1"/>
              <p:nvPr/>
            </p:nvSpPr>
            <p:spPr>
              <a:xfrm>
                <a:off x="2932002" y="2215528"/>
                <a:ext cx="191595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5E38D5-3E51-E073-70C2-B3332789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02" y="2215528"/>
                <a:ext cx="1915954" cy="400110"/>
              </a:xfrm>
              <a:prstGeom prst="rect">
                <a:avLst/>
              </a:prstGeom>
              <a:blipFill>
                <a:blip r:embed="rId16"/>
                <a:stretch>
                  <a:fillRect l="-3268"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>
            <a:extLst>
              <a:ext uri="{FF2B5EF4-FFF2-40B4-BE49-F238E27FC236}">
                <a16:creationId xmlns:a16="http://schemas.microsoft.com/office/drawing/2014/main" id="{81351BA2-4F58-34EE-7976-6D92239C2E6D}"/>
              </a:ext>
            </a:extLst>
          </p:cNvPr>
          <p:cNvSpPr/>
          <p:nvPr/>
        </p:nvSpPr>
        <p:spPr bwMode="auto">
          <a:xfrm>
            <a:off x="118566" y="3075322"/>
            <a:ext cx="572721" cy="4214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4D2A4619-3989-23DF-D90E-42440AF64789}"/>
              </a:ext>
            </a:extLst>
          </p:cNvPr>
          <p:cNvSpPr/>
          <p:nvPr/>
        </p:nvSpPr>
        <p:spPr bwMode="auto">
          <a:xfrm>
            <a:off x="118566" y="3906014"/>
            <a:ext cx="572721" cy="4214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5">
                <a:extLst>
                  <a:ext uri="{FF2B5EF4-FFF2-40B4-BE49-F238E27FC236}">
                    <a16:creationId xmlns:a16="http://schemas.microsoft.com/office/drawing/2014/main" id="{79E5523C-BD34-C189-7F7A-92B1286C4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2397" y="5593207"/>
                <a:ext cx="3706907" cy="1011936"/>
              </a:xfrm>
              <a:prstGeom prst="wedgeRoundRectCallout">
                <a:avLst>
                  <a:gd name="adj1" fmla="val -60346"/>
                  <a:gd name="adj2" fmla="val -4828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returned partition contains all possible utility functions based on which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1800" dirty="0"/>
                  <a:t>-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𝑟𝑒𝑔𝑟𝑎𝑡𝑖𝑜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US" altLang="zh-TW" sz="1800" dirty="0"/>
                  <a:t>. </a:t>
                </a:r>
                <a:endParaRPr lang="en-US" altLang="zh-TW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AutoShape 5">
                <a:extLst>
                  <a:ext uri="{FF2B5EF4-FFF2-40B4-BE49-F238E27FC236}">
                    <a16:creationId xmlns:a16="http://schemas.microsoft.com/office/drawing/2014/main" id="{79E5523C-BD34-C189-7F7A-92B1286C4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2397" y="5593207"/>
                <a:ext cx="3706907" cy="1011936"/>
              </a:xfrm>
              <a:prstGeom prst="wedgeRoundRectCallout">
                <a:avLst>
                  <a:gd name="adj1" fmla="val -60346"/>
                  <a:gd name="adj2" fmla="val -48289"/>
                  <a:gd name="adj3" fmla="val 16667"/>
                </a:avLst>
              </a:prstGeom>
              <a:blipFill>
                <a:blip r:embed="rId17"/>
                <a:stretch>
                  <a:fillRect r="-307" b="-4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4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DB47859-AC00-AFAD-7B2A-C1C4A0B034F2}"/>
              </a:ext>
            </a:extLst>
          </p:cNvPr>
          <p:cNvSpPr/>
          <p:nvPr/>
        </p:nvSpPr>
        <p:spPr bwMode="auto">
          <a:xfrm>
            <a:off x="647564" y="3645024"/>
            <a:ext cx="93610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436C21-0B7C-4633-11CD-F74195DBB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0937" y="2097808"/>
                <a:ext cx="6877447" cy="4101824"/>
              </a:xfrm>
            </p:spPr>
            <p:txBody>
              <a:bodyPr/>
              <a:lstStyle/>
              <a:p>
                <a:pPr algn="just"/>
                <a:r>
                  <a:rPr lang="en-US" sz="2400" dirty="0"/>
                  <a:t>Special case: (two attributes) </a:t>
                </a:r>
              </a:p>
              <a:p>
                <a:pPr lvl="1" algn="just"/>
                <a:r>
                  <a:rPr lang="en-US" sz="2000" dirty="0"/>
                  <a:t>Algorithm Sweeping.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 is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 exact algorithm with linear time cost. </a:t>
                </a:r>
                <a:endParaRPr lang="en-US" sz="2000" dirty="0"/>
              </a:p>
              <a:p>
                <a:pPr algn="just"/>
                <a:r>
                  <a:rPr lang="en-US" sz="2400" dirty="0"/>
                  <a:t>General case: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/>
                  <a:t> attributes) </a:t>
                </a:r>
              </a:p>
              <a:p>
                <a:pPr lvl="1" algn="just"/>
                <a:r>
                  <a:rPr lang="en-US" sz="2000" dirty="0"/>
                  <a:t>Algorithm E-PT. It is an exact algorithm that returns all qualified utility vectors. </a:t>
                </a:r>
              </a:p>
              <a:p>
                <a:pPr lvl="1" algn="just"/>
                <a:r>
                  <a:rPr lang="en-US" sz="2000" dirty="0"/>
                  <a:t>Algorithm A-PC.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an approximate algorithm that may miss some qualified utility vectors but runs faster than E-PT. It guarantees to find qualified utility vectors with certain confidence. 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436C21-0B7C-4633-11CD-F74195DBB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0937" y="2097808"/>
                <a:ext cx="6877447" cy="4101824"/>
              </a:xfrm>
              <a:blipFill>
                <a:blip r:embed="rId3"/>
                <a:stretch>
                  <a:fillRect l="-184" t="-1235" r="-7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F2EC5B-40DC-964A-9DA5-A25A756A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6917704" cy="4114800"/>
          </a:xfrm>
        </p:spPr>
        <p:txBody>
          <a:bodyPr/>
          <a:lstStyle/>
          <a:p>
            <a:r>
              <a:rPr lang="en-US" altLang="zh-CN" dirty="0"/>
              <a:t>Major Idea</a:t>
            </a:r>
          </a:p>
          <a:p>
            <a:pPr lvl="1"/>
            <a:r>
              <a:rPr lang="en-US" altLang="zh-CN" sz="2400" dirty="0"/>
              <a:t>Build a P-Tree to index the partitions in the utility space.</a:t>
            </a:r>
          </a:p>
          <a:p>
            <a:pPr lvl="1"/>
            <a:r>
              <a:rPr lang="en-US" sz="2400" dirty="0"/>
              <a:t>Find qualified partitions based on the leaves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5765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2"/>
                <a:stretch>
                  <a:fillRect l="-222" t="-2381" r="-2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742026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742026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94AF173-F853-D953-14A1-4F9B31A02EDE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5429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8A30A-FE21-6C4D-82DD-5EC454DA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7128792" cy="1915343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Suppose you are a car manufacturer.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Estimate the demand for the new car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𝒒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based on the cars in the current market.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7128792" cy="1915343"/>
              </a:xfrm>
              <a:blipFill>
                <a:blip r:embed="rId3"/>
                <a:stretch>
                  <a:fillRect l="-178" t="-1974" r="-23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07007-4A1C-4B44-8CAB-00B92999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C0075C91-1121-3983-2961-5733947E90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1921352"/>
                  </p:ext>
                </p:extLst>
              </p:nvPr>
            </p:nvGraphicFramePr>
            <p:xfrm>
              <a:off x="1164622" y="3387237"/>
              <a:ext cx="2943714" cy="20116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721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43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7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Cars in the current market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  <a:endParaRPr lang="en-US" sz="16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8000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C0075C91-1121-3983-2961-5733947E90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1921352"/>
                  </p:ext>
                </p:extLst>
              </p:nvPr>
            </p:nvGraphicFramePr>
            <p:xfrm>
              <a:off x="1164622" y="3387237"/>
              <a:ext cx="2943714" cy="20116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721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43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7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Cars in the current market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  <a:endParaRPr lang="en-US" sz="16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239130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8000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0000" r="-239130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15385" r="-239130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96296" r="-23913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7E2575DA-6F94-A441-5978-7A90721670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2088029"/>
                  </p:ext>
                </p:extLst>
              </p:nvPr>
            </p:nvGraphicFramePr>
            <p:xfrm>
              <a:off x="1164622" y="5570797"/>
              <a:ext cx="2943714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721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43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7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6933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A new 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186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  <a:endParaRPr lang="en-US" sz="16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69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7E2575DA-6F94-A441-5978-7A90721670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2088029"/>
                  </p:ext>
                </p:extLst>
              </p:nvPr>
            </p:nvGraphicFramePr>
            <p:xfrm>
              <a:off x="1164622" y="5570797"/>
              <a:ext cx="2943714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721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43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7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A new 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  <a:endParaRPr lang="en-US" sz="16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0000" r="-23913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5">
                <a:extLst>
                  <a:ext uri="{FF2B5EF4-FFF2-40B4-BE49-F238E27FC236}">
                    <a16:creationId xmlns:a16="http://schemas.microsoft.com/office/drawing/2014/main" id="{C2E39950-567F-E269-70A0-7D179657D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064" y="3452844"/>
                <a:ext cx="2531684" cy="1021556"/>
              </a:xfrm>
              <a:prstGeom prst="wedgeRoundRectCallout">
                <a:avLst>
                  <a:gd name="adj1" fmla="val -67687"/>
                  <a:gd name="adj2" fmla="val 479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 prefer 𝒒 to cars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since 𝒒 is cheaper than them. </a:t>
                </a:r>
              </a:p>
            </p:txBody>
          </p:sp>
        </mc:Choice>
        <mc:Fallback xmlns="">
          <p:sp>
            <p:nvSpPr>
              <p:cNvPr id="8" name="AutoShape 5">
                <a:extLst>
                  <a:ext uri="{FF2B5EF4-FFF2-40B4-BE49-F238E27FC236}">
                    <a16:creationId xmlns:a16="http://schemas.microsoft.com/office/drawing/2014/main" id="{C2E39950-567F-E269-70A0-7D179657D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064" y="3452844"/>
                <a:ext cx="2531684" cy="1021556"/>
              </a:xfrm>
              <a:prstGeom prst="wedgeRoundRectCallout">
                <a:avLst>
                  <a:gd name="adj1" fmla="val -67687"/>
                  <a:gd name="adj2" fmla="val 4797"/>
                  <a:gd name="adj3" fmla="val 16667"/>
                </a:avLst>
              </a:prstGeom>
              <a:blipFill>
                <a:blip r:embed="rId6"/>
                <a:stretch>
                  <a:fillRect r="-420" b="-36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cartoon of a person with glasses and a beard&#10;&#10;Description automatically generated">
            <a:extLst>
              <a:ext uri="{FF2B5EF4-FFF2-40B4-BE49-F238E27FC236}">
                <a16:creationId xmlns:a16="http://schemas.microsoft.com/office/drawing/2014/main" id="{B51BF41C-0F34-C8C8-59D0-4BBE1CA3C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00805" y="4580177"/>
            <a:ext cx="1155484" cy="1036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5">
                <a:extLst>
                  <a:ext uri="{FF2B5EF4-FFF2-40B4-BE49-F238E27FC236}">
                    <a16:creationId xmlns:a16="http://schemas.microsoft.com/office/drawing/2014/main" id="{81088BAF-228F-6285-DF0A-AF994916C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151" y="4682071"/>
                <a:ext cx="2639597" cy="1021556"/>
              </a:xfrm>
              <a:prstGeom prst="wedgeRoundRectCallout">
                <a:avLst>
                  <a:gd name="adj1" fmla="val -65765"/>
                  <a:gd name="adj2" fmla="val 479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 do not prefer 𝒒 since 𝒒 has a smaller power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AutoShape 5">
                <a:extLst>
                  <a:ext uri="{FF2B5EF4-FFF2-40B4-BE49-F238E27FC236}">
                    <a16:creationId xmlns:a16="http://schemas.microsoft.com/office/drawing/2014/main" id="{81088BAF-228F-6285-DF0A-AF994916C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3151" y="4682071"/>
                <a:ext cx="2639597" cy="1021556"/>
              </a:xfrm>
              <a:prstGeom prst="wedgeRoundRectCallout">
                <a:avLst>
                  <a:gd name="adj1" fmla="val -65765"/>
                  <a:gd name="adj2" fmla="val 4797"/>
                  <a:gd name="adj3" fmla="val 16667"/>
                </a:avLst>
              </a:prstGeom>
              <a:blipFill>
                <a:blip r:embed="rId9"/>
                <a:stretch>
                  <a:fillRect b="-36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62">
                <a:extLst>
                  <a:ext uri="{FF2B5EF4-FFF2-40B4-BE49-F238E27FC236}">
                    <a16:creationId xmlns:a16="http://schemas.microsoft.com/office/drawing/2014/main" id="{2C44A658-7AC5-68D5-8FE3-7CDB4B880AA8}"/>
                  </a:ext>
                </a:extLst>
              </p:cNvPr>
              <p:cNvSpPr/>
              <p:nvPr/>
            </p:nvSpPr>
            <p:spPr>
              <a:xfrm>
                <a:off x="4469027" y="5930306"/>
                <a:ext cx="3803930" cy="646331"/>
              </a:xfrm>
              <a:prstGeom prst="rect">
                <a:avLst/>
              </a:prstGeom>
              <a:solidFill>
                <a:srgbClr val="FFEBEB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Problem</a:t>
                </a:r>
                <a:endParaRPr lang="en-US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How to find all users who prefer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? </a:t>
                </a:r>
              </a:p>
            </p:txBody>
          </p:sp>
        </mc:Choice>
        <mc:Fallback xmlns="">
          <p:sp>
            <p:nvSpPr>
              <p:cNvPr id="18" name="Rectangle 362">
                <a:extLst>
                  <a:ext uri="{FF2B5EF4-FFF2-40B4-BE49-F238E27FC236}">
                    <a16:creationId xmlns:a16="http://schemas.microsoft.com/office/drawing/2014/main" id="{2C44A658-7AC5-68D5-8FE3-7CDB4B880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27" y="5930306"/>
                <a:ext cx="3803930" cy="646331"/>
              </a:xfrm>
              <a:prstGeom prst="rect">
                <a:avLst/>
              </a:prstGeom>
              <a:blipFill>
                <a:blip r:embed="rId10"/>
                <a:stretch>
                  <a:fillRect r="-1320" b="-10909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cartoon of a person's face&#10;&#10;Description automatically generated">
            <a:extLst>
              <a:ext uri="{FF2B5EF4-FFF2-40B4-BE49-F238E27FC236}">
                <a16:creationId xmlns:a16="http://schemas.microsoft.com/office/drawing/2014/main" id="{81336E90-F3AB-8970-9886-8B12CC2A10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469027" y="3402966"/>
            <a:ext cx="1019040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  <a:p>
                <a:pPr lvl="1"/>
                <a:r>
                  <a:rPr lang="en-US" sz="2000" dirty="0"/>
                  <a:t>Update P-tree based on the partitions.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2"/>
                <a:stretch>
                  <a:fillRect l="-222" t="-2381" r="-2444" b="-31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334902A-8D25-9EA2-86C5-7196F794BF53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871973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871973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线连接符 7">
            <a:extLst>
              <a:ext uri="{FF2B5EF4-FFF2-40B4-BE49-F238E27FC236}">
                <a16:creationId xmlns:a16="http://schemas.microsoft.com/office/drawing/2014/main" id="{6A7E4648-B8B3-0CEF-B9D7-FC497394D1E0}"/>
              </a:ext>
            </a:extLst>
          </p:cNvPr>
          <p:cNvCxnSpPr/>
          <p:nvPr/>
        </p:nvCxnSpPr>
        <p:spPr bwMode="auto">
          <a:xfrm>
            <a:off x="6893473" y="3509470"/>
            <a:ext cx="342821" cy="34585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连接符 7">
            <a:extLst>
              <a:ext uri="{FF2B5EF4-FFF2-40B4-BE49-F238E27FC236}">
                <a16:creationId xmlns:a16="http://schemas.microsoft.com/office/drawing/2014/main" id="{3AFDE18A-D22A-753A-CA10-C0EBB82EEEB2}"/>
              </a:ext>
            </a:extLst>
          </p:cNvPr>
          <p:cNvCxnSpPr/>
          <p:nvPr/>
        </p:nvCxnSpPr>
        <p:spPr bwMode="auto">
          <a:xfrm>
            <a:off x="7236295" y="3855324"/>
            <a:ext cx="1313362" cy="126613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线连接符 34">
            <a:extLst>
              <a:ext uri="{FF2B5EF4-FFF2-40B4-BE49-F238E27FC236}">
                <a16:creationId xmlns:a16="http://schemas.microsoft.com/office/drawing/2014/main" id="{1129EF98-2892-FA93-65DF-2D4CF96965C8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V="1">
            <a:off x="1539394" y="4428029"/>
            <a:ext cx="1552569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线连接符 37">
            <a:extLst>
              <a:ext uri="{FF2B5EF4-FFF2-40B4-BE49-F238E27FC236}">
                <a16:creationId xmlns:a16="http://schemas.microsoft.com/office/drawing/2014/main" id="{CDDEA156-7535-78F3-4A1F-A59610A16BD4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3091963" y="4428029"/>
            <a:ext cx="1455887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/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/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F5F902E4-8C1A-20CA-7267-9521EECDE34C}"/>
              </a:ext>
            </a:extLst>
          </p:cNvPr>
          <p:cNvCxnSpPr/>
          <p:nvPr/>
        </p:nvCxnSpPr>
        <p:spPr bwMode="auto">
          <a:xfrm flipV="1">
            <a:off x="6755130" y="3433339"/>
            <a:ext cx="1023267" cy="19332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/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15">
            <a:extLst>
              <a:ext uri="{FF2B5EF4-FFF2-40B4-BE49-F238E27FC236}">
                <a16:creationId xmlns:a16="http://schemas.microsoft.com/office/drawing/2014/main" id="{3BFA18B0-0400-2E75-CA1A-2CE46E781501}"/>
              </a:ext>
            </a:extLst>
          </p:cNvPr>
          <p:cNvCxnSpPr/>
          <p:nvPr/>
        </p:nvCxnSpPr>
        <p:spPr bwMode="auto">
          <a:xfrm>
            <a:off x="7699887" y="360529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52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  <a:p>
                <a:pPr lvl="1"/>
                <a:r>
                  <a:rPr lang="en-US" sz="2000" dirty="0"/>
                  <a:t>Update P-tree based on the partitions.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2"/>
                <a:stretch>
                  <a:fillRect l="-222" t="-2381" r="-2444" b="-31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334902A-8D25-9EA2-86C5-7196F794BF53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184301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184301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线连接符 7">
            <a:extLst>
              <a:ext uri="{FF2B5EF4-FFF2-40B4-BE49-F238E27FC236}">
                <a16:creationId xmlns:a16="http://schemas.microsoft.com/office/drawing/2014/main" id="{6A7E4648-B8B3-0CEF-B9D7-FC497394D1E0}"/>
              </a:ext>
            </a:extLst>
          </p:cNvPr>
          <p:cNvCxnSpPr/>
          <p:nvPr/>
        </p:nvCxnSpPr>
        <p:spPr bwMode="auto">
          <a:xfrm>
            <a:off x="6893473" y="3509470"/>
            <a:ext cx="342821" cy="34585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连接符 7">
            <a:extLst>
              <a:ext uri="{FF2B5EF4-FFF2-40B4-BE49-F238E27FC236}">
                <a16:creationId xmlns:a16="http://schemas.microsoft.com/office/drawing/2014/main" id="{3AFDE18A-D22A-753A-CA10-C0EBB82EEEB2}"/>
              </a:ext>
            </a:extLst>
          </p:cNvPr>
          <p:cNvCxnSpPr/>
          <p:nvPr/>
        </p:nvCxnSpPr>
        <p:spPr bwMode="auto">
          <a:xfrm>
            <a:off x="7236295" y="3855324"/>
            <a:ext cx="1313362" cy="126613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线连接符 34">
            <a:extLst>
              <a:ext uri="{FF2B5EF4-FFF2-40B4-BE49-F238E27FC236}">
                <a16:creationId xmlns:a16="http://schemas.microsoft.com/office/drawing/2014/main" id="{1129EF98-2892-FA93-65DF-2D4CF96965C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39394" y="4428029"/>
            <a:ext cx="1552569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线连接符 37">
            <a:extLst>
              <a:ext uri="{FF2B5EF4-FFF2-40B4-BE49-F238E27FC236}">
                <a16:creationId xmlns:a16="http://schemas.microsoft.com/office/drawing/2014/main" id="{CDDEA156-7535-78F3-4A1F-A59610A16BD4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3091963" y="4428029"/>
            <a:ext cx="1455887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/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F5F902E4-8C1A-20CA-7267-9521EECDE34C}"/>
              </a:ext>
            </a:extLst>
          </p:cNvPr>
          <p:cNvCxnSpPr/>
          <p:nvPr/>
        </p:nvCxnSpPr>
        <p:spPr bwMode="auto">
          <a:xfrm flipV="1">
            <a:off x="6755130" y="3433339"/>
            <a:ext cx="1023267" cy="19332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/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15">
            <a:extLst>
              <a:ext uri="{FF2B5EF4-FFF2-40B4-BE49-F238E27FC236}">
                <a16:creationId xmlns:a16="http://schemas.microsoft.com/office/drawing/2014/main" id="{3BFA18B0-0400-2E75-CA1A-2CE46E781501}"/>
              </a:ext>
            </a:extLst>
          </p:cNvPr>
          <p:cNvCxnSpPr/>
          <p:nvPr/>
        </p:nvCxnSpPr>
        <p:spPr bwMode="auto">
          <a:xfrm>
            <a:off x="7699887" y="360529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1DA2503-14FD-651E-C7BC-3F48B3F1D8C8}"/>
                  </a:ext>
                </a:extLst>
              </p:cNvPr>
              <p:cNvSpPr/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1DA2503-14FD-651E-C7BC-3F48B3F1D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582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  <a:p>
                <a:pPr lvl="1"/>
                <a:r>
                  <a:rPr lang="en-US" sz="2000" dirty="0"/>
                  <a:t>Update P-tree based on the partitions.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2"/>
                <a:stretch>
                  <a:fillRect l="-222" t="-2381" r="-2444" b="-31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334902A-8D25-9EA2-86C5-7196F794BF53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030392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030392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线连接符 7">
            <a:extLst>
              <a:ext uri="{FF2B5EF4-FFF2-40B4-BE49-F238E27FC236}">
                <a16:creationId xmlns:a16="http://schemas.microsoft.com/office/drawing/2014/main" id="{6A7E4648-B8B3-0CEF-B9D7-FC497394D1E0}"/>
              </a:ext>
            </a:extLst>
          </p:cNvPr>
          <p:cNvCxnSpPr/>
          <p:nvPr/>
        </p:nvCxnSpPr>
        <p:spPr bwMode="auto">
          <a:xfrm>
            <a:off x="6893473" y="3509470"/>
            <a:ext cx="342821" cy="34585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连接符 7">
            <a:extLst>
              <a:ext uri="{FF2B5EF4-FFF2-40B4-BE49-F238E27FC236}">
                <a16:creationId xmlns:a16="http://schemas.microsoft.com/office/drawing/2014/main" id="{3AFDE18A-D22A-753A-CA10-C0EBB82EEEB2}"/>
              </a:ext>
            </a:extLst>
          </p:cNvPr>
          <p:cNvCxnSpPr/>
          <p:nvPr/>
        </p:nvCxnSpPr>
        <p:spPr bwMode="auto">
          <a:xfrm>
            <a:off x="7452320" y="4077072"/>
            <a:ext cx="1097337" cy="10443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线连接符 34">
            <a:extLst>
              <a:ext uri="{FF2B5EF4-FFF2-40B4-BE49-F238E27FC236}">
                <a16:creationId xmlns:a16="http://schemas.microsoft.com/office/drawing/2014/main" id="{1129EF98-2892-FA93-65DF-2D4CF96965C8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V="1">
            <a:off x="1539394" y="4428029"/>
            <a:ext cx="1552569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线连接符 37">
            <a:extLst>
              <a:ext uri="{FF2B5EF4-FFF2-40B4-BE49-F238E27FC236}">
                <a16:creationId xmlns:a16="http://schemas.microsoft.com/office/drawing/2014/main" id="{CDDEA156-7535-78F3-4A1F-A59610A16BD4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3091963" y="4428029"/>
            <a:ext cx="1455887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/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/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F5F902E4-8C1A-20CA-7267-9521EECDE34C}"/>
              </a:ext>
            </a:extLst>
          </p:cNvPr>
          <p:cNvCxnSpPr/>
          <p:nvPr/>
        </p:nvCxnSpPr>
        <p:spPr bwMode="auto">
          <a:xfrm flipV="1">
            <a:off x="6755130" y="3433339"/>
            <a:ext cx="1023267" cy="19332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/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15">
            <a:extLst>
              <a:ext uri="{FF2B5EF4-FFF2-40B4-BE49-F238E27FC236}">
                <a16:creationId xmlns:a16="http://schemas.microsoft.com/office/drawing/2014/main" id="{3BFA18B0-0400-2E75-CA1A-2CE46E781501}"/>
              </a:ext>
            </a:extLst>
          </p:cNvPr>
          <p:cNvCxnSpPr/>
          <p:nvPr/>
        </p:nvCxnSpPr>
        <p:spPr bwMode="auto">
          <a:xfrm>
            <a:off x="7699887" y="360529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线连接符 7">
            <a:extLst>
              <a:ext uri="{FF2B5EF4-FFF2-40B4-BE49-F238E27FC236}">
                <a16:creationId xmlns:a16="http://schemas.microsoft.com/office/drawing/2014/main" id="{B1010BEA-EC88-259D-51D6-9C63B351A374}"/>
              </a:ext>
            </a:extLst>
          </p:cNvPr>
          <p:cNvCxnSpPr/>
          <p:nvPr/>
        </p:nvCxnSpPr>
        <p:spPr bwMode="auto">
          <a:xfrm>
            <a:off x="7236294" y="3855323"/>
            <a:ext cx="216026" cy="2217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99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  <a:p>
                <a:pPr lvl="1"/>
                <a:r>
                  <a:rPr lang="en-US" sz="2000" dirty="0"/>
                  <a:t>Update P-tree based on the partitions.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2"/>
                <a:stretch>
                  <a:fillRect l="-222" t="-2381" r="-2444" b="-31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334902A-8D25-9EA2-86C5-7196F794BF53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215109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215109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线连接符 7">
            <a:extLst>
              <a:ext uri="{FF2B5EF4-FFF2-40B4-BE49-F238E27FC236}">
                <a16:creationId xmlns:a16="http://schemas.microsoft.com/office/drawing/2014/main" id="{6A7E4648-B8B3-0CEF-B9D7-FC497394D1E0}"/>
              </a:ext>
            </a:extLst>
          </p:cNvPr>
          <p:cNvCxnSpPr/>
          <p:nvPr/>
        </p:nvCxnSpPr>
        <p:spPr bwMode="auto">
          <a:xfrm>
            <a:off x="6893473" y="3509470"/>
            <a:ext cx="342821" cy="34585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连接符 7">
            <a:extLst>
              <a:ext uri="{FF2B5EF4-FFF2-40B4-BE49-F238E27FC236}">
                <a16:creationId xmlns:a16="http://schemas.microsoft.com/office/drawing/2014/main" id="{3AFDE18A-D22A-753A-CA10-C0EBB82EEEB2}"/>
              </a:ext>
            </a:extLst>
          </p:cNvPr>
          <p:cNvCxnSpPr/>
          <p:nvPr/>
        </p:nvCxnSpPr>
        <p:spPr bwMode="auto">
          <a:xfrm>
            <a:off x="7452320" y="4077072"/>
            <a:ext cx="1097337" cy="10443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线连接符 34">
            <a:extLst>
              <a:ext uri="{FF2B5EF4-FFF2-40B4-BE49-F238E27FC236}">
                <a16:creationId xmlns:a16="http://schemas.microsoft.com/office/drawing/2014/main" id="{1129EF98-2892-FA93-65DF-2D4CF96965C8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V="1">
            <a:off x="1539394" y="4428029"/>
            <a:ext cx="1552569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线连接符 37">
            <a:extLst>
              <a:ext uri="{FF2B5EF4-FFF2-40B4-BE49-F238E27FC236}">
                <a16:creationId xmlns:a16="http://schemas.microsoft.com/office/drawing/2014/main" id="{CDDEA156-7535-78F3-4A1F-A59610A16BD4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3091963" y="4428029"/>
            <a:ext cx="1455887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/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/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F5F902E4-8C1A-20CA-7267-9521EECDE34C}"/>
              </a:ext>
            </a:extLst>
          </p:cNvPr>
          <p:cNvCxnSpPr/>
          <p:nvPr/>
        </p:nvCxnSpPr>
        <p:spPr bwMode="auto">
          <a:xfrm flipV="1">
            <a:off x="6755130" y="3433339"/>
            <a:ext cx="1023267" cy="19332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/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15">
            <a:extLst>
              <a:ext uri="{FF2B5EF4-FFF2-40B4-BE49-F238E27FC236}">
                <a16:creationId xmlns:a16="http://schemas.microsoft.com/office/drawing/2014/main" id="{3BFA18B0-0400-2E75-CA1A-2CE46E781501}"/>
              </a:ext>
            </a:extLst>
          </p:cNvPr>
          <p:cNvCxnSpPr/>
          <p:nvPr/>
        </p:nvCxnSpPr>
        <p:spPr bwMode="auto">
          <a:xfrm>
            <a:off x="7699887" y="360529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线连接符 7">
            <a:extLst>
              <a:ext uri="{FF2B5EF4-FFF2-40B4-BE49-F238E27FC236}">
                <a16:creationId xmlns:a16="http://schemas.microsoft.com/office/drawing/2014/main" id="{B1010BEA-EC88-259D-51D6-9C63B351A374}"/>
              </a:ext>
            </a:extLst>
          </p:cNvPr>
          <p:cNvCxnSpPr/>
          <p:nvPr/>
        </p:nvCxnSpPr>
        <p:spPr bwMode="auto">
          <a:xfrm>
            <a:off x="7236294" y="3855323"/>
            <a:ext cx="216026" cy="2217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/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37">
            <a:extLst>
              <a:ext uri="{FF2B5EF4-FFF2-40B4-BE49-F238E27FC236}">
                <a16:creationId xmlns:a16="http://schemas.microsoft.com/office/drawing/2014/main" id="{BD8DAB0D-5B5F-9E36-7E39-C6872A915407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3679164" y="5077289"/>
            <a:ext cx="868686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线连接符 37">
            <a:extLst>
              <a:ext uri="{FF2B5EF4-FFF2-40B4-BE49-F238E27FC236}">
                <a16:creationId xmlns:a16="http://schemas.microsoft.com/office/drawing/2014/main" id="{9C1F6046-9C5B-4A16-40BD-F27F9F5B7E06}"/>
              </a:ext>
            </a:extLst>
          </p:cNvPr>
          <p:cNvCxnSpPr>
            <a:cxnSpLocks/>
            <a:endCxn id="26" idx="0"/>
          </p:cNvCxnSpPr>
          <p:nvPr/>
        </p:nvCxnSpPr>
        <p:spPr bwMode="auto">
          <a:xfrm>
            <a:off x="4547850" y="5077289"/>
            <a:ext cx="1207804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8E45BBC-20DA-5003-884A-EF1953C7B575}"/>
                  </a:ext>
                </a:extLst>
              </p:cNvPr>
              <p:cNvSpPr/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8E45BBC-20DA-5003-884A-EF1953C7B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16">
            <a:extLst>
              <a:ext uri="{FF2B5EF4-FFF2-40B4-BE49-F238E27FC236}">
                <a16:creationId xmlns:a16="http://schemas.microsoft.com/office/drawing/2014/main" id="{A572A5D8-9D0F-88EE-3DD4-230550F5820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5441" y="3713328"/>
            <a:ext cx="1848747" cy="1641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/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7">
            <a:extLst>
              <a:ext uri="{FF2B5EF4-FFF2-40B4-BE49-F238E27FC236}">
                <a16:creationId xmlns:a16="http://schemas.microsoft.com/office/drawing/2014/main" id="{65149733-1AC5-A43A-80C9-89861B217B2B}"/>
              </a:ext>
            </a:extLst>
          </p:cNvPr>
          <p:cNvCxnSpPr>
            <a:endCxn id="28" idx="1"/>
          </p:cNvCxnSpPr>
          <p:nvPr/>
        </p:nvCxnSpPr>
        <p:spPr bwMode="auto">
          <a:xfrm flipH="1" flipV="1">
            <a:off x="8134973" y="3497916"/>
            <a:ext cx="270320" cy="265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26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  <a:p>
                <a:pPr lvl="1"/>
                <a:r>
                  <a:rPr lang="en-US" sz="2000" dirty="0"/>
                  <a:t>Update P-tree based on the partitions.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2"/>
                <a:stretch>
                  <a:fillRect l="-222" t="-2381" r="-2444" b="-31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334902A-8D25-9EA2-86C5-7196F794BF53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92288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922880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线连接符 7">
            <a:extLst>
              <a:ext uri="{FF2B5EF4-FFF2-40B4-BE49-F238E27FC236}">
                <a16:creationId xmlns:a16="http://schemas.microsoft.com/office/drawing/2014/main" id="{6A7E4648-B8B3-0CEF-B9D7-FC497394D1E0}"/>
              </a:ext>
            </a:extLst>
          </p:cNvPr>
          <p:cNvCxnSpPr/>
          <p:nvPr/>
        </p:nvCxnSpPr>
        <p:spPr bwMode="auto">
          <a:xfrm>
            <a:off x="6893473" y="3509470"/>
            <a:ext cx="342821" cy="34585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连接符 7">
            <a:extLst>
              <a:ext uri="{FF2B5EF4-FFF2-40B4-BE49-F238E27FC236}">
                <a16:creationId xmlns:a16="http://schemas.microsoft.com/office/drawing/2014/main" id="{3AFDE18A-D22A-753A-CA10-C0EBB82EEEB2}"/>
              </a:ext>
            </a:extLst>
          </p:cNvPr>
          <p:cNvCxnSpPr/>
          <p:nvPr/>
        </p:nvCxnSpPr>
        <p:spPr bwMode="auto">
          <a:xfrm>
            <a:off x="7452320" y="4077072"/>
            <a:ext cx="1097337" cy="10443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线连接符 34">
            <a:extLst>
              <a:ext uri="{FF2B5EF4-FFF2-40B4-BE49-F238E27FC236}">
                <a16:creationId xmlns:a16="http://schemas.microsoft.com/office/drawing/2014/main" id="{1129EF98-2892-FA93-65DF-2D4CF96965C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39394" y="4428029"/>
            <a:ext cx="1552569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线连接符 37">
            <a:extLst>
              <a:ext uri="{FF2B5EF4-FFF2-40B4-BE49-F238E27FC236}">
                <a16:creationId xmlns:a16="http://schemas.microsoft.com/office/drawing/2014/main" id="{CDDEA156-7535-78F3-4A1F-A59610A16BD4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3091963" y="4428029"/>
            <a:ext cx="1455887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/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F5F902E4-8C1A-20CA-7267-9521EECDE34C}"/>
              </a:ext>
            </a:extLst>
          </p:cNvPr>
          <p:cNvCxnSpPr/>
          <p:nvPr/>
        </p:nvCxnSpPr>
        <p:spPr bwMode="auto">
          <a:xfrm flipV="1">
            <a:off x="6755130" y="3433339"/>
            <a:ext cx="1023267" cy="19332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/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15">
            <a:extLst>
              <a:ext uri="{FF2B5EF4-FFF2-40B4-BE49-F238E27FC236}">
                <a16:creationId xmlns:a16="http://schemas.microsoft.com/office/drawing/2014/main" id="{3BFA18B0-0400-2E75-CA1A-2CE46E781501}"/>
              </a:ext>
            </a:extLst>
          </p:cNvPr>
          <p:cNvCxnSpPr/>
          <p:nvPr/>
        </p:nvCxnSpPr>
        <p:spPr bwMode="auto">
          <a:xfrm>
            <a:off x="7699887" y="360529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线连接符 7">
            <a:extLst>
              <a:ext uri="{FF2B5EF4-FFF2-40B4-BE49-F238E27FC236}">
                <a16:creationId xmlns:a16="http://schemas.microsoft.com/office/drawing/2014/main" id="{B1010BEA-EC88-259D-51D6-9C63B351A374}"/>
              </a:ext>
            </a:extLst>
          </p:cNvPr>
          <p:cNvCxnSpPr/>
          <p:nvPr/>
        </p:nvCxnSpPr>
        <p:spPr bwMode="auto">
          <a:xfrm>
            <a:off x="7236294" y="3855323"/>
            <a:ext cx="216026" cy="2217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/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37">
            <a:extLst>
              <a:ext uri="{FF2B5EF4-FFF2-40B4-BE49-F238E27FC236}">
                <a16:creationId xmlns:a16="http://schemas.microsoft.com/office/drawing/2014/main" id="{BD8DAB0D-5B5F-9E36-7E39-C6872A915407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3679164" y="5077289"/>
            <a:ext cx="868686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线连接符 37">
            <a:extLst>
              <a:ext uri="{FF2B5EF4-FFF2-40B4-BE49-F238E27FC236}">
                <a16:creationId xmlns:a16="http://schemas.microsoft.com/office/drawing/2014/main" id="{9C1F6046-9C5B-4A16-40BD-F27F9F5B7E06}"/>
              </a:ext>
            </a:extLst>
          </p:cNvPr>
          <p:cNvCxnSpPr>
            <a:cxnSpLocks/>
          </p:cNvCxnSpPr>
          <p:nvPr/>
        </p:nvCxnSpPr>
        <p:spPr bwMode="auto">
          <a:xfrm>
            <a:off x="4547850" y="5077289"/>
            <a:ext cx="1207804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线连接符 16">
            <a:extLst>
              <a:ext uri="{FF2B5EF4-FFF2-40B4-BE49-F238E27FC236}">
                <a16:creationId xmlns:a16="http://schemas.microsoft.com/office/drawing/2014/main" id="{A572A5D8-9D0F-88EE-3DD4-230550F5820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5441" y="3713328"/>
            <a:ext cx="1848747" cy="1641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/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7">
            <a:extLst>
              <a:ext uri="{FF2B5EF4-FFF2-40B4-BE49-F238E27FC236}">
                <a16:creationId xmlns:a16="http://schemas.microsoft.com/office/drawing/2014/main" id="{65149733-1AC5-A43A-80C9-89861B217B2B}"/>
              </a:ext>
            </a:extLst>
          </p:cNvPr>
          <p:cNvCxnSpPr>
            <a:endCxn id="28" idx="1"/>
          </p:cNvCxnSpPr>
          <p:nvPr/>
        </p:nvCxnSpPr>
        <p:spPr bwMode="auto">
          <a:xfrm flipH="1" flipV="1">
            <a:off x="8134973" y="3497916"/>
            <a:ext cx="270320" cy="265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A5606B1-E7BC-9AC9-2F7B-FEE7CC8E0094}"/>
                  </a:ext>
                </a:extLst>
              </p:cNvPr>
              <p:cNvSpPr/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A5606B1-E7BC-9AC9-2F7B-FEE7CC8E0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1384235-BED9-44B9-59E6-C24CBDE9CD61}"/>
                  </a:ext>
                </a:extLst>
              </p:cNvPr>
              <p:cNvSpPr/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1384235-BED9-44B9-59E6-C24CBDE9C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376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  <a:p>
                <a:pPr lvl="1"/>
                <a:r>
                  <a:rPr lang="en-US" sz="2000" dirty="0"/>
                  <a:t>Update P-tree based on the partitions.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2"/>
                <a:stretch>
                  <a:fillRect l="-222" t="-2381" r="-2444" b="-31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334902A-8D25-9EA2-86C5-7196F794BF53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664978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664978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线连接符 7">
            <a:extLst>
              <a:ext uri="{FF2B5EF4-FFF2-40B4-BE49-F238E27FC236}">
                <a16:creationId xmlns:a16="http://schemas.microsoft.com/office/drawing/2014/main" id="{6A7E4648-B8B3-0CEF-B9D7-FC497394D1E0}"/>
              </a:ext>
            </a:extLst>
          </p:cNvPr>
          <p:cNvCxnSpPr/>
          <p:nvPr/>
        </p:nvCxnSpPr>
        <p:spPr bwMode="auto">
          <a:xfrm>
            <a:off x="6893473" y="3509470"/>
            <a:ext cx="342821" cy="34585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连接符 7">
            <a:extLst>
              <a:ext uri="{FF2B5EF4-FFF2-40B4-BE49-F238E27FC236}">
                <a16:creationId xmlns:a16="http://schemas.microsoft.com/office/drawing/2014/main" id="{3AFDE18A-D22A-753A-CA10-C0EBB82EEEB2}"/>
              </a:ext>
            </a:extLst>
          </p:cNvPr>
          <p:cNvCxnSpPr/>
          <p:nvPr/>
        </p:nvCxnSpPr>
        <p:spPr bwMode="auto">
          <a:xfrm>
            <a:off x="7778397" y="4365104"/>
            <a:ext cx="771260" cy="75635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线连接符 34">
            <a:extLst>
              <a:ext uri="{FF2B5EF4-FFF2-40B4-BE49-F238E27FC236}">
                <a16:creationId xmlns:a16="http://schemas.microsoft.com/office/drawing/2014/main" id="{1129EF98-2892-FA93-65DF-2D4CF96965C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39394" y="4428029"/>
            <a:ext cx="1552569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线连接符 37">
            <a:extLst>
              <a:ext uri="{FF2B5EF4-FFF2-40B4-BE49-F238E27FC236}">
                <a16:creationId xmlns:a16="http://schemas.microsoft.com/office/drawing/2014/main" id="{CDDEA156-7535-78F3-4A1F-A59610A16BD4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3091963" y="4428029"/>
            <a:ext cx="1455887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/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F5F902E4-8C1A-20CA-7267-9521EECDE34C}"/>
              </a:ext>
            </a:extLst>
          </p:cNvPr>
          <p:cNvCxnSpPr/>
          <p:nvPr/>
        </p:nvCxnSpPr>
        <p:spPr bwMode="auto">
          <a:xfrm flipV="1">
            <a:off x="6755130" y="3433339"/>
            <a:ext cx="1023267" cy="19332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/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15">
            <a:extLst>
              <a:ext uri="{FF2B5EF4-FFF2-40B4-BE49-F238E27FC236}">
                <a16:creationId xmlns:a16="http://schemas.microsoft.com/office/drawing/2014/main" id="{3BFA18B0-0400-2E75-CA1A-2CE46E781501}"/>
              </a:ext>
            </a:extLst>
          </p:cNvPr>
          <p:cNvCxnSpPr/>
          <p:nvPr/>
        </p:nvCxnSpPr>
        <p:spPr bwMode="auto">
          <a:xfrm>
            <a:off x="7699887" y="360529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/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37">
            <a:extLst>
              <a:ext uri="{FF2B5EF4-FFF2-40B4-BE49-F238E27FC236}">
                <a16:creationId xmlns:a16="http://schemas.microsoft.com/office/drawing/2014/main" id="{BD8DAB0D-5B5F-9E36-7E39-C6872A915407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3679164" y="5077289"/>
            <a:ext cx="868686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线连接符 37">
            <a:extLst>
              <a:ext uri="{FF2B5EF4-FFF2-40B4-BE49-F238E27FC236}">
                <a16:creationId xmlns:a16="http://schemas.microsoft.com/office/drawing/2014/main" id="{9C1F6046-9C5B-4A16-40BD-F27F9F5B7E06}"/>
              </a:ext>
            </a:extLst>
          </p:cNvPr>
          <p:cNvCxnSpPr>
            <a:cxnSpLocks/>
          </p:cNvCxnSpPr>
          <p:nvPr/>
        </p:nvCxnSpPr>
        <p:spPr bwMode="auto">
          <a:xfrm>
            <a:off x="4547850" y="5077289"/>
            <a:ext cx="1207804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线连接符 16">
            <a:extLst>
              <a:ext uri="{FF2B5EF4-FFF2-40B4-BE49-F238E27FC236}">
                <a16:creationId xmlns:a16="http://schemas.microsoft.com/office/drawing/2014/main" id="{A572A5D8-9D0F-88EE-3DD4-230550F5820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5441" y="3713328"/>
            <a:ext cx="1848747" cy="1641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/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7">
            <a:extLst>
              <a:ext uri="{FF2B5EF4-FFF2-40B4-BE49-F238E27FC236}">
                <a16:creationId xmlns:a16="http://schemas.microsoft.com/office/drawing/2014/main" id="{65149733-1AC5-A43A-80C9-89861B217B2B}"/>
              </a:ext>
            </a:extLst>
          </p:cNvPr>
          <p:cNvCxnSpPr>
            <a:endCxn id="28" idx="1"/>
          </p:cNvCxnSpPr>
          <p:nvPr/>
        </p:nvCxnSpPr>
        <p:spPr bwMode="auto">
          <a:xfrm flipH="1" flipV="1">
            <a:off x="8134973" y="3497916"/>
            <a:ext cx="270320" cy="265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线连接符 7">
            <a:extLst>
              <a:ext uri="{FF2B5EF4-FFF2-40B4-BE49-F238E27FC236}">
                <a16:creationId xmlns:a16="http://schemas.microsoft.com/office/drawing/2014/main" id="{99F17DCB-76CB-8F2F-DD3C-28066AF22AC3}"/>
              </a:ext>
            </a:extLst>
          </p:cNvPr>
          <p:cNvCxnSpPr/>
          <p:nvPr/>
        </p:nvCxnSpPr>
        <p:spPr bwMode="auto">
          <a:xfrm>
            <a:off x="7452320" y="4077072"/>
            <a:ext cx="326077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F2921A1-18FF-2807-CD61-29B6C680C95C}"/>
                  </a:ext>
                </a:extLst>
              </p:cNvPr>
              <p:cNvSpPr/>
              <p:nvPr/>
            </p:nvSpPr>
            <p:spPr bwMode="auto">
              <a:xfrm>
                <a:off x="1325067" y="6160991"/>
                <a:ext cx="2250349" cy="436361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F2921A1-18FF-2807-CD61-29B6C680C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067" y="6160991"/>
                <a:ext cx="2250349" cy="43636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8274015-4DD4-7773-B575-6425677C08F8}"/>
                  </a:ext>
                </a:extLst>
              </p:cNvPr>
              <p:cNvSpPr/>
              <p:nvPr/>
            </p:nvSpPr>
            <p:spPr bwMode="auto">
              <a:xfrm>
                <a:off x="3809280" y="6160991"/>
                <a:ext cx="2250348" cy="43636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8274015-4DD4-7773-B575-6425677C0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9280" y="6160991"/>
                <a:ext cx="2250348" cy="43636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连接符 37">
            <a:extLst>
              <a:ext uri="{FF2B5EF4-FFF2-40B4-BE49-F238E27FC236}">
                <a16:creationId xmlns:a16="http://schemas.microsoft.com/office/drawing/2014/main" id="{956BE400-5807-1EDD-4D9B-EB52BA4BE922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2450242" y="5791541"/>
            <a:ext cx="1228922" cy="369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线连接符 37">
            <a:extLst>
              <a:ext uri="{FF2B5EF4-FFF2-40B4-BE49-F238E27FC236}">
                <a16:creationId xmlns:a16="http://schemas.microsoft.com/office/drawing/2014/main" id="{4B28770B-FD95-3AD4-60EE-B2A0FB9C194A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>
            <a:off x="3679164" y="5791541"/>
            <a:ext cx="1255290" cy="369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线连接符 7">
            <a:extLst>
              <a:ext uri="{FF2B5EF4-FFF2-40B4-BE49-F238E27FC236}">
                <a16:creationId xmlns:a16="http://schemas.microsoft.com/office/drawing/2014/main" id="{69EDEDE1-C466-F249-224A-1D5ACFDED02B}"/>
              </a:ext>
            </a:extLst>
          </p:cNvPr>
          <p:cNvCxnSpPr/>
          <p:nvPr/>
        </p:nvCxnSpPr>
        <p:spPr bwMode="auto">
          <a:xfrm>
            <a:off x="7236294" y="3855323"/>
            <a:ext cx="216026" cy="2217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67C1FFC-D768-3324-2732-54552CDDA867}"/>
                  </a:ext>
                </a:extLst>
              </p:cNvPr>
              <p:cNvSpPr/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67C1FFC-D768-3324-2732-54552CDDA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9CD0978-BEBB-B12E-46AF-1E76791951EA}"/>
                  </a:ext>
                </a:extLst>
              </p:cNvPr>
              <p:cNvSpPr/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9CD0978-BEBB-B12E-46AF-1E7679195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2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</p:spPr>
            <p:txBody>
              <a:bodyPr/>
              <a:lstStyle/>
              <a:p>
                <a:r>
                  <a:rPr lang="en-US" sz="2400" dirty="0"/>
                  <a:t>For each product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A hyper-plane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is build and divides the utility space. </a:t>
                </a:r>
              </a:p>
              <a:p>
                <a:pPr lvl="1"/>
                <a:r>
                  <a:rPr lang="en-US" sz="2000" dirty="0"/>
                  <a:t>Update P-tree based on the partitions.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F2EC5B-40DC-964A-9DA5-A25A756A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3"/>
                <a:ext cx="5711522" cy="1587583"/>
              </a:xfrm>
              <a:blipFill>
                <a:blip r:embed="rId3"/>
                <a:stretch>
                  <a:fillRect l="-222" t="-2381" r="-2444" b="-31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cxnSp>
        <p:nvCxnSpPr>
          <p:cNvPr id="9" name="直线箭头连接符 2">
            <a:extLst>
              <a:ext uri="{FF2B5EF4-FFF2-40B4-BE49-F238E27FC236}">
                <a16:creationId xmlns:a16="http://schemas.microsoft.com/office/drawing/2014/main" id="{BA5BE047-6CE6-E5A7-D1F1-CF890A7C0B42}"/>
              </a:ext>
            </a:extLst>
          </p:cNvPr>
          <p:cNvCxnSpPr/>
          <p:nvPr/>
        </p:nvCxnSpPr>
        <p:spPr bwMode="auto">
          <a:xfrm>
            <a:off x="6605441" y="5142177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线箭头连接符 5">
            <a:extLst>
              <a:ext uri="{FF2B5EF4-FFF2-40B4-BE49-F238E27FC236}">
                <a16:creationId xmlns:a16="http://schemas.microsoft.com/office/drawing/2014/main" id="{00E1902B-2771-E529-570E-2D45BFBA8596}"/>
              </a:ext>
            </a:extLst>
          </p:cNvPr>
          <p:cNvCxnSpPr/>
          <p:nvPr/>
        </p:nvCxnSpPr>
        <p:spPr bwMode="auto">
          <a:xfrm flipV="1">
            <a:off x="6893473" y="3216205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/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8">
                <a:extLst>
                  <a:ext uri="{FF2B5EF4-FFF2-40B4-BE49-F238E27FC236}">
                    <a16:creationId xmlns:a16="http://schemas.microsoft.com/office/drawing/2014/main" id="{B1596F7D-DBF2-B079-58AF-33896031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55" y="3216205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/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0">
                <a:extLst>
                  <a:ext uri="{FF2B5EF4-FFF2-40B4-BE49-F238E27FC236}">
                    <a16:creationId xmlns:a16="http://schemas.microsoft.com/office/drawing/2014/main" id="{859715C7-60EB-7CF1-4561-743ECF3F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72" y="5147900"/>
                <a:ext cx="5578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7">
            <a:extLst>
              <a:ext uri="{FF2B5EF4-FFF2-40B4-BE49-F238E27FC236}">
                <a16:creationId xmlns:a16="http://schemas.microsoft.com/office/drawing/2014/main" id="{B6AB7D7C-4914-74F6-F90D-F5D9B01D4A92}"/>
              </a:ext>
            </a:extLst>
          </p:cNvPr>
          <p:cNvCxnSpPr/>
          <p:nvPr/>
        </p:nvCxnSpPr>
        <p:spPr bwMode="auto">
          <a:xfrm>
            <a:off x="6893473" y="3485993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334902A-8D25-9EA2-86C5-7196F794BF53}"/>
              </a:ext>
            </a:extLst>
          </p:cNvPr>
          <p:cNvSpPr/>
          <p:nvPr/>
        </p:nvSpPr>
        <p:spPr bwMode="auto">
          <a:xfrm>
            <a:off x="2526932" y="4019406"/>
            <a:ext cx="1174402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新細明體" pitchFamily="18" charset="-120"/>
              </a:rPr>
              <a:t>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A67C18FF-0916-404D-1C5F-31EE58212A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5556991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AACDE8-295C-9766-27E5-881B5BC38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5556991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/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0">
                <a:extLst>
                  <a:ext uri="{FF2B5EF4-FFF2-40B4-BE49-F238E27FC236}">
                    <a16:creationId xmlns:a16="http://schemas.microsoft.com/office/drawing/2014/main" id="{D44C49BF-3E6F-A5B8-408B-8018A1A8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43" y="2798567"/>
                <a:ext cx="787554" cy="4042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22">
            <a:extLst>
              <a:ext uri="{FF2B5EF4-FFF2-40B4-BE49-F238E27FC236}">
                <a16:creationId xmlns:a16="http://schemas.microsoft.com/office/drawing/2014/main" id="{172F7A9F-F327-2EDF-1D95-74E41549E0D8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6804248" y="3202780"/>
            <a:ext cx="580372" cy="2242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线连接符 7">
            <a:extLst>
              <a:ext uri="{FF2B5EF4-FFF2-40B4-BE49-F238E27FC236}">
                <a16:creationId xmlns:a16="http://schemas.microsoft.com/office/drawing/2014/main" id="{6A7E4648-B8B3-0CEF-B9D7-FC497394D1E0}"/>
              </a:ext>
            </a:extLst>
          </p:cNvPr>
          <p:cNvCxnSpPr/>
          <p:nvPr/>
        </p:nvCxnSpPr>
        <p:spPr bwMode="auto">
          <a:xfrm>
            <a:off x="6893473" y="3509470"/>
            <a:ext cx="342821" cy="34585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连接符 7">
            <a:extLst>
              <a:ext uri="{FF2B5EF4-FFF2-40B4-BE49-F238E27FC236}">
                <a16:creationId xmlns:a16="http://schemas.microsoft.com/office/drawing/2014/main" id="{3AFDE18A-D22A-753A-CA10-C0EBB82EEEB2}"/>
              </a:ext>
            </a:extLst>
          </p:cNvPr>
          <p:cNvCxnSpPr/>
          <p:nvPr/>
        </p:nvCxnSpPr>
        <p:spPr bwMode="auto">
          <a:xfrm>
            <a:off x="7778397" y="4365104"/>
            <a:ext cx="771260" cy="75635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箭头连接符 21">
            <a:extLst>
              <a:ext uri="{FF2B5EF4-FFF2-40B4-BE49-F238E27FC236}">
                <a16:creationId xmlns:a16="http://schemas.microsoft.com/office/drawing/2014/main" id="{E6174C91-FD20-39C5-EAE1-1202D3817FEC}"/>
              </a:ext>
            </a:extLst>
          </p:cNvPr>
          <p:cNvCxnSpPr/>
          <p:nvPr/>
        </p:nvCxnSpPr>
        <p:spPr bwMode="auto">
          <a:xfrm flipH="1" flipV="1">
            <a:off x="6983189" y="3179303"/>
            <a:ext cx="333932" cy="97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线连接符 34">
            <a:extLst>
              <a:ext uri="{FF2B5EF4-FFF2-40B4-BE49-F238E27FC236}">
                <a16:creationId xmlns:a16="http://schemas.microsoft.com/office/drawing/2014/main" id="{1129EF98-2892-FA93-65DF-2D4CF96965C8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V="1">
            <a:off x="1539394" y="4428029"/>
            <a:ext cx="1552569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线连接符 37">
            <a:extLst>
              <a:ext uri="{FF2B5EF4-FFF2-40B4-BE49-F238E27FC236}">
                <a16:creationId xmlns:a16="http://schemas.microsoft.com/office/drawing/2014/main" id="{CDDEA156-7535-78F3-4A1F-A59610A16BD4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3091963" y="4428029"/>
            <a:ext cx="1455887" cy="212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/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A9B5F57-323D-F015-F6C2-3696496C1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95" y="4640999"/>
                <a:ext cx="1497510" cy="43629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/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0788633-418C-FC5B-7709-AF7CEE11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19" y="4640999"/>
                <a:ext cx="2250349" cy="43636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F5F902E4-8C1A-20CA-7267-9521EECDE34C}"/>
              </a:ext>
            </a:extLst>
          </p:cNvPr>
          <p:cNvCxnSpPr/>
          <p:nvPr/>
        </p:nvCxnSpPr>
        <p:spPr bwMode="auto">
          <a:xfrm flipV="1">
            <a:off x="6755130" y="3433339"/>
            <a:ext cx="1023267" cy="19332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/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17">
                <a:extLst>
                  <a:ext uri="{FF2B5EF4-FFF2-40B4-BE49-F238E27FC236}">
                    <a16:creationId xmlns:a16="http://schemas.microsoft.com/office/drawing/2014/main" id="{D6E6669D-46B7-EC74-F14C-88F90B97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35" y="3072133"/>
                <a:ext cx="787554" cy="404213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15">
            <a:extLst>
              <a:ext uri="{FF2B5EF4-FFF2-40B4-BE49-F238E27FC236}">
                <a16:creationId xmlns:a16="http://schemas.microsoft.com/office/drawing/2014/main" id="{3BFA18B0-0400-2E75-CA1A-2CE46E781501}"/>
              </a:ext>
            </a:extLst>
          </p:cNvPr>
          <p:cNvCxnSpPr/>
          <p:nvPr/>
        </p:nvCxnSpPr>
        <p:spPr bwMode="auto">
          <a:xfrm>
            <a:off x="7699887" y="3605296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/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01119A6-7A25-77C4-499A-5F10DEAF4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0409" y="5355251"/>
                <a:ext cx="1497510" cy="43629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37">
            <a:extLst>
              <a:ext uri="{FF2B5EF4-FFF2-40B4-BE49-F238E27FC236}">
                <a16:creationId xmlns:a16="http://schemas.microsoft.com/office/drawing/2014/main" id="{BD8DAB0D-5B5F-9E36-7E39-C6872A915407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3679164" y="5077289"/>
            <a:ext cx="868686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线连接符 37">
            <a:extLst>
              <a:ext uri="{FF2B5EF4-FFF2-40B4-BE49-F238E27FC236}">
                <a16:creationId xmlns:a16="http://schemas.microsoft.com/office/drawing/2014/main" id="{9C1F6046-9C5B-4A16-40BD-F27F9F5B7E06}"/>
              </a:ext>
            </a:extLst>
          </p:cNvPr>
          <p:cNvCxnSpPr>
            <a:cxnSpLocks/>
            <a:endCxn id="26" idx="0"/>
          </p:cNvCxnSpPr>
          <p:nvPr/>
        </p:nvCxnSpPr>
        <p:spPr bwMode="auto">
          <a:xfrm>
            <a:off x="4547850" y="5077289"/>
            <a:ext cx="1207804" cy="27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8E45BBC-20DA-5003-884A-EF1953C7B575}"/>
                  </a:ext>
                </a:extLst>
              </p:cNvPr>
              <p:cNvSpPr/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8E45BBC-20DA-5003-884A-EF1953C7B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2626" y="5355251"/>
                <a:ext cx="2166055" cy="43636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16">
            <a:extLst>
              <a:ext uri="{FF2B5EF4-FFF2-40B4-BE49-F238E27FC236}">
                <a16:creationId xmlns:a16="http://schemas.microsoft.com/office/drawing/2014/main" id="{A572A5D8-9D0F-88EE-3DD4-230550F5820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5441" y="3713328"/>
            <a:ext cx="1848747" cy="1641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/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3">
                <a:extLst>
                  <a:ext uri="{FF2B5EF4-FFF2-40B4-BE49-F238E27FC236}">
                    <a16:creationId xmlns:a16="http://schemas.microsoft.com/office/drawing/2014/main" id="{1C0D9D3A-70B3-7EA6-4C69-DEB59C66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973" y="3295809"/>
                <a:ext cx="787554" cy="4042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7">
            <a:extLst>
              <a:ext uri="{FF2B5EF4-FFF2-40B4-BE49-F238E27FC236}">
                <a16:creationId xmlns:a16="http://schemas.microsoft.com/office/drawing/2014/main" id="{65149733-1AC5-A43A-80C9-89861B217B2B}"/>
              </a:ext>
            </a:extLst>
          </p:cNvPr>
          <p:cNvCxnSpPr>
            <a:endCxn id="28" idx="1"/>
          </p:cNvCxnSpPr>
          <p:nvPr/>
        </p:nvCxnSpPr>
        <p:spPr bwMode="auto">
          <a:xfrm flipH="1" flipV="1">
            <a:off x="8134973" y="3497916"/>
            <a:ext cx="270320" cy="265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线连接符 7">
            <a:extLst>
              <a:ext uri="{FF2B5EF4-FFF2-40B4-BE49-F238E27FC236}">
                <a16:creationId xmlns:a16="http://schemas.microsoft.com/office/drawing/2014/main" id="{99F17DCB-76CB-8F2F-DD3C-28066AF22AC3}"/>
              </a:ext>
            </a:extLst>
          </p:cNvPr>
          <p:cNvCxnSpPr/>
          <p:nvPr/>
        </p:nvCxnSpPr>
        <p:spPr bwMode="auto">
          <a:xfrm>
            <a:off x="7452320" y="4077072"/>
            <a:ext cx="326077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F2921A1-18FF-2807-CD61-29B6C680C95C}"/>
                  </a:ext>
                </a:extLst>
              </p:cNvPr>
              <p:cNvSpPr/>
              <p:nvPr/>
            </p:nvSpPr>
            <p:spPr bwMode="auto">
              <a:xfrm>
                <a:off x="1325067" y="6160991"/>
                <a:ext cx="2250349" cy="436361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F2921A1-18FF-2807-CD61-29B6C680C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067" y="6160991"/>
                <a:ext cx="2250349" cy="43636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8274015-4DD4-7773-B575-6425677C08F8}"/>
                  </a:ext>
                </a:extLst>
              </p:cNvPr>
              <p:cNvSpPr/>
              <p:nvPr/>
            </p:nvSpPr>
            <p:spPr bwMode="auto">
              <a:xfrm>
                <a:off x="3809280" y="6160991"/>
                <a:ext cx="2250348" cy="436361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8274015-4DD4-7773-B575-6425677C0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9280" y="6160991"/>
                <a:ext cx="2250348" cy="43636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连接符 37">
            <a:extLst>
              <a:ext uri="{FF2B5EF4-FFF2-40B4-BE49-F238E27FC236}">
                <a16:creationId xmlns:a16="http://schemas.microsoft.com/office/drawing/2014/main" id="{956BE400-5807-1EDD-4D9B-EB52BA4BE922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2450242" y="5791541"/>
            <a:ext cx="1228922" cy="369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线连接符 37">
            <a:extLst>
              <a:ext uri="{FF2B5EF4-FFF2-40B4-BE49-F238E27FC236}">
                <a16:creationId xmlns:a16="http://schemas.microsoft.com/office/drawing/2014/main" id="{4B28770B-FD95-3AD4-60EE-B2A0FB9C194A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>
            <a:off x="3679164" y="5791541"/>
            <a:ext cx="1255290" cy="369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线连接符 7">
            <a:extLst>
              <a:ext uri="{FF2B5EF4-FFF2-40B4-BE49-F238E27FC236}">
                <a16:creationId xmlns:a16="http://schemas.microsoft.com/office/drawing/2014/main" id="{69EDEDE1-C466-F249-224A-1D5ACFDED02B}"/>
              </a:ext>
            </a:extLst>
          </p:cNvPr>
          <p:cNvCxnSpPr/>
          <p:nvPr/>
        </p:nvCxnSpPr>
        <p:spPr bwMode="auto">
          <a:xfrm>
            <a:off x="7236294" y="3855323"/>
            <a:ext cx="216026" cy="2217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0D1033C-1EAA-E494-D077-20F1E4BC4DC5}"/>
              </a:ext>
            </a:extLst>
          </p:cNvPr>
          <p:cNvSpPr/>
          <p:nvPr/>
        </p:nvSpPr>
        <p:spPr bwMode="auto">
          <a:xfrm rot="5400000">
            <a:off x="1271763" y="4129128"/>
            <a:ext cx="540060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6188933-C3E4-EA5F-6E29-E6CE934AE58E}"/>
              </a:ext>
            </a:extLst>
          </p:cNvPr>
          <p:cNvSpPr/>
          <p:nvPr/>
        </p:nvSpPr>
        <p:spPr bwMode="auto">
          <a:xfrm rot="5400000">
            <a:off x="2191099" y="5649120"/>
            <a:ext cx="540060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D635D5-9940-AE93-7CBB-D708BB6D359C}"/>
                  </a:ext>
                </a:extLst>
              </p:cNvPr>
              <p:cNvSpPr txBox="1"/>
              <p:nvPr/>
            </p:nvSpPr>
            <p:spPr>
              <a:xfrm>
                <a:off x="4487189" y="3743260"/>
                <a:ext cx="155256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TW" sz="1800" dirty="0"/>
                  <a:t>Suppose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1800" dirty="0"/>
                  <a:t>=2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D635D5-9940-AE93-7CBB-D708BB6D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89" y="3743260"/>
                <a:ext cx="1552569" cy="369332"/>
              </a:xfrm>
              <a:prstGeom prst="rect">
                <a:avLst/>
              </a:prstGeom>
              <a:blipFill>
                <a:blip r:embed="rId17"/>
                <a:stretch>
                  <a:fillRect l="-2400" t="-6452" r="-1600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2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 </a:t>
            </a:r>
            <a:r>
              <a:rPr lang="en-US" sz="4400" i="1" dirty="0"/>
              <a:t>E-PT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F2EC5B-40DC-964A-9DA5-A25A756A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7" y="1916832"/>
            <a:ext cx="5223627" cy="4147591"/>
          </a:xfrm>
        </p:spPr>
        <p:txBody>
          <a:bodyPr/>
          <a:lstStyle/>
          <a:p>
            <a:r>
              <a:rPr lang="en-US" sz="2800" dirty="0"/>
              <a:t>Acceleration</a:t>
            </a:r>
            <a:endParaRPr lang="en-US" altLang="zh-CN" dirty="0"/>
          </a:p>
          <a:p>
            <a:pPr lvl="1"/>
            <a:r>
              <a:rPr lang="en-US" sz="2400" dirty="0"/>
              <a:t>Hyper-plane Reduction</a:t>
            </a:r>
          </a:p>
          <a:p>
            <a:pPr lvl="2"/>
            <a:r>
              <a:rPr lang="en-US" sz="2000" dirty="0"/>
              <a:t>Insert some of the hyper-planes into the P-Tree </a:t>
            </a:r>
          </a:p>
          <a:p>
            <a:pPr lvl="1"/>
            <a:r>
              <a:rPr lang="en-US" sz="2400" dirty="0"/>
              <a:t>Insertion Order</a:t>
            </a:r>
          </a:p>
          <a:p>
            <a:pPr lvl="2"/>
            <a:r>
              <a:rPr lang="en-US" sz="2000" dirty="0"/>
              <a:t>Design an order to insert the hyper-planes into the P-Tree</a:t>
            </a:r>
          </a:p>
          <a:p>
            <a:pPr lvl="1"/>
            <a:r>
              <a:rPr lang="en-US" sz="2400" dirty="0"/>
              <a:t>Relationship Checking</a:t>
            </a:r>
          </a:p>
          <a:p>
            <a:pPr lvl="2"/>
            <a:r>
              <a:rPr lang="en-US" sz="2000" dirty="0"/>
              <a:t>Check the relationships between hyper-planes and partitions</a:t>
            </a:r>
          </a:p>
          <a:p>
            <a:pPr lvl="1"/>
            <a:r>
              <a:rPr lang="en-US" sz="2400" dirty="0"/>
              <a:t>Lazy Split</a:t>
            </a:r>
          </a:p>
          <a:p>
            <a:pPr lvl="2"/>
            <a:r>
              <a:rPr lang="en-US" sz="2000" dirty="0"/>
              <a:t>The way to organize the partitions in the P-Tree </a:t>
            </a:r>
          </a:p>
          <a:p>
            <a:pPr lvl="2"/>
            <a:endParaRPr lang="en-US" dirty="0"/>
          </a:p>
          <a:p>
            <a:pPr lvl="2"/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C7308F-78BD-35B2-97FD-0AC989F71BDB}"/>
              </a:ext>
            </a:extLst>
          </p:cNvPr>
          <p:cNvGrpSpPr/>
          <p:nvPr/>
        </p:nvGrpSpPr>
        <p:grpSpPr>
          <a:xfrm>
            <a:off x="6390455" y="2798567"/>
            <a:ext cx="2626746" cy="2718665"/>
            <a:chOff x="6390455" y="2798567"/>
            <a:chExt cx="2626746" cy="2718665"/>
          </a:xfrm>
        </p:grpSpPr>
        <p:cxnSp>
          <p:nvCxnSpPr>
            <p:cNvPr id="11" name="直线箭头连接符 2">
              <a:extLst>
                <a:ext uri="{FF2B5EF4-FFF2-40B4-BE49-F238E27FC236}">
                  <a16:creationId xmlns:a16="http://schemas.microsoft.com/office/drawing/2014/main" id="{15A8D4D1-5E68-E104-2FB4-A6B7C712A8EB}"/>
                </a:ext>
              </a:extLst>
            </p:cNvPr>
            <p:cNvCxnSpPr/>
            <p:nvPr/>
          </p:nvCxnSpPr>
          <p:spPr bwMode="auto">
            <a:xfrm>
              <a:off x="6605441" y="5142177"/>
              <a:ext cx="2411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线箭头连接符 5">
              <a:extLst>
                <a:ext uri="{FF2B5EF4-FFF2-40B4-BE49-F238E27FC236}">
                  <a16:creationId xmlns:a16="http://schemas.microsoft.com/office/drawing/2014/main" id="{80C40E4F-6382-3EF0-5D22-4A3A5543C49B}"/>
                </a:ext>
              </a:extLst>
            </p:cNvPr>
            <p:cNvCxnSpPr/>
            <p:nvPr/>
          </p:nvCxnSpPr>
          <p:spPr bwMode="auto">
            <a:xfrm flipV="1">
              <a:off x="6893473" y="3216205"/>
              <a:ext cx="0" cy="2150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8">
                  <a:extLst>
                    <a:ext uri="{FF2B5EF4-FFF2-40B4-BE49-F238E27FC236}">
                      <a16:creationId xmlns:a16="http://schemas.microsoft.com/office/drawing/2014/main" id="{5A924BD4-C1D6-120B-ACD6-83F6120E1C8C}"/>
                    </a:ext>
                  </a:extLst>
                </p:cNvPr>
                <p:cNvSpPr txBox="1"/>
                <p:nvPr/>
              </p:nvSpPr>
              <p:spPr>
                <a:xfrm>
                  <a:off x="6390455" y="3216205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8">
                  <a:extLst>
                    <a:ext uri="{FF2B5EF4-FFF2-40B4-BE49-F238E27FC236}">
                      <a16:creationId xmlns:a16="http://schemas.microsoft.com/office/drawing/2014/main" id="{5A924BD4-C1D6-120B-ACD6-83F6120E1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455" y="3216205"/>
                  <a:ext cx="55780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10">
                  <a:extLst>
                    <a:ext uri="{FF2B5EF4-FFF2-40B4-BE49-F238E27FC236}">
                      <a16:creationId xmlns:a16="http://schemas.microsoft.com/office/drawing/2014/main" id="{531F3075-3D9E-3FCA-14E3-69FDF7052904}"/>
                    </a:ext>
                  </a:extLst>
                </p:cNvPr>
                <p:cNvSpPr txBox="1"/>
                <p:nvPr/>
              </p:nvSpPr>
              <p:spPr>
                <a:xfrm>
                  <a:off x="8457072" y="5147900"/>
                  <a:ext cx="5578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10">
                  <a:extLst>
                    <a:ext uri="{FF2B5EF4-FFF2-40B4-BE49-F238E27FC236}">
                      <a16:creationId xmlns:a16="http://schemas.microsoft.com/office/drawing/2014/main" id="{531F3075-3D9E-3FCA-14E3-69FDF7052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7072" y="5147900"/>
                  <a:ext cx="5578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线连接符 7">
              <a:extLst>
                <a:ext uri="{FF2B5EF4-FFF2-40B4-BE49-F238E27FC236}">
                  <a16:creationId xmlns:a16="http://schemas.microsoft.com/office/drawing/2014/main" id="{F1AE0E9A-201D-A87F-1D09-9A35BD4F639B}"/>
                </a:ext>
              </a:extLst>
            </p:cNvPr>
            <p:cNvCxnSpPr/>
            <p:nvPr/>
          </p:nvCxnSpPr>
          <p:spPr bwMode="auto">
            <a:xfrm>
              <a:off x="6893473" y="3485993"/>
              <a:ext cx="1656184" cy="1656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0">
                  <a:extLst>
                    <a:ext uri="{FF2B5EF4-FFF2-40B4-BE49-F238E27FC236}">
                      <a16:creationId xmlns:a16="http://schemas.microsoft.com/office/drawing/2014/main" id="{CCE345C8-4B40-499B-9B0F-109A8036DA61}"/>
                    </a:ext>
                  </a:extLst>
                </p:cNvPr>
                <p:cNvSpPr txBox="1"/>
                <p:nvPr/>
              </p:nvSpPr>
              <p:spPr>
                <a:xfrm>
                  <a:off x="6990843" y="2798567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0">
                  <a:extLst>
                    <a:ext uri="{FF2B5EF4-FFF2-40B4-BE49-F238E27FC236}">
                      <a16:creationId xmlns:a16="http://schemas.microsoft.com/office/drawing/2014/main" id="{CCE345C8-4B40-499B-9B0F-109A8036DA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843" y="2798567"/>
                  <a:ext cx="787554" cy="404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线连接符 22">
              <a:extLst>
                <a:ext uri="{FF2B5EF4-FFF2-40B4-BE49-F238E27FC236}">
                  <a16:creationId xmlns:a16="http://schemas.microsoft.com/office/drawing/2014/main" id="{39D7E280-DEBC-2A16-B5A3-0001C9819ED7}"/>
                </a:ext>
              </a:extLst>
            </p:cNvPr>
            <p:cNvCxnSpPr>
              <a:endCxn id="29" idx="2"/>
            </p:cNvCxnSpPr>
            <p:nvPr/>
          </p:nvCxnSpPr>
          <p:spPr bwMode="auto">
            <a:xfrm flipV="1">
              <a:off x="6804248" y="3202780"/>
              <a:ext cx="580372" cy="22424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线连接符 7">
              <a:extLst>
                <a:ext uri="{FF2B5EF4-FFF2-40B4-BE49-F238E27FC236}">
                  <a16:creationId xmlns:a16="http://schemas.microsoft.com/office/drawing/2014/main" id="{3FAA40B9-D346-CF66-F3B8-C2D497C703CC}"/>
                </a:ext>
              </a:extLst>
            </p:cNvPr>
            <p:cNvCxnSpPr/>
            <p:nvPr/>
          </p:nvCxnSpPr>
          <p:spPr bwMode="auto">
            <a:xfrm>
              <a:off x="6893473" y="3509470"/>
              <a:ext cx="342821" cy="34585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线连接符 7">
              <a:extLst>
                <a:ext uri="{FF2B5EF4-FFF2-40B4-BE49-F238E27FC236}">
                  <a16:creationId xmlns:a16="http://schemas.microsoft.com/office/drawing/2014/main" id="{8331B856-A8CC-B65A-89CC-3BC444B08703}"/>
                </a:ext>
              </a:extLst>
            </p:cNvPr>
            <p:cNvCxnSpPr/>
            <p:nvPr/>
          </p:nvCxnSpPr>
          <p:spPr bwMode="auto">
            <a:xfrm>
              <a:off x="7778397" y="4365104"/>
              <a:ext cx="771260" cy="75635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线箭头连接符 21">
              <a:extLst>
                <a:ext uri="{FF2B5EF4-FFF2-40B4-BE49-F238E27FC236}">
                  <a16:creationId xmlns:a16="http://schemas.microsoft.com/office/drawing/2014/main" id="{D1EDBAE9-54C9-65A1-B142-DD4DA1E3FCE1}"/>
                </a:ext>
              </a:extLst>
            </p:cNvPr>
            <p:cNvCxnSpPr/>
            <p:nvPr/>
          </p:nvCxnSpPr>
          <p:spPr bwMode="auto">
            <a:xfrm flipH="1" flipV="1">
              <a:off x="6983189" y="3179303"/>
              <a:ext cx="333932" cy="97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线连接符 11">
              <a:extLst>
                <a:ext uri="{FF2B5EF4-FFF2-40B4-BE49-F238E27FC236}">
                  <a16:creationId xmlns:a16="http://schemas.microsoft.com/office/drawing/2014/main" id="{0DE7EB08-9C4F-4211-9A9E-6972323A415A}"/>
                </a:ext>
              </a:extLst>
            </p:cNvPr>
            <p:cNvCxnSpPr/>
            <p:nvPr/>
          </p:nvCxnSpPr>
          <p:spPr bwMode="auto">
            <a:xfrm flipV="1">
              <a:off x="6755130" y="3433339"/>
              <a:ext cx="1023267" cy="19332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17">
                  <a:extLst>
                    <a:ext uri="{FF2B5EF4-FFF2-40B4-BE49-F238E27FC236}">
                      <a16:creationId xmlns:a16="http://schemas.microsoft.com/office/drawing/2014/main" id="{49E7FE0D-2DEF-CEE0-33DD-0CD600D6EE9C}"/>
                    </a:ext>
                  </a:extLst>
                </p:cNvPr>
                <p:cNvSpPr txBox="1"/>
                <p:nvPr/>
              </p:nvSpPr>
              <p:spPr>
                <a:xfrm>
                  <a:off x="7474335" y="3072133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17">
                  <a:extLst>
                    <a:ext uri="{FF2B5EF4-FFF2-40B4-BE49-F238E27FC236}">
                      <a16:creationId xmlns:a16="http://schemas.microsoft.com/office/drawing/2014/main" id="{49E7FE0D-2DEF-CEE0-33DD-0CD600D6E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335" y="3072133"/>
                  <a:ext cx="787554" cy="404213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直线箭头连接符 15">
              <a:extLst>
                <a:ext uri="{FF2B5EF4-FFF2-40B4-BE49-F238E27FC236}">
                  <a16:creationId xmlns:a16="http://schemas.microsoft.com/office/drawing/2014/main" id="{9849C452-1005-46F8-272B-EF042FE5ECA6}"/>
                </a:ext>
              </a:extLst>
            </p:cNvPr>
            <p:cNvCxnSpPr/>
            <p:nvPr/>
          </p:nvCxnSpPr>
          <p:spPr bwMode="auto">
            <a:xfrm>
              <a:off x="7699887" y="3605296"/>
              <a:ext cx="301385" cy="1925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线连接符 16">
              <a:extLst>
                <a:ext uri="{FF2B5EF4-FFF2-40B4-BE49-F238E27FC236}">
                  <a16:creationId xmlns:a16="http://schemas.microsoft.com/office/drawing/2014/main" id="{00658BA6-8F49-AA6E-47D4-8C5AACBF07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05441" y="3713328"/>
              <a:ext cx="1848747" cy="164192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23">
                  <a:extLst>
                    <a:ext uri="{FF2B5EF4-FFF2-40B4-BE49-F238E27FC236}">
                      <a16:creationId xmlns:a16="http://schemas.microsoft.com/office/drawing/2014/main" id="{5CF8B600-4B2B-ED58-D02D-6EEFD43AB21F}"/>
                    </a:ext>
                  </a:extLst>
                </p:cNvPr>
                <p:cNvSpPr txBox="1"/>
                <p:nvPr/>
              </p:nvSpPr>
              <p:spPr>
                <a:xfrm>
                  <a:off x="8134973" y="3295809"/>
                  <a:ext cx="78755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23">
                  <a:extLst>
                    <a:ext uri="{FF2B5EF4-FFF2-40B4-BE49-F238E27FC236}">
                      <a16:creationId xmlns:a16="http://schemas.microsoft.com/office/drawing/2014/main" id="{5CF8B600-4B2B-ED58-D02D-6EEFD43AB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4973" y="3295809"/>
                  <a:ext cx="787554" cy="4042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线箭头连接符 27">
              <a:extLst>
                <a:ext uri="{FF2B5EF4-FFF2-40B4-BE49-F238E27FC236}">
                  <a16:creationId xmlns:a16="http://schemas.microsoft.com/office/drawing/2014/main" id="{7F068851-10AF-0429-BBE9-28E21381BEFA}"/>
                </a:ext>
              </a:extLst>
            </p:cNvPr>
            <p:cNvCxnSpPr>
              <a:endCxn id="38" idx="1"/>
            </p:cNvCxnSpPr>
            <p:nvPr/>
          </p:nvCxnSpPr>
          <p:spPr bwMode="auto">
            <a:xfrm flipH="1" flipV="1">
              <a:off x="8134973" y="3497916"/>
              <a:ext cx="270320" cy="265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线连接符 7">
              <a:extLst>
                <a:ext uri="{FF2B5EF4-FFF2-40B4-BE49-F238E27FC236}">
                  <a16:creationId xmlns:a16="http://schemas.microsoft.com/office/drawing/2014/main" id="{5BEB6DD2-AD12-63E2-2D8F-07E0769CEA8F}"/>
                </a:ext>
              </a:extLst>
            </p:cNvPr>
            <p:cNvCxnSpPr/>
            <p:nvPr/>
          </p:nvCxnSpPr>
          <p:spPr bwMode="auto">
            <a:xfrm>
              <a:off x="7452320" y="4077072"/>
              <a:ext cx="326077" cy="2880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线连接符 7">
              <a:extLst>
                <a:ext uri="{FF2B5EF4-FFF2-40B4-BE49-F238E27FC236}">
                  <a16:creationId xmlns:a16="http://schemas.microsoft.com/office/drawing/2014/main" id="{1654AB7C-78C2-40F0-8135-D03777708B81}"/>
                </a:ext>
              </a:extLst>
            </p:cNvPr>
            <p:cNvCxnSpPr/>
            <p:nvPr/>
          </p:nvCxnSpPr>
          <p:spPr bwMode="auto">
            <a:xfrm>
              <a:off x="7236294" y="3855323"/>
              <a:ext cx="216026" cy="22174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Content Placeholder 6">
                <a:extLst>
                  <a:ext uri="{FF2B5EF4-FFF2-40B4-BE49-F238E27FC236}">
                    <a16:creationId xmlns:a16="http://schemas.microsoft.com/office/drawing/2014/main" id="{E98B25E3-B1A2-2279-13AE-03EDFAD08C2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Content Placeholder 6">
                <a:extLst>
                  <a:ext uri="{FF2B5EF4-FFF2-40B4-BE49-F238E27FC236}">
                    <a16:creationId xmlns:a16="http://schemas.microsoft.com/office/drawing/2014/main" id="{E98B25E3-B1A2-2279-13AE-03EDFAD08C2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240432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3" t="-3704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566" t="-107692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69" t="-107692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200000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11538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35" t="-396296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D57D3AB2-365F-EB0B-91B0-52989F122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878792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D57D3AB2-365F-EB0B-91B0-52989F122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878792"/>
                  </p:ext>
                </p:extLst>
              </p:nvPr>
            </p:nvGraphicFramePr>
            <p:xfrm>
              <a:off x="4716016" y="907326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93" t="-3704" r="-293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3566" t="-107692" r="-102326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61069" t="-107692" r="-763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35" t="-2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5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Sweeping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186548-6AE9-EEA1-D28E-530F61D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97808"/>
            <a:ext cx="6625000" cy="1583288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ea typeface="Microsoft YaHei UI"/>
              </a:rPr>
              <a:t>The partitions are ordered sub-segments in the utility space.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Arial"/>
                <a:ea typeface="Microsoft YaHei UI"/>
              </a:rPr>
              <a:t>Find pivot hyper-planes and prune some partitions based on the hyper-planes</a:t>
            </a:r>
            <a:r>
              <a:rPr lang="zh-CN" altLang="en-US" sz="2000" dirty="0">
                <a:solidFill>
                  <a:srgbClr val="000000"/>
                </a:solidFill>
                <a:latin typeface="Arial"/>
                <a:ea typeface="Microsoft YaHei UI"/>
              </a:rPr>
              <a:t>‘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Microsoft YaHei UI"/>
              </a:rPr>
              <a:t> position.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直线箭头连接符 2">
            <a:extLst>
              <a:ext uri="{FF2B5EF4-FFF2-40B4-BE49-F238E27FC236}">
                <a16:creationId xmlns:a16="http://schemas.microsoft.com/office/drawing/2014/main" id="{BFF741DE-3505-33DF-7F75-3092EAD624AC}"/>
              </a:ext>
            </a:extLst>
          </p:cNvPr>
          <p:cNvCxnSpPr/>
          <p:nvPr/>
        </p:nvCxnSpPr>
        <p:spPr bwMode="auto">
          <a:xfrm>
            <a:off x="6012160" y="6440756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直线箭头连接符 5">
            <a:extLst>
              <a:ext uri="{FF2B5EF4-FFF2-40B4-BE49-F238E27FC236}">
                <a16:creationId xmlns:a16="http://schemas.microsoft.com/office/drawing/2014/main" id="{A68ABD7F-43C4-B58A-D6E8-31D32331981A}"/>
              </a:ext>
            </a:extLst>
          </p:cNvPr>
          <p:cNvCxnSpPr/>
          <p:nvPr/>
        </p:nvCxnSpPr>
        <p:spPr bwMode="auto">
          <a:xfrm flipV="1">
            <a:off x="6300192" y="4514784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本框 8">
                <a:extLst>
                  <a:ext uri="{FF2B5EF4-FFF2-40B4-BE49-F238E27FC236}">
                    <a16:creationId xmlns:a16="http://schemas.microsoft.com/office/drawing/2014/main" id="{EE1A19EE-FF44-04BA-EB04-06ED43361713}"/>
                  </a:ext>
                </a:extLst>
              </p:cNvPr>
              <p:cNvSpPr txBox="1"/>
              <p:nvPr/>
            </p:nvSpPr>
            <p:spPr>
              <a:xfrm>
                <a:off x="5797174" y="4514784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0" name="文本框 8">
                <a:extLst>
                  <a:ext uri="{FF2B5EF4-FFF2-40B4-BE49-F238E27FC236}">
                    <a16:creationId xmlns:a16="http://schemas.microsoft.com/office/drawing/2014/main" id="{EE1A19EE-FF44-04BA-EB04-06ED43361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74" y="4514784"/>
                <a:ext cx="5578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本框 10">
                <a:extLst>
                  <a:ext uri="{FF2B5EF4-FFF2-40B4-BE49-F238E27FC236}">
                    <a16:creationId xmlns:a16="http://schemas.microsoft.com/office/drawing/2014/main" id="{1FC48963-4904-157B-A558-F2FEB022BF09}"/>
                  </a:ext>
                </a:extLst>
              </p:cNvPr>
              <p:cNvSpPr txBox="1"/>
              <p:nvPr/>
            </p:nvSpPr>
            <p:spPr>
              <a:xfrm>
                <a:off x="7863791" y="6446479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1" name="文本框 10">
                <a:extLst>
                  <a:ext uri="{FF2B5EF4-FFF2-40B4-BE49-F238E27FC236}">
                    <a16:creationId xmlns:a16="http://schemas.microsoft.com/office/drawing/2014/main" id="{1FC48963-4904-157B-A558-F2FEB022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1" y="6446479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直线连接符 7">
            <a:extLst>
              <a:ext uri="{FF2B5EF4-FFF2-40B4-BE49-F238E27FC236}">
                <a16:creationId xmlns:a16="http://schemas.microsoft.com/office/drawing/2014/main" id="{056AAE55-8065-698D-BBAB-4FA788C67CE3}"/>
              </a:ext>
            </a:extLst>
          </p:cNvPr>
          <p:cNvCxnSpPr/>
          <p:nvPr/>
        </p:nvCxnSpPr>
        <p:spPr bwMode="auto">
          <a:xfrm>
            <a:off x="6300192" y="4784572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直线连接符 22">
            <a:extLst>
              <a:ext uri="{FF2B5EF4-FFF2-40B4-BE49-F238E27FC236}">
                <a16:creationId xmlns:a16="http://schemas.microsoft.com/office/drawing/2014/main" id="{7C192CD1-035B-DC92-44D3-CEA2C745B190}"/>
              </a:ext>
            </a:extLst>
          </p:cNvPr>
          <p:cNvCxnSpPr>
            <a:cxnSpLocks/>
          </p:cNvCxnSpPr>
          <p:nvPr/>
        </p:nvCxnSpPr>
        <p:spPr bwMode="auto">
          <a:xfrm flipV="1">
            <a:off x="6210967" y="4477882"/>
            <a:ext cx="467752" cy="22659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直线箭头连接符 21">
            <a:extLst>
              <a:ext uri="{FF2B5EF4-FFF2-40B4-BE49-F238E27FC236}">
                <a16:creationId xmlns:a16="http://schemas.microsoft.com/office/drawing/2014/main" id="{80D00414-F079-B8E1-3B3B-54BCBDE18B07}"/>
              </a:ext>
            </a:extLst>
          </p:cNvPr>
          <p:cNvCxnSpPr/>
          <p:nvPr/>
        </p:nvCxnSpPr>
        <p:spPr bwMode="auto">
          <a:xfrm>
            <a:off x="6671401" y="4561603"/>
            <a:ext cx="326614" cy="109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直线连接符 11">
            <a:extLst>
              <a:ext uri="{FF2B5EF4-FFF2-40B4-BE49-F238E27FC236}">
                <a16:creationId xmlns:a16="http://schemas.microsoft.com/office/drawing/2014/main" id="{4A30989B-50D1-BE12-EF9B-C426C6E257CA}"/>
              </a:ext>
            </a:extLst>
          </p:cNvPr>
          <p:cNvCxnSpPr/>
          <p:nvPr/>
        </p:nvCxnSpPr>
        <p:spPr bwMode="auto">
          <a:xfrm flipV="1">
            <a:off x="6161849" y="4661150"/>
            <a:ext cx="1052736" cy="20040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线箭头连接符 15">
            <a:extLst>
              <a:ext uri="{FF2B5EF4-FFF2-40B4-BE49-F238E27FC236}">
                <a16:creationId xmlns:a16="http://schemas.microsoft.com/office/drawing/2014/main" id="{43D31F29-EAAC-4703-086C-D98E3A3B399F}"/>
              </a:ext>
            </a:extLst>
          </p:cNvPr>
          <p:cNvCxnSpPr/>
          <p:nvPr/>
        </p:nvCxnSpPr>
        <p:spPr bwMode="auto">
          <a:xfrm>
            <a:off x="7106606" y="4903875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线连接符 16">
            <a:extLst>
              <a:ext uri="{FF2B5EF4-FFF2-40B4-BE49-F238E27FC236}">
                <a16:creationId xmlns:a16="http://schemas.microsoft.com/office/drawing/2014/main" id="{663FCA69-290F-B53F-A7CF-2B40AA7DABE1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2160" y="5133333"/>
            <a:ext cx="1746682" cy="1520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直线箭头连接符 27">
            <a:extLst>
              <a:ext uri="{FF2B5EF4-FFF2-40B4-BE49-F238E27FC236}">
                <a16:creationId xmlns:a16="http://schemas.microsoft.com/office/drawing/2014/main" id="{6B7B0EAA-F750-0C1E-4A5E-8CEC29133B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20109" y="4930815"/>
            <a:ext cx="270320" cy="265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Right Brace 174">
            <a:extLst>
              <a:ext uri="{FF2B5EF4-FFF2-40B4-BE49-F238E27FC236}">
                <a16:creationId xmlns:a16="http://schemas.microsoft.com/office/drawing/2014/main" id="{2B022C1E-A74B-D1BC-D30B-F554FD511949}"/>
              </a:ext>
            </a:extLst>
          </p:cNvPr>
          <p:cNvSpPr/>
          <p:nvPr/>
        </p:nvSpPr>
        <p:spPr bwMode="auto">
          <a:xfrm rot="18866946" flipH="1">
            <a:off x="6247495" y="4828991"/>
            <a:ext cx="225584" cy="359620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本框 8">
                <a:extLst>
                  <a:ext uri="{FF2B5EF4-FFF2-40B4-BE49-F238E27FC236}">
                    <a16:creationId xmlns:a16="http://schemas.microsoft.com/office/drawing/2014/main" id="{C04E2DA5-78A1-9362-6C9F-79B95622ED52}"/>
                  </a:ext>
                </a:extLst>
              </p:cNvPr>
              <p:cNvSpPr txBox="1"/>
              <p:nvPr/>
            </p:nvSpPr>
            <p:spPr>
              <a:xfrm>
                <a:off x="5916691" y="4933268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6" name="文本框 8">
                <a:extLst>
                  <a:ext uri="{FF2B5EF4-FFF2-40B4-BE49-F238E27FC236}">
                    <a16:creationId xmlns:a16="http://schemas.microsoft.com/office/drawing/2014/main" id="{C04E2DA5-78A1-9362-6C9F-79B95622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91" y="4933268"/>
                <a:ext cx="557809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ight Brace 176">
            <a:extLst>
              <a:ext uri="{FF2B5EF4-FFF2-40B4-BE49-F238E27FC236}">
                <a16:creationId xmlns:a16="http://schemas.microsoft.com/office/drawing/2014/main" id="{9201CB62-B69F-069B-3E88-F811791DEDDA}"/>
              </a:ext>
            </a:extLst>
          </p:cNvPr>
          <p:cNvSpPr/>
          <p:nvPr/>
        </p:nvSpPr>
        <p:spPr bwMode="auto">
          <a:xfrm rot="18866946" flipH="1">
            <a:off x="6533941" y="5064343"/>
            <a:ext cx="227232" cy="441077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文本框 8">
                <a:extLst>
                  <a:ext uri="{FF2B5EF4-FFF2-40B4-BE49-F238E27FC236}">
                    <a16:creationId xmlns:a16="http://schemas.microsoft.com/office/drawing/2014/main" id="{0BFB0ED5-E5DA-8370-9058-A0854E3F15E1}"/>
                  </a:ext>
                </a:extLst>
              </p:cNvPr>
              <p:cNvSpPr txBox="1"/>
              <p:nvPr/>
            </p:nvSpPr>
            <p:spPr>
              <a:xfrm>
                <a:off x="6326747" y="5244009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8" name="文本框 8">
                <a:extLst>
                  <a:ext uri="{FF2B5EF4-FFF2-40B4-BE49-F238E27FC236}">
                    <a16:creationId xmlns:a16="http://schemas.microsoft.com/office/drawing/2014/main" id="{0BFB0ED5-E5DA-8370-9058-A0854E3F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47" y="5244009"/>
                <a:ext cx="55780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本框 8">
                <a:extLst>
                  <a:ext uri="{FF2B5EF4-FFF2-40B4-BE49-F238E27FC236}">
                    <a16:creationId xmlns:a16="http://schemas.microsoft.com/office/drawing/2014/main" id="{297E063C-8BE5-DA70-14DF-70660051FD70}"/>
                  </a:ext>
                </a:extLst>
              </p:cNvPr>
              <p:cNvSpPr txBox="1"/>
              <p:nvPr/>
            </p:nvSpPr>
            <p:spPr>
              <a:xfrm>
                <a:off x="6601648" y="5545500"/>
                <a:ext cx="315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9" name="文本框 8">
                <a:extLst>
                  <a:ext uri="{FF2B5EF4-FFF2-40B4-BE49-F238E27FC236}">
                    <a16:creationId xmlns:a16="http://schemas.microsoft.com/office/drawing/2014/main" id="{297E063C-8BE5-DA70-14DF-70660051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48" y="5545500"/>
                <a:ext cx="315660" cy="369332"/>
              </a:xfrm>
              <a:prstGeom prst="rect">
                <a:avLst/>
              </a:prstGeom>
              <a:blipFill>
                <a:blip r:embed="rId7"/>
                <a:stretch>
                  <a:fillRect r="-7692"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本框 8">
                <a:extLst>
                  <a:ext uri="{FF2B5EF4-FFF2-40B4-BE49-F238E27FC236}">
                    <a16:creationId xmlns:a16="http://schemas.microsoft.com/office/drawing/2014/main" id="{E51CA237-C459-7719-9E14-A44284F148AA}"/>
                  </a:ext>
                </a:extLst>
              </p:cNvPr>
              <p:cNvSpPr txBox="1"/>
              <p:nvPr/>
            </p:nvSpPr>
            <p:spPr>
              <a:xfrm>
                <a:off x="6837669" y="5820290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0" name="文本框 8">
                <a:extLst>
                  <a:ext uri="{FF2B5EF4-FFF2-40B4-BE49-F238E27FC236}">
                    <a16:creationId xmlns:a16="http://schemas.microsoft.com/office/drawing/2014/main" id="{E51CA237-C459-7719-9E14-A44284F1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69" y="5820290"/>
                <a:ext cx="5578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Right Brace 180">
            <a:extLst>
              <a:ext uri="{FF2B5EF4-FFF2-40B4-BE49-F238E27FC236}">
                <a16:creationId xmlns:a16="http://schemas.microsoft.com/office/drawing/2014/main" id="{8BA5F011-DEE4-11B4-DEFC-0C7195108AF3}"/>
              </a:ext>
            </a:extLst>
          </p:cNvPr>
          <p:cNvSpPr/>
          <p:nvPr/>
        </p:nvSpPr>
        <p:spPr bwMode="auto">
          <a:xfrm rot="18866946" flipH="1">
            <a:off x="6810731" y="5383375"/>
            <a:ext cx="225584" cy="42114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2" name="Right Brace 181">
            <a:extLst>
              <a:ext uri="{FF2B5EF4-FFF2-40B4-BE49-F238E27FC236}">
                <a16:creationId xmlns:a16="http://schemas.microsoft.com/office/drawing/2014/main" id="{A90B0085-AC47-B1D8-768B-03378D216892}"/>
              </a:ext>
            </a:extLst>
          </p:cNvPr>
          <p:cNvSpPr/>
          <p:nvPr/>
        </p:nvSpPr>
        <p:spPr bwMode="auto">
          <a:xfrm rot="18866946" flipH="1">
            <a:off x="7169984" y="5665339"/>
            <a:ext cx="225584" cy="57650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3" name="Right Brace 182">
            <a:extLst>
              <a:ext uri="{FF2B5EF4-FFF2-40B4-BE49-F238E27FC236}">
                <a16:creationId xmlns:a16="http://schemas.microsoft.com/office/drawing/2014/main" id="{0CB088BD-6C70-21D1-300A-1B13CFE0FC19}"/>
              </a:ext>
            </a:extLst>
          </p:cNvPr>
          <p:cNvSpPr/>
          <p:nvPr/>
        </p:nvSpPr>
        <p:spPr bwMode="auto">
          <a:xfrm rot="18866946" flipH="1">
            <a:off x="7559571" y="6073360"/>
            <a:ext cx="225584" cy="50491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cxnSp>
        <p:nvCxnSpPr>
          <p:cNvPr id="189" name="直线连接符 16">
            <a:extLst>
              <a:ext uri="{FF2B5EF4-FFF2-40B4-BE49-F238E27FC236}">
                <a16:creationId xmlns:a16="http://schemas.microsoft.com/office/drawing/2014/main" id="{87019826-7855-1569-56F6-6D5102E1E06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00192" y="5828524"/>
            <a:ext cx="2016224" cy="6083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线箭头连接符 27">
            <a:extLst>
              <a:ext uri="{FF2B5EF4-FFF2-40B4-BE49-F238E27FC236}">
                <a16:creationId xmlns:a16="http://schemas.microsoft.com/office/drawing/2014/main" id="{619EFEF0-16EB-3A7E-4988-67FD5D74D43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82930" y="5568443"/>
            <a:ext cx="131640" cy="3036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文本框 8">
                <a:extLst>
                  <a:ext uri="{FF2B5EF4-FFF2-40B4-BE49-F238E27FC236}">
                    <a16:creationId xmlns:a16="http://schemas.microsoft.com/office/drawing/2014/main" id="{55D2BCAE-4ADB-2DAC-03F1-4BF103B3956B}"/>
                  </a:ext>
                </a:extLst>
              </p:cNvPr>
              <p:cNvSpPr txBox="1"/>
              <p:nvPr/>
            </p:nvSpPr>
            <p:spPr>
              <a:xfrm>
                <a:off x="7221455" y="6242696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6" name="文本框 8">
                <a:extLst>
                  <a:ext uri="{FF2B5EF4-FFF2-40B4-BE49-F238E27FC236}">
                    <a16:creationId xmlns:a16="http://schemas.microsoft.com/office/drawing/2014/main" id="{55D2BCAE-4ADB-2DAC-03F1-4BF103B39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55" y="6242696"/>
                <a:ext cx="557809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Sweeping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97808"/>
                <a:ext cx="6625000" cy="1583288"/>
              </a:xfrm>
            </p:spPr>
            <p:txBody>
              <a:bodyPr/>
              <a:lstStyle/>
              <a:p>
                <a:r>
                  <a:rPr lang="en-US" altLang="zh-CN" sz="24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Conduct a sweep along the utility space to find qualified partitions.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Arial"/>
                  <a:ea typeface="Microsoft YaHei UI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186548-6AE9-EEA1-D28E-530F61DC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97808"/>
                <a:ext cx="6625000" cy="1583288"/>
              </a:xfrm>
              <a:blipFill>
                <a:blip r:embed="rId3"/>
                <a:stretch>
                  <a:fillRect l="-192" t="-32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直线箭头连接符 2">
            <a:extLst>
              <a:ext uri="{FF2B5EF4-FFF2-40B4-BE49-F238E27FC236}">
                <a16:creationId xmlns:a16="http://schemas.microsoft.com/office/drawing/2014/main" id="{BFF741DE-3505-33DF-7F75-3092EAD624AC}"/>
              </a:ext>
            </a:extLst>
          </p:cNvPr>
          <p:cNvCxnSpPr/>
          <p:nvPr/>
        </p:nvCxnSpPr>
        <p:spPr bwMode="auto">
          <a:xfrm>
            <a:off x="3203848" y="6165304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直线箭头连接符 5">
            <a:extLst>
              <a:ext uri="{FF2B5EF4-FFF2-40B4-BE49-F238E27FC236}">
                <a16:creationId xmlns:a16="http://schemas.microsoft.com/office/drawing/2014/main" id="{A68ABD7F-43C4-B58A-D6E8-31D32331981A}"/>
              </a:ext>
            </a:extLst>
          </p:cNvPr>
          <p:cNvCxnSpPr/>
          <p:nvPr/>
        </p:nvCxnSpPr>
        <p:spPr bwMode="auto">
          <a:xfrm flipV="1">
            <a:off x="3491880" y="4239332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本框 8">
                <a:extLst>
                  <a:ext uri="{FF2B5EF4-FFF2-40B4-BE49-F238E27FC236}">
                    <a16:creationId xmlns:a16="http://schemas.microsoft.com/office/drawing/2014/main" id="{EE1A19EE-FF44-04BA-EB04-06ED43361713}"/>
                  </a:ext>
                </a:extLst>
              </p:cNvPr>
              <p:cNvSpPr txBox="1"/>
              <p:nvPr/>
            </p:nvSpPr>
            <p:spPr>
              <a:xfrm>
                <a:off x="2988862" y="4239332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0" name="文本框 8">
                <a:extLst>
                  <a:ext uri="{FF2B5EF4-FFF2-40B4-BE49-F238E27FC236}">
                    <a16:creationId xmlns:a16="http://schemas.microsoft.com/office/drawing/2014/main" id="{EE1A19EE-FF44-04BA-EB04-06ED43361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62" y="4239332"/>
                <a:ext cx="557809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本框 10">
                <a:extLst>
                  <a:ext uri="{FF2B5EF4-FFF2-40B4-BE49-F238E27FC236}">
                    <a16:creationId xmlns:a16="http://schemas.microsoft.com/office/drawing/2014/main" id="{1FC48963-4904-157B-A558-F2FEB022BF09}"/>
                  </a:ext>
                </a:extLst>
              </p:cNvPr>
              <p:cNvSpPr txBox="1"/>
              <p:nvPr/>
            </p:nvSpPr>
            <p:spPr>
              <a:xfrm>
                <a:off x="5055479" y="6171027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1" name="文本框 10">
                <a:extLst>
                  <a:ext uri="{FF2B5EF4-FFF2-40B4-BE49-F238E27FC236}">
                    <a16:creationId xmlns:a16="http://schemas.microsoft.com/office/drawing/2014/main" id="{1FC48963-4904-157B-A558-F2FEB022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479" y="6171027"/>
                <a:ext cx="5578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直线连接符 7">
            <a:extLst>
              <a:ext uri="{FF2B5EF4-FFF2-40B4-BE49-F238E27FC236}">
                <a16:creationId xmlns:a16="http://schemas.microsoft.com/office/drawing/2014/main" id="{056AAE55-8065-698D-BBAB-4FA788C67CE3}"/>
              </a:ext>
            </a:extLst>
          </p:cNvPr>
          <p:cNvCxnSpPr/>
          <p:nvPr/>
        </p:nvCxnSpPr>
        <p:spPr bwMode="auto">
          <a:xfrm>
            <a:off x="3491880" y="4509120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直线连接符 22">
            <a:extLst>
              <a:ext uri="{FF2B5EF4-FFF2-40B4-BE49-F238E27FC236}">
                <a16:creationId xmlns:a16="http://schemas.microsoft.com/office/drawing/2014/main" id="{7C192CD1-035B-DC92-44D3-CEA2C745B190}"/>
              </a:ext>
            </a:extLst>
          </p:cNvPr>
          <p:cNvCxnSpPr>
            <a:cxnSpLocks/>
          </p:cNvCxnSpPr>
          <p:nvPr/>
        </p:nvCxnSpPr>
        <p:spPr bwMode="auto">
          <a:xfrm flipV="1">
            <a:off x="3402655" y="4202430"/>
            <a:ext cx="467752" cy="22659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直线箭头连接符 21">
            <a:extLst>
              <a:ext uri="{FF2B5EF4-FFF2-40B4-BE49-F238E27FC236}">
                <a16:creationId xmlns:a16="http://schemas.microsoft.com/office/drawing/2014/main" id="{80D00414-F079-B8E1-3B3B-54BCBDE18B07}"/>
              </a:ext>
            </a:extLst>
          </p:cNvPr>
          <p:cNvCxnSpPr/>
          <p:nvPr/>
        </p:nvCxnSpPr>
        <p:spPr bwMode="auto">
          <a:xfrm>
            <a:off x="3863089" y="4286151"/>
            <a:ext cx="326614" cy="109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直线连接符 11">
            <a:extLst>
              <a:ext uri="{FF2B5EF4-FFF2-40B4-BE49-F238E27FC236}">
                <a16:creationId xmlns:a16="http://schemas.microsoft.com/office/drawing/2014/main" id="{4A30989B-50D1-BE12-EF9B-C426C6E257CA}"/>
              </a:ext>
            </a:extLst>
          </p:cNvPr>
          <p:cNvCxnSpPr/>
          <p:nvPr/>
        </p:nvCxnSpPr>
        <p:spPr bwMode="auto">
          <a:xfrm flipV="1">
            <a:off x="3353537" y="4385698"/>
            <a:ext cx="1052736" cy="20040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线箭头连接符 15">
            <a:extLst>
              <a:ext uri="{FF2B5EF4-FFF2-40B4-BE49-F238E27FC236}">
                <a16:creationId xmlns:a16="http://schemas.microsoft.com/office/drawing/2014/main" id="{43D31F29-EAAC-4703-086C-D98E3A3B399F}"/>
              </a:ext>
            </a:extLst>
          </p:cNvPr>
          <p:cNvCxnSpPr/>
          <p:nvPr/>
        </p:nvCxnSpPr>
        <p:spPr bwMode="auto">
          <a:xfrm>
            <a:off x="4298294" y="4628423"/>
            <a:ext cx="301385" cy="192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线连接符 16">
            <a:extLst>
              <a:ext uri="{FF2B5EF4-FFF2-40B4-BE49-F238E27FC236}">
                <a16:creationId xmlns:a16="http://schemas.microsoft.com/office/drawing/2014/main" id="{663FCA69-290F-B53F-A7CF-2B40AA7DABE1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3848" y="4857881"/>
            <a:ext cx="1746682" cy="1520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直线箭头连接符 27">
            <a:extLst>
              <a:ext uri="{FF2B5EF4-FFF2-40B4-BE49-F238E27FC236}">
                <a16:creationId xmlns:a16="http://schemas.microsoft.com/office/drawing/2014/main" id="{6B7B0EAA-F750-0C1E-4A5E-8CEC29133B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11797" y="4655363"/>
            <a:ext cx="270320" cy="265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Right Brace 174">
            <a:extLst>
              <a:ext uri="{FF2B5EF4-FFF2-40B4-BE49-F238E27FC236}">
                <a16:creationId xmlns:a16="http://schemas.microsoft.com/office/drawing/2014/main" id="{2B022C1E-A74B-D1BC-D30B-F554FD511949}"/>
              </a:ext>
            </a:extLst>
          </p:cNvPr>
          <p:cNvSpPr/>
          <p:nvPr/>
        </p:nvSpPr>
        <p:spPr bwMode="auto">
          <a:xfrm rot="18866946" flipH="1">
            <a:off x="3439183" y="4553539"/>
            <a:ext cx="225584" cy="359620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本框 8">
                <a:extLst>
                  <a:ext uri="{FF2B5EF4-FFF2-40B4-BE49-F238E27FC236}">
                    <a16:creationId xmlns:a16="http://schemas.microsoft.com/office/drawing/2014/main" id="{C04E2DA5-78A1-9362-6C9F-79B95622ED52}"/>
                  </a:ext>
                </a:extLst>
              </p:cNvPr>
              <p:cNvSpPr txBox="1"/>
              <p:nvPr/>
            </p:nvSpPr>
            <p:spPr>
              <a:xfrm>
                <a:off x="3108379" y="4657816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6" name="文本框 8">
                <a:extLst>
                  <a:ext uri="{FF2B5EF4-FFF2-40B4-BE49-F238E27FC236}">
                    <a16:creationId xmlns:a16="http://schemas.microsoft.com/office/drawing/2014/main" id="{C04E2DA5-78A1-9362-6C9F-79B95622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379" y="4657816"/>
                <a:ext cx="557809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ight Brace 176">
            <a:extLst>
              <a:ext uri="{FF2B5EF4-FFF2-40B4-BE49-F238E27FC236}">
                <a16:creationId xmlns:a16="http://schemas.microsoft.com/office/drawing/2014/main" id="{9201CB62-B69F-069B-3E88-F811791DEDDA}"/>
              </a:ext>
            </a:extLst>
          </p:cNvPr>
          <p:cNvSpPr/>
          <p:nvPr/>
        </p:nvSpPr>
        <p:spPr bwMode="auto">
          <a:xfrm rot="18866946" flipH="1">
            <a:off x="3725629" y="4788891"/>
            <a:ext cx="227232" cy="441077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文本框 8">
                <a:extLst>
                  <a:ext uri="{FF2B5EF4-FFF2-40B4-BE49-F238E27FC236}">
                    <a16:creationId xmlns:a16="http://schemas.microsoft.com/office/drawing/2014/main" id="{0BFB0ED5-E5DA-8370-9058-A0854E3F15E1}"/>
                  </a:ext>
                </a:extLst>
              </p:cNvPr>
              <p:cNvSpPr txBox="1"/>
              <p:nvPr/>
            </p:nvSpPr>
            <p:spPr>
              <a:xfrm>
                <a:off x="3518435" y="4968557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8" name="文本框 8">
                <a:extLst>
                  <a:ext uri="{FF2B5EF4-FFF2-40B4-BE49-F238E27FC236}">
                    <a16:creationId xmlns:a16="http://schemas.microsoft.com/office/drawing/2014/main" id="{0BFB0ED5-E5DA-8370-9058-A0854E3F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435" y="4968557"/>
                <a:ext cx="5578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本框 8">
                <a:extLst>
                  <a:ext uri="{FF2B5EF4-FFF2-40B4-BE49-F238E27FC236}">
                    <a16:creationId xmlns:a16="http://schemas.microsoft.com/office/drawing/2014/main" id="{297E063C-8BE5-DA70-14DF-70660051FD70}"/>
                  </a:ext>
                </a:extLst>
              </p:cNvPr>
              <p:cNvSpPr txBox="1"/>
              <p:nvPr/>
            </p:nvSpPr>
            <p:spPr>
              <a:xfrm>
                <a:off x="3793336" y="5270048"/>
                <a:ext cx="315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9" name="文本框 8">
                <a:extLst>
                  <a:ext uri="{FF2B5EF4-FFF2-40B4-BE49-F238E27FC236}">
                    <a16:creationId xmlns:a16="http://schemas.microsoft.com/office/drawing/2014/main" id="{297E063C-8BE5-DA70-14DF-70660051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336" y="5270048"/>
                <a:ext cx="315660" cy="369332"/>
              </a:xfrm>
              <a:prstGeom prst="rect">
                <a:avLst/>
              </a:prstGeom>
              <a:blipFill>
                <a:blip r:embed="rId8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本框 8">
                <a:extLst>
                  <a:ext uri="{FF2B5EF4-FFF2-40B4-BE49-F238E27FC236}">
                    <a16:creationId xmlns:a16="http://schemas.microsoft.com/office/drawing/2014/main" id="{E51CA237-C459-7719-9E14-A44284F148AA}"/>
                  </a:ext>
                </a:extLst>
              </p:cNvPr>
              <p:cNvSpPr txBox="1"/>
              <p:nvPr/>
            </p:nvSpPr>
            <p:spPr>
              <a:xfrm>
                <a:off x="4029357" y="5544838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0" name="文本框 8">
                <a:extLst>
                  <a:ext uri="{FF2B5EF4-FFF2-40B4-BE49-F238E27FC236}">
                    <a16:creationId xmlns:a16="http://schemas.microsoft.com/office/drawing/2014/main" id="{E51CA237-C459-7719-9E14-A44284F1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57" y="5544838"/>
                <a:ext cx="557809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Right Brace 180">
            <a:extLst>
              <a:ext uri="{FF2B5EF4-FFF2-40B4-BE49-F238E27FC236}">
                <a16:creationId xmlns:a16="http://schemas.microsoft.com/office/drawing/2014/main" id="{8BA5F011-DEE4-11B4-DEFC-0C7195108AF3}"/>
              </a:ext>
            </a:extLst>
          </p:cNvPr>
          <p:cNvSpPr/>
          <p:nvPr/>
        </p:nvSpPr>
        <p:spPr bwMode="auto">
          <a:xfrm rot="18866946" flipH="1">
            <a:off x="4002419" y="5107923"/>
            <a:ext cx="225584" cy="42114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2" name="Right Brace 181">
            <a:extLst>
              <a:ext uri="{FF2B5EF4-FFF2-40B4-BE49-F238E27FC236}">
                <a16:creationId xmlns:a16="http://schemas.microsoft.com/office/drawing/2014/main" id="{A90B0085-AC47-B1D8-768B-03378D216892}"/>
              </a:ext>
            </a:extLst>
          </p:cNvPr>
          <p:cNvSpPr/>
          <p:nvPr/>
        </p:nvSpPr>
        <p:spPr bwMode="auto">
          <a:xfrm rot="18866946" flipH="1">
            <a:off x="4361672" y="5389887"/>
            <a:ext cx="225584" cy="57650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83" name="Right Brace 182">
            <a:extLst>
              <a:ext uri="{FF2B5EF4-FFF2-40B4-BE49-F238E27FC236}">
                <a16:creationId xmlns:a16="http://schemas.microsoft.com/office/drawing/2014/main" id="{0CB088BD-6C70-21D1-300A-1B13CFE0FC19}"/>
              </a:ext>
            </a:extLst>
          </p:cNvPr>
          <p:cNvSpPr/>
          <p:nvPr/>
        </p:nvSpPr>
        <p:spPr bwMode="auto">
          <a:xfrm rot="18866946" flipH="1">
            <a:off x="4751259" y="5797908"/>
            <a:ext cx="225584" cy="504912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cxnSp>
        <p:nvCxnSpPr>
          <p:cNvPr id="189" name="直线连接符 16">
            <a:extLst>
              <a:ext uri="{FF2B5EF4-FFF2-40B4-BE49-F238E27FC236}">
                <a16:creationId xmlns:a16="http://schemas.microsoft.com/office/drawing/2014/main" id="{87019826-7855-1569-56F6-6D5102E1E06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91880" y="5553072"/>
            <a:ext cx="2016224" cy="6083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线箭头连接符 27">
            <a:extLst>
              <a:ext uri="{FF2B5EF4-FFF2-40B4-BE49-F238E27FC236}">
                <a16:creationId xmlns:a16="http://schemas.microsoft.com/office/drawing/2014/main" id="{619EFEF0-16EB-3A7E-4988-67FD5D74D43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74618" y="5292991"/>
            <a:ext cx="131640" cy="3036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文本框 8">
                <a:extLst>
                  <a:ext uri="{FF2B5EF4-FFF2-40B4-BE49-F238E27FC236}">
                    <a16:creationId xmlns:a16="http://schemas.microsoft.com/office/drawing/2014/main" id="{55D2BCAE-4ADB-2DAC-03F1-4BF103B3956B}"/>
                  </a:ext>
                </a:extLst>
              </p:cNvPr>
              <p:cNvSpPr txBox="1"/>
              <p:nvPr/>
            </p:nvSpPr>
            <p:spPr>
              <a:xfrm>
                <a:off x="4413143" y="5967244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6" name="文本框 8">
                <a:extLst>
                  <a:ext uri="{FF2B5EF4-FFF2-40B4-BE49-F238E27FC236}">
                    <a16:creationId xmlns:a16="http://schemas.microsoft.com/office/drawing/2014/main" id="{55D2BCAE-4ADB-2DAC-03F1-4BF103B39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43" y="5967244"/>
                <a:ext cx="557809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8A30A-FE21-6C4D-82DD-5EC454DA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017712"/>
                <a:ext cx="7200800" cy="4625975"/>
              </a:xfrm>
            </p:spPr>
            <p:txBody>
              <a:bodyPr/>
              <a:lstStyle/>
              <a:p>
                <a:r>
                  <a:rPr lang="en-US" sz="2400" dirty="0"/>
                  <a:t>Motivating examples</a:t>
                </a:r>
              </a:p>
              <a:p>
                <a:pPr lvl="1"/>
                <a:endParaRPr lang="en-US" sz="2000" u="sng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lvl="1"/>
                <a:endParaRPr lang="en-US" sz="2000" u="sng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lvl="1"/>
                <a:endParaRPr lang="en-US" sz="2000" u="sng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lvl="1"/>
                <a:endParaRPr lang="en-US" sz="2000" u="sng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marL="457200" lvl="1" indent="0" algn="just">
                  <a:buNone/>
                </a:pPr>
                <a:endParaRPr lang="en-US" sz="1600" u="sng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lvl="1" algn="just"/>
                <a:endParaRPr lang="en-US" sz="1600" u="sng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lvl="1" algn="just"/>
                <a:r>
                  <a:rPr lang="en-US" sz="1600" u="sng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Tourism</a:t>
                </a:r>
                <a:r>
                  <a:rPr lang="en-US" sz="1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: A tour operator wants to estimate the popularity of a new vacation package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𝒒</m:t>
                    </m:r>
                    <m:r>
                      <a:rPr lang="en-US" sz="1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based on the current existing vacation packages. </a:t>
                </a:r>
              </a:p>
              <a:p>
                <a:pPr lvl="1" algn="just"/>
                <a:r>
                  <a:rPr lang="en-US" sz="1600" u="sng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Movie</a:t>
                </a:r>
                <a:r>
                  <a:rPr lang="en-US" sz="1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: A streaming provider expects to estimate viewership demand of a new movie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𝒒</m:t>
                    </m:r>
                    <m:r>
                      <a:rPr lang="en-US" sz="1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according to the current movies in the market. </a:t>
                </a:r>
                <a:endParaRPr lang="en-US" sz="1600" b="1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7B81E6-048E-2349-B11A-867C6EE1F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017712"/>
                <a:ext cx="7200800" cy="4625975"/>
              </a:xfrm>
              <a:blipFill>
                <a:blip r:embed="rId3"/>
                <a:stretch>
                  <a:fillRect l="-176" t="-820" r="-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07007-4A1C-4B44-8CAB-00B92999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F8381C-2E5A-7FA0-56F5-B33189386162}"/>
              </a:ext>
            </a:extLst>
          </p:cNvPr>
          <p:cNvGrpSpPr/>
          <p:nvPr/>
        </p:nvGrpSpPr>
        <p:grpSpPr>
          <a:xfrm>
            <a:off x="1595281" y="2623810"/>
            <a:ext cx="2162468" cy="1810977"/>
            <a:chOff x="3026616" y="2689152"/>
            <a:chExt cx="2162468" cy="1810977"/>
          </a:xfrm>
        </p:grpSpPr>
        <p:pic>
          <p:nvPicPr>
            <p:cNvPr id="8" name="Picture 7" descr="A map of different countries/regions with ships&#10;&#10;Description automatically generated">
              <a:extLst>
                <a:ext uri="{FF2B5EF4-FFF2-40B4-BE49-F238E27FC236}">
                  <a16:creationId xmlns:a16="http://schemas.microsoft.com/office/drawing/2014/main" id="{2E99A514-23A9-ADAE-EF5F-CC5E88F00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026616" y="2689152"/>
              <a:ext cx="2162468" cy="144164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069118-EC47-6D99-1A0A-2AAC41780D4B}"/>
                </a:ext>
              </a:extLst>
            </p:cNvPr>
            <p:cNvSpPr txBox="1"/>
            <p:nvPr/>
          </p:nvSpPr>
          <p:spPr>
            <a:xfrm>
              <a:off x="3231333" y="4130797"/>
              <a:ext cx="16051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ea typeface="Microsoft YaHei UI"/>
                </a:rPr>
                <a:t>Tourism</a:t>
              </a:r>
              <a:endParaRPr lang="en-C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CECD95-B61F-09BE-0D64-B2F33C980F28}"/>
              </a:ext>
            </a:extLst>
          </p:cNvPr>
          <p:cNvGrpSpPr/>
          <p:nvPr/>
        </p:nvGrpSpPr>
        <p:grpSpPr>
          <a:xfrm>
            <a:off x="4860032" y="2623810"/>
            <a:ext cx="3013596" cy="1813302"/>
            <a:chOff x="5605780" y="2689152"/>
            <a:chExt cx="3013596" cy="1813302"/>
          </a:xfrm>
        </p:grpSpPr>
        <p:pic>
          <p:nvPicPr>
            <p:cNvPr id="11" name="Picture 10" descr="A screenshot of a movie&#10;&#10;Description automatically generated">
              <a:extLst>
                <a:ext uri="{FF2B5EF4-FFF2-40B4-BE49-F238E27FC236}">
                  <a16:creationId xmlns:a16="http://schemas.microsoft.com/office/drawing/2014/main" id="{3E0500C6-C848-8873-9F74-4C305E52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605780" y="2689152"/>
              <a:ext cx="3013596" cy="14424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1781A7-4798-CE29-8EB0-B5D39CBDA2DC}"/>
                </a:ext>
              </a:extLst>
            </p:cNvPr>
            <p:cNvSpPr txBox="1"/>
            <p:nvPr/>
          </p:nvSpPr>
          <p:spPr>
            <a:xfrm>
              <a:off x="6310010" y="4133122"/>
              <a:ext cx="16051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ea typeface="Microsoft YaHei UI"/>
                </a:rPr>
                <a:t>Movie</a:t>
              </a:r>
              <a:endParaRPr lang="en-CN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362">
                <a:extLst>
                  <a:ext uri="{FF2B5EF4-FFF2-40B4-BE49-F238E27FC236}">
                    <a16:creationId xmlns:a16="http://schemas.microsoft.com/office/drawing/2014/main" id="{66CD920F-3559-FA82-A28E-312152FA534B}"/>
                  </a:ext>
                </a:extLst>
              </p:cNvPr>
              <p:cNvSpPr/>
              <p:nvPr/>
            </p:nvSpPr>
            <p:spPr>
              <a:xfrm>
                <a:off x="1119071" y="5783042"/>
                <a:ext cx="3803930" cy="646331"/>
              </a:xfrm>
              <a:prstGeom prst="rect">
                <a:avLst/>
              </a:prstGeom>
              <a:solidFill>
                <a:srgbClr val="FFEBEB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Problem</a:t>
                </a:r>
                <a:endParaRPr lang="en-US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How to find all users who prefer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? </a:t>
                </a:r>
              </a:p>
            </p:txBody>
          </p:sp>
        </mc:Choice>
        <mc:Fallback>
          <p:sp>
            <p:nvSpPr>
              <p:cNvPr id="25" name="Rectangle 362">
                <a:extLst>
                  <a:ext uri="{FF2B5EF4-FFF2-40B4-BE49-F238E27FC236}">
                    <a16:creationId xmlns:a16="http://schemas.microsoft.com/office/drawing/2014/main" id="{66CD920F-3559-FA82-A28E-312152FA5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71" y="5783042"/>
                <a:ext cx="3803930" cy="646331"/>
              </a:xfrm>
              <a:prstGeom prst="rect">
                <a:avLst/>
              </a:prstGeom>
              <a:blipFill>
                <a:blip r:embed="rId8"/>
                <a:stretch>
                  <a:fillRect t="-1852" r="-1316" b="-11111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AutoShape 5">
                <a:extLst>
                  <a:ext uri="{FF2B5EF4-FFF2-40B4-BE49-F238E27FC236}">
                    <a16:creationId xmlns:a16="http://schemas.microsoft.com/office/drawing/2014/main" id="{02736E98-8F97-662E-14B1-B0F2CD07B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398" y="5679925"/>
                <a:ext cx="3657852" cy="369332"/>
              </a:xfrm>
              <a:prstGeom prst="wedgeRoundRectCallout">
                <a:avLst>
                  <a:gd name="adj1" fmla="val -63082"/>
                  <a:gd name="adj2" fmla="val 5553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/>
                  <a:t>How to define “a user prefers </a:t>
                </a:r>
                <a14:m>
                  <m:oMath xmlns:m="http://schemas.openxmlformats.org/officeDocument/2006/math">
                    <m:r>
                      <a:rPr lang="en-US" altLang="zh-TW" sz="1800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1800" dirty="0"/>
                  <a:t>”?</a:t>
                </a:r>
              </a:p>
            </p:txBody>
          </p:sp>
        </mc:Choice>
        <mc:Fallback xmlns="">
          <p:sp>
            <p:nvSpPr>
              <p:cNvPr id="26" name="AutoShape 5">
                <a:extLst>
                  <a:ext uri="{FF2B5EF4-FFF2-40B4-BE49-F238E27FC236}">
                    <a16:creationId xmlns:a16="http://schemas.microsoft.com/office/drawing/2014/main" id="{02736E98-8F97-662E-14B1-B0F2CD07B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2398" y="5679925"/>
                <a:ext cx="3657852" cy="369332"/>
              </a:xfrm>
              <a:prstGeom prst="wedgeRoundRectCallout">
                <a:avLst>
                  <a:gd name="adj1" fmla="val -63082"/>
                  <a:gd name="adj2" fmla="val 55539"/>
                  <a:gd name="adj3" fmla="val 16667"/>
                </a:avLst>
              </a:prstGeom>
              <a:blipFill>
                <a:blip r:embed="rId9"/>
                <a:stretch>
                  <a:fillRect b="-1764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B05D546-231B-85D2-138E-8A010012915A}"/>
              </a:ext>
            </a:extLst>
          </p:cNvPr>
          <p:cNvSpPr/>
          <p:nvPr/>
        </p:nvSpPr>
        <p:spPr bwMode="auto">
          <a:xfrm>
            <a:off x="3783419" y="6049257"/>
            <a:ext cx="720080" cy="35596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4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E-PT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186548-6AE9-EEA1-D28E-530F61D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97808"/>
            <a:ext cx="6840760" cy="1583288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Microsoft YaHei UI"/>
                <a:cs typeface="+mn-cs"/>
              </a:rPr>
              <a:t>Build a P-Tree to index the partitions in the utility space.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zh-HK" sz="2400" dirty="0">
                <a:solidFill>
                  <a:srgbClr val="000000"/>
                </a:solidFill>
                <a:latin typeface="Arial"/>
                <a:ea typeface="Microsoft YaHei UI"/>
                <a:cs typeface="+mn-cs"/>
              </a:rPr>
              <a:t>Find qualified partitions based on the leaves.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9B62D7-5917-109B-6EE2-59A7E2E0DDC5}"/>
              </a:ext>
            </a:extLst>
          </p:cNvPr>
          <p:cNvGrpSpPr/>
          <p:nvPr/>
        </p:nvGrpSpPr>
        <p:grpSpPr>
          <a:xfrm>
            <a:off x="402428" y="3429000"/>
            <a:ext cx="3715182" cy="1979975"/>
            <a:chOff x="15954155" y="16077145"/>
            <a:chExt cx="3715182" cy="1979975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B08C960B-5609-4319-1D58-9ACDF489E001}"/>
                </a:ext>
              </a:extLst>
            </p:cNvPr>
            <p:cNvSpPr/>
            <p:nvPr/>
          </p:nvSpPr>
          <p:spPr>
            <a:xfrm>
              <a:off x="15954155" y="16078512"/>
              <a:ext cx="3017382" cy="1960321"/>
            </a:xfrm>
            <a:prstGeom prst="triangle">
              <a:avLst/>
            </a:prstGeom>
            <a:solidFill>
              <a:srgbClr val="EDED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2980939-1EA4-8EFE-85F0-0A82B71D808B}"/>
                </a:ext>
              </a:extLst>
            </p:cNvPr>
            <p:cNvSpPr/>
            <p:nvPr/>
          </p:nvSpPr>
          <p:spPr>
            <a:xfrm>
              <a:off x="16711791" y="16077145"/>
              <a:ext cx="1489756" cy="973963"/>
            </a:xfrm>
            <a:prstGeom prst="triangle">
              <a:avLst>
                <a:gd name="adj" fmla="val 50000"/>
              </a:avLst>
            </a:prstGeom>
            <a:solidFill>
              <a:srgbClr val="EBFF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FECD0F7F-7E92-E7DF-8A85-383E34BCE972}"/>
                </a:ext>
              </a:extLst>
            </p:cNvPr>
            <p:cNvSpPr/>
            <p:nvPr/>
          </p:nvSpPr>
          <p:spPr>
            <a:xfrm>
              <a:off x="16341969" y="17075811"/>
              <a:ext cx="2228253" cy="497170"/>
            </a:xfrm>
            <a:prstGeom prst="trapezoid">
              <a:avLst>
                <a:gd name="adj" fmla="val 77240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80CAB72C-20E2-9210-3A60-80F54EA02722}"/>
                </a:ext>
              </a:extLst>
            </p:cNvPr>
            <p:cNvSpPr/>
            <p:nvPr/>
          </p:nvSpPr>
          <p:spPr>
            <a:xfrm rot="640949">
              <a:off x="16397518" y="17206777"/>
              <a:ext cx="2601834" cy="570130"/>
            </a:xfrm>
            <a:prstGeom prst="triangle">
              <a:avLst>
                <a:gd name="adj" fmla="val 74818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29AB66-74C8-7D0D-0468-737F70CE5327}"/>
                </a:ext>
              </a:extLst>
            </p:cNvPr>
            <p:cNvCxnSpPr>
              <a:cxnSpLocks/>
            </p:cNvCxnSpPr>
            <p:nvPr/>
          </p:nvCxnSpPr>
          <p:spPr>
            <a:xfrm>
              <a:off x="16088493" y="17051108"/>
              <a:ext cx="290284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E73AEC-9969-A724-1601-442271AC1B63}"/>
                </a:ext>
              </a:extLst>
            </p:cNvPr>
            <p:cNvCxnSpPr>
              <a:cxnSpLocks/>
            </p:cNvCxnSpPr>
            <p:nvPr/>
          </p:nvCxnSpPr>
          <p:spPr>
            <a:xfrm>
              <a:off x="15997318" y="17495664"/>
              <a:ext cx="3116884" cy="5614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503">
                  <a:extLst>
                    <a:ext uri="{FF2B5EF4-FFF2-40B4-BE49-F238E27FC236}">
                      <a16:creationId xmlns:a16="http://schemas.microsoft.com/office/drawing/2014/main" id="{BC2B1225-CA37-A09B-5020-C708DD8F3213}"/>
                    </a:ext>
                  </a:extLst>
                </p:cNvPr>
                <p:cNvSpPr txBox="1"/>
                <p:nvPr/>
              </p:nvSpPr>
              <p:spPr>
                <a:xfrm>
                  <a:off x="18656222" y="16668374"/>
                  <a:ext cx="934672" cy="3943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503">
                  <a:extLst>
                    <a:ext uri="{FF2B5EF4-FFF2-40B4-BE49-F238E27FC236}">
                      <a16:creationId xmlns:a16="http://schemas.microsoft.com/office/drawing/2014/main" id="{BC2B1225-CA37-A09B-5020-C708DD8F3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6222" y="16668374"/>
                  <a:ext cx="934672" cy="394339"/>
                </a:xfrm>
                <a:prstGeom prst="rect">
                  <a:avLst/>
                </a:prstGeom>
                <a:blipFill>
                  <a:blip r:embed="rId3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503">
                  <a:extLst>
                    <a:ext uri="{FF2B5EF4-FFF2-40B4-BE49-F238E27FC236}">
                      <a16:creationId xmlns:a16="http://schemas.microsoft.com/office/drawing/2014/main" id="{5F47D8B5-60A9-BF45-56FE-CF4BCDDBA03C}"/>
                    </a:ext>
                  </a:extLst>
                </p:cNvPr>
                <p:cNvSpPr txBox="1"/>
                <p:nvPr/>
              </p:nvSpPr>
              <p:spPr>
                <a:xfrm>
                  <a:off x="18734665" y="17647357"/>
                  <a:ext cx="934672" cy="3943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503">
                  <a:extLst>
                    <a:ext uri="{FF2B5EF4-FFF2-40B4-BE49-F238E27FC236}">
                      <a16:creationId xmlns:a16="http://schemas.microsoft.com/office/drawing/2014/main" id="{5F47D8B5-60A9-BF45-56FE-CF4BCDDBA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34665" y="17647357"/>
                  <a:ext cx="934672" cy="394339"/>
                </a:xfrm>
                <a:prstGeom prst="rect">
                  <a:avLst/>
                </a:prstGeom>
                <a:blipFill>
                  <a:blip r:embed="rId4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503">
                  <a:extLst>
                    <a:ext uri="{FF2B5EF4-FFF2-40B4-BE49-F238E27FC236}">
                      <a16:creationId xmlns:a16="http://schemas.microsoft.com/office/drawing/2014/main" id="{29CC6280-BEFC-812C-75F2-FCB7CD502C26}"/>
                    </a:ext>
                  </a:extLst>
                </p:cNvPr>
                <p:cNvSpPr txBox="1"/>
                <p:nvPr/>
              </p:nvSpPr>
              <p:spPr>
                <a:xfrm>
                  <a:off x="16996404" y="16385918"/>
                  <a:ext cx="9346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503">
                  <a:extLst>
                    <a:ext uri="{FF2B5EF4-FFF2-40B4-BE49-F238E27FC236}">
                      <a16:creationId xmlns:a16="http://schemas.microsoft.com/office/drawing/2014/main" id="{29CC6280-BEFC-812C-75F2-FCB7CD502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6404" y="16385918"/>
                  <a:ext cx="934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503">
                  <a:extLst>
                    <a:ext uri="{FF2B5EF4-FFF2-40B4-BE49-F238E27FC236}">
                      <a16:creationId xmlns:a16="http://schemas.microsoft.com/office/drawing/2014/main" id="{8668FA63-D1EA-C353-A469-EFE0799543D9}"/>
                    </a:ext>
                  </a:extLst>
                </p:cNvPr>
                <p:cNvSpPr txBox="1"/>
                <p:nvPr/>
              </p:nvSpPr>
              <p:spPr>
                <a:xfrm>
                  <a:off x="17052514" y="17194972"/>
                  <a:ext cx="9346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503">
                  <a:extLst>
                    <a:ext uri="{FF2B5EF4-FFF2-40B4-BE49-F238E27FC236}">
                      <a16:creationId xmlns:a16="http://schemas.microsoft.com/office/drawing/2014/main" id="{8668FA63-D1EA-C353-A469-EFE079954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2514" y="17194972"/>
                  <a:ext cx="93467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503">
                  <a:extLst>
                    <a:ext uri="{FF2B5EF4-FFF2-40B4-BE49-F238E27FC236}">
                      <a16:creationId xmlns:a16="http://schemas.microsoft.com/office/drawing/2014/main" id="{1986F735-D71A-D6C3-0933-B5E6AC2643E1}"/>
                    </a:ext>
                  </a:extLst>
                </p:cNvPr>
                <p:cNvSpPr txBox="1"/>
                <p:nvPr/>
              </p:nvSpPr>
              <p:spPr>
                <a:xfrm>
                  <a:off x="16193216" y="17603636"/>
                  <a:ext cx="9346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503">
                  <a:extLst>
                    <a:ext uri="{FF2B5EF4-FFF2-40B4-BE49-F238E27FC236}">
                      <a16:creationId xmlns:a16="http://schemas.microsoft.com/office/drawing/2014/main" id="{1986F735-D71A-D6C3-0933-B5E6AC264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3216" y="17603636"/>
                  <a:ext cx="93467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7F436E4-6E13-F5BC-45A0-095B002936DA}"/>
                </a:ext>
              </a:extLst>
            </p:cNvPr>
            <p:cNvCxnSpPr>
              <a:cxnSpLocks/>
            </p:cNvCxnSpPr>
            <p:nvPr/>
          </p:nvCxnSpPr>
          <p:spPr>
            <a:xfrm>
              <a:off x="16250242" y="17039376"/>
              <a:ext cx="2555" cy="340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05514D-B8E9-DEE2-E403-266758E85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13888" y="17493642"/>
              <a:ext cx="64903" cy="382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7ED3A9-A5EC-B95D-9AF8-4B347303A638}"/>
              </a:ext>
            </a:extLst>
          </p:cNvPr>
          <p:cNvGrpSpPr/>
          <p:nvPr/>
        </p:nvGrpSpPr>
        <p:grpSpPr>
          <a:xfrm>
            <a:off x="4283968" y="3429000"/>
            <a:ext cx="4551626" cy="2066336"/>
            <a:chOff x="24910068" y="29345625"/>
            <a:chExt cx="4551626" cy="20663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F8EB409-1B58-3F10-BE70-DEBC29F53CB7}"/>
                </a:ext>
              </a:extLst>
            </p:cNvPr>
            <p:cNvGrpSpPr/>
            <p:nvPr/>
          </p:nvGrpSpPr>
          <p:grpSpPr>
            <a:xfrm>
              <a:off x="24910068" y="29345625"/>
              <a:ext cx="4166278" cy="2066336"/>
              <a:chOff x="24118077" y="15861159"/>
              <a:chExt cx="4364169" cy="2339459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56C04AD6-9FAE-C01D-8BAF-8C52336C11B2}"/>
                  </a:ext>
                </a:extLst>
              </p:cNvPr>
              <p:cNvSpPr/>
              <p:nvPr/>
            </p:nvSpPr>
            <p:spPr>
              <a:xfrm>
                <a:off x="25971802" y="15861159"/>
                <a:ext cx="1042889" cy="60385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Root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06F48D7F-96DD-CF0F-3BA3-3FC93A0611EB}"/>
                      </a:ext>
                    </a:extLst>
                  </p:cNvPr>
                  <p:cNvSpPr/>
                  <p:nvPr/>
                </p:nvSpPr>
                <p:spPr>
                  <a:xfrm>
                    <a:off x="24694030" y="16672061"/>
                    <a:ext cx="1042889" cy="603850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C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3" name="Rounded Rectangle 1732">
                    <a:extLst>
                      <a:ext uri="{FF2B5EF4-FFF2-40B4-BE49-F238E27FC236}">
                        <a16:creationId xmlns:a16="http://schemas.microsoft.com/office/drawing/2014/main" id="{BC093C56-84F7-A568-0587-6E4279B5D1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4030" y="16672061"/>
                    <a:ext cx="1042889" cy="603850"/>
                  </a:xfrm>
                  <a:prstGeom prst="roundRect">
                    <a:avLst/>
                  </a:prstGeom>
                  <a:blipFill>
                    <a:blip r:embed="rId95"/>
                    <a:stretch>
                      <a:fillRect b="-222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5BA57623-3A32-64A8-C370-33C679A5A847}"/>
                      </a:ext>
                    </a:extLst>
                  </p:cNvPr>
                  <p:cNvSpPr/>
                  <p:nvPr/>
                </p:nvSpPr>
                <p:spPr>
                  <a:xfrm>
                    <a:off x="26638901" y="16657771"/>
                    <a:ext cx="1386249" cy="603850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C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4" name="Rounded Rectangle 1733">
                    <a:extLst>
                      <a:ext uri="{FF2B5EF4-FFF2-40B4-BE49-F238E27FC236}">
                        <a16:creationId xmlns:a16="http://schemas.microsoft.com/office/drawing/2014/main" id="{E71F1E0C-923B-6510-8559-10DF9765D0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8901" y="16657771"/>
                    <a:ext cx="1386249" cy="603850"/>
                  </a:xfrm>
                  <a:prstGeom prst="roundRect">
                    <a:avLst/>
                  </a:prstGeom>
                  <a:blipFill>
                    <a:blip r:embed="rId96"/>
                    <a:stretch>
                      <a:fillRect b="-222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ounded Rectangle 24">
                    <a:extLst>
                      <a:ext uri="{FF2B5EF4-FFF2-40B4-BE49-F238E27FC236}">
                        <a16:creationId xmlns:a16="http://schemas.microsoft.com/office/drawing/2014/main" id="{CA53C913-D8CC-6139-A5F2-410CF86F3C00}"/>
                      </a:ext>
                    </a:extLst>
                  </p:cNvPr>
                  <p:cNvSpPr/>
                  <p:nvPr/>
                </p:nvSpPr>
                <p:spPr>
                  <a:xfrm>
                    <a:off x="26151437" y="17596768"/>
                    <a:ext cx="1042886" cy="603850"/>
                  </a:xfrm>
                  <a:prstGeom prst="round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C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5" name="Rounded Rectangle 1734">
                    <a:extLst>
                      <a:ext uri="{FF2B5EF4-FFF2-40B4-BE49-F238E27FC236}">
                        <a16:creationId xmlns:a16="http://schemas.microsoft.com/office/drawing/2014/main" id="{7A3A9892-0761-79AF-2181-4972F0E1EA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51437" y="17596768"/>
                    <a:ext cx="1042886" cy="603850"/>
                  </a:xfrm>
                  <a:prstGeom prst="roundRect">
                    <a:avLst/>
                  </a:prstGeom>
                  <a:blipFill>
                    <a:blip r:embed="rId97"/>
                    <a:stretch>
                      <a:fillRect b="-227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>
                    <a:extLst>
                      <a:ext uri="{FF2B5EF4-FFF2-40B4-BE49-F238E27FC236}">
                        <a16:creationId xmlns:a16="http://schemas.microsoft.com/office/drawing/2014/main" id="{DBDA7623-AFE6-5145-DCCE-1EFCDCD7D117}"/>
                      </a:ext>
                    </a:extLst>
                  </p:cNvPr>
                  <p:cNvSpPr/>
                  <p:nvPr/>
                </p:nvSpPr>
                <p:spPr>
                  <a:xfrm>
                    <a:off x="27439360" y="17586533"/>
                    <a:ext cx="1042886" cy="603849"/>
                  </a:xfrm>
                  <a:prstGeom prst="round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C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6" name="Rounded Rectangle 1735">
                    <a:extLst>
                      <a:ext uri="{FF2B5EF4-FFF2-40B4-BE49-F238E27FC236}">
                        <a16:creationId xmlns:a16="http://schemas.microsoft.com/office/drawing/2014/main" id="{99AC8146-1C50-8EE0-4A92-828A651AE5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39360" y="17586533"/>
                    <a:ext cx="1042886" cy="603849"/>
                  </a:xfrm>
                  <a:prstGeom prst="roundRect">
                    <a:avLst/>
                  </a:prstGeom>
                  <a:blipFill>
                    <a:blip r:embed="rId9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503">
                    <a:extLst>
                      <a:ext uri="{FF2B5EF4-FFF2-40B4-BE49-F238E27FC236}">
                        <a16:creationId xmlns:a16="http://schemas.microsoft.com/office/drawing/2014/main" id="{2AD9AF42-AABD-3465-57FB-BD2FAAD1D59F}"/>
                      </a:ext>
                    </a:extLst>
                  </p:cNvPr>
                  <p:cNvSpPr txBox="1"/>
                  <p:nvPr/>
                </p:nvSpPr>
                <p:spPr>
                  <a:xfrm>
                    <a:off x="24118077" y="16112944"/>
                    <a:ext cx="1967448" cy="44646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𝒒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𝒒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7" name="文本框 503">
                    <a:extLst>
                      <a:ext uri="{FF2B5EF4-FFF2-40B4-BE49-F238E27FC236}">
                        <a16:creationId xmlns:a16="http://schemas.microsoft.com/office/drawing/2014/main" id="{2AD9AF42-AABD-3465-57FB-BD2FAAD1D5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18077" y="16112944"/>
                    <a:ext cx="1967448" cy="446462"/>
                  </a:xfrm>
                  <a:prstGeom prst="rect">
                    <a:avLst/>
                  </a:prstGeom>
                  <a:blipFill>
                    <a:blip r:embed="rId99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F5979BC-564A-5B12-28D0-001140FFDBF8}"/>
                  </a:ext>
                </a:extLst>
              </p:cNvPr>
              <p:cNvCxnSpPr>
                <a:cxnSpLocks/>
                <a:stCxn id="22" idx="2"/>
                <a:endCxn id="23" idx="0"/>
              </p:cNvCxnSpPr>
              <p:nvPr/>
            </p:nvCxnSpPr>
            <p:spPr>
              <a:xfrm flipH="1">
                <a:off x="25215475" y="16465009"/>
                <a:ext cx="1277771" cy="2070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5C4FBA0-92C5-0018-295A-3C89D07A8ACE}"/>
                  </a:ext>
                </a:extLst>
              </p:cNvPr>
              <p:cNvCxnSpPr>
                <a:cxnSpLocks/>
                <a:stCxn id="22" idx="2"/>
                <a:endCxn id="24" idx="0"/>
              </p:cNvCxnSpPr>
              <p:nvPr/>
            </p:nvCxnSpPr>
            <p:spPr>
              <a:xfrm>
                <a:off x="26493247" y="16465009"/>
                <a:ext cx="838780" cy="1927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503">
                    <a:extLst>
                      <a:ext uri="{FF2B5EF4-FFF2-40B4-BE49-F238E27FC236}">
                        <a16:creationId xmlns:a16="http://schemas.microsoft.com/office/drawing/2014/main" id="{0289156E-9F6C-0254-541A-9F17C81839B0}"/>
                      </a:ext>
                    </a:extLst>
                  </p:cNvPr>
                  <p:cNvSpPr txBox="1"/>
                  <p:nvPr/>
                </p:nvSpPr>
                <p:spPr>
                  <a:xfrm>
                    <a:off x="26493246" y="16142929"/>
                    <a:ext cx="1967447" cy="44646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𝒒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0" name="文本框 503">
                    <a:extLst>
                      <a:ext uri="{FF2B5EF4-FFF2-40B4-BE49-F238E27FC236}">
                        <a16:creationId xmlns:a16="http://schemas.microsoft.com/office/drawing/2014/main" id="{0289156E-9F6C-0254-541A-9F17C81839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93246" y="16142929"/>
                    <a:ext cx="1967447" cy="446462"/>
                  </a:xfrm>
                  <a:prstGeom prst="rect">
                    <a:avLst/>
                  </a:prstGeom>
                  <a:blipFill>
                    <a:blip r:embed="rId100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911A0D1-E0C3-2DE5-F626-ABDDCACB1E9E}"/>
                  </a:ext>
                </a:extLst>
              </p:cNvPr>
              <p:cNvCxnSpPr>
                <a:cxnSpLocks/>
                <a:stCxn id="24" idx="2"/>
                <a:endCxn id="25" idx="0"/>
              </p:cNvCxnSpPr>
              <p:nvPr/>
            </p:nvCxnSpPr>
            <p:spPr>
              <a:xfrm flipH="1">
                <a:off x="26672880" y="17261622"/>
                <a:ext cx="659145" cy="3351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073DE3E-6C73-C1EA-53C3-37AAE7BA1CFE}"/>
                  </a:ext>
                </a:extLst>
              </p:cNvPr>
              <p:cNvCxnSpPr>
                <a:cxnSpLocks/>
                <a:stCxn id="24" idx="2"/>
                <a:endCxn id="26" idx="0"/>
              </p:cNvCxnSpPr>
              <p:nvPr/>
            </p:nvCxnSpPr>
            <p:spPr>
              <a:xfrm>
                <a:off x="27332026" y="17261622"/>
                <a:ext cx="628778" cy="3249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503">
                    <a:extLst>
                      <a:ext uri="{FF2B5EF4-FFF2-40B4-BE49-F238E27FC236}">
                        <a16:creationId xmlns:a16="http://schemas.microsoft.com/office/drawing/2014/main" id="{D97FE7CC-115F-98FD-FD38-F419E5EF9940}"/>
                      </a:ext>
                    </a:extLst>
                  </p:cNvPr>
                  <p:cNvSpPr txBox="1"/>
                  <p:nvPr/>
                </p:nvSpPr>
                <p:spPr>
                  <a:xfrm>
                    <a:off x="25423209" y="17093675"/>
                    <a:ext cx="1967447" cy="44646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𝒒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3" name="文本框 503">
                    <a:extLst>
                      <a:ext uri="{FF2B5EF4-FFF2-40B4-BE49-F238E27FC236}">
                        <a16:creationId xmlns:a16="http://schemas.microsoft.com/office/drawing/2014/main" id="{D97FE7CC-115F-98FD-FD38-F419E5EF99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23209" y="17093675"/>
                    <a:ext cx="1967447" cy="446462"/>
                  </a:xfrm>
                  <a:prstGeom prst="rect">
                    <a:avLst/>
                  </a:prstGeom>
                  <a:blipFill>
                    <a:blip r:embed="rId101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503">
                  <a:extLst>
                    <a:ext uri="{FF2B5EF4-FFF2-40B4-BE49-F238E27FC236}">
                      <a16:creationId xmlns:a16="http://schemas.microsoft.com/office/drawing/2014/main" id="{26FD6686-BC28-9566-46AD-5DCBD65D8383}"/>
                    </a:ext>
                  </a:extLst>
                </p:cNvPr>
                <p:cNvSpPr txBox="1"/>
                <p:nvPr/>
              </p:nvSpPr>
              <p:spPr>
                <a:xfrm>
                  <a:off x="28483264" y="30421761"/>
                  <a:ext cx="978430" cy="3943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503">
                  <a:extLst>
                    <a:ext uri="{FF2B5EF4-FFF2-40B4-BE49-F238E27FC236}">
                      <a16:creationId xmlns:a16="http://schemas.microsoft.com/office/drawing/2014/main" id="{26FD6686-BC28-9566-46AD-5DCBD65D8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3264" y="30421761"/>
                  <a:ext cx="978430" cy="394339"/>
                </a:xfrm>
                <a:prstGeom prst="rect">
                  <a:avLst/>
                </a:prstGeom>
                <a:blipFill>
                  <a:blip r:embed="rId102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右箭头 1157">
            <a:extLst>
              <a:ext uri="{FF2B5EF4-FFF2-40B4-BE49-F238E27FC236}">
                <a16:creationId xmlns:a16="http://schemas.microsoft.com/office/drawing/2014/main" id="{0EAD2443-DF4A-61B6-BF1D-A3C0E696CBB7}"/>
              </a:ext>
            </a:extLst>
          </p:cNvPr>
          <p:cNvSpPr/>
          <p:nvPr/>
        </p:nvSpPr>
        <p:spPr>
          <a:xfrm>
            <a:off x="3943874" y="4267510"/>
            <a:ext cx="738912" cy="63196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4419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A-PC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186548-6AE9-EEA1-D28E-530F61D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97808"/>
            <a:ext cx="6840760" cy="1583288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Microsoft YaHei UI"/>
                <a:cs typeface="+mn-cs"/>
              </a:rPr>
              <a:t>Sample utility vectors in the utility space.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2206E3-849F-7DDD-7185-6A210D2E9C7F}"/>
              </a:ext>
            </a:extLst>
          </p:cNvPr>
          <p:cNvGrpSpPr/>
          <p:nvPr/>
        </p:nvGrpSpPr>
        <p:grpSpPr>
          <a:xfrm>
            <a:off x="467544" y="4325200"/>
            <a:ext cx="2016224" cy="1312249"/>
            <a:chOff x="17731626" y="23989118"/>
            <a:chExt cx="3017382" cy="1960321"/>
          </a:xfrm>
        </p:grpSpPr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A1B7E3D7-B099-904C-4A8D-DCCFBCF8212D}"/>
                </a:ext>
              </a:extLst>
            </p:cNvPr>
            <p:cNvSpPr/>
            <p:nvPr/>
          </p:nvSpPr>
          <p:spPr>
            <a:xfrm>
              <a:off x="17731626" y="23989118"/>
              <a:ext cx="3017382" cy="1960321"/>
            </a:xfrm>
            <a:prstGeom prst="triangle">
              <a:avLst/>
            </a:prstGeom>
            <a:solidFill>
              <a:srgbClr val="EDED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B7756D-1C53-C764-48BF-24B59990133C}"/>
                </a:ext>
              </a:extLst>
            </p:cNvPr>
            <p:cNvSpPr/>
            <p:nvPr/>
          </p:nvSpPr>
          <p:spPr>
            <a:xfrm>
              <a:off x="19112175" y="24438273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229A58-5926-AEB1-C7ED-B653EB5C8EBA}"/>
                </a:ext>
              </a:extLst>
            </p:cNvPr>
            <p:cNvSpPr/>
            <p:nvPr/>
          </p:nvSpPr>
          <p:spPr>
            <a:xfrm>
              <a:off x="18735345" y="25007271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076CC8-451B-8CB0-C194-2BA44476B4CA}"/>
                </a:ext>
              </a:extLst>
            </p:cNvPr>
            <p:cNvSpPr/>
            <p:nvPr/>
          </p:nvSpPr>
          <p:spPr>
            <a:xfrm>
              <a:off x="19410291" y="24994500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4D9150-3A3E-972F-0EE1-5067519BC489}"/>
                </a:ext>
              </a:extLst>
            </p:cNvPr>
            <p:cNvSpPr/>
            <p:nvPr/>
          </p:nvSpPr>
          <p:spPr>
            <a:xfrm>
              <a:off x="18329836" y="25502774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B22809-B132-CDD3-3431-A676CAA43826}"/>
                </a:ext>
              </a:extLst>
            </p:cNvPr>
            <p:cNvSpPr/>
            <p:nvPr/>
          </p:nvSpPr>
          <p:spPr>
            <a:xfrm>
              <a:off x="19114276" y="25505607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B3D69E6-2E65-A58E-4BB9-082EAB5115DA}"/>
                </a:ext>
              </a:extLst>
            </p:cNvPr>
            <p:cNvSpPr/>
            <p:nvPr/>
          </p:nvSpPr>
          <p:spPr>
            <a:xfrm>
              <a:off x="19880738" y="25502774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</p:spTree>
    <p:extLst>
      <p:ext uri="{BB962C8B-B14F-4D97-AF65-F5344CB8AC3E}">
        <p14:creationId xmlns:p14="http://schemas.microsoft.com/office/powerpoint/2010/main" val="2802486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A-PC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186548-6AE9-EEA1-D28E-530F61D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97808"/>
            <a:ext cx="6840760" cy="1583288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Microsoft YaHei UI"/>
                <a:cs typeface="+mn-cs"/>
              </a:rPr>
              <a:t>Sample utility vectors in the utility space.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Microsoft YaHei UI"/>
                <a:cs typeface="+mn-cs"/>
              </a:rPr>
              <a:t>Refine utility vectors.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2206E3-849F-7DDD-7185-6A210D2E9C7F}"/>
              </a:ext>
            </a:extLst>
          </p:cNvPr>
          <p:cNvGrpSpPr/>
          <p:nvPr/>
        </p:nvGrpSpPr>
        <p:grpSpPr>
          <a:xfrm>
            <a:off x="467544" y="4325200"/>
            <a:ext cx="2016224" cy="1312249"/>
            <a:chOff x="17731626" y="23989118"/>
            <a:chExt cx="3017382" cy="1960321"/>
          </a:xfrm>
        </p:grpSpPr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A1B7E3D7-B099-904C-4A8D-DCCFBCF8212D}"/>
                </a:ext>
              </a:extLst>
            </p:cNvPr>
            <p:cNvSpPr/>
            <p:nvPr/>
          </p:nvSpPr>
          <p:spPr>
            <a:xfrm>
              <a:off x="17731626" y="23989118"/>
              <a:ext cx="3017382" cy="1960321"/>
            </a:xfrm>
            <a:prstGeom prst="triangle">
              <a:avLst/>
            </a:prstGeom>
            <a:solidFill>
              <a:srgbClr val="EDED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B7756D-1C53-C764-48BF-24B59990133C}"/>
                </a:ext>
              </a:extLst>
            </p:cNvPr>
            <p:cNvSpPr/>
            <p:nvPr/>
          </p:nvSpPr>
          <p:spPr>
            <a:xfrm>
              <a:off x="19112175" y="24438273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229A58-5926-AEB1-C7ED-B653EB5C8EBA}"/>
                </a:ext>
              </a:extLst>
            </p:cNvPr>
            <p:cNvSpPr/>
            <p:nvPr/>
          </p:nvSpPr>
          <p:spPr>
            <a:xfrm>
              <a:off x="18735345" y="25007271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076CC8-451B-8CB0-C194-2BA44476B4CA}"/>
                </a:ext>
              </a:extLst>
            </p:cNvPr>
            <p:cNvSpPr/>
            <p:nvPr/>
          </p:nvSpPr>
          <p:spPr>
            <a:xfrm>
              <a:off x="19410291" y="24994500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4D9150-3A3E-972F-0EE1-5067519BC489}"/>
                </a:ext>
              </a:extLst>
            </p:cNvPr>
            <p:cNvSpPr/>
            <p:nvPr/>
          </p:nvSpPr>
          <p:spPr>
            <a:xfrm>
              <a:off x="18329836" y="25502774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B22809-B132-CDD3-3431-A676CAA43826}"/>
                </a:ext>
              </a:extLst>
            </p:cNvPr>
            <p:cNvSpPr/>
            <p:nvPr/>
          </p:nvSpPr>
          <p:spPr>
            <a:xfrm>
              <a:off x="19114276" y="25505607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B3D69E6-2E65-A58E-4BB9-082EAB5115DA}"/>
                </a:ext>
              </a:extLst>
            </p:cNvPr>
            <p:cNvSpPr/>
            <p:nvPr/>
          </p:nvSpPr>
          <p:spPr>
            <a:xfrm>
              <a:off x="19880738" y="25502774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F4F4C4-FB04-8399-0390-BB3B547DF3ED}"/>
              </a:ext>
            </a:extLst>
          </p:cNvPr>
          <p:cNvGrpSpPr/>
          <p:nvPr/>
        </p:nvGrpSpPr>
        <p:grpSpPr>
          <a:xfrm>
            <a:off x="3375472" y="4325199"/>
            <a:ext cx="2016224" cy="1312249"/>
            <a:chOff x="17731626" y="23989118"/>
            <a:chExt cx="3017382" cy="1960321"/>
          </a:xfrm>
        </p:grpSpPr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8015AB2A-48DA-EABD-8A5A-CEF508274492}"/>
                </a:ext>
              </a:extLst>
            </p:cNvPr>
            <p:cNvSpPr/>
            <p:nvPr/>
          </p:nvSpPr>
          <p:spPr>
            <a:xfrm>
              <a:off x="17731626" y="23989118"/>
              <a:ext cx="3017382" cy="1960321"/>
            </a:xfrm>
            <a:prstGeom prst="triangle">
              <a:avLst/>
            </a:prstGeom>
            <a:solidFill>
              <a:srgbClr val="EDED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09ADCA2-3C79-C676-0DA5-B6B63032D98E}"/>
                </a:ext>
              </a:extLst>
            </p:cNvPr>
            <p:cNvSpPr/>
            <p:nvPr/>
          </p:nvSpPr>
          <p:spPr>
            <a:xfrm>
              <a:off x="19410291" y="24994500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948AB4A-123C-BC2C-D62E-2F59EB2E9C27}"/>
                </a:ext>
              </a:extLst>
            </p:cNvPr>
            <p:cNvSpPr/>
            <p:nvPr/>
          </p:nvSpPr>
          <p:spPr>
            <a:xfrm>
              <a:off x="18329836" y="25502774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60" name="右箭头 1157">
            <a:extLst>
              <a:ext uri="{FF2B5EF4-FFF2-40B4-BE49-F238E27FC236}">
                <a16:creationId xmlns:a16="http://schemas.microsoft.com/office/drawing/2014/main" id="{657BACB4-1B0F-1A66-0FD4-7D38F7D1E250}"/>
              </a:ext>
            </a:extLst>
          </p:cNvPr>
          <p:cNvSpPr/>
          <p:nvPr/>
        </p:nvSpPr>
        <p:spPr>
          <a:xfrm>
            <a:off x="2560164" y="4615711"/>
            <a:ext cx="738912" cy="63196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756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A-PC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186548-6AE9-EEA1-D28E-530F61D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97808"/>
            <a:ext cx="6840760" cy="1583288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Microsoft YaHei UI"/>
                <a:cs typeface="+mn-cs"/>
              </a:rPr>
              <a:t>Sample utility vectors in the utility space.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Microsoft YaHei UI"/>
                <a:cs typeface="+mn-cs"/>
              </a:rPr>
              <a:t>Build partitions based on the sampled utility vectors.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2206E3-849F-7DDD-7185-6A210D2E9C7F}"/>
              </a:ext>
            </a:extLst>
          </p:cNvPr>
          <p:cNvGrpSpPr/>
          <p:nvPr/>
        </p:nvGrpSpPr>
        <p:grpSpPr>
          <a:xfrm>
            <a:off x="1259632" y="3704117"/>
            <a:ext cx="2016224" cy="1312249"/>
            <a:chOff x="17731626" y="23989118"/>
            <a:chExt cx="3017382" cy="1960321"/>
          </a:xfrm>
        </p:grpSpPr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A1B7E3D7-B099-904C-4A8D-DCCFBCF8212D}"/>
                </a:ext>
              </a:extLst>
            </p:cNvPr>
            <p:cNvSpPr/>
            <p:nvPr/>
          </p:nvSpPr>
          <p:spPr>
            <a:xfrm>
              <a:off x="17731626" y="23989118"/>
              <a:ext cx="3017382" cy="1960321"/>
            </a:xfrm>
            <a:prstGeom prst="triangle">
              <a:avLst/>
            </a:prstGeom>
            <a:solidFill>
              <a:srgbClr val="EDED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B7756D-1C53-C764-48BF-24B59990133C}"/>
                </a:ext>
              </a:extLst>
            </p:cNvPr>
            <p:cNvSpPr/>
            <p:nvPr/>
          </p:nvSpPr>
          <p:spPr>
            <a:xfrm>
              <a:off x="19112175" y="24438273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229A58-5926-AEB1-C7ED-B653EB5C8EBA}"/>
                </a:ext>
              </a:extLst>
            </p:cNvPr>
            <p:cNvSpPr/>
            <p:nvPr/>
          </p:nvSpPr>
          <p:spPr>
            <a:xfrm>
              <a:off x="18735345" y="25007271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076CC8-451B-8CB0-C194-2BA44476B4CA}"/>
                </a:ext>
              </a:extLst>
            </p:cNvPr>
            <p:cNvSpPr/>
            <p:nvPr/>
          </p:nvSpPr>
          <p:spPr>
            <a:xfrm>
              <a:off x="19410291" y="24994500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4D9150-3A3E-972F-0EE1-5067519BC489}"/>
                </a:ext>
              </a:extLst>
            </p:cNvPr>
            <p:cNvSpPr/>
            <p:nvPr/>
          </p:nvSpPr>
          <p:spPr>
            <a:xfrm>
              <a:off x="18329836" y="25502774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B22809-B132-CDD3-3431-A676CAA43826}"/>
                </a:ext>
              </a:extLst>
            </p:cNvPr>
            <p:cNvSpPr/>
            <p:nvPr/>
          </p:nvSpPr>
          <p:spPr>
            <a:xfrm>
              <a:off x="19114276" y="25505607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B3D69E6-2E65-A58E-4BB9-082EAB5115DA}"/>
                </a:ext>
              </a:extLst>
            </p:cNvPr>
            <p:cNvSpPr/>
            <p:nvPr/>
          </p:nvSpPr>
          <p:spPr>
            <a:xfrm>
              <a:off x="19880738" y="25502774"/>
              <a:ext cx="278965" cy="275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63D2F3-1514-0B96-EF59-AB4C44CB042B}"/>
              </a:ext>
            </a:extLst>
          </p:cNvPr>
          <p:cNvGrpSpPr/>
          <p:nvPr/>
        </p:nvGrpSpPr>
        <p:grpSpPr>
          <a:xfrm>
            <a:off x="5048041" y="3674752"/>
            <a:ext cx="2576400" cy="1362025"/>
            <a:chOff x="15934357" y="16077145"/>
            <a:chExt cx="3855714" cy="2034680"/>
          </a:xfrm>
        </p:grpSpPr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E0FA100E-9412-70D6-7FCF-427343DEA1B0}"/>
                </a:ext>
              </a:extLst>
            </p:cNvPr>
            <p:cNvSpPr/>
            <p:nvPr/>
          </p:nvSpPr>
          <p:spPr>
            <a:xfrm>
              <a:off x="15954155" y="16078512"/>
              <a:ext cx="3017382" cy="1960321"/>
            </a:xfrm>
            <a:prstGeom prst="triangle">
              <a:avLst/>
            </a:prstGeom>
            <a:solidFill>
              <a:srgbClr val="EDED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3566DFC2-305F-0864-5B4A-A909D5B49F48}"/>
                </a:ext>
              </a:extLst>
            </p:cNvPr>
            <p:cNvSpPr/>
            <p:nvPr/>
          </p:nvSpPr>
          <p:spPr>
            <a:xfrm>
              <a:off x="16711791" y="16077145"/>
              <a:ext cx="1489756" cy="973963"/>
            </a:xfrm>
            <a:prstGeom prst="triangle">
              <a:avLst>
                <a:gd name="adj" fmla="val 50000"/>
              </a:avLst>
            </a:prstGeom>
            <a:solidFill>
              <a:srgbClr val="EBFF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8A0D8825-3310-B74B-56DE-3766DCF2E613}"/>
                </a:ext>
              </a:extLst>
            </p:cNvPr>
            <p:cNvSpPr/>
            <p:nvPr/>
          </p:nvSpPr>
          <p:spPr>
            <a:xfrm>
              <a:off x="16341969" y="17075811"/>
              <a:ext cx="2228253" cy="497170"/>
            </a:xfrm>
            <a:prstGeom prst="trapezoid">
              <a:avLst>
                <a:gd name="adj" fmla="val 77240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8C9B9CAF-36A6-9C66-0EE4-541129863961}"/>
                </a:ext>
              </a:extLst>
            </p:cNvPr>
            <p:cNvSpPr/>
            <p:nvPr/>
          </p:nvSpPr>
          <p:spPr>
            <a:xfrm rot="640949">
              <a:off x="16397518" y="17206777"/>
              <a:ext cx="2601834" cy="570130"/>
            </a:xfrm>
            <a:prstGeom prst="triangle">
              <a:avLst>
                <a:gd name="adj" fmla="val 74818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CF8C78-5916-F2B8-9F13-BBCB8A97FA83}"/>
                </a:ext>
              </a:extLst>
            </p:cNvPr>
            <p:cNvCxnSpPr>
              <a:cxnSpLocks/>
            </p:cNvCxnSpPr>
            <p:nvPr/>
          </p:nvCxnSpPr>
          <p:spPr>
            <a:xfrm>
              <a:off x="16088493" y="17051108"/>
              <a:ext cx="290284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FC2B0CC-2111-7130-2773-AA3B327DB3CD}"/>
                </a:ext>
              </a:extLst>
            </p:cNvPr>
            <p:cNvCxnSpPr>
              <a:cxnSpLocks/>
            </p:cNvCxnSpPr>
            <p:nvPr/>
          </p:nvCxnSpPr>
          <p:spPr>
            <a:xfrm>
              <a:off x="15997318" y="17495664"/>
              <a:ext cx="3116884" cy="5614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03">
                  <a:extLst>
                    <a:ext uri="{FF2B5EF4-FFF2-40B4-BE49-F238E27FC236}">
                      <a16:creationId xmlns:a16="http://schemas.microsoft.com/office/drawing/2014/main" id="{A571EC98-B963-4799-94FB-BE2E92F7F926}"/>
                    </a:ext>
                  </a:extLst>
                </p:cNvPr>
                <p:cNvSpPr txBox="1"/>
                <p:nvPr/>
              </p:nvSpPr>
              <p:spPr>
                <a:xfrm>
                  <a:off x="18742431" y="16593308"/>
                  <a:ext cx="934672" cy="530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03">
                  <a:extLst>
                    <a:ext uri="{FF2B5EF4-FFF2-40B4-BE49-F238E27FC236}">
                      <a16:creationId xmlns:a16="http://schemas.microsoft.com/office/drawing/2014/main" id="{A571EC98-B963-4799-94FB-BE2E92F7F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2431" y="16593308"/>
                  <a:ext cx="934672" cy="530831"/>
                </a:xfrm>
                <a:prstGeom prst="rect">
                  <a:avLst/>
                </a:prstGeom>
                <a:blipFill>
                  <a:blip r:embed="rId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03">
                  <a:extLst>
                    <a:ext uri="{FF2B5EF4-FFF2-40B4-BE49-F238E27FC236}">
                      <a16:creationId xmlns:a16="http://schemas.microsoft.com/office/drawing/2014/main" id="{9F297D26-2A90-8950-CD86-F6A3BF8BB341}"/>
                    </a:ext>
                  </a:extLst>
                </p:cNvPr>
                <p:cNvSpPr txBox="1"/>
                <p:nvPr/>
              </p:nvSpPr>
              <p:spPr>
                <a:xfrm>
                  <a:off x="18855399" y="17580994"/>
                  <a:ext cx="934672" cy="530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03">
                  <a:extLst>
                    <a:ext uri="{FF2B5EF4-FFF2-40B4-BE49-F238E27FC236}">
                      <a16:creationId xmlns:a16="http://schemas.microsoft.com/office/drawing/2014/main" id="{9F297D26-2A90-8950-CD86-F6A3BF8BB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5399" y="17580994"/>
                  <a:ext cx="934672" cy="530831"/>
                </a:xfrm>
                <a:prstGeom prst="rect">
                  <a:avLst/>
                </a:prstGeom>
                <a:blipFill>
                  <a:blip r:embed="rId4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03">
                  <a:extLst>
                    <a:ext uri="{FF2B5EF4-FFF2-40B4-BE49-F238E27FC236}">
                      <a16:creationId xmlns:a16="http://schemas.microsoft.com/office/drawing/2014/main" id="{B7586CC7-C879-E091-1D07-CC75F72EB5B8}"/>
                    </a:ext>
                  </a:extLst>
                </p:cNvPr>
                <p:cNvSpPr txBox="1"/>
                <p:nvPr/>
              </p:nvSpPr>
              <p:spPr>
                <a:xfrm>
                  <a:off x="17065299" y="17067733"/>
                  <a:ext cx="934672" cy="497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03">
                  <a:extLst>
                    <a:ext uri="{FF2B5EF4-FFF2-40B4-BE49-F238E27FC236}">
                      <a16:creationId xmlns:a16="http://schemas.microsoft.com/office/drawing/2014/main" id="{B7586CC7-C879-E091-1D07-CC75F72EB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5299" y="17067733"/>
                  <a:ext cx="934672" cy="497169"/>
                </a:xfrm>
                <a:prstGeom prst="rect">
                  <a:avLst/>
                </a:prstGeom>
                <a:blipFill>
                  <a:blip r:embed="rId5"/>
                  <a:stretch>
                    <a:fillRect b="-1481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03">
                  <a:extLst>
                    <a:ext uri="{FF2B5EF4-FFF2-40B4-BE49-F238E27FC236}">
                      <a16:creationId xmlns:a16="http://schemas.microsoft.com/office/drawing/2014/main" id="{C2F91357-EC7D-22BC-1B87-B88E42E08871}"/>
                    </a:ext>
                  </a:extLst>
                </p:cNvPr>
                <p:cNvSpPr txBox="1"/>
                <p:nvPr/>
              </p:nvSpPr>
              <p:spPr>
                <a:xfrm>
                  <a:off x="15934357" y="17533899"/>
                  <a:ext cx="934672" cy="497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03">
                  <a:extLst>
                    <a:ext uri="{FF2B5EF4-FFF2-40B4-BE49-F238E27FC236}">
                      <a16:creationId xmlns:a16="http://schemas.microsoft.com/office/drawing/2014/main" id="{C2F91357-EC7D-22BC-1B87-B88E42E08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4357" y="17533899"/>
                  <a:ext cx="934672" cy="497169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2539BA0-B877-9560-DABB-C94926CC7E6B}"/>
                </a:ext>
              </a:extLst>
            </p:cNvPr>
            <p:cNvCxnSpPr>
              <a:cxnSpLocks/>
            </p:cNvCxnSpPr>
            <p:nvPr/>
          </p:nvCxnSpPr>
          <p:spPr>
            <a:xfrm>
              <a:off x="16250242" y="17039376"/>
              <a:ext cx="2555" cy="340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FC0B9C3-1ABE-2C44-D0EC-972A49BF3E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13888" y="17493642"/>
              <a:ext cx="64903" cy="382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右箭头 1157">
            <a:extLst>
              <a:ext uri="{FF2B5EF4-FFF2-40B4-BE49-F238E27FC236}">
                <a16:creationId xmlns:a16="http://schemas.microsoft.com/office/drawing/2014/main" id="{AAFCF7AC-8A5A-108E-FF8F-F29BCBD046CF}"/>
              </a:ext>
            </a:extLst>
          </p:cNvPr>
          <p:cNvSpPr/>
          <p:nvPr/>
        </p:nvSpPr>
        <p:spPr>
          <a:xfrm>
            <a:off x="3786636" y="4049471"/>
            <a:ext cx="738912" cy="63196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394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CAC3-EF31-A64F-96AE-D83A952A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400" dirty="0"/>
              <a:t>Algorithm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4F3F6-BCBC-6944-9D8A-3791369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E82A-3A5D-A943-8849-9EE51AE82F4A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D75E2AC-6514-948F-75B5-18E13BE9E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165907"/>
              </p:ext>
            </p:extLst>
          </p:nvPr>
        </p:nvGraphicFramePr>
        <p:xfrm>
          <a:off x="899592" y="3068960"/>
          <a:ext cx="7344816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Acceleration Strategy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Sweeping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Line sweep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Partition Reduction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Checking Cost Reduction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Tree 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Hyper-plane Reduction</a:t>
                      </a:r>
                    </a:p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Insertion Order Design</a:t>
                      </a:r>
                    </a:p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Relationship Checking</a:t>
                      </a:r>
                    </a:p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Lazy Index 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A-PC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 Refinement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Partition Direct 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A683363-241D-2768-A6E7-C5D76E2F2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7" y="1916832"/>
            <a:ext cx="6768753" cy="4147591"/>
          </a:xfrm>
        </p:spPr>
        <p:txBody>
          <a:bodyPr/>
          <a:lstStyle/>
          <a:p>
            <a:r>
              <a:rPr lang="en-CN" sz="2400" dirty="0"/>
              <a:t>Three algorithms with different methods and acceleration strategies. </a:t>
            </a:r>
          </a:p>
        </p:txBody>
      </p:sp>
    </p:spTree>
    <p:extLst>
      <p:ext uri="{BB962C8B-B14F-4D97-AF65-F5344CB8AC3E}">
        <p14:creationId xmlns:p14="http://schemas.microsoft.com/office/powerpoint/2010/main" val="1323820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r>
              <a:rPr lang="en-US" dirty="0"/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296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56</a:t>
            </a:fld>
            <a:endParaRPr lang="en-US" altLang="zh-TW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6CE179FD-D465-39F1-4B14-72A551738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57456"/>
              </p:ext>
            </p:extLst>
          </p:nvPr>
        </p:nvGraphicFramePr>
        <p:xfrm>
          <a:off x="1331640" y="2996952"/>
          <a:ext cx="7060726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Attributes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Correlated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Anti-Correlated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1420"/>
                  </a:ext>
                </a:extLst>
              </a:tr>
            </a:tbl>
          </a:graphicData>
        </a:graphic>
      </p:graphicFrame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8B1C805-48D7-3D54-263F-6E39412DCDF5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2"/>
            <a:ext cx="5067562" cy="158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Datasets </a:t>
            </a:r>
          </a:p>
          <a:p>
            <a:pPr lvl="1"/>
            <a:r>
              <a:rPr lang="en-US" sz="2400" dirty="0"/>
              <a:t>Synthetic Datasets</a:t>
            </a:r>
          </a:p>
        </p:txBody>
      </p:sp>
    </p:spTree>
    <p:extLst>
      <p:ext uri="{BB962C8B-B14F-4D97-AF65-F5344CB8AC3E}">
        <p14:creationId xmlns:p14="http://schemas.microsoft.com/office/powerpoint/2010/main" val="3139814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5FB1936-5A28-DDA2-8FD8-1C596D53303E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3"/>
            <a:ext cx="640871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Datasets </a:t>
            </a:r>
          </a:p>
          <a:p>
            <a:pPr lvl="1"/>
            <a:r>
              <a:rPr lang="en-US" sz="2400" dirty="0"/>
              <a:t>Synthetic Datasets</a:t>
            </a:r>
          </a:p>
          <a:p>
            <a:pPr lvl="1"/>
            <a:r>
              <a:rPr lang="en-US" sz="2400" dirty="0"/>
              <a:t>Real Datasets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Randomly generate products</a:t>
            </a:r>
            <a:endParaRPr lang="en-US" sz="2400" b="1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5BE1F04-A4B7-F295-EEF8-A7FA54ED6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3887"/>
              </p:ext>
            </p:extLst>
          </p:nvPr>
        </p:nvGraphicFramePr>
        <p:xfrm>
          <a:off x="1331640" y="3429000"/>
          <a:ext cx="7060726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Attributes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Island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63,383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Weather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178,080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69,052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16,916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5990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">
                <a:extLst>
                  <a:ext uri="{FF2B5EF4-FFF2-40B4-BE49-F238E27FC236}">
                    <a16:creationId xmlns:a16="http://schemas.microsoft.com/office/drawing/2014/main" id="{0100DE4D-D504-3C31-8FAF-09C028F5F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2080" y="2347293"/>
                <a:ext cx="2448272" cy="726660"/>
              </a:xfrm>
              <a:prstGeom prst="wedgeRoundRectCallout">
                <a:avLst>
                  <a:gd name="adj1" fmla="val -80227"/>
                  <a:gd name="adj2" fmla="val 3517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They are used as the product set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AutoShape 5">
                <a:extLst>
                  <a:ext uri="{FF2B5EF4-FFF2-40B4-BE49-F238E27FC236}">
                    <a16:creationId xmlns:a16="http://schemas.microsoft.com/office/drawing/2014/main" id="{0100DE4D-D504-3C31-8FAF-09C028F5F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2347293"/>
                <a:ext cx="2448272" cy="726660"/>
              </a:xfrm>
              <a:prstGeom prst="wedgeRoundRectCallout">
                <a:avLst>
                  <a:gd name="adj1" fmla="val -80227"/>
                  <a:gd name="adj2" fmla="val 35172"/>
                  <a:gd name="adj3" fmla="val 16667"/>
                </a:avLst>
              </a:prstGeom>
              <a:blipFill>
                <a:blip r:embed="rId3"/>
                <a:stretch>
                  <a:fillRect r="-389" b="-508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4BFD02AE-2A35-E0A9-BB90-420394AC8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8184" y="5745578"/>
                <a:ext cx="2448272" cy="726660"/>
              </a:xfrm>
              <a:prstGeom prst="wedgeRoundRectCallout">
                <a:avLst>
                  <a:gd name="adj1" fmla="val -66329"/>
                  <a:gd name="adj2" fmla="val -4384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They are used as the </a:t>
                </a:r>
                <a:r>
                  <a:rPr lang="en-US" sz="1800" dirty="0"/>
                  <a:t>query product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AutoShape 5">
                <a:extLst>
                  <a:ext uri="{FF2B5EF4-FFF2-40B4-BE49-F238E27FC236}">
                    <a16:creationId xmlns:a16="http://schemas.microsoft.com/office/drawing/2014/main" id="{4BFD02AE-2A35-E0A9-BB90-420394AC8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5745578"/>
                <a:ext cx="2448272" cy="726660"/>
              </a:xfrm>
              <a:prstGeom prst="wedgeRoundRectCallout">
                <a:avLst>
                  <a:gd name="adj1" fmla="val -66329"/>
                  <a:gd name="adj2" fmla="val -43841"/>
                  <a:gd name="adj3" fmla="val 16667"/>
                </a:avLst>
              </a:prstGeom>
              <a:blipFill>
                <a:blip r:embed="rId4"/>
                <a:stretch>
                  <a:fillRect r="-877" b="-508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4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7FCAEE1-447B-2AB9-78ED-B74A6E42E679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2"/>
            <a:ext cx="2967811" cy="83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Case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BA9166B4-BB76-CAFC-F22A-76BB431D16C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9348933"/>
                  </p:ext>
                </p:extLst>
              </p:nvPr>
            </p:nvGraphicFramePr>
            <p:xfrm>
              <a:off x="654677" y="2542248"/>
              <a:ext cx="3349054" cy="399212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92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59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38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Car Set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1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9800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163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1500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699919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3600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279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2200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7958694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14500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81311215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2000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007308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2799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79477609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17999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122334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1750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49416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7550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136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42832635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1850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343312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10400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82902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1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…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…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9266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BA9166B4-BB76-CAFC-F22A-76BB431D16C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9348933"/>
                  </p:ext>
                </p:extLst>
              </p:nvPr>
            </p:nvGraphicFramePr>
            <p:xfrm>
              <a:off x="654677" y="2542248"/>
              <a:ext cx="3349054" cy="399212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92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59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38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Car Set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275000" r="-322222" b="-12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9800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163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375000" r="-322222" b="-11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1500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6999190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475000" r="-322222" b="-10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3600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279983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575000" r="-322222" b="-9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2200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7958694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642857" r="-322222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14500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81311215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780000" r="-322222" b="-7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2000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0073080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880000" r="-322222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2799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79477609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980000" r="-322222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17999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122334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1080000" r="-322222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1750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494161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1180000" r="-322222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7550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136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42832635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1280000" r="-322222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1850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3433126"/>
                      </a:ext>
                    </a:extLst>
                  </a:tr>
                  <a:tr h="255207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" t="-1314286" r="-322222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10400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160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82902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1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…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…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92660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423F8EC-EDA6-C0AD-B222-2DD95E0C1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39014"/>
                  </p:ext>
                </p:extLst>
              </p:nvPr>
            </p:nvGraphicFramePr>
            <p:xfrm>
              <a:off x="4371870" y="2128077"/>
              <a:ext cx="3349054" cy="929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9276">
                      <a:extLst>
                        <a:ext uri="{9D8B030D-6E8A-4147-A177-3AD203B41FA5}">
                          <a16:colId xmlns:a16="http://schemas.microsoft.com/office/drawing/2014/main" val="3142287140"/>
                        </a:ext>
                      </a:extLst>
                    </a:gridCol>
                    <a:gridCol w="1265974">
                      <a:extLst>
                        <a:ext uri="{9D8B030D-6E8A-4147-A177-3AD203B41FA5}">
                          <a16:colId xmlns:a16="http://schemas.microsoft.com/office/drawing/2014/main" val="1183002965"/>
                        </a:ext>
                      </a:extLst>
                    </a:gridCol>
                    <a:gridCol w="1283804">
                      <a:extLst>
                        <a:ext uri="{9D8B030D-6E8A-4147-A177-3AD203B41FA5}">
                          <a16:colId xmlns:a16="http://schemas.microsoft.com/office/drawing/2014/main" val="352521434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car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892767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8124543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1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39600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306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089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423F8EC-EDA6-C0AD-B222-2DD95E0C1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39014"/>
                  </p:ext>
                </p:extLst>
              </p:nvPr>
            </p:nvGraphicFramePr>
            <p:xfrm>
              <a:off x="4371870" y="2128077"/>
              <a:ext cx="3349054" cy="929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9276">
                      <a:extLst>
                        <a:ext uri="{9D8B030D-6E8A-4147-A177-3AD203B41FA5}">
                          <a16:colId xmlns:a16="http://schemas.microsoft.com/office/drawing/2014/main" val="3142287140"/>
                        </a:ext>
                      </a:extLst>
                    </a:gridCol>
                    <a:gridCol w="1265974">
                      <a:extLst>
                        <a:ext uri="{9D8B030D-6E8A-4147-A177-3AD203B41FA5}">
                          <a16:colId xmlns:a16="http://schemas.microsoft.com/office/drawing/2014/main" val="1183002965"/>
                        </a:ext>
                      </a:extLst>
                    </a:gridCol>
                    <a:gridCol w="1283804">
                      <a:extLst>
                        <a:ext uri="{9D8B030D-6E8A-4147-A177-3AD203B41FA5}">
                          <a16:colId xmlns:a16="http://schemas.microsoft.com/office/drawing/2014/main" val="352521434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9" t="-3704" r="-758" b="-1925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892767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Car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8124543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87" t="-257143" r="-32222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39600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306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08908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直线箭头连接符 2">
            <a:extLst>
              <a:ext uri="{FF2B5EF4-FFF2-40B4-BE49-F238E27FC236}">
                <a16:creationId xmlns:a16="http://schemas.microsoft.com/office/drawing/2014/main" id="{A3D0883A-1F24-E53E-9EFD-D48F93F9BD3D}"/>
              </a:ext>
            </a:extLst>
          </p:cNvPr>
          <p:cNvCxnSpPr/>
          <p:nvPr/>
        </p:nvCxnSpPr>
        <p:spPr bwMode="auto">
          <a:xfrm>
            <a:off x="4572000" y="6180431"/>
            <a:ext cx="241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线箭头连接符 5">
            <a:extLst>
              <a:ext uri="{FF2B5EF4-FFF2-40B4-BE49-F238E27FC236}">
                <a16:creationId xmlns:a16="http://schemas.microsoft.com/office/drawing/2014/main" id="{C347C705-B119-F8A5-787D-8B010360C0B7}"/>
              </a:ext>
            </a:extLst>
          </p:cNvPr>
          <p:cNvCxnSpPr/>
          <p:nvPr/>
        </p:nvCxnSpPr>
        <p:spPr bwMode="auto">
          <a:xfrm flipV="1">
            <a:off x="4860032" y="4254459"/>
            <a:ext cx="0" cy="2150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84C85C-C64C-C67F-FD3A-E121C55C32E6}"/>
                  </a:ext>
                </a:extLst>
              </p:cNvPr>
              <p:cNvSpPr txBox="1"/>
              <p:nvPr/>
            </p:nvSpPr>
            <p:spPr>
              <a:xfrm>
                <a:off x="4357014" y="4254459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84C85C-C64C-C67F-FD3A-E121C55C3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014" y="4254459"/>
                <a:ext cx="557809" cy="369332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0">
                <a:extLst>
                  <a:ext uri="{FF2B5EF4-FFF2-40B4-BE49-F238E27FC236}">
                    <a16:creationId xmlns:a16="http://schemas.microsoft.com/office/drawing/2014/main" id="{400915B0-24D3-5FE7-71DB-29654793491D}"/>
                  </a:ext>
                </a:extLst>
              </p:cNvPr>
              <p:cNvSpPr txBox="1"/>
              <p:nvPr/>
            </p:nvSpPr>
            <p:spPr>
              <a:xfrm>
                <a:off x="6423631" y="6186154"/>
                <a:ext cx="55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10">
                <a:extLst>
                  <a:ext uri="{FF2B5EF4-FFF2-40B4-BE49-F238E27FC236}">
                    <a16:creationId xmlns:a16="http://schemas.microsoft.com/office/drawing/2014/main" id="{400915B0-24D3-5FE7-71DB-296547934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31" y="6186154"/>
                <a:ext cx="557809" cy="36933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7">
            <a:extLst>
              <a:ext uri="{FF2B5EF4-FFF2-40B4-BE49-F238E27FC236}">
                <a16:creationId xmlns:a16="http://schemas.microsoft.com/office/drawing/2014/main" id="{FE7905EC-C8B3-3D79-2ED0-EE4BD8A8625E}"/>
              </a:ext>
            </a:extLst>
          </p:cNvPr>
          <p:cNvCxnSpPr/>
          <p:nvPr/>
        </p:nvCxnSpPr>
        <p:spPr bwMode="auto">
          <a:xfrm>
            <a:off x="4860032" y="4524247"/>
            <a:ext cx="1656184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8">
                <a:extLst>
                  <a:ext uri="{FF2B5EF4-FFF2-40B4-BE49-F238E27FC236}">
                    <a16:creationId xmlns:a16="http://schemas.microsoft.com/office/drawing/2014/main" id="{D92A8B87-82E4-D149-F009-784AE22D1A28}"/>
                  </a:ext>
                </a:extLst>
              </p:cNvPr>
              <p:cNvSpPr txBox="1"/>
              <p:nvPr/>
            </p:nvSpPr>
            <p:spPr>
              <a:xfrm>
                <a:off x="5582150" y="5145620"/>
                <a:ext cx="273629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</a:rPr>
                        <m:t>(0.79, 0.21) → (1.0, 0.0)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1" name="文本框 8">
                <a:extLst>
                  <a:ext uri="{FF2B5EF4-FFF2-40B4-BE49-F238E27FC236}">
                    <a16:creationId xmlns:a16="http://schemas.microsoft.com/office/drawing/2014/main" id="{D92A8B87-82E4-D149-F009-784AE22D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150" y="5145620"/>
                <a:ext cx="2736296" cy="338554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>
            <a:extLst>
              <a:ext uri="{FF2B5EF4-FFF2-40B4-BE49-F238E27FC236}">
                <a16:creationId xmlns:a16="http://schemas.microsoft.com/office/drawing/2014/main" id="{A136B44F-5B6D-1CE8-13D1-21DCC27DB242}"/>
              </a:ext>
            </a:extLst>
          </p:cNvPr>
          <p:cNvSpPr/>
          <p:nvPr/>
        </p:nvSpPr>
        <p:spPr bwMode="auto">
          <a:xfrm rot="18866946">
            <a:off x="6207472" y="5429366"/>
            <a:ext cx="432318" cy="687644"/>
          </a:xfrm>
          <a:prstGeom prst="rightBrace">
            <a:avLst>
              <a:gd name="adj1" fmla="val 11881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0074E5-9235-FBD3-3F70-1B7F299F42D5}"/>
                  </a:ext>
                </a:extLst>
              </p:cNvPr>
              <p:cNvSpPr txBox="1"/>
              <p:nvPr/>
            </p:nvSpPr>
            <p:spPr>
              <a:xfrm>
                <a:off x="4863786" y="3235872"/>
                <a:ext cx="2365221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=0.01</m:t>
                    </m:r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0074E5-9235-FBD3-3F70-1B7F299F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86" y="3235872"/>
                <a:ext cx="2365221" cy="400110"/>
              </a:xfrm>
              <a:prstGeom prst="rect">
                <a:avLst/>
              </a:prstGeom>
              <a:blipFill>
                <a:blip r:embed="rId8"/>
                <a:stretch>
                  <a:fillRect l="-2660" t="-6061" b="-242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utoShape 5">
            <a:extLst>
              <a:ext uri="{FF2B5EF4-FFF2-40B4-BE49-F238E27FC236}">
                <a16:creationId xmlns:a16="http://schemas.microsoft.com/office/drawing/2014/main" id="{B696F7E4-DEFC-94BC-2EAE-50159BC2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250" y="3908577"/>
            <a:ext cx="3349049" cy="962508"/>
          </a:xfrm>
          <a:prstGeom prst="wedgeRoundRectCallout">
            <a:avLst>
              <a:gd name="adj1" fmla="val -3168"/>
              <a:gd name="adj2" fmla="val 7129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The partition takes 21% of the utility space. It potentially can have 21% market. </a:t>
            </a:r>
            <a:endParaRPr kumimoji="0"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3680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8" grpId="0" animBg="1"/>
      <p:bldP spid="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59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17FCAEE1-447B-2AB9-78ED-B74A6E42E6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608" y="1916832"/>
                <a:ext cx="6912768" cy="2304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dirty="0"/>
                  <a:t>User Study</a:t>
                </a:r>
              </a:p>
              <a:p>
                <a:pPr lvl="1"/>
                <a:r>
                  <a:rPr lang="en-US" sz="2000" dirty="0"/>
                  <a:t>We find some cars.</a:t>
                </a:r>
              </a:p>
              <a:p>
                <a:pPr lvl="2"/>
                <a:r>
                  <a:rPr lang="en-US" sz="1600" dirty="0"/>
                  <a:t>These cars are not among the top-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cars.</a:t>
                </a:r>
              </a:p>
              <a:p>
                <a:pPr lvl="2"/>
                <a:r>
                  <a:rPr lang="en-US" sz="1600" dirty="0"/>
                  <a:t>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</a:rPr>
                      <m:t>𝑟𝑒𝑔𝑟𝑎𝑡𝑖𝑜</m:t>
                    </m:r>
                  </m:oMath>
                </a14:m>
                <a:r>
                  <a:rPr lang="en-US" sz="1600" dirty="0"/>
                  <a:t> of these cars are smaller than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 lvl="1"/>
                <a:r>
                  <a:rPr lang="en-US" sz="2000" dirty="0"/>
                  <a:t>There are about 60% of cars that are preferred by the participants.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17FCAEE1-447B-2AB9-78ED-B74A6E42E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16832"/>
                <a:ext cx="6912768" cy="2304256"/>
              </a:xfrm>
              <a:prstGeom prst="rect">
                <a:avLst/>
              </a:prstGeom>
              <a:blipFill>
                <a:blip r:embed="rId3"/>
                <a:stretch>
                  <a:fillRect l="-734" t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2F90889-1A17-1AB2-89D2-8A0F04355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99" y="4437112"/>
            <a:ext cx="4584402" cy="19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8" y="1988840"/>
                <a:ext cx="6949454" cy="4030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Model the user’s preference by a utility function </a:t>
                </a:r>
              </a:p>
              <a:p>
                <a:pPr marL="457200" lvl="1" indent="0" algn="ctr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TW" sz="2000" b="1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1600" b="1" dirty="0"/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TW" sz="2000" dirty="0"/>
                  <a:t> represents the product.</a:t>
                </a:r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2000" dirty="0"/>
                  <a:t> is called the utility vector. Each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sz="2000" dirty="0"/>
                  <a:t> represents the importance of an attribute to the user. </a:t>
                </a:r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measures to what extent the user prefers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zh-TW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1988840"/>
                <a:ext cx="6949454" cy="4030727"/>
              </a:xfrm>
              <a:prstGeom prst="rect">
                <a:avLst/>
              </a:prstGeom>
              <a:blipFill>
                <a:blip r:embed="rId3"/>
                <a:stretch>
                  <a:fillRect l="-182" r="-2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6266690"/>
                  </p:ext>
                </p:extLst>
              </p:nvPr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6266690"/>
                  </p:ext>
                </p:extLst>
              </p:nvPr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F94D64C-67A4-85C6-D169-3C34DE84BF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44943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F94D64C-67A4-85C6-D169-3C34DE84BF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44943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AutoShape 5">
            <a:extLst>
              <a:ext uri="{FF2B5EF4-FFF2-40B4-BE49-F238E27FC236}">
                <a16:creationId xmlns:a16="http://schemas.microsoft.com/office/drawing/2014/main" id="{637AA84E-34AF-8304-7EB8-C9DBD298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5310451"/>
            <a:ext cx="3168352" cy="1021556"/>
          </a:xfrm>
          <a:prstGeom prst="wedgeRoundRectCallout">
            <a:avLst>
              <a:gd name="adj1" fmla="val 3803"/>
              <a:gd name="adj2" fmla="val -8672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A higher score indicates the product </a:t>
            </a:r>
            <a:r>
              <a:rPr lang="en-US" altLang="zh-TW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more preferred by the user. </a:t>
            </a:r>
          </a:p>
        </p:txBody>
      </p:sp>
    </p:spTree>
    <p:extLst>
      <p:ext uri="{BB962C8B-B14F-4D97-AF65-F5344CB8AC3E}">
        <p14:creationId xmlns:p14="http://schemas.microsoft.com/office/powerpoint/2010/main" val="22809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03818C2-9F27-D7C3-AA66-43619E0709A7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2"/>
            <a:ext cx="5067562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Algorithms</a:t>
            </a:r>
          </a:p>
          <a:p>
            <a:pPr lvl="1"/>
            <a:r>
              <a:rPr lang="en-US" sz="2400" dirty="0"/>
              <a:t>Our algorithms</a:t>
            </a:r>
          </a:p>
          <a:p>
            <a:pPr lvl="2"/>
            <a:r>
              <a:rPr lang="en-US" sz="2000" dirty="0"/>
              <a:t>Sweeping</a:t>
            </a:r>
          </a:p>
          <a:p>
            <a:pPr lvl="2"/>
            <a:r>
              <a:rPr lang="en-US" sz="2000" dirty="0"/>
              <a:t>E-PT</a:t>
            </a:r>
          </a:p>
          <a:p>
            <a:pPr lvl="2"/>
            <a:r>
              <a:rPr lang="en-US" sz="2000" dirty="0"/>
              <a:t>A-PC</a:t>
            </a:r>
          </a:p>
          <a:p>
            <a:pPr lvl="1"/>
            <a:r>
              <a:rPr lang="en-US" altLang="zh-CN" sz="2400" dirty="0"/>
              <a:t>Existing algorithms</a:t>
            </a:r>
          </a:p>
          <a:p>
            <a:pPr lvl="2"/>
            <a:r>
              <a:rPr lang="en-US" altLang="zh-CN" sz="2000" dirty="0"/>
              <a:t>LP-CTA (SIGMOD 2017)</a:t>
            </a:r>
          </a:p>
          <a:p>
            <a:pPr lvl="2"/>
            <a:r>
              <a:rPr lang="en-US" altLang="zh-CN" sz="2000" dirty="0"/>
              <a:t>PBA+ (SIGMOD 2022)</a:t>
            </a:r>
          </a:p>
          <a:p>
            <a:r>
              <a:rPr lang="en-US" altLang="zh-CN" sz="2800" dirty="0"/>
              <a:t>Measurement</a:t>
            </a:r>
          </a:p>
          <a:p>
            <a:pPr lvl="1"/>
            <a:r>
              <a:rPr lang="en-US" altLang="zh-CN" sz="2400" dirty="0"/>
              <a:t>The execution time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8084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A6B325BF-C2C5-DA40-9F87-7B22FCE83FD4}"/>
              </a:ext>
            </a:extLst>
          </p:cNvPr>
          <p:cNvSpPr/>
          <p:nvPr/>
        </p:nvSpPr>
        <p:spPr bwMode="auto">
          <a:xfrm>
            <a:off x="1487073" y="4456597"/>
            <a:ext cx="277158" cy="206476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7FCAEE1-447B-2AB9-78ED-B74A6E42E679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2"/>
            <a:ext cx="2967811" cy="83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Results</a:t>
            </a:r>
          </a:p>
        </p:txBody>
      </p:sp>
      <p:sp>
        <p:nvSpPr>
          <p:cNvPr id="20" name="圆角矩形 15">
            <a:extLst>
              <a:ext uri="{FF2B5EF4-FFF2-40B4-BE49-F238E27FC236}">
                <a16:creationId xmlns:a16="http://schemas.microsoft.com/office/drawing/2014/main" id="{6F69376B-4563-FF35-C5D1-58B56EEFE209}"/>
              </a:ext>
            </a:extLst>
          </p:cNvPr>
          <p:cNvSpPr/>
          <p:nvPr/>
        </p:nvSpPr>
        <p:spPr bwMode="auto">
          <a:xfrm>
            <a:off x="5670705" y="4456597"/>
            <a:ext cx="277158" cy="206476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圆角矩形 15">
            <a:extLst>
              <a:ext uri="{FF2B5EF4-FFF2-40B4-BE49-F238E27FC236}">
                <a16:creationId xmlns:a16="http://schemas.microsoft.com/office/drawing/2014/main" id="{286A5A67-F07E-B3DA-5974-2D4241E9E4EA}"/>
              </a:ext>
            </a:extLst>
          </p:cNvPr>
          <p:cNvSpPr/>
          <p:nvPr/>
        </p:nvSpPr>
        <p:spPr bwMode="auto">
          <a:xfrm>
            <a:off x="3572778" y="4459689"/>
            <a:ext cx="277158" cy="206476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2" name="圆角矩形 15">
            <a:extLst>
              <a:ext uri="{FF2B5EF4-FFF2-40B4-BE49-F238E27FC236}">
                <a16:creationId xmlns:a16="http://schemas.microsoft.com/office/drawing/2014/main" id="{87AABCE7-E9A5-5D60-5A72-2AD5E99678F5}"/>
              </a:ext>
            </a:extLst>
          </p:cNvPr>
          <p:cNvSpPr/>
          <p:nvPr/>
        </p:nvSpPr>
        <p:spPr bwMode="auto">
          <a:xfrm>
            <a:off x="7756410" y="4459689"/>
            <a:ext cx="277158" cy="206476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B3C180-0CC5-B246-6A60-4D0F11823EDA}"/>
              </a:ext>
            </a:extLst>
          </p:cNvPr>
          <p:cNvGrpSpPr/>
          <p:nvPr/>
        </p:nvGrpSpPr>
        <p:grpSpPr>
          <a:xfrm>
            <a:off x="4593818" y="2979599"/>
            <a:ext cx="4172904" cy="1937830"/>
            <a:chOff x="22687851" y="39185993"/>
            <a:chExt cx="5945766" cy="28533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C7937C-D06B-99B3-DF29-163B84F5A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7851" y="39185993"/>
              <a:ext cx="5945766" cy="245969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2002B3-A158-084C-F390-32E98C866AC6}"/>
                </a:ext>
              </a:extLst>
            </p:cNvPr>
            <p:cNvSpPr/>
            <p:nvPr/>
          </p:nvSpPr>
          <p:spPr>
            <a:xfrm>
              <a:off x="24744385" y="41495543"/>
              <a:ext cx="2017264" cy="543826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Car Dataset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4FF9A06-38D8-FAE0-85AB-1B36C800E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8" y="2913634"/>
            <a:ext cx="4191162" cy="1747337"/>
          </a:xfrm>
          <a:prstGeom prst="rect">
            <a:avLst/>
          </a:prstGeom>
        </p:spPr>
      </p:pic>
      <p:sp>
        <p:nvSpPr>
          <p:cNvPr id="12" name="Rectangle 455">
            <a:extLst>
              <a:ext uri="{FF2B5EF4-FFF2-40B4-BE49-F238E27FC236}">
                <a16:creationId xmlns:a16="http://schemas.microsoft.com/office/drawing/2014/main" id="{38EF3A1E-BCF0-0F3B-07F3-7309D911F26C}"/>
              </a:ext>
            </a:extLst>
          </p:cNvPr>
          <p:cNvSpPr/>
          <p:nvPr/>
        </p:nvSpPr>
        <p:spPr>
          <a:xfrm>
            <a:off x="1770372" y="4516796"/>
            <a:ext cx="1659429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Island Dataset</a:t>
            </a:r>
          </a:p>
        </p:txBody>
      </p:sp>
    </p:spTree>
    <p:extLst>
      <p:ext uri="{BB962C8B-B14F-4D97-AF65-F5344CB8AC3E}">
        <p14:creationId xmlns:p14="http://schemas.microsoft.com/office/powerpoint/2010/main" val="23897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95DBCAC-B6DA-F39E-BD16-4F188674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8" y="2979599"/>
            <a:ext cx="4172904" cy="16813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AB2E8-A717-3E1C-F0D9-CBAD9A918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8" y="2913634"/>
            <a:ext cx="4191162" cy="1747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83CF2D2A-EEA7-55FF-F1B6-CF14C07EE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542" y="5168585"/>
            <a:ext cx="3622158" cy="1303653"/>
          </a:xfrm>
          <a:prstGeom prst="wedgeRoundRectCallout">
            <a:avLst>
              <a:gd name="adj1" fmla="val -37024"/>
              <a:gd name="adj2" fmla="val -873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Our algorithms take the shortest execution time. They are an order of magnitude faster than existing ones in most cases.</a:t>
            </a:r>
            <a:endParaRPr kumimoji="0" lang="en-US" altLang="zh-TW" sz="1800" dirty="0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7FCAEE1-447B-2AB9-78ED-B74A6E42E679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2"/>
            <a:ext cx="2967811" cy="83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Results</a:t>
            </a:r>
          </a:p>
        </p:txBody>
      </p:sp>
      <p:sp>
        <p:nvSpPr>
          <p:cNvPr id="4" name="Rectangle 455">
            <a:extLst>
              <a:ext uri="{FF2B5EF4-FFF2-40B4-BE49-F238E27FC236}">
                <a16:creationId xmlns:a16="http://schemas.microsoft.com/office/drawing/2014/main" id="{ED08A64D-F245-121A-EC39-60F03F760415}"/>
              </a:ext>
            </a:extLst>
          </p:cNvPr>
          <p:cNvSpPr/>
          <p:nvPr/>
        </p:nvSpPr>
        <p:spPr>
          <a:xfrm>
            <a:off x="1770372" y="4516796"/>
            <a:ext cx="1659429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Island Dataset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D2A777-D1DE-80ED-D75F-1E2594D2EBDE}"/>
              </a:ext>
            </a:extLst>
          </p:cNvPr>
          <p:cNvSpPr/>
          <p:nvPr/>
        </p:nvSpPr>
        <p:spPr>
          <a:xfrm>
            <a:off x="6037151" y="4548097"/>
            <a:ext cx="1415772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Car Dataset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D9CCBD-D97A-E5D7-6FF8-8F8EE140F7A5}"/>
              </a:ext>
            </a:extLst>
          </p:cNvPr>
          <p:cNvSpPr/>
          <p:nvPr/>
        </p:nvSpPr>
        <p:spPr>
          <a:xfrm>
            <a:off x="6037151" y="4548097"/>
            <a:ext cx="1415772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Car Dataset</a:t>
            </a:r>
          </a:p>
        </p:txBody>
      </p:sp>
    </p:spTree>
    <p:extLst>
      <p:ext uri="{BB962C8B-B14F-4D97-AF65-F5344CB8AC3E}">
        <p14:creationId xmlns:p14="http://schemas.microsoft.com/office/powerpoint/2010/main" val="657333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EDA32C-DD50-4E43-426F-E21ABF70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52" y="2834206"/>
            <a:ext cx="2336304" cy="2002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2A85D-29B2-A590-165D-1A54D11A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65070"/>
            <a:ext cx="2544845" cy="2121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5114D4-7513-6CF8-E09E-DB9E6EEF0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99" y="2969783"/>
            <a:ext cx="4040585" cy="1731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7FCAEE1-447B-2AB9-78ED-B74A6E42E679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2"/>
            <a:ext cx="2967811" cy="83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Results</a:t>
            </a:r>
          </a:p>
        </p:txBody>
      </p:sp>
      <p:sp>
        <p:nvSpPr>
          <p:cNvPr id="12" name="Rectangle 455">
            <a:extLst>
              <a:ext uri="{FF2B5EF4-FFF2-40B4-BE49-F238E27FC236}">
                <a16:creationId xmlns:a16="http://schemas.microsoft.com/office/drawing/2014/main" id="{38EF3A1E-BCF0-0F3B-07F3-7309D911F26C}"/>
              </a:ext>
            </a:extLst>
          </p:cNvPr>
          <p:cNvSpPr/>
          <p:nvPr/>
        </p:nvSpPr>
        <p:spPr>
          <a:xfrm>
            <a:off x="755576" y="4915798"/>
            <a:ext cx="1757725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Vary dimension</a:t>
            </a:r>
          </a:p>
        </p:txBody>
      </p:sp>
      <p:sp>
        <p:nvSpPr>
          <p:cNvPr id="17" name="Rectangle 455">
            <a:extLst>
              <a:ext uri="{FF2B5EF4-FFF2-40B4-BE49-F238E27FC236}">
                <a16:creationId xmlns:a16="http://schemas.microsoft.com/office/drawing/2014/main" id="{1758A8BA-6BC6-2906-DE56-41455FE14619}"/>
              </a:ext>
            </a:extLst>
          </p:cNvPr>
          <p:cNvSpPr/>
          <p:nvPr/>
        </p:nvSpPr>
        <p:spPr>
          <a:xfrm>
            <a:off x="3697626" y="4915798"/>
            <a:ext cx="1116524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Vary size</a:t>
            </a:r>
          </a:p>
        </p:txBody>
      </p:sp>
      <p:sp>
        <p:nvSpPr>
          <p:cNvPr id="18" name="Rectangle 455">
            <a:extLst>
              <a:ext uri="{FF2B5EF4-FFF2-40B4-BE49-F238E27FC236}">
                <a16:creationId xmlns:a16="http://schemas.microsoft.com/office/drawing/2014/main" id="{0493EB27-FE62-784B-EF58-47C216FCD48D}"/>
              </a:ext>
            </a:extLst>
          </p:cNvPr>
          <p:cNvSpPr/>
          <p:nvPr/>
        </p:nvSpPr>
        <p:spPr>
          <a:xfrm>
            <a:off x="6792459" y="4915798"/>
            <a:ext cx="1142172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Vary type</a:t>
            </a:r>
          </a:p>
        </p:txBody>
      </p:sp>
    </p:spTree>
    <p:extLst>
      <p:ext uri="{BB962C8B-B14F-4D97-AF65-F5344CB8AC3E}">
        <p14:creationId xmlns:p14="http://schemas.microsoft.com/office/powerpoint/2010/main" val="42575519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6E3748E-CB7B-3A88-5ACD-D62E627EC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78679"/>
            <a:ext cx="2544845" cy="21074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5914DC-8534-114D-F625-BBE8D0C2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94" y="2834207"/>
            <a:ext cx="2336304" cy="20025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12D314-566D-7A7D-ACD2-AC490560A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99" y="2969783"/>
            <a:ext cx="4040585" cy="1731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7FCAEE1-447B-2AB9-78ED-B74A6E42E679}"/>
              </a:ext>
            </a:extLst>
          </p:cNvPr>
          <p:cNvSpPr txBox="1">
            <a:spLocks/>
          </p:cNvSpPr>
          <p:nvPr/>
        </p:nvSpPr>
        <p:spPr bwMode="auto">
          <a:xfrm>
            <a:off x="1043608" y="1916832"/>
            <a:ext cx="2967811" cy="83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Results</a:t>
            </a:r>
          </a:p>
        </p:txBody>
      </p:sp>
      <p:sp>
        <p:nvSpPr>
          <p:cNvPr id="12" name="Rectangle 455">
            <a:extLst>
              <a:ext uri="{FF2B5EF4-FFF2-40B4-BE49-F238E27FC236}">
                <a16:creationId xmlns:a16="http://schemas.microsoft.com/office/drawing/2014/main" id="{38EF3A1E-BCF0-0F3B-07F3-7309D911F26C}"/>
              </a:ext>
            </a:extLst>
          </p:cNvPr>
          <p:cNvSpPr/>
          <p:nvPr/>
        </p:nvSpPr>
        <p:spPr>
          <a:xfrm>
            <a:off x="755576" y="4915798"/>
            <a:ext cx="1757725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Vary dimension</a:t>
            </a:r>
          </a:p>
        </p:txBody>
      </p:sp>
      <p:sp>
        <p:nvSpPr>
          <p:cNvPr id="17" name="Rectangle 455">
            <a:extLst>
              <a:ext uri="{FF2B5EF4-FFF2-40B4-BE49-F238E27FC236}">
                <a16:creationId xmlns:a16="http://schemas.microsoft.com/office/drawing/2014/main" id="{1758A8BA-6BC6-2906-DE56-41455FE14619}"/>
              </a:ext>
            </a:extLst>
          </p:cNvPr>
          <p:cNvSpPr/>
          <p:nvPr/>
        </p:nvSpPr>
        <p:spPr>
          <a:xfrm>
            <a:off x="3697626" y="4915798"/>
            <a:ext cx="1116524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Vary size</a:t>
            </a:r>
          </a:p>
        </p:txBody>
      </p:sp>
      <p:sp>
        <p:nvSpPr>
          <p:cNvPr id="18" name="Rectangle 455">
            <a:extLst>
              <a:ext uri="{FF2B5EF4-FFF2-40B4-BE49-F238E27FC236}">
                <a16:creationId xmlns:a16="http://schemas.microsoft.com/office/drawing/2014/main" id="{0493EB27-FE62-784B-EF58-47C216FCD48D}"/>
              </a:ext>
            </a:extLst>
          </p:cNvPr>
          <p:cNvSpPr/>
          <p:nvPr/>
        </p:nvSpPr>
        <p:spPr>
          <a:xfrm>
            <a:off x="6792459" y="4915798"/>
            <a:ext cx="1142172" cy="369332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Vary type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EBB28A6B-0BE7-F9F2-DEE2-7C3177A58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78309"/>
            <a:ext cx="3622158" cy="1303653"/>
          </a:xfrm>
          <a:prstGeom prst="wedgeRoundRectCallout">
            <a:avLst>
              <a:gd name="adj1" fmla="val -37024"/>
              <a:gd name="adj2" fmla="val -873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Our algorithms take the shortest execution time. They are an order of magnitude faster than existing ones in most cases.</a:t>
            </a:r>
            <a:endParaRPr kumimoji="0"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4675702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800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0BF2-54A9-174D-A04B-59B2872D0369}"/>
              </a:ext>
            </a:extLst>
          </p:cNvPr>
          <p:cNvSpPr txBox="1">
            <a:spLocks/>
          </p:cNvSpPr>
          <p:nvPr/>
        </p:nvSpPr>
        <p:spPr bwMode="auto">
          <a:xfrm>
            <a:off x="1162050" y="2017712"/>
            <a:ext cx="7226374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800" dirty="0"/>
              <a:t>We studied problem Reverse Regret Query</a:t>
            </a:r>
          </a:p>
          <a:p>
            <a:r>
              <a:rPr lang="en-US" altLang="zh-CN" sz="2800" dirty="0"/>
              <a:t>We proposed algorithms</a:t>
            </a:r>
          </a:p>
          <a:p>
            <a:pPr lvl="1"/>
            <a:r>
              <a:rPr lang="en-US" altLang="zh-CN" sz="2400" dirty="0"/>
              <a:t>Sweeping (for a special case)</a:t>
            </a:r>
          </a:p>
          <a:p>
            <a:pPr lvl="1"/>
            <a:r>
              <a:rPr lang="en-US" altLang="zh-CN" sz="2400" dirty="0"/>
              <a:t>E-PT (for the general case)</a:t>
            </a:r>
          </a:p>
          <a:p>
            <a:pPr lvl="1"/>
            <a:r>
              <a:rPr lang="en-US" altLang="zh-CN" sz="2400" dirty="0"/>
              <a:t>A-PC (for the general case)</a:t>
            </a:r>
          </a:p>
          <a:p>
            <a:r>
              <a:rPr lang="en-US" altLang="zh-CN" sz="2800" dirty="0"/>
              <a:t>We conducted experiments to show that our algorithms are better than the best-known existing ones.</a:t>
            </a:r>
          </a:p>
          <a:p>
            <a:pPr lvl="1"/>
            <a:endParaRPr lang="en-US" altLang="zh-CN" sz="2400" dirty="0"/>
          </a:p>
          <a:p>
            <a:endParaRPr lang="en-US" altLang="zh-CN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72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8838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Looking for an academic job.</a:t>
            </a:r>
          </a:p>
          <a:p>
            <a:pPr marL="0" indent="0" algn="ctr">
              <a:buNone/>
            </a:pPr>
            <a:r>
              <a:rPr lang="en-US" sz="2400" dirty="0" err="1"/>
              <a:t>wwangby@connect.ust.hk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1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8" y="1988840"/>
                <a:ext cx="6949454" cy="4030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Model the user’s preference by a utility function </a:t>
                </a:r>
              </a:p>
              <a:p>
                <a:pPr marL="457200" lvl="1" indent="0" algn="ctr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1600" b="1" dirty="0"/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TW" sz="2400" dirty="0"/>
                  <a:t>     </a:t>
                </a:r>
                <a:endParaRPr lang="en-US" altLang="zh-TW" sz="2000" dirty="0"/>
              </a:p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TW" sz="2400" dirty="0"/>
              </a:p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1988840"/>
                <a:ext cx="6949454" cy="4030727"/>
              </a:xfrm>
              <a:prstGeom prst="rect">
                <a:avLst/>
              </a:prstGeom>
              <a:blipFill>
                <a:blip r:embed="rId3"/>
                <a:stretch>
                  <a:fillRect l="-182" r="-2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F94D64C-67A4-85C6-D169-3C34DE84BF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716025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F94D64C-67A4-85C6-D169-3C34DE84BF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716025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6">
                <a:extLst>
                  <a:ext uri="{FF2B5EF4-FFF2-40B4-BE49-F238E27FC236}">
                    <a16:creationId xmlns:a16="http://schemas.microsoft.com/office/drawing/2014/main" id="{72FE0126-05CE-4921-8BE0-2475EA07120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90842745"/>
                  </p:ext>
                </p:extLst>
              </p:nvPr>
            </p:nvGraphicFramePr>
            <p:xfrm>
              <a:off x="1979712" y="3214716"/>
              <a:ext cx="5202237" cy="4089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5202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=0.5 × 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+0.5 × 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altLang="zh-TW" sz="1800" dirty="0">
                                    <a:latin typeface="Cambria Math" panose="02040503050406030204" pitchFamily="18" charset="0"/>
                                  </a:rPr>
                                  <m:t>   (</m:t>
                                </m:r>
                                <m:r>
                                  <a:rPr lang="en-US" altLang="zh-TW" sz="1800" b="1" i="1" dirty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0.5, 0,5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TW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622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6">
                <a:extLst>
                  <a:ext uri="{FF2B5EF4-FFF2-40B4-BE49-F238E27FC236}">
                    <a16:creationId xmlns:a16="http://schemas.microsoft.com/office/drawing/2014/main" id="{72FE0126-05CE-4921-8BE0-2475EA07120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90842745"/>
                  </p:ext>
                </p:extLst>
              </p:nvPr>
            </p:nvGraphicFramePr>
            <p:xfrm>
              <a:off x="1979712" y="3214716"/>
              <a:ext cx="5202237" cy="4089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5202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8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7" t="-1471" r="-234" b="-7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622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1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8" y="1988840"/>
                <a:ext cx="6949454" cy="4030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Model the user’s preference by a utility function </a:t>
                </a:r>
              </a:p>
              <a:p>
                <a:pPr marL="457200" lvl="1" indent="0" algn="ctr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1600" b="1" dirty="0"/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TW" sz="2400" dirty="0"/>
                  <a:t>     </a:t>
                </a:r>
                <a:endParaRPr lang="en-US" altLang="zh-TW" sz="2000" dirty="0"/>
              </a:p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TW" sz="2400" dirty="0"/>
              </a:p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1988840"/>
                <a:ext cx="6949454" cy="4030727"/>
              </a:xfrm>
              <a:prstGeom prst="rect">
                <a:avLst/>
              </a:prstGeom>
              <a:blipFill>
                <a:blip r:embed="rId3"/>
                <a:stretch>
                  <a:fillRect l="-182" r="-2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6">
                <a:extLst>
                  <a:ext uri="{FF2B5EF4-FFF2-40B4-BE49-F238E27FC236}">
                    <a16:creationId xmlns:a16="http://schemas.microsoft.com/office/drawing/2014/main" id="{32C2B25C-CB00-F195-631A-409791AD63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998411"/>
                  </p:ext>
                </p:extLst>
              </p:nvPr>
            </p:nvGraphicFramePr>
            <p:xfrm>
              <a:off x="1979712" y="3214716"/>
              <a:ext cx="5202237" cy="18618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5202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=0.5 × 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+0.5 × 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altLang="zh-TW" sz="1800" dirty="0">
                                    <a:latin typeface="Cambria Math" panose="02040503050406030204" pitchFamily="18" charset="0"/>
                                  </a:rPr>
                                  <m:t>   (</m:t>
                                </m:r>
                                <m:r>
                                  <a:rPr lang="en-US" altLang="zh-TW" sz="1800" b="1" i="1" dirty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0.5, 0,5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TW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62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)=0.5 × 1.0+0.5 × 0.4=0.70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8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 × 0.2+0.5 × 0.7=0.45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ar-AE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8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ar-AE" sz="1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ar-AE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 × 0.7+0.5 × 0.2=0.45</m:t>
                                </m:r>
                              </m:oMath>
                            </m:oMathPara>
                          </a14:m>
                          <a:endParaRPr lang="ar-A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sz="1800" b="1" i="1" dirty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1" i="1" dirty="0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=0.5 × 0.</m:t>
                                </m:r>
                                <m:r>
                                  <a:rPr lang="en-US" altLang="zh-TW" sz="18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+0.5 × 0.</m:t>
                                </m:r>
                                <m:r>
                                  <a:rPr lang="en-US" altLang="zh-TW" sz="18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1800" i="1" dirty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n-US" altLang="zh-TW" sz="1800" b="0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6">
                <a:extLst>
                  <a:ext uri="{FF2B5EF4-FFF2-40B4-BE49-F238E27FC236}">
                    <a16:creationId xmlns:a16="http://schemas.microsoft.com/office/drawing/2014/main" id="{32C2B25C-CB00-F195-631A-409791AD63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998411"/>
                  </p:ext>
                </p:extLst>
              </p:nvPr>
            </p:nvGraphicFramePr>
            <p:xfrm>
              <a:off x="1979712" y="3214716"/>
              <a:ext cx="5202237" cy="18618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5202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8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7" t="-1493" r="-234" b="-364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62209"/>
                      </a:ext>
                    </a:extLst>
                  </a:tr>
                  <a:tr h="1043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7" t="-39535" r="-234" b="-41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8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7" t="-358209" r="-234" b="-7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92CECB62-9BC7-8FA4-5ED0-43B15EAE8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4247" y="4356456"/>
                <a:ext cx="2110123" cy="720080"/>
              </a:xfrm>
              <a:prstGeom prst="wedgeRoundRectCallout">
                <a:avLst>
                  <a:gd name="adj1" fmla="val -53876"/>
                  <a:gd name="adj2" fmla="val -11262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has the highest scores in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92CECB62-9BC7-8FA4-5ED0-43B15EAE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4247" y="4356456"/>
                <a:ext cx="2110123" cy="720080"/>
              </a:xfrm>
              <a:prstGeom prst="wedgeRoundRectCallout">
                <a:avLst>
                  <a:gd name="adj1" fmla="val -53876"/>
                  <a:gd name="adj2" fmla="val -112620"/>
                  <a:gd name="adj3" fmla="val 16667"/>
                </a:avLst>
              </a:prstGeom>
              <a:blipFill>
                <a:blip r:embed="rId6"/>
                <a:stretch>
                  <a:fillRect r="-2740" b="-355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08F9567F-BFD9-2E55-7099-747DF05CF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6132" y="5247487"/>
                <a:ext cx="2418668" cy="715089"/>
              </a:xfrm>
              <a:prstGeom prst="wedgeRoundRectCallout">
                <a:avLst>
                  <a:gd name="adj1" fmla="val 2487"/>
                  <a:gd name="adj2" fmla="val -8579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the user’s favorite product in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TW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08F9567F-BFD9-2E55-7099-747DF05CF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6132" y="5247487"/>
                <a:ext cx="2418668" cy="715089"/>
              </a:xfrm>
              <a:prstGeom prst="wedgeRoundRectCallout">
                <a:avLst>
                  <a:gd name="adj1" fmla="val 2487"/>
                  <a:gd name="adj2" fmla="val -85792"/>
                  <a:gd name="adj3" fmla="val 16667"/>
                </a:avLst>
              </a:prstGeom>
              <a:blipFill>
                <a:blip r:embed="rId7"/>
                <a:stretch>
                  <a:fillRect l="-501" b="-555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E238298-DC87-6B22-E2FB-30297F6A7C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E238298-DC87-6B22-E2FB-30297F6A7C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94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8" y="1988840"/>
                <a:ext cx="6805438" cy="4030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514047" indent="-4572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400" dirty="0"/>
                  <a:t>Regret ratio of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400" dirty="0"/>
                  <a:t> over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400" dirty="0"/>
                  <a:t> w.r.t.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2400" dirty="0"/>
                  <a:t> is defined as</a:t>
                </a:r>
              </a:p>
              <a:p>
                <a:pPr marL="56847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𝑟𝑒𝑔𝑟𝑎𝑡𝑖𝑜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 dirty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Microsoft YaHei U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799797" lvl="1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Microsoft YaHei UI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1" i="1" dirty="0">
                        <a:latin typeface="Cambria Math" panose="02040503050406030204" pitchFamily="18" charset="0"/>
                        <a:ea typeface="Microsoft YaHei UI"/>
                      </a:rPr>
                      <m:t> </m:t>
                    </m:r>
                  </m:oMath>
                </a14:m>
                <a:r>
                  <a:rPr lang="en-US" sz="2000" dirty="0"/>
                  <a:t>denotes the highest score w.r.t.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799797" lvl="1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score </a:t>
                </a:r>
                <a:r>
                  <a:rPr lang="en-US" altLang="zh-TW" sz="2000" dirty="0"/>
                  <a:t>of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000" dirty="0"/>
                  <a:t> w.r.t.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99797" lvl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TW" sz="2000" dirty="0"/>
                  <a:t>It measures the </a:t>
                </a:r>
                <a:r>
                  <a:rPr lang="en-US" sz="2000" dirty="0"/>
                  <a:t>proportional </a:t>
                </a:r>
                <a:r>
                  <a:rPr lang="en-US" altLang="zh-TW" sz="2000" dirty="0"/>
                  <a:t>difference between the highest score in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000" dirty="0"/>
                  <a:t> and the score of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000" dirty="0"/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E5147E6-2692-954E-A61F-5DF6497E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1988840"/>
                <a:ext cx="6805438" cy="4030727"/>
              </a:xfrm>
              <a:prstGeom prst="rect">
                <a:avLst/>
              </a:prstGeom>
              <a:blipFill>
                <a:blip r:embed="rId3"/>
                <a:stretch>
                  <a:fillRect r="-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/>
              <a:t>Regret Ratio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 of products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763260B-49EB-352E-B7E1-93F723FE14F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6584" y="346356"/>
              <a:ext cx="4320480" cy="1676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" t="-7407" r="-293" b="-4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81299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566" t="-111538" r="-10232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069" t="-111538" r="-763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203704" r="-32222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315385" r="-32222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400000" r="-32222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A02421-8BBF-1BDB-A556-D6B01F3E68E3}"/>
              </a:ext>
            </a:extLst>
          </p:cNvPr>
          <p:cNvSpPr/>
          <p:nvPr/>
        </p:nvSpPr>
        <p:spPr bwMode="auto">
          <a:xfrm>
            <a:off x="4716016" y="2780928"/>
            <a:ext cx="864096" cy="4669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7C5208-DB32-9E96-8A2B-42E864A60935}"/>
              </a:ext>
            </a:extLst>
          </p:cNvPr>
          <p:cNvSpPr/>
          <p:nvPr/>
        </p:nvSpPr>
        <p:spPr bwMode="auto">
          <a:xfrm>
            <a:off x="5220072" y="3274661"/>
            <a:ext cx="864096" cy="4669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AFD739-C10D-B2B4-AA0C-DABD5B310AD8}"/>
              </a:ext>
            </a:extLst>
          </p:cNvPr>
          <p:cNvSpPr/>
          <p:nvPr/>
        </p:nvSpPr>
        <p:spPr bwMode="auto">
          <a:xfrm>
            <a:off x="5796136" y="2780928"/>
            <a:ext cx="864096" cy="4669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04F169-E913-C2AE-75D0-4F158169DB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20220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Query product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Attribute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2022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04F169-E913-C2AE-75D0-4F158169DB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0577647"/>
                  </p:ext>
                </p:extLst>
              </p:nvPr>
            </p:nvGraphicFramePr>
            <p:xfrm>
              <a:off x="4716016" y="1013250"/>
              <a:ext cx="4320480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1114">
                      <a:extLst>
                        <a:ext uri="{9D8B030D-6E8A-4147-A177-3AD203B41FA5}">
                          <a16:colId xmlns:a16="http://schemas.microsoft.com/office/drawing/2014/main" val="1505029713"/>
                        </a:ext>
                      </a:extLst>
                    </a:gridCol>
                    <a:gridCol w="1633182">
                      <a:extLst>
                        <a:ext uri="{9D8B030D-6E8A-4147-A177-3AD203B41FA5}">
                          <a16:colId xmlns:a16="http://schemas.microsoft.com/office/drawing/2014/main" val="1499918309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366168065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" t="-3704" r="-293" b="-2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18722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Product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566" t="-107692" r="-10232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069" t="-107692" r="-763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3069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" t="-200000" r="-322222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7130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69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30156</TotalTime>
  <Words>5710</Words>
  <Application>Microsoft Macintosh PowerPoint</Application>
  <PresentationFormat>On-screen Show (4:3)</PresentationFormat>
  <Paragraphs>1678</Paragraphs>
  <Slides>67</Slides>
  <Notes>53</Notes>
  <HiddenSlides>22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SimSun</vt:lpstr>
      <vt:lpstr>Aptos Narrow</vt:lpstr>
      <vt:lpstr>Arial</vt:lpstr>
      <vt:lpstr>Cambria Math</vt:lpstr>
      <vt:lpstr>Tahoma</vt:lpstr>
      <vt:lpstr>Verdana</vt:lpstr>
      <vt:lpstr>Wingdings</vt:lpstr>
      <vt:lpstr>Blends</vt:lpstr>
      <vt:lpstr>Reverse Regret Query</vt:lpstr>
      <vt:lpstr>Outline</vt:lpstr>
      <vt:lpstr>Outline</vt:lpstr>
      <vt:lpstr>Introduction</vt:lpstr>
      <vt:lpstr>Introduction</vt:lpstr>
      <vt:lpstr>Regret Ratio</vt:lpstr>
      <vt:lpstr>Regret Ratio</vt:lpstr>
      <vt:lpstr>Regret Ratio</vt:lpstr>
      <vt:lpstr>Regret Ratio</vt:lpstr>
      <vt:lpstr>Regret Ratio</vt:lpstr>
      <vt:lpstr>Regret Ratio</vt:lpstr>
      <vt:lpstr>Regret Ratio</vt:lpstr>
      <vt:lpstr>Regret Ratio</vt:lpstr>
      <vt:lpstr>Outline</vt:lpstr>
      <vt:lpstr>Problem Definition</vt:lpstr>
      <vt:lpstr>Problem Definition</vt:lpstr>
      <vt:lpstr>Problem Definition</vt:lpstr>
      <vt:lpstr>Problem Definition</vt:lpstr>
      <vt:lpstr>Problem Definition</vt:lpstr>
      <vt:lpstr>Problem Definition</vt:lpstr>
      <vt:lpstr>Problem Definition</vt:lpstr>
      <vt:lpstr>Problem Definition</vt:lpstr>
      <vt:lpstr>Outline</vt:lpstr>
      <vt:lpstr>Algorithms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Algorithms</vt:lpstr>
      <vt:lpstr>Algorithm E-PT</vt:lpstr>
      <vt:lpstr>Algorithm E-PT</vt:lpstr>
      <vt:lpstr>Algorithm E-PT</vt:lpstr>
      <vt:lpstr>Algorithm E-PT</vt:lpstr>
      <vt:lpstr>Algorithm E-PT</vt:lpstr>
      <vt:lpstr>Algorithm E-PT</vt:lpstr>
      <vt:lpstr>Algorithm E-PT</vt:lpstr>
      <vt:lpstr>Algorithm E-PT</vt:lpstr>
      <vt:lpstr>Algorithm E-PT</vt:lpstr>
      <vt:lpstr>Algorithm E-PT</vt:lpstr>
      <vt:lpstr>Sweeping</vt:lpstr>
      <vt:lpstr>Sweeping</vt:lpstr>
      <vt:lpstr>E-PT</vt:lpstr>
      <vt:lpstr>A-PC</vt:lpstr>
      <vt:lpstr>A-PC</vt:lpstr>
      <vt:lpstr>A-PC</vt:lpstr>
      <vt:lpstr>Algorithm</vt:lpstr>
      <vt:lpstr>Outline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Outline</vt:lpstr>
      <vt:lpstr>Conclusion</vt:lpstr>
      <vt:lpstr>Q &amp; A</vt:lpstr>
    </vt:vector>
  </TitlesOfParts>
  <Company>Wong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COMP5331</dc:title>
  <dc:creator>Raymond</dc:creator>
  <cp:lastModifiedBy>Weicheng Wang</cp:lastModifiedBy>
  <cp:revision>629</cp:revision>
  <dcterms:created xsi:type="dcterms:W3CDTF">2008-12-07T06:58:48Z</dcterms:created>
  <dcterms:modified xsi:type="dcterms:W3CDTF">2024-05-16T20:00:35Z</dcterms:modified>
</cp:coreProperties>
</file>