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30"/>
  </p:notesMasterIdLst>
  <p:handoutMasterIdLst>
    <p:handoutMasterId r:id="rId31"/>
  </p:handoutMasterIdLst>
  <p:sldIdLst>
    <p:sldId id="256" r:id="rId2"/>
    <p:sldId id="566" r:id="rId3"/>
    <p:sldId id="682" r:id="rId4"/>
    <p:sldId id="263" r:id="rId5"/>
    <p:sldId id="654" r:id="rId6"/>
    <p:sldId id="624" r:id="rId7"/>
    <p:sldId id="271" r:id="rId8"/>
    <p:sldId id="281" r:id="rId9"/>
    <p:sldId id="684" r:id="rId10"/>
    <p:sldId id="686" r:id="rId11"/>
    <p:sldId id="290" r:id="rId12"/>
    <p:sldId id="291" r:id="rId13"/>
    <p:sldId id="293" r:id="rId14"/>
    <p:sldId id="297" r:id="rId15"/>
    <p:sldId id="298" r:id="rId16"/>
    <p:sldId id="687" r:id="rId17"/>
    <p:sldId id="623" r:id="rId18"/>
    <p:sldId id="670" r:id="rId19"/>
    <p:sldId id="671" r:id="rId20"/>
    <p:sldId id="672" r:id="rId21"/>
    <p:sldId id="673" r:id="rId22"/>
    <p:sldId id="685" r:id="rId23"/>
    <p:sldId id="276" r:id="rId24"/>
    <p:sldId id="277" r:id="rId25"/>
    <p:sldId id="278" r:id="rId26"/>
    <p:sldId id="292" r:id="rId27"/>
    <p:sldId id="688" r:id="rId28"/>
    <p:sldId id="302" r:id="rId29"/>
  </p:sldIdLst>
  <p:sldSz cx="9144000" cy="6858000" type="screen4x3"/>
  <p:notesSz cx="906145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1308F"/>
    <a:srgbClr val="333294"/>
    <a:srgbClr val="FFCCFF"/>
    <a:srgbClr val="CCFFCC"/>
    <a:srgbClr val="FFFF99"/>
    <a:srgbClr val="CCECFF"/>
    <a:srgbClr val="FEFEFE"/>
    <a:srgbClr val="CC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96" autoAdjust="0"/>
    <p:restoredTop sz="95449" autoAdjust="0"/>
  </p:normalViewPr>
  <p:slideViewPr>
    <p:cSldViewPr>
      <p:cViewPr varScale="1">
        <p:scale>
          <a:sx n="111" d="100"/>
          <a:sy n="111" d="100"/>
        </p:scale>
        <p:origin x="121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25888" cy="342900"/>
          </a:xfrm>
          <a:prstGeom prst="rect">
            <a:avLst/>
          </a:prstGeom>
        </p:spPr>
        <p:txBody>
          <a:bodyPr vert="horz" wrap="square" lIns="90960" tIns="45480" rIns="90960" bIns="4548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32388" y="0"/>
            <a:ext cx="3927475" cy="342900"/>
          </a:xfrm>
          <a:prstGeom prst="rect">
            <a:avLst/>
          </a:prstGeom>
        </p:spPr>
        <p:txBody>
          <a:bodyPr vert="horz" wrap="square" lIns="90960" tIns="45480" rIns="90960" bIns="4548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12BF4B5-FC7D-4552-948C-B59239BB2B7F}" type="datetimeFigureOut">
              <a:rPr lang="zh-HK" altLang="en-US"/>
              <a:pPr>
                <a:defRPr/>
              </a:pPr>
              <a:t>5/6/2024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25888" cy="342900"/>
          </a:xfrm>
          <a:prstGeom prst="rect">
            <a:avLst/>
          </a:prstGeom>
        </p:spPr>
        <p:txBody>
          <a:bodyPr vert="horz" wrap="square" lIns="90960" tIns="45480" rIns="90960" bIns="4548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32388" y="6513513"/>
            <a:ext cx="3927475" cy="342900"/>
          </a:xfrm>
          <a:prstGeom prst="rect">
            <a:avLst/>
          </a:prstGeom>
        </p:spPr>
        <p:txBody>
          <a:bodyPr vert="horz" wrap="square" lIns="90960" tIns="45480" rIns="90960" bIns="454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EFFD172-5ABE-413F-A565-296563353D31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04966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2588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0" tIns="45480" rIns="90960" bIns="4548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32388" y="0"/>
            <a:ext cx="39274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0" tIns="45480" rIns="90960" bIns="4548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16225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3257550"/>
            <a:ext cx="7250112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0" tIns="45480" rIns="90960" bIns="454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2588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0" tIns="45480" rIns="90960" bIns="4548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32388" y="6513513"/>
            <a:ext cx="39274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0" tIns="45480" rIns="90960" bIns="454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86EAD2-C5CC-4B68-BE37-B95A6DD518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3483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HK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HK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HK" altLang="en-US"/>
            </a:p>
          </p:txBody>
        </p:sp>
      </p:grpSp>
      <p:sp>
        <p:nvSpPr>
          <p:cNvPr id="819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819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794DB71-B927-49F4-AC91-ED0C9828140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729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D5FBF-2FCF-40A8-8BD6-C83B713F25E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595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85A7B-6AFF-4B73-A491-969602443F2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1295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zh-HK" alt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B7902-98BF-40D6-B764-62B0DED7656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0275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7992B-D823-4B2B-A049-FB413CE1990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4673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5pPr>
              <a:buBlip>
                <a:blip r:embed="rId2"/>
              </a:buBlip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711465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C08BC-1B91-43D3-AE10-B22A22B1855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9662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1CA60-30A5-437C-A026-858B8E5B89F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833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F29A2-D0EF-4907-9314-9D9A4238007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6067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47517-0A34-4F89-A96B-0EC1B7FE00E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09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9E748-6979-4852-B348-45424F7EDDD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618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7AB68-BAE5-423D-99CA-4D54FE49C41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5423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854DD-BC13-47D9-90BA-05F270150FF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653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62B04-D335-4825-9521-EC35466344B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8555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09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09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09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pPr>
              <a:defRPr/>
            </a:pPr>
            <a:fld id="{48E41ED8-9E28-4FDC-A1B2-A7047980648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7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A35F41-87B0-4282-A4BF-C483AE89560D}" type="slidenum">
              <a:rPr kumimoji="0" lang="zh-TW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kumimoji="0" lang="en-US" altLang="zh-TW" sz="1400">
              <a:solidFill>
                <a:schemeClr val="bg2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z="3600" dirty="0"/>
              <a:t>EAR-Oracle: On Efficient Indexing for Distance Queries between Arbitrary Points on Terrain Surface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886200"/>
            <a:ext cx="8351837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1800" dirty="0"/>
              <a:t>Bo Huang, </a:t>
            </a:r>
            <a:r>
              <a:rPr lang="en-US" altLang="zh-TW" sz="1800" b="1" dirty="0"/>
              <a:t>Victor Junqiu Wei, </a:t>
            </a:r>
            <a:r>
              <a:rPr lang="en-US" altLang="zh-TW" sz="1800" dirty="0"/>
              <a:t>Raymond Chi-Wing Wong, Bo Tang</a:t>
            </a:r>
          </a:p>
          <a:p>
            <a:pPr eaLnBrk="1" hangingPunct="1">
              <a:lnSpc>
                <a:spcPct val="80000"/>
              </a:lnSpc>
            </a:pPr>
            <a:endParaRPr lang="en-US" altLang="zh-TW" sz="1800" dirty="0"/>
          </a:p>
          <a:p>
            <a:pPr eaLnBrk="1" hangingPunct="1">
              <a:lnSpc>
                <a:spcPct val="80000"/>
              </a:lnSpc>
            </a:pPr>
            <a:r>
              <a:rPr lang="en-US" altLang="zh-TW" sz="1800" b="1" dirty="0">
                <a:solidFill>
                  <a:srgbClr val="FF0000"/>
                </a:solidFill>
              </a:rPr>
              <a:t>Published in SIGMOD 2023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4859338" y="5949950"/>
            <a:ext cx="33457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/>
              <a:t>Presented by Victor Junqiu Wei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/>
              <a:t>Prepared by Victor Junqiu Wei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EAR-Oracle Pre-processing Phase"/>
          <p:cNvSpPr txBox="1">
            <a:spLocks noGrp="1"/>
          </p:cNvSpPr>
          <p:nvPr>
            <p:ph type="title"/>
          </p:nvPr>
        </p:nvSpPr>
        <p:spPr>
          <a:xfrm>
            <a:off x="1350963" y="133017"/>
            <a:ext cx="7793037" cy="1462087"/>
          </a:xfrm>
          <a:prstGeom prst="rect">
            <a:avLst/>
          </a:prstGeom>
        </p:spPr>
        <p:txBody>
          <a:bodyPr/>
          <a:lstStyle/>
          <a:p>
            <a:pPr defTabSz="642915">
              <a:defRPr sz="4400"/>
            </a:pPr>
            <a:r>
              <a:rPr dirty="0"/>
              <a:t>EAR-Oracle</a:t>
            </a:r>
            <a:r>
              <a:rPr lang="en-HK" dirty="0"/>
              <a:t> (</a:t>
            </a:r>
            <a:r>
              <a:rPr lang="en-HK" dirty="0" err="1"/>
              <a:t>Preprecessing</a:t>
            </a:r>
            <a:r>
              <a:rPr lang="en-HK" dirty="0"/>
              <a:t>)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8" name="Partition the terrain surface into several boxes in 2D ( -  plane):…"/>
              <p:cNvSpPr txBox="1"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r>
                  <a:rPr sz="1800" i="1" dirty="0">
                    <a:solidFill>
                      <a:srgbClr val="0433FF"/>
                    </a:solidFill>
                  </a:rPr>
                  <a:t>Partition</a:t>
                </a:r>
                <a:r>
                  <a:rPr sz="1800" dirty="0"/>
                  <a:t> the terrain surface into several </a:t>
                </a:r>
                <a:r>
                  <a:rPr sz="1800" i="1" dirty="0">
                    <a:solidFill>
                      <a:srgbClr val="0433FF"/>
                    </a:solidFill>
                  </a:rPr>
                  <a:t>boxes in 2D</a:t>
                </a:r>
                <a:r>
                  <a:rPr sz="1800" dirty="0"/>
                  <a:t> (</a:t>
                </a:r>
                <a14:m>
                  <m:oMath xmlns:m="http://schemas.openxmlformats.org/officeDocument/2006/math"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1800" dirty="0"/>
                  <a:t>-</a:t>
                </a:r>
                <a14:m>
                  <m:oMath xmlns:m="http://schemas.openxmlformats.org/officeDocument/2006/math"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1800" dirty="0"/>
                  <a:t> plane):</a:t>
                </a:r>
              </a:p>
              <a:p>
                <a:pPr lvl="1"/>
                <a:r>
                  <a:rPr lang="en-US" sz="2000" dirty="0"/>
                  <a:t>Construct a </a:t>
                </a:r>
                <a:r>
                  <a:rPr lang="en-US" sz="1800" i="1" dirty="0">
                    <a:solidFill>
                      <a:srgbClr val="0433FF"/>
                    </a:solidFill>
                    <a:cs typeface="+mn-cs"/>
                  </a:rPr>
                  <a:t>highway network G </a:t>
                </a:r>
                <a:r>
                  <a:rPr lang="en-US" sz="2000" dirty="0"/>
                  <a:t>to index distances between highway nodes:</a:t>
                </a:r>
              </a:p>
              <a:p>
                <a:pPr lvl="2"/>
                <a:r>
                  <a:rPr lang="en-US" sz="1600" dirty="0"/>
                  <a:t>A lightweight highway network with accuracy guarantee:</a:t>
                </a:r>
              </a:p>
              <a:p>
                <a:pPr lvl="1"/>
                <a:endParaRPr lang="en-HK" sz="1800" dirty="0"/>
              </a:p>
            </p:txBody>
          </p:sp>
        </mc:Choice>
        <mc:Fallback>
          <p:sp>
            <p:nvSpPr>
              <p:cNvPr id="318" name="Partition the terrain surface into several boxes in 2D ( -  plane)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t="-889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pic>
        <p:nvPicPr>
          <p:cNvPr id="2" name="截屏2023-05-10 03.16.24.png" descr="截屏2023-05-10 03.16.24.png">
            <a:extLst>
              <a:ext uri="{FF2B5EF4-FFF2-40B4-BE49-F238E27FC236}">
                <a16:creationId xmlns:a16="http://schemas.microsoft.com/office/drawing/2014/main" id="{4AAC35BA-DF83-212D-BE69-93EDC3172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541" y="4075113"/>
            <a:ext cx="6766948" cy="2301550"/>
          </a:xfrm>
          <a:prstGeom prst="rect">
            <a:avLst/>
          </a:prstGeom>
          <a:ln w="3175">
            <a:miter lim="400000"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6D424A-0951-5BBF-219C-F55A98DAC93C}"/>
                  </a:ext>
                </a:extLst>
              </p:cNvPr>
              <p:cNvSpPr txBox="1"/>
              <p:nvPr/>
            </p:nvSpPr>
            <p:spPr>
              <a:xfrm>
                <a:off x="2827349" y="3534375"/>
                <a:ext cx="3795206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)≤</m:t>
                      </m:r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HK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HK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HK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HK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6D424A-0951-5BBF-219C-F55A98DAC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349" y="3534375"/>
                <a:ext cx="3795206" cy="299569"/>
              </a:xfrm>
              <a:prstGeom prst="rect">
                <a:avLst/>
              </a:prstGeom>
              <a:blipFill>
                <a:blip r:embed="rId4"/>
                <a:stretch>
                  <a:fillRect l="-804" b="-26531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99E2EA1B-000A-0CDE-6302-9E972E2A86F6}"/>
              </a:ext>
            </a:extLst>
          </p:cNvPr>
          <p:cNvSpPr/>
          <p:nvPr/>
        </p:nvSpPr>
        <p:spPr>
          <a:xfrm>
            <a:off x="0" y="3175451"/>
            <a:ext cx="2123728" cy="891625"/>
          </a:xfrm>
          <a:prstGeom prst="wedgeRoundRectCallout">
            <a:avLst>
              <a:gd name="adj1" fmla="val 61903"/>
              <a:gd name="adj2" fmla="val 1547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u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i="1" dirty="0">
                <a:solidFill>
                  <a:schemeClr val="tx1"/>
                </a:solidFill>
              </a:rPr>
              <a:t>v</a:t>
            </a:r>
            <a:r>
              <a:rPr lang="en-US" dirty="0">
                <a:solidFill>
                  <a:schemeClr val="tx1"/>
                </a:solidFill>
              </a:rPr>
              <a:t> are two arbitrary vertices on G.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737BC8-3051-2FF6-D1E3-BD4C95D84F3A}"/>
              </a:ext>
            </a:extLst>
          </p:cNvPr>
          <p:cNvSpPr/>
          <p:nvPr/>
        </p:nvSpPr>
        <p:spPr>
          <a:xfrm>
            <a:off x="6156176" y="5373216"/>
            <a:ext cx="1296144" cy="759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D66161-C984-8BDC-788F-4C7F2C8115C7}"/>
              </a:ext>
            </a:extLst>
          </p:cNvPr>
          <p:cNvSpPr/>
          <p:nvPr/>
        </p:nvSpPr>
        <p:spPr>
          <a:xfrm>
            <a:off x="6372200" y="5262091"/>
            <a:ext cx="768611" cy="759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62B7E1-9B8A-7FC0-E02D-E204D4A2BCA1}"/>
              </a:ext>
            </a:extLst>
          </p:cNvPr>
          <p:cNvSpPr/>
          <p:nvPr/>
        </p:nvSpPr>
        <p:spPr>
          <a:xfrm>
            <a:off x="6853538" y="5708630"/>
            <a:ext cx="768611" cy="43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5596928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EAR-Oracle Query Phase"/>
          <p:cNvSpPr txBox="1">
            <a:spLocks noGrp="1"/>
          </p:cNvSpPr>
          <p:nvPr>
            <p:ph type="title"/>
          </p:nvPr>
        </p:nvSpPr>
        <p:spPr>
          <a:xfrm>
            <a:off x="1150938" y="214313"/>
            <a:ext cx="8101582" cy="1462087"/>
          </a:xfrm>
          <a:prstGeom prst="rect">
            <a:avLst/>
          </a:prstGeom>
        </p:spPr>
        <p:txBody>
          <a:bodyPr/>
          <a:lstStyle/>
          <a:p>
            <a:pPr defTabSz="642915">
              <a:defRPr sz="4400"/>
            </a:pPr>
            <a:r>
              <a:rPr dirty="0"/>
              <a:t>EAR-</a:t>
            </a:r>
            <a:r>
              <a:rPr dirty="0" err="1"/>
              <a:t>Oracl</a:t>
            </a:r>
            <a:r>
              <a:rPr lang="en-HK" dirty="0"/>
              <a:t>e (Query Processing)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4" name="We are given two arbitrary surface points   and  . The geodesic distance query   taken   as the source and   as the destination is called A2A query.…"/>
              <p:cNvSpPr txBox="1"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r>
                  <a:rPr sz="1600" dirty="0"/>
                  <a:t>We are given two </a:t>
                </a:r>
                <a:r>
                  <a:rPr sz="1600" i="1" dirty="0">
                    <a:solidFill>
                      <a:srgbClr val="0433FF"/>
                    </a:solidFill>
                  </a:rPr>
                  <a:t>arbitrary</a:t>
                </a:r>
                <a:r>
                  <a:rPr sz="1600" dirty="0"/>
                  <a:t> surface points </a:t>
                </a:r>
                <a14:m>
                  <m:oMath xmlns:m="http://schemas.openxmlformats.org/officeDocument/2006/math">
                    <m:r>
                      <a:rPr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sz="1600" dirty="0"/>
                  <a:t> and </a:t>
                </a:r>
                <a14:m>
                  <m:oMath xmlns:m="http://schemas.openxmlformats.org/officeDocument/2006/math">
                    <m:r>
                      <a:rPr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1600" dirty="0"/>
                  <a:t>. The geodesic distance query </a:t>
                </a:r>
                <a14:m>
                  <m:oMath xmlns:m="http://schemas.openxmlformats.org/officeDocument/2006/math">
                    <m:r>
                      <a:rPr sz="1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sz="1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1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sz="1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sz="1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sz="1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1600" dirty="0"/>
                  <a:t> taken </a:t>
                </a:r>
                <a14:m>
                  <m:oMath xmlns:m="http://schemas.openxmlformats.org/officeDocument/2006/math">
                    <m:r>
                      <a:rPr sz="1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sz="1600" dirty="0"/>
                  <a:t> as the </a:t>
                </a:r>
                <a:r>
                  <a:rPr sz="1600" i="1" dirty="0">
                    <a:solidFill>
                      <a:srgbClr val="0433FF"/>
                    </a:solidFill>
                  </a:rPr>
                  <a:t>source</a:t>
                </a:r>
                <a:r>
                  <a:rPr sz="1600" dirty="0"/>
                  <a:t> and </a:t>
                </a:r>
                <a14:m>
                  <m:oMath xmlns:m="http://schemas.openxmlformats.org/officeDocument/2006/math">
                    <m:r>
                      <a:rPr sz="1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1600" dirty="0"/>
                  <a:t> as the </a:t>
                </a:r>
                <a:r>
                  <a:rPr sz="1600" i="1" dirty="0">
                    <a:solidFill>
                      <a:srgbClr val="0433FF"/>
                    </a:solidFill>
                  </a:rPr>
                  <a:t>destination</a:t>
                </a:r>
                <a:r>
                  <a:rPr sz="1600" dirty="0"/>
                  <a:t> is called </a:t>
                </a:r>
                <a:r>
                  <a:rPr sz="1600" i="1" dirty="0">
                    <a:solidFill>
                      <a:srgbClr val="0433FF"/>
                    </a:solidFill>
                  </a:rPr>
                  <a:t>A2A query</a:t>
                </a:r>
                <a:r>
                  <a:rPr sz="1600" dirty="0"/>
                  <a:t>.</a:t>
                </a:r>
              </a:p>
              <a:p>
                <a:endParaRPr sz="1600" dirty="0"/>
              </a:p>
              <a:p>
                <a:r>
                  <a:rPr sz="1600" dirty="0"/>
                  <a:t>Based on the partition, the queries could be divided into </a:t>
                </a:r>
                <a:r>
                  <a:rPr sz="1600" i="1" dirty="0">
                    <a:solidFill>
                      <a:srgbClr val="0433FF"/>
                    </a:solidFill>
                  </a:rPr>
                  <a:t>two types</a:t>
                </a:r>
                <a:r>
                  <a:rPr sz="1600" dirty="0"/>
                  <a:t>:</a:t>
                </a:r>
              </a:p>
              <a:p>
                <a:pPr lvl="1"/>
                <a:r>
                  <a:rPr sz="1600" dirty="0"/>
                  <a:t>The </a:t>
                </a:r>
                <a:r>
                  <a:rPr sz="1600" i="1" dirty="0">
                    <a:solidFill>
                      <a:srgbClr val="0433FF"/>
                    </a:solidFill>
                  </a:rPr>
                  <a:t>inner-box</a:t>
                </a:r>
                <a:r>
                  <a:rPr sz="1600" dirty="0">
                    <a:solidFill>
                      <a:srgbClr val="0433FF"/>
                    </a:solidFill>
                  </a:rPr>
                  <a:t> </a:t>
                </a:r>
                <a:r>
                  <a:rPr sz="1600" dirty="0"/>
                  <a:t>query (</a:t>
                </a:r>
                <a14:m>
                  <m:oMath xmlns:m="http://schemas.openxmlformats.org/officeDocument/2006/math">
                    <m:r>
                      <a:rPr sz="1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sz="1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sz="1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1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sz="1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sz="1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sz="1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1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sz="1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sz="1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1600" dirty="0">
                    <a:solidFill>
                      <a:schemeClr val="accent5">
                        <a:hueOff val="-82419"/>
                        <a:satOff val="-9513"/>
                        <a:lumOff val="-16343"/>
                      </a:schemeClr>
                    </a:solidFill>
                  </a:rPr>
                  <a:t> </a:t>
                </a:r>
                <a:r>
                  <a:rPr sz="1600" dirty="0"/>
                  <a:t>in the example);</a:t>
                </a:r>
              </a:p>
              <a:p>
                <a:pPr lvl="1"/>
                <a:r>
                  <a:rPr sz="1600" dirty="0"/>
                  <a:t>The</a:t>
                </a:r>
                <a:r>
                  <a:rPr sz="1600" dirty="0">
                    <a:solidFill>
                      <a:srgbClr val="0433FF"/>
                    </a:solidFill>
                  </a:rPr>
                  <a:t> </a:t>
                </a:r>
                <a:r>
                  <a:rPr sz="1600" i="1" dirty="0">
                    <a:solidFill>
                      <a:srgbClr val="0433FF"/>
                    </a:solidFill>
                  </a:rPr>
                  <a:t>inter-box</a:t>
                </a:r>
                <a:r>
                  <a:rPr sz="1600" dirty="0"/>
                  <a:t> query (</a:t>
                </a:r>
                <a14:m>
                  <m:oMath xmlns:m="http://schemas.openxmlformats.org/officeDocument/2006/math">
                    <m:r>
                      <a:rPr sz="1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sz="1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sz="1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1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sz="1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sz="1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sz="1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1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sz="1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sz="1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1600" dirty="0">
                    <a:solidFill>
                      <a:schemeClr val="accent5">
                        <a:hueOff val="-82419"/>
                        <a:satOff val="-9513"/>
                        <a:lumOff val="-16343"/>
                      </a:schemeClr>
                    </a:solidFill>
                  </a:rPr>
                  <a:t> </a:t>
                </a:r>
                <a:r>
                  <a:rPr sz="1600" dirty="0"/>
                  <a:t>in the example).</a:t>
                </a:r>
                <a:endParaRPr sz="1600" dirty="0">
                  <a:solidFill>
                    <a:srgbClr val="0433FF"/>
                  </a:solidFill>
                </a:endParaRPr>
              </a:p>
            </p:txBody>
          </p:sp>
        </mc:Choice>
        <mc:Fallback xmlns="">
          <p:sp>
            <p:nvSpPr>
              <p:cNvPr id="434" name="We are given two arbitrary surface points   and  . The geodesic distance query   taken   as the source and   as the destination is called A2A query.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t="-444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437" name="Two types of distance queries"/>
          <p:cNvSpPr txBox="1"/>
          <p:nvPr/>
        </p:nvSpPr>
        <p:spPr>
          <a:xfrm>
            <a:off x="2387182" y="6184712"/>
            <a:ext cx="4369636" cy="3029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0716" tIns="10716" rIns="10716" bIns="10716" anchor="ctr">
            <a:spAutoFit/>
          </a:bodyPr>
          <a:lstStyle>
            <a:lvl1pPr>
              <a:defRPr sz="2600" b="0"/>
            </a:lvl1pPr>
          </a:lstStyle>
          <a:p>
            <a:r>
              <a:rPr sz="1828"/>
              <a:t>Two types of distance queries</a:t>
            </a:r>
          </a:p>
        </p:txBody>
      </p:sp>
      <p:pic>
        <p:nvPicPr>
          <p:cNvPr id="438" name="截屏2023-05-19 07.15.42.png" descr="截屏2023-05-19 07.15.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292" y="4195090"/>
            <a:ext cx="3997416" cy="1963644"/>
          </a:xfrm>
          <a:prstGeom prst="rect">
            <a:avLst/>
          </a:prstGeom>
          <a:ln w="3175">
            <a:miter lim="400000"/>
          </a:ln>
        </p:spPr>
      </p:pic>
      <p:pic>
        <p:nvPicPr>
          <p:cNvPr id="439" name="截屏2023-05-19 07.08.00.png" descr="截屏2023-05-19 07.08.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63" y="3944696"/>
            <a:ext cx="1285875" cy="205384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EAR-Oracle Query Phase"/>
          <p:cNvSpPr txBox="1">
            <a:spLocks noGrp="1"/>
          </p:cNvSpPr>
          <p:nvPr>
            <p:ph type="title"/>
          </p:nvPr>
        </p:nvSpPr>
        <p:spPr>
          <a:xfrm>
            <a:off x="1150938" y="214313"/>
            <a:ext cx="7957566" cy="1462087"/>
          </a:xfrm>
          <a:prstGeom prst="rect">
            <a:avLst/>
          </a:prstGeom>
        </p:spPr>
        <p:txBody>
          <a:bodyPr/>
          <a:lstStyle/>
          <a:p>
            <a:pPr defTabSz="642915">
              <a:defRPr sz="4400"/>
            </a:pPr>
            <a:r>
              <a:rPr lang="en-HK" dirty="0"/>
              <a:t>EAR-Oracle (Query Processing)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2" name="The inner-box query ( ):…"/>
              <p:cNvSpPr txBox="1"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r>
                  <a:rPr dirty="0"/>
                  <a:t>The </a:t>
                </a:r>
                <a:r>
                  <a:rPr i="1" dirty="0">
                    <a:solidFill>
                      <a:srgbClr val="0433FF"/>
                    </a:solidFill>
                  </a:rPr>
                  <a:t>inner-box</a:t>
                </a:r>
                <a:r>
                  <a:rPr dirty="0"/>
                  <a:t> query (</a:t>
                </a:r>
                <a14:m>
                  <m:oMath xmlns:m="http://schemas.openxmlformats.org/officeDocument/2006/math">
                    <m:r>
                      <a:rPr sz="2355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sz="2355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sz="2355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355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sz="2355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sz="2355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sz="2355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355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sz="2355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sz="2355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dirty="0"/>
                  <a:t>):</a:t>
                </a:r>
                <a:endParaRPr sz="1969" dirty="0"/>
              </a:p>
              <a:p>
                <a:pPr marL="581897" lvl="1" indent="-260439">
                  <a:lnSpc>
                    <a:spcPts val="2672"/>
                  </a:lnSpc>
                </a:pPr>
                <a:r>
                  <a:rPr sz="1969" dirty="0"/>
                  <a:t>Adopt</a:t>
                </a:r>
                <a:r>
                  <a:rPr lang="en-HK" sz="1969" dirty="0"/>
                  <a:t> on-the fly algorithm</a:t>
                </a:r>
                <a:r>
                  <a:rPr sz="1969" dirty="0"/>
                  <a:t>.</a:t>
                </a:r>
                <a:endParaRPr sz="1969" dirty="0">
                  <a:solidFill>
                    <a:srgbClr val="0433FF"/>
                  </a:solidFill>
                </a:endParaRPr>
              </a:p>
            </p:txBody>
          </p:sp>
        </mc:Choice>
        <mc:Fallback xmlns="">
          <p:sp>
            <p:nvSpPr>
              <p:cNvPr id="442" name="The inner-box query ( )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549" t="-1926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991647" y="6243638"/>
            <a:ext cx="1905000" cy="4572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445" name="Inner-box query example"/>
          <p:cNvSpPr txBox="1"/>
          <p:nvPr/>
        </p:nvSpPr>
        <p:spPr>
          <a:xfrm>
            <a:off x="2165342" y="5940701"/>
            <a:ext cx="4369636" cy="3029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0716" tIns="10716" rIns="10716" bIns="10716" anchor="ctr">
            <a:spAutoFit/>
          </a:bodyPr>
          <a:lstStyle>
            <a:lvl1pPr>
              <a:defRPr sz="2600" b="0"/>
            </a:lvl1pPr>
          </a:lstStyle>
          <a:p>
            <a:r>
              <a:rPr sz="1828" dirty="0"/>
              <a:t>Inner-box query example</a:t>
            </a:r>
          </a:p>
        </p:txBody>
      </p:sp>
      <p:pic>
        <p:nvPicPr>
          <p:cNvPr id="446" name="截屏2023-05-19 07.14.56.png" descr="截屏2023-05-19 07.14.5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336" y="3825492"/>
            <a:ext cx="2591648" cy="1959370"/>
          </a:xfrm>
          <a:prstGeom prst="rect">
            <a:avLst/>
          </a:prstGeom>
          <a:ln w="3175">
            <a:miter lim="400000"/>
          </a:ln>
        </p:spPr>
      </p:pic>
      <p:pic>
        <p:nvPicPr>
          <p:cNvPr id="447" name="截屏2023-05-19 07.08.00.png" descr="截屏2023-05-19 07.08.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339" y="3569399"/>
            <a:ext cx="1285875" cy="205384"/>
          </a:xfrm>
          <a:prstGeom prst="rect">
            <a:avLst/>
          </a:prstGeom>
          <a:ln w="3175">
            <a:miter lim="400000"/>
          </a:ln>
        </p:spPr>
      </p:pic>
      <p:pic>
        <p:nvPicPr>
          <p:cNvPr id="448" name="截屏2023-05-19 07.08.41.png" descr="截屏2023-05-19 07.08.4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8315" y="3582794"/>
            <a:ext cx="1026914" cy="178594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BD91672-430A-19FD-8C0D-8250F21F8778}"/>
              </a:ext>
            </a:extLst>
          </p:cNvPr>
          <p:cNvSpPr/>
          <p:nvPr/>
        </p:nvSpPr>
        <p:spPr>
          <a:xfrm>
            <a:off x="6235722" y="3276470"/>
            <a:ext cx="2660925" cy="612648"/>
          </a:xfrm>
          <a:prstGeom prst="wedgeRoundRectCallout">
            <a:avLst>
              <a:gd name="adj1" fmla="val -53265"/>
              <a:gd name="adj2" fmla="val 9347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Efficient due to spatial coherence.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EAR-Oracle Query Phase"/>
          <p:cNvSpPr txBox="1">
            <a:spLocks noGrp="1"/>
          </p:cNvSpPr>
          <p:nvPr>
            <p:ph type="title"/>
          </p:nvPr>
        </p:nvSpPr>
        <p:spPr>
          <a:xfrm>
            <a:off x="1150938" y="214313"/>
            <a:ext cx="8101582" cy="1462087"/>
          </a:xfrm>
          <a:prstGeom prst="rect">
            <a:avLst/>
          </a:prstGeom>
        </p:spPr>
        <p:txBody>
          <a:bodyPr/>
          <a:lstStyle/>
          <a:p>
            <a:pPr defTabSz="642915">
              <a:defRPr sz="4400"/>
            </a:pPr>
            <a:r>
              <a:rPr lang="en-HK" dirty="0"/>
              <a:t>EAR-Oracle (Query Processing)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8" name="The inter-box query ( ):…"/>
              <p:cNvSpPr txBox="1"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r>
                  <a:rPr sz="1800" dirty="0"/>
                  <a:t>The </a:t>
                </a:r>
                <a:r>
                  <a:rPr sz="1800" i="1" dirty="0">
                    <a:solidFill>
                      <a:srgbClr val="0433FF"/>
                    </a:solidFill>
                  </a:rPr>
                  <a:t>inter-box</a:t>
                </a:r>
                <a:r>
                  <a:rPr sz="1800" dirty="0"/>
                  <a:t> query (</a:t>
                </a:r>
                <a14:m>
                  <m:oMath xmlns:m="http://schemas.openxmlformats.org/officeDocument/2006/math">
                    <m:r>
                      <a:rPr sz="18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sz="18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sz="1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1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sz="1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sz="18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sz="1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1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sz="1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sz="18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1800" dirty="0"/>
                  <a:t>):</a:t>
                </a:r>
              </a:p>
              <a:p>
                <a:pPr lvl="1"/>
                <a:r>
                  <a:rPr sz="1800" dirty="0"/>
                  <a:t>Construct a </a:t>
                </a:r>
                <a:r>
                  <a:rPr sz="1800" i="1" dirty="0">
                    <a:solidFill>
                      <a:srgbClr val="0433FF"/>
                    </a:solidFill>
                  </a:rPr>
                  <a:t>query graph</a:t>
                </a:r>
                <a:r>
                  <a:rPr sz="1800" dirty="0">
                    <a:solidFill>
                      <a:srgbClr val="0433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1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1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sz="1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sz="1800" dirty="0">
                    <a:solidFill>
                      <a:srgbClr val="0433FF"/>
                    </a:solidFill>
                  </a:rPr>
                  <a:t> </a:t>
                </a:r>
                <a:r>
                  <a:rPr sz="1800" dirty="0"/>
                  <a:t>by adding edges to the </a:t>
                </a:r>
                <a:r>
                  <a:rPr sz="1800" i="1" dirty="0">
                    <a:solidFill>
                      <a:srgbClr val="0433FF"/>
                    </a:solidFill>
                  </a:rPr>
                  <a:t>highway network</a:t>
                </a:r>
                <a:r>
                  <a:rPr sz="1800" dirty="0"/>
                  <a:t>;</a:t>
                </a:r>
              </a:p>
              <a:p>
                <a:pPr lvl="1"/>
                <a:r>
                  <a:rPr sz="1800" dirty="0"/>
                  <a:t>Perform </a:t>
                </a:r>
                <a:r>
                  <a:rPr sz="1800" i="1" dirty="0"/>
                  <a:t>Dijkstra’s algorithm </a:t>
                </a:r>
                <a:r>
                  <a:rPr sz="1800" dirty="0"/>
                  <a:t>on query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1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1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sz="1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sz="1800" dirty="0"/>
                  <a:t>.</a:t>
                </a:r>
                <a:endParaRPr sz="1800" dirty="0">
                  <a:solidFill>
                    <a:srgbClr val="0433FF"/>
                  </a:solidFill>
                </a:endParaRPr>
              </a:p>
            </p:txBody>
          </p:sp>
        </mc:Choice>
        <mc:Fallback xmlns="">
          <p:sp>
            <p:nvSpPr>
              <p:cNvPr id="468" name="The inter-box query ( )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t="-889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pic>
        <p:nvPicPr>
          <p:cNvPr id="471" name="截屏2023-05-19 07.07.00.png" descr="截屏2023-05-19 07.07.0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99655" y="3864113"/>
            <a:ext cx="3944813" cy="2040197"/>
          </a:xfrm>
          <a:prstGeom prst="rect">
            <a:avLst/>
          </a:prstGeom>
          <a:ln w="3175">
            <a:miter lim="400000"/>
          </a:ln>
        </p:spPr>
      </p:pic>
      <p:pic>
        <p:nvPicPr>
          <p:cNvPr id="472" name="截屏2023-05-19 07.08.00.png" descr="截屏2023-05-19 07.08.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3582" y="3608954"/>
            <a:ext cx="1285875" cy="205384"/>
          </a:xfrm>
          <a:prstGeom prst="rect">
            <a:avLst/>
          </a:prstGeom>
          <a:ln w="3175">
            <a:miter lim="400000"/>
          </a:ln>
        </p:spPr>
      </p:pic>
      <p:pic>
        <p:nvPicPr>
          <p:cNvPr id="473" name="截屏2023-05-19 07.08.13.png" descr="截屏2023-05-19 07.08.1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3035" y="3608954"/>
            <a:ext cx="1268016" cy="205384"/>
          </a:xfrm>
          <a:prstGeom prst="rect">
            <a:avLst/>
          </a:prstGeom>
          <a:ln w="3175">
            <a:miter lim="400000"/>
          </a:ln>
        </p:spPr>
      </p:pic>
      <p:pic>
        <p:nvPicPr>
          <p:cNvPr id="474" name="截屏2023-05-19 07.08.25.png" descr="截屏2023-05-19 07.08.2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4629" y="3608954"/>
            <a:ext cx="1143000" cy="205384"/>
          </a:xfrm>
          <a:prstGeom prst="rect">
            <a:avLst/>
          </a:prstGeom>
          <a:ln w="3175">
            <a:miter lim="400000"/>
          </a:ln>
        </p:spPr>
      </p:pic>
      <p:pic>
        <p:nvPicPr>
          <p:cNvPr id="475" name="截屏2023-05-19 07.08.41.png" descr="截屏2023-05-19 07.08.4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1207" y="3622349"/>
            <a:ext cx="1026914" cy="178594"/>
          </a:xfrm>
          <a:prstGeom prst="rect">
            <a:avLst/>
          </a:prstGeom>
          <a:ln w="3175">
            <a:miter lim="400000"/>
          </a:ln>
        </p:spPr>
      </p:pic>
      <p:pic>
        <p:nvPicPr>
          <p:cNvPr id="476" name="截屏2023-05-19 07.08.51.png" descr="截屏2023-05-19 07.08.5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1699" y="3600025"/>
            <a:ext cx="1178719" cy="223243"/>
          </a:xfrm>
          <a:prstGeom prst="rect">
            <a:avLst/>
          </a:prstGeom>
          <a:ln w="3175">
            <a:miter lim="400000"/>
          </a:ln>
        </p:spPr>
      </p:pic>
      <p:sp>
        <p:nvSpPr>
          <p:cNvPr id="477" name="Inter-box query example"/>
          <p:cNvSpPr txBox="1"/>
          <p:nvPr/>
        </p:nvSpPr>
        <p:spPr>
          <a:xfrm>
            <a:off x="2387182" y="6086485"/>
            <a:ext cx="4369636" cy="3029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0716" tIns="10716" rIns="10716" bIns="10716" anchor="ctr">
            <a:spAutoFit/>
          </a:bodyPr>
          <a:lstStyle>
            <a:lvl1pPr>
              <a:defRPr sz="2600" b="0"/>
            </a:lvl1pPr>
          </a:lstStyle>
          <a:p>
            <a:r>
              <a:rPr sz="1828"/>
              <a:t>Inter-box query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208110DC-8FB0-ADD9-A164-62FFF0212D30}"/>
                  </a:ext>
                </a:extLst>
              </p:cNvPr>
              <p:cNvSpPr/>
              <p:nvPr/>
            </p:nvSpPr>
            <p:spPr>
              <a:xfrm>
                <a:off x="6756818" y="4365242"/>
                <a:ext cx="2245148" cy="791950"/>
              </a:xfrm>
              <a:prstGeom prst="wedgeRoundRectCallout">
                <a:avLst>
                  <a:gd name="adj1" fmla="val -53265"/>
                  <a:gd name="adj2" fmla="val 93477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 sz="2800" b="0" i="1"/>
                </a:pPr>
                <a:r>
                  <a:rPr lang="en-HK" sz="1800" dirty="0">
                    <a:solidFill>
                      <a:schemeClr val="bg2"/>
                    </a:solidFill>
                  </a:rPr>
                  <a:t>Efficient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ar-AE"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ar-AE" sz="1800" dirty="0">
                    <a:solidFill>
                      <a:schemeClr val="accent5">
                        <a:hueOff val="-82419"/>
                        <a:satOff val="-9513"/>
                        <a:lumOff val="-16343"/>
                      </a:schemeClr>
                    </a:solidFill>
                  </a:rPr>
                  <a:t> </a:t>
                </a:r>
                <a:r>
                  <a:rPr lang="en-HK" sz="1800" dirty="0">
                    <a:solidFill>
                      <a:srgbClr val="0433FF"/>
                    </a:solidFill>
                  </a:rPr>
                  <a:t>is lightweight</a:t>
                </a:r>
                <a:r>
                  <a:rPr lang="en-HK" sz="1800" dirty="0"/>
                  <a:t>.</a:t>
                </a:r>
                <a:endParaRPr lang="en-HK" sz="1800" dirty="0">
                  <a:solidFill>
                    <a:srgbClr val="0433FF"/>
                  </a:solidFill>
                </a:endParaRPr>
              </a:p>
            </p:txBody>
          </p:sp>
        </mc:Choice>
        <mc:Fallback xmlns="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208110DC-8FB0-ADD9-A164-62FFF0212D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818" y="4365242"/>
                <a:ext cx="2245148" cy="791950"/>
              </a:xfrm>
              <a:prstGeom prst="wedgeRoundRectCallout">
                <a:avLst>
                  <a:gd name="adj1" fmla="val -53265"/>
                  <a:gd name="adj2" fmla="val 93477"/>
                  <a:gd name="adj3" fmla="val 16667"/>
                </a:avLst>
              </a:prstGeom>
              <a:blipFill>
                <a:blip r:embed="rId10"/>
                <a:stretch>
                  <a:fillRect r="-2332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Experimental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r>
              <a:t>Experimental Result</a:t>
            </a:r>
          </a:p>
        </p:txBody>
      </p:sp>
      <p:sp>
        <p:nvSpPr>
          <p:cNvPr id="495" name="Datasets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Datasets:</a:t>
            </a:r>
          </a:p>
          <a:p>
            <a:pPr lvl="1"/>
            <a:r>
              <a:rPr dirty="0"/>
              <a:t>We adopt several </a:t>
            </a:r>
            <a:r>
              <a:rPr i="1" dirty="0">
                <a:solidFill>
                  <a:srgbClr val="0433FF"/>
                </a:solidFill>
              </a:rPr>
              <a:t>real</a:t>
            </a:r>
            <a:r>
              <a:rPr dirty="0"/>
              <a:t> terrain surfaces:</a:t>
            </a:r>
          </a:p>
          <a:p>
            <a:pPr lvl="1"/>
            <a:endParaRPr dirty="0"/>
          </a:p>
          <a:p>
            <a:pPr lvl="1"/>
            <a:endParaRPr dirty="0"/>
          </a:p>
          <a:p>
            <a:pPr lvl="1"/>
            <a:endParaRPr dirty="0"/>
          </a:p>
          <a:p>
            <a:pPr lvl="1"/>
            <a:endParaRPr dirty="0"/>
          </a:p>
          <a:p>
            <a:r>
              <a:rPr dirty="0"/>
              <a:t>Measures:</a:t>
            </a:r>
          </a:p>
          <a:p>
            <a:pPr lvl="1">
              <a:defRPr>
                <a:solidFill>
                  <a:srgbClr val="0433FF"/>
                </a:solidFill>
              </a:defRPr>
            </a:pPr>
            <a:r>
              <a:rPr i="1" dirty="0"/>
              <a:t>Building Time</a:t>
            </a:r>
            <a:r>
              <a:rPr dirty="0">
                <a:solidFill>
                  <a:srgbClr val="000000"/>
                </a:solidFill>
              </a:rPr>
              <a:t>,</a:t>
            </a:r>
            <a:r>
              <a:rPr dirty="0"/>
              <a:t> </a:t>
            </a:r>
            <a:r>
              <a:rPr i="1" dirty="0"/>
              <a:t>Space Consumption</a:t>
            </a:r>
            <a:r>
              <a:rPr dirty="0">
                <a:solidFill>
                  <a:srgbClr val="000000"/>
                </a:solidFill>
              </a:rPr>
              <a:t>, </a:t>
            </a:r>
            <a:r>
              <a:rPr i="1" dirty="0"/>
              <a:t>Query Time</a:t>
            </a:r>
            <a:r>
              <a:rPr dirty="0"/>
              <a:t> </a:t>
            </a:r>
            <a:r>
              <a:rPr dirty="0">
                <a:solidFill>
                  <a:srgbClr val="000000"/>
                </a:solidFill>
              </a:rPr>
              <a:t>and</a:t>
            </a:r>
            <a:r>
              <a:rPr dirty="0"/>
              <a:t> </a:t>
            </a:r>
            <a:r>
              <a:rPr i="1" dirty="0"/>
              <a:t>Relative Error</a:t>
            </a:r>
            <a:r>
              <a:rPr dirty="0"/>
              <a:t>.</a:t>
            </a:r>
          </a:p>
        </p:txBody>
      </p:sp>
      <p:sp>
        <p:nvSpPr>
          <p:cNvPr id="49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pic>
        <p:nvPicPr>
          <p:cNvPr id="497" name="截屏2023-05-07 22.46.49.png" descr="截屏2023-05-07 22.46.4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23728" y="3140968"/>
            <a:ext cx="5282274" cy="209903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Experimental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r>
              <a:t>Experimental Result</a:t>
            </a:r>
          </a:p>
        </p:txBody>
      </p:sp>
      <p:sp>
        <p:nvSpPr>
          <p:cNvPr id="500" name="Result on unweighted terrain datasets (under default parameter setting):…"/>
          <p:cNvSpPr txBox="1">
            <a:spLocks noGrp="1"/>
          </p:cNvSpPr>
          <p:nvPr>
            <p:ph type="body" idx="1"/>
          </p:nvPr>
        </p:nvSpPr>
        <p:spPr>
          <a:xfrm>
            <a:off x="755576" y="528506"/>
            <a:ext cx="7772400" cy="4114800"/>
          </a:xfrm>
          <a:prstGeom prst="rect">
            <a:avLst/>
          </a:prstGeom>
        </p:spPr>
        <p:txBody>
          <a:bodyPr/>
          <a:lstStyle/>
          <a:p>
            <a:pPr lvl="1"/>
            <a:endParaRPr dirty="0"/>
          </a:p>
        </p:txBody>
      </p:sp>
      <p:sp>
        <p:nvSpPr>
          <p:cNvPr id="50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pic>
        <p:nvPicPr>
          <p:cNvPr id="502" name="截屏2023-05-07 22.51.03.png" descr="截屏2023-05-07 22.51.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973608"/>
            <a:ext cx="6480720" cy="4489778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6B53552-F6EE-7E1B-6581-51B9DF680644}"/>
              </a:ext>
            </a:extLst>
          </p:cNvPr>
          <p:cNvSpPr/>
          <p:nvPr/>
        </p:nvSpPr>
        <p:spPr>
          <a:xfrm>
            <a:off x="395536" y="331921"/>
            <a:ext cx="8352928" cy="1381263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EAR-Oracle outperforms the best index-based algorithm SE-Oracle by 2 orders of magnitude in terms of building time and space consumption. EAR-Oracle outperforms all on-the-fly algorithms by more than 1 order of magnitude in terms of query time. All tested algorithms have small relative error.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Conclus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r>
              <a:rPr lang="en-HK" dirty="0"/>
              <a:t>Q&amp;A</a:t>
            </a:r>
            <a:endParaRPr dirty="0"/>
          </a:p>
        </p:txBody>
      </p:sp>
      <p:sp>
        <p:nvSpPr>
          <p:cNvPr id="52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7BE4AD-2579-E652-2ED8-95357159D7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28176720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Introduction</a:t>
            </a:r>
            <a:endParaRPr lang="zh-HK" altLang="en-US" dirty="0"/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979487"/>
          </a:xfrm>
        </p:spPr>
        <p:txBody>
          <a:bodyPr/>
          <a:lstStyle/>
          <a:p>
            <a:r>
              <a:rPr lang="en-US" altLang="zh-HK" dirty="0"/>
              <a:t>Terrain Surface and Geodesic Distance</a:t>
            </a:r>
          </a:p>
          <a:p>
            <a:pPr lvl="1"/>
            <a:r>
              <a:rPr lang="en-US" altLang="zh-HK" dirty="0"/>
              <a:t>Application 1 – Geographical Information System (GIS)</a:t>
            </a:r>
          </a:p>
          <a:p>
            <a:pPr lvl="1"/>
            <a:r>
              <a:rPr lang="en-US" altLang="zh-HK" dirty="0"/>
              <a:t>Application 2 – Computer Graphics and Vision</a:t>
            </a:r>
          </a:p>
          <a:p>
            <a:pPr lvl="1"/>
            <a:r>
              <a:rPr lang="en-US" altLang="zh-HK" dirty="0"/>
              <a:t>Application 3 – Scientific Data 3D Modeling</a:t>
            </a:r>
          </a:p>
          <a:p>
            <a:pPr lvl="1"/>
            <a:r>
              <a:rPr lang="en-US" altLang="zh-HK" dirty="0"/>
              <a:t>Application 4 – 3D Virtual Game</a:t>
            </a:r>
          </a:p>
          <a:p>
            <a:pPr lvl="1"/>
            <a:r>
              <a:rPr lang="en-US" altLang="zh-HK" dirty="0"/>
              <a:t>Application 5 – Spatial Data Mining</a:t>
            </a:r>
          </a:p>
          <a:p>
            <a:endParaRPr lang="zh-HK" altLang="en-US" dirty="0"/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7A04ED-4A15-4229-A0D2-7B21412F9C72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kumimoji="0"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3879868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Introduction</a:t>
            </a:r>
            <a:endParaRPr lang="zh-HK" altLang="en-US" dirty="0"/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979487"/>
          </a:xfrm>
        </p:spPr>
        <p:txBody>
          <a:bodyPr/>
          <a:lstStyle/>
          <a:p>
            <a:r>
              <a:rPr lang="en-US" altLang="zh-HK" dirty="0"/>
              <a:t>Terrain Surface and Geodesic Distance</a:t>
            </a:r>
          </a:p>
          <a:p>
            <a:pPr lvl="1"/>
            <a:r>
              <a:rPr lang="en-US" altLang="zh-HK" dirty="0"/>
              <a:t>Application 1 – Geographical Information System (GIS)</a:t>
            </a:r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7A04ED-4A15-4229-A0D2-7B21412F9C72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kumimoji="0" lang="en-US" altLang="zh-TW" sz="1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3645024"/>
            <a:ext cx="4022795" cy="2448272"/>
          </a:xfrm>
          <a:prstGeom prst="rect">
            <a:avLst/>
          </a:prstGeom>
        </p:spPr>
      </p:pic>
      <p:sp>
        <p:nvSpPr>
          <p:cNvPr id="6" name="AutoShape 31"/>
          <p:cNvSpPr>
            <a:spLocks noChangeArrowheads="1"/>
          </p:cNvSpPr>
          <p:nvPr/>
        </p:nvSpPr>
        <p:spPr bwMode="auto">
          <a:xfrm>
            <a:off x="323528" y="3573016"/>
            <a:ext cx="4032448" cy="2670622"/>
          </a:xfrm>
          <a:prstGeom prst="wedgeRoundRectCallout">
            <a:avLst>
              <a:gd name="adj1" fmla="val 54403"/>
              <a:gd name="adj2" fmla="val 1350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chemeClr val="tx2"/>
                </a:solidFill>
              </a:rPr>
              <a:t>POIs: landmarks and residential sites of animals.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chemeClr val="tx2"/>
                </a:solidFill>
              </a:rPr>
              <a:t>Geodesic distances between POIs: measure travel time/cost and study the migration patterns of animals.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 baseline="-25000" dirty="0"/>
          </a:p>
        </p:txBody>
      </p:sp>
    </p:spTree>
    <p:extLst>
      <p:ext uri="{BB962C8B-B14F-4D97-AF65-F5344CB8AC3E}">
        <p14:creationId xmlns:p14="http://schemas.microsoft.com/office/powerpoint/2010/main" val="265447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Introduction</a:t>
            </a:r>
            <a:endParaRPr lang="zh-HK" altLang="en-US" dirty="0"/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979487"/>
          </a:xfrm>
        </p:spPr>
        <p:txBody>
          <a:bodyPr/>
          <a:lstStyle/>
          <a:p>
            <a:r>
              <a:rPr lang="en-US" altLang="zh-HK" dirty="0"/>
              <a:t>Terrain Surface and Geodesic Distance</a:t>
            </a:r>
          </a:p>
          <a:p>
            <a:pPr lvl="1"/>
            <a:r>
              <a:rPr lang="en-US" altLang="zh-HK" dirty="0"/>
              <a:t>Application 2 – Computer Graphics and Vision</a:t>
            </a:r>
          </a:p>
          <a:p>
            <a:endParaRPr lang="zh-HK" altLang="en-US" dirty="0"/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7A04ED-4A15-4229-A0D2-7B21412F9C72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kumimoji="0" lang="en-US" altLang="zh-TW" sz="1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89040"/>
            <a:ext cx="3761346" cy="2069536"/>
          </a:xfrm>
          <a:prstGeom prst="rect">
            <a:avLst/>
          </a:prstGeom>
        </p:spPr>
      </p:pic>
      <p:sp>
        <p:nvSpPr>
          <p:cNvPr id="6" name="AutoShape 31"/>
          <p:cNvSpPr>
            <a:spLocks noChangeArrowheads="1"/>
          </p:cNvSpPr>
          <p:nvPr/>
        </p:nvSpPr>
        <p:spPr bwMode="auto">
          <a:xfrm>
            <a:off x="467544" y="3501008"/>
            <a:ext cx="4032448" cy="3055814"/>
          </a:xfrm>
          <a:prstGeom prst="wedgeRoundRectCallout">
            <a:avLst>
              <a:gd name="adj1" fmla="val 54403"/>
              <a:gd name="adj2" fmla="val 1350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800" b="1" dirty="0">
                <a:solidFill>
                  <a:schemeClr val="tx2"/>
                </a:solidFill>
              </a:rPr>
              <a:t>POIs: reference points in the 3D model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800" b="1" dirty="0">
                <a:solidFill>
                  <a:schemeClr val="tx2"/>
                </a:solidFill>
              </a:rPr>
              <a:t>Geodesic distances between the reference points: capture the features of a model.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800" b="1" dirty="0">
                <a:solidFill>
                  <a:schemeClr val="tx2"/>
                </a:solidFill>
              </a:rPr>
              <a:t>The geodesic distance-based feature is used to measure similarity.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 baseline="-25000" dirty="0"/>
          </a:p>
        </p:txBody>
      </p:sp>
    </p:spTree>
    <p:extLst>
      <p:ext uri="{BB962C8B-B14F-4D97-AF65-F5344CB8AC3E}">
        <p14:creationId xmlns:p14="http://schemas.microsoft.com/office/powerpoint/2010/main" val="248873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Introduction</a:t>
            </a:r>
            <a:endParaRPr lang="zh-HK" altLang="en-US" dirty="0"/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979487"/>
          </a:xfrm>
        </p:spPr>
        <p:txBody>
          <a:bodyPr/>
          <a:lstStyle/>
          <a:p>
            <a:r>
              <a:rPr lang="en-US" altLang="zh-HK" dirty="0"/>
              <a:t>Terrain Surface and Geodesic Distance</a:t>
            </a:r>
          </a:p>
          <a:p>
            <a:pPr lvl="1"/>
            <a:r>
              <a:rPr lang="en-US" altLang="zh-HK" sz="2400" dirty="0"/>
              <a:t>Terrain Surface: vertices, edges, faces</a:t>
            </a:r>
          </a:p>
          <a:p>
            <a:pPr lvl="1"/>
            <a:r>
              <a:rPr lang="en-US" altLang="zh-HK" sz="2400" dirty="0"/>
              <a:t>Geodesic Distance Between </a:t>
            </a:r>
            <a:r>
              <a:rPr lang="en-US" altLang="zh-HK" sz="2400" dirty="0">
                <a:solidFill>
                  <a:srgbClr val="FF0000"/>
                </a:solidFill>
              </a:rPr>
              <a:t>two arbitrary points s and t</a:t>
            </a:r>
            <a:r>
              <a:rPr lang="en-US" altLang="zh-HK" sz="2400" dirty="0"/>
              <a:t> </a:t>
            </a:r>
          </a:p>
          <a:p>
            <a:endParaRPr lang="zh-HK" altLang="en-US" dirty="0"/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7A04ED-4A15-4229-A0D2-7B21412F9C72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kumimoji="0" lang="en-US" altLang="zh-TW" sz="1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184" y="3645024"/>
            <a:ext cx="4896544" cy="293126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Introduction</a:t>
            </a:r>
            <a:endParaRPr lang="zh-HK" altLang="en-US" dirty="0"/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979487"/>
          </a:xfrm>
        </p:spPr>
        <p:txBody>
          <a:bodyPr/>
          <a:lstStyle/>
          <a:p>
            <a:r>
              <a:rPr lang="en-US" altLang="zh-HK" dirty="0"/>
              <a:t>Terrain Surface and Geodesic Distance</a:t>
            </a:r>
          </a:p>
          <a:p>
            <a:pPr lvl="1"/>
            <a:r>
              <a:rPr lang="en-US" altLang="zh-HK" dirty="0"/>
              <a:t>Application 3 – Scientific Data 3D Modeling</a:t>
            </a:r>
          </a:p>
          <a:p>
            <a:endParaRPr lang="zh-HK" altLang="en-US" dirty="0"/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7A04ED-4A15-4229-A0D2-7B21412F9C72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kumimoji="0" lang="en-US" altLang="zh-TW" sz="1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648" y="3717032"/>
            <a:ext cx="4106595" cy="2099060"/>
          </a:xfrm>
          <a:prstGeom prst="rect">
            <a:avLst/>
          </a:prstGeom>
        </p:spPr>
      </p:pic>
      <p:sp>
        <p:nvSpPr>
          <p:cNvPr id="6" name="AutoShape 31"/>
          <p:cNvSpPr>
            <a:spLocks noChangeArrowheads="1"/>
          </p:cNvSpPr>
          <p:nvPr/>
        </p:nvSpPr>
        <p:spPr bwMode="auto">
          <a:xfrm>
            <a:off x="107504" y="3231878"/>
            <a:ext cx="4104456" cy="3240360"/>
          </a:xfrm>
          <a:prstGeom prst="wedgeRoundRectCallout">
            <a:avLst>
              <a:gd name="adj1" fmla="val 54403"/>
              <a:gd name="adj2" fmla="val 1350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79646" lvl="1" indent="0">
              <a:buNone/>
            </a:pPr>
            <a:r>
              <a:rPr lang="en-US" altLang="zh-HK" sz="1800" b="1" dirty="0">
                <a:solidFill>
                  <a:schemeClr val="tx2"/>
                </a:solidFill>
              </a:rPr>
              <a:t>Scientists model their studied objects such as organs with 3D models.</a:t>
            </a:r>
          </a:p>
          <a:p>
            <a:pPr marL="79646" lvl="1" indent="0">
              <a:buNone/>
            </a:pPr>
            <a:r>
              <a:rPr lang="en-US" altLang="zh-HK" sz="1800" b="1" dirty="0">
                <a:solidFill>
                  <a:schemeClr val="tx2"/>
                </a:solidFill>
              </a:rPr>
              <a:t>POIs: reference points which corresponds to the functional units.</a:t>
            </a:r>
          </a:p>
          <a:p>
            <a:pPr marL="79646" lvl="1" indent="0">
              <a:buNone/>
            </a:pPr>
            <a:r>
              <a:rPr lang="en-US" altLang="zh-HK" sz="1800" b="1" dirty="0">
                <a:solidFill>
                  <a:schemeClr val="tx2"/>
                </a:solidFill>
              </a:rPr>
              <a:t>Geodesic distances between the reference points: make analysis together with the MRI images.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800" b="1" dirty="0">
                <a:solidFill>
                  <a:schemeClr val="tx2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 baseline="-25000" dirty="0"/>
          </a:p>
        </p:txBody>
      </p:sp>
    </p:spTree>
    <p:extLst>
      <p:ext uri="{BB962C8B-B14F-4D97-AF65-F5344CB8AC3E}">
        <p14:creationId xmlns:p14="http://schemas.microsoft.com/office/powerpoint/2010/main" val="74294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Introduction</a:t>
            </a:r>
            <a:endParaRPr lang="zh-HK" altLang="en-US" dirty="0"/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979487"/>
          </a:xfrm>
        </p:spPr>
        <p:txBody>
          <a:bodyPr/>
          <a:lstStyle/>
          <a:p>
            <a:r>
              <a:rPr lang="en-US" altLang="zh-HK" dirty="0"/>
              <a:t>Terrain Surface and Geodesic Distance</a:t>
            </a:r>
          </a:p>
          <a:p>
            <a:pPr lvl="1"/>
            <a:r>
              <a:rPr lang="en-US" altLang="zh-HK" dirty="0"/>
              <a:t>Application 4 – 3D Location-Based Virtual Game</a:t>
            </a:r>
          </a:p>
          <a:p>
            <a:pPr lvl="2"/>
            <a:endParaRPr lang="en-US" altLang="zh-HK" dirty="0"/>
          </a:p>
          <a:p>
            <a:pPr lvl="3"/>
            <a:endParaRPr lang="en-US" altLang="zh-HK" dirty="0"/>
          </a:p>
          <a:p>
            <a:pPr lvl="3"/>
            <a:endParaRPr lang="en-US" altLang="zh-HK" dirty="0"/>
          </a:p>
          <a:p>
            <a:pPr lvl="1"/>
            <a:r>
              <a:rPr lang="en-US" altLang="zh-HK" dirty="0"/>
              <a:t>Application 5 – Spatial Data Mining</a:t>
            </a:r>
          </a:p>
          <a:p>
            <a:pPr lvl="2"/>
            <a:r>
              <a:rPr lang="en-US" altLang="zh-HK" dirty="0"/>
              <a:t>Inner-/Inter- Cluster Distance</a:t>
            </a:r>
          </a:p>
          <a:p>
            <a:pPr lvl="2"/>
            <a:r>
              <a:rPr lang="en-US" altLang="zh-HK" dirty="0"/>
              <a:t>In the mountainous area, the geodesic distance is a good metric.</a:t>
            </a:r>
            <a:endParaRPr lang="zh-HK" altLang="en-US" dirty="0"/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7A04ED-4A15-4229-A0D2-7B21412F9C72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kumimoji="0" lang="en-US" altLang="zh-TW" sz="1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3142745"/>
            <a:ext cx="2834685" cy="1642443"/>
          </a:xfrm>
          <a:prstGeom prst="rect">
            <a:avLst/>
          </a:prstGeom>
        </p:spPr>
      </p:pic>
      <p:sp>
        <p:nvSpPr>
          <p:cNvPr id="7" name="AutoShape 31"/>
          <p:cNvSpPr>
            <a:spLocks noChangeArrowheads="1"/>
          </p:cNvSpPr>
          <p:nvPr/>
        </p:nvSpPr>
        <p:spPr bwMode="auto">
          <a:xfrm>
            <a:off x="2200229" y="3173461"/>
            <a:ext cx="2887504" cy="1512168"/>
          </a:xfrm>
          <a:prstGeom prst="wedgeRoundRectCallout">
            <a:avLst>
              <a:gd name="adj1" fmla="val 55504"/>
              <a:gd name="adj2" fmla="val 2633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79646" lvl="1" indent="0">
              <a:buNone/>
            </a:pPr>
            <a:r>
              <a:rPr lang="en-US" altLang="zh-HK" sz="1800" b="1" dirty="0">
                <a:solidFill>
                  <a:schemeClr val="tx2"/>
                </a:solidFill>
              </a:rPr>
              <a:t>E.g., INGRESS. </a:t>
            </a:r>
          </a:p>
          <a:p>
            <a:pPr marL="79646" lvl="1" indent="0">
              <a:buNone/>
            </a:pPr>
            <a:r>
              <a:rPr lang="en-US" altLang="zh-HK" sz="1800" b="1" dirty="0">
                <a:solidFill>
                  <a:schemeClr val="tx2"/>
                </a:solidFill>
              </a:rPr>
              <a:t>POIs: portals </a:t>
            </a:r>
          </a:p>
          <a:p>
            <a:pPr marL="79646" lvl="1" indent="0">
              <a:buNone/>
            </a:pPr>
            <a:r>
              <a:rPr lang="en-US" altLang="zh-HK" sz="1800" b="1" dirty="0">
                <a:solidFill>
                  <a:schemeClr val="tx2"/>
                </a:solidFill>
              </a:rPr>
              <a:t>Geodesic distances:</a:t>
            </a:r>
          </a:p>
          <a:p>
            <a:pPr marL="79646" lvl="1" indent="0">
              <a:buNone/>
            </a:pPr>
            <a:r>
              <a:rPr lang="en-US" altLang="zh-HK" sz="1800" b="1" dirty="0">
                <a:solidFill>
                  <a:schemeClr val="tx2"/>
                </a:solidFill>
              </a:rPr>
              <a:t>measure travel cost.</a:t>
            </a:r>
            <a:endParaRPr lang="en-US" sz="1800" b="1" dirty="0">
              <a:solidFill>
                <a:schemeClr val="tx2"/>
              </a:solidFill>
            </a:endParaRPr>
          </a:p>
          <a:p>
            <a:pPr marL="79646" lvl="1" indent="0"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  <a:p>
            <a:pPr marL="79646" lvl="1" indent="0"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800" b="1" dirty="0">
                <a:solidFill>
                  <a:schemeClr val="tx2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 baseline="-25000" dirty="0"/>
          </a:p>
        </p:txBody>
      </p:sp>
    </p:spTree>
    <p:extLst>
      <p:ext uri="{BB962C8B-B14F-4D97-AF65-F5344CB8AC3E}">
        <p14:creationId xmlns:p14="http://schemas.microsoft.com/office/powerpoint/2010/main" val="397317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EAR-Oracle Pre-processing Phase"/>
          <p:cNvSpPr txBox="1">
            <a:spLocks noGrp="1"/>
          </p:cNvSpPr>
          <p:nvPr>
            <p:ph type="title"/>
          </p:nvPr>
        </p:nvSpPr>
        <p:spPr>
          <a:xfrm>
            <a:off x="1350963" y="133017"/>
            <a:ext cx="7793037" cy="1462087"/>
          </a:xfrm>
          <a:prstGeom prst="rect">
            <a:avLst/>
          </a:prstGeom>
        </p:spPr>
        <p:txBody>
          <a:bodyPr/>
          <a:lstStyle/>
          <a:p>
            <a:pPr defTabSz="642915">
              <a:defRPr sz="4400"/>
            </a:pPr>
            <a:r>
              <a:rPr i="1" dirty="0"/>
              <a:t>EAR-Oracle</a:t>
            </a:r>
            <a:r>
              <a:rPr lang="en-HK" i="1" dirty="0"/>
              <a:t> (</a:t>
            </a:r>
            <a:r>
              <a:rPr lang="en-HK" i="1" dirty="0" err="1"/>
              <a:t>Preprecessing</a:t>
            </a:r>
            <a:r>
              <a:rPr lang="en-HK" i="1" dirty="0"/>
              <a:t>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Partition the terrain surface into several boxes in 2D ( -  plane):…"/>
              <p:cNvSpPr txBox="1"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r>
                  <a:rPr sz="1800" i="1" dirty="0">
                    <a:solidFill>
                      <a:srgbClr val="0433FF"/>
                    </a:solidFill>
                  </a:rPr>
                  <a:t>Partition</a:t>
                </a:r>
                <a:r>
                  <a:rPr sz="1800" dirty="0"/>
                  <a:t> the terrain surface into several </a:t>
                </a:r>
                <a:r>
                  <a:rPr sz="1800" i="1" dirty="0">
                    <a:solidFill>
                      <a:srgbClr val="0433FF"/>
                    </a:solidFill>
                  </a:rPr>
                  <a:t>boxes in 2D</a:t>
                </a:r>
                <a:r>
                  <a:rPr sz="1800" dirty="0"/>
                  <a:t> (</a:t>
                </a:r>
                <a14:m>
                  <m:oMath xmlns:m="http://schemas.openxmlformats.org/officeDocument/2006/math"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1800" dirty="0"/>
                  <a:t>-</a:t>
                </a:r>
                <a14:m>
                  <m:oMath xmlns:m="http://schemas.openxmlformats.org/officeDocument/2006/math"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1800" dirty="0"/>
                  <a:t> plane):</a:t>
                </a:r>
              </a:p>
              <a:p>
                <a:pPr lvl="1"/>
                <a:r>
                  <a:rPr lang="en-US" sz="1800" dirty="0"/>
                  <a:t>Build a distance map to index distances between highway nodes and Steiner points:</a:t>
                </a:r>
              </a:p>
              <a:p>
                <a:pPr lvl="2"/>
                <a:r>
                  <a:rPr lang="en-US" sz="1400" dirty="0"/>
                  <a:t>For </a:t>
                </a:r>
                <a:r>
                  <a:rPr lang="en-US" sz="1800" i="1" dirty="0">
                    <a:solidFill>
                      <a:srgbClr val="0433FF"/>
                    </a:solidFill>
                    <a:cs typeface="+mn-cs"/>
                  </a:rPr>
                  <a:t>each box</a:t>
                </a:r>
                <a:r>
                  <a:rPr lang="en-US" sz="1400" dirty="0"/>
                  <a:t>, index </a:t>
                </a:r>
                <a:r>
                  <a:rPr lang="en-US" sz="1800" i="1" dirty="0">
                    <a:solidFill>
                      <a:srgbClr val="0433FF"/>
                    </a:solidFill>
                    <a:cs typeface="+mn-cs"/>
                  </a:rPr>
                  <a:t>the distance between each highway node </a:t>
                </a:r>
                <a:r>
                  <a:rPr lang="en-US" sz="1400" dirty="0"/>
                  <a:t>on its boundaries and </a:t>
                </a:r>
                <a:r>
                  <a:rPr lang="en-US" sz="1800" i="1" dirty="0">
                    <a:solidFill>
                      <a:srgbClr val="0433FF"/>
                    </a:solidFill>
                    <a:cs typeface="+mn-cs"/>
                  </a:rPr>
                  <a:t>Steiner points (auxiliary points) introduced on each face inside the box</a:t>
                </a:r>
                <a:r>
                  <a:rPr lang="en-US" sz="1400" dirty="0"/>
                  <a:t>;</a:t>
                </a:r>
              </a:p>
              <a:p>
                <a:pPr lvl="1"/>
                <a:endParaRPr lang="en-HK" sz="1800" dirty="0"/>
              </a:p>
            </p:txBody>
          </p:sp>
        </mc:Choice>
        <mc:Fallback xmlns="">
          <p:sp>
            <p:nvSpPr>
              <p:cNvPr id="318" name="Partition the terrain surface into several boxes in 2D ( -  plane)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t="-889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22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FC0A76-95FA-C353-1673-0F8FA61E8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367" y="3861048"/>
            <a:ext cx="7236296" cy="246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6452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EAR-Oracle Pre-processing Phas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642915">
              <a:defRPr sz="4400"/>
            </a:pPr>
            <a:r>
              <a:rPr i="1" dirty="0"/>
              <a:t>EAR-Oracle</a:t>
            </a:r>
            <a:r>
              <a:rPr dirty="0"/>
              <a:t> Pre-processing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2" name="Build a base graph (denoted by  ) for distance metric approximation:"/>
              <p:cNvSpPr txBox="1"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r>
                  <a:rPr sz="2000" dirty="0"/>
                  <a:t>Build a </a:t>
                </a:r>
                <a:r>
                  <a:rPr sz="2000" i="1" dirty="0">
                    <a:solidFill>
                      <a:srgbClr val="0433FF"/>
                    </a:solidFill>
                  </a:rPr>
                  <a:t>base graph</a:t>
                </a:r>
                <a:r>
                  <a:rPr sz="2000" i="1" dirty="0"/>
                  <a:t> </a:t>
                </a:r>
                <a:r>
                  <a:rPr sz="2000" dirty="0"/>
                  <a:t>(denoted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sz="2000" dirty="0"/>
                  <a:t>) for </a:t>
                </a:r>
                <a:r>
                  <a:rPr sz="2000" i="1" dirty="0">
                    <a:solidFill>
                      <a:srgbClr val="0433FF"/>
                    </a:solidFill>
                  </a:rPr>
                  <a:t>distance metric approximation</a:t>
                </a:r>
                <a:r>
                  <a:rPr sz="2000" dirty="0"/>
                  <a:t>:</a:t>
                </a:r>
                <a:endParaRPr sz="2000" dirty="0">
                  <a:solidFill>
                    <a:srgbClr val="0433FF"/>
                  </a:solidFill>
                </a:endParaRPr>
              </a:p>
            </p:txBody>
          </p:sp>
        </mc:Choice>
        <mc:Fallback xmlns="">
          <p:sp>
            <p:nvSpPr>
              <p:cNvPr id="272" name="Build a base graph (denoted by  ) for distance metric approximation: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t="-889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274" name="There is no efficient algorithm for exact solution on weighted terrain surfaces."/>
          <p:cNvSpPr/>
          <p:nvPr/>
        </p:nvSpPr>
        <p:spPr>
          <a:xfrm>
            <a:off x="3419872" y="2852936"/>
            <a:ext cx="5177669" cy="1032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154" y="0"/>
                </a:moveTo>
                <a:lnTo>
                  <a:pt x="8799" y="4460"/>
                </a:lnTo>
                <a:lnTo>
                  <a:pt x="1003" y="4460"/>
                </a:lnTo>
                <a:cubicBezTo>
                  <a:pt x="449" y="4460"/>
                  <a:pt x="0" y="6654"/>
                  <a:pt x="0" y="9363"/>
                </a:cubicBezTo>
                <a:lnTo>
                  <a:pt x="0" y="16697"/>
                </a:lnTo>
                <a:cubicBezTo>
                  <a:pt x="0" y="19406"/>
                  <a:pt x="449" y="21600"/>
                  <a:pt x="1003" y="21600"/>
                </a:cubicBezTo>
                <a:lnTo>
                  <a:pt x="20595" y="21600"/>
                </a:lnTo>
                <a:cubicBezTo>
                  <a:pt x="21150" y="21600"/>
                  <a:pt x="21600" y="19406"/>
                  <a:pt x="21600" y="16697"/>
                </a:cubicBezTo>
                <a:lnTo>
                  <a:pt x="21600" y="9363"/>
                </a:lnTo>
                <a:cubicBezTo>
                  <a:pt x="21600" y="6654"/>
                  <a:pt x="21150" y="4460"/>
                  <a:pt x="20595" y="4460"/>
                </a:cubicBezTo>
                <a:lnTo>
                  <a:pt x="9425" y="4460"/>
                </a:lnTo>
                <a:lnTo>
                  <a:pt x="8154" y="0"/>
                </a:ln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sz="2800" b="0" i="1"/>
            </a:pPr>
            <a:r>
              <a:rPr sz="1969" dirty="0"/>
              <a:t>There is </a:t>
            </a:r>
            <a:r>
              <a:rPr sz="1969" dirty="0">
                <a:solidFill>
                  <a:srgbClr val="0433FF"/>
                </a:solidFill>
              </a:rPr>
              <a:t>no efficient</a:t>
            </a:r>
            <a:r>
              <a:rPr sz="1969" dirty="0"/>
              <a:t> algorithm for </a:t>
            </a:r>
            <a:r>
              <a:rPr sz="1969" dirty="0">
                <a:solidFill>
                  <a:srgbClr val="0433FF"/>
                </a:solidFill>
              </a:rPr>
              <a:t>exact </a:t>
            </a:r>
            <a:r>
              <a:rPr sz="1969" dirty="0"/>
              <a:t>solution on </a:t>
            </a:r>
            <a:r>
              <a:rPr sz="1969" dirty="0">
                <a:solidFill>
                  <a:srgbClr val="0433FF"/>
                </a:solidFill>
              </a:rPr>
              <a:t>weighted</a:t>
            </a:r>
            <a:r>
              <a:rPr sz="1969" dirty="0"/>
              <a:t> terrain surfaces.</a:t>
            </a:r>
          </a:p>
        </p:txBody>
      </p:sp>
      <p:sp>
        <p:nvSpPr>
          <p:cNvPr id="275" name="矩形"/>
          <p:cNvSpPr/>
          <p:nvPr/>
        </p:nvSpPr>
        <p:spPr>
          <a:xfrm>
            <a:off x="3116461" y="5506010"/>
            <a:ext cx="211397" cy="253638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1800" b="0"/>
            </a:pPr>
            <a:endParaRPr sz="1266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EAR-Oracle Pre-processing Phas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642915">
              <a:defRPr sz="4400"/>
            </a:pPr>
            <a:r>
              <a:rPr i="1"/>
              <a:t>EAR-Oracle</a:t>
            </a:r>
            <a:r>
              <a:t> Pre-processing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Build a base graph (denoted by  ) for distance metric approximation:…"/>
              <p:cNvSpPr txBox="1"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r>
                  <a:rPr sz="1800" dirty="0"/>
                  <a:t>Build a </a:t>
                </a:r>
                <a:r>
                  <a:rPr sz="1800" i="1" dirty="0">
                    <a:solidFill>
                      <a:srgbClr val="0433FF"/>
                    </a:solidFill>
                  </a:rPr>
                  <a:t>base graph</a:t>
                </a:r>
                <a:r>
                  <a:rPr sz="1800" i="1" dirty="0"/>
                  <a:t> </a:t>
                </a:r>
                <a:r>
                  <a:rPr sz="1800" dirty="0"/>
                  <a:t>(denoted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1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1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sz="1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sz="1800" dirty="0"/>
                  <a:t>) for </a:t>
                </a:r>
                <a:r>
                  <a:rPr sz="1800" i="1" dirty="0">
                    <a:solidFill>
                      <a:srgbClr val="0433FF"/>
                    </a:solidFill>
                  </a:rPr>
                  <a:t>distance metric approximation</a:t>
                </a:r>
                <a:r>
                  <a:rPr sz="1800" dirty="0"/>
                  <a:t>:</a:t>
                </a:r>
              </a:p>
              <a:p>
                <a:pPr lvl="1"/>
                <a:r>
                  <a:rPr sz="1800" dirty="0"/>
                  <a:t>Place </a:t>
                </a:r>
                <a14:m>
                  <m:oMath xmlns:m="http://schemas.openxmlformats.org/officeDocument/2006/math">
                    <m:r>
                      <a:rPr sz="18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sz="1800" dirty="0"/>
                  <a:t> </a:t>
                </a:r>
                <a:r>
                  <a:rPr sz="1800" i="1" dirty="0"/>
                  <a:t>Steiner points</a:t>
                </a:r>
                <a:r>
                  <a:rPr sz="1800" dirty="0"/>
                  <a:t> </a:t>
                </a:r>
                <a:r>
                  <a:rPr sz="1800" i="1" dirty="0">
                    <a:solidFill>
                      <a:srgbClr val="0433FF"/>
                    </a:solidFill>
                  </a:rPr>
                  <a:t>uniformly</a:t>
                </a:r>
                <a:r>
                  <a:rPr sz="1800" dirty="0"/>
                  <a:t> on each </a:t>
                </a:r>
                <a:r>
                  <a:rPr sz="1800" i="1" dirty="0">
                    <a:solidFill>
                      <a:srgbClr val="0433FF"/>
                    </a:solidFill>
                  </a:rPr>
                  <a:t>angle-bisector of each face</a:t>
                </a:r>
                <a:r>
                  <a:rPr sz="1800" dirty="0"/>
                  <a:t>:</a:t>
                </a:r>
                <a:endParaRPr sz="1800" i="1" dirty="0">
                  <a:solidFill>
                    <a:srgbClr val="0433FF"/>
                  </a:solidFill>
                </a:endParaRPr>
              </a:p>
              <a:p>
                <a:pPr lvl="2">
                  <a:lnSpc>
                    <a:spcPts val="2883"/>
                  </a:lnSpc>
                  <a:defRPr i="1"/>
                </a:pPr>
                <a:r>
                  <a:rPr sz="1800" i="0" dirty="0"/>
                  <a:t>Used to approximate the path inside </a:t>
                </a:r>
                <a:r>
                  <a:rPr sz="1800" dirty="0">
                    <a:solidFill>
                      <a:srgbClr val="0433FF"/>
                    </a:solidFill>
                  </a:rPr>
                  <a:t>a single face.</a:t>
                </a:r>
              </a:p>
            </p:txBody>
          </p:sp>
        </mc:Choice>
        <mc:Fallback xmlns="">
          <p:sp>
            <p:nvSpPr>
              <p:cNvPr id="278" name="Build a base graph (denoted by  ) for distance metric approximation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t="-889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TextBox 5"/>
              <p:cNvSpPr txBox="1"/>
              <p:nvPr/>
            </p:nvSpPr>
            <p:spPr>
              <a:xfrm>
                <a:off x="2932816" y="5900781"/>
                <a:ext cx="3724320" cy="425373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32146" rIns="32146">
                <a:spAutoFit/>
              </a:bodyPr>
              <a:lstStyle/>
              <a:p>
                <a:pPr defTabSz="642915">
                  <a:defRPr sz="2800" b="0"/>
                </a:pPr>
                <a:r>
                  <a:rPr sz="1969"/>
                  <a:t>Example of base graph for </a:t>
                </a:r>
                <a14:m>
                  <m:oMath xmlns:m="http://schemas.openxmlformats.org/officeDocument/2006/math">
                    <m:r>
                      <a:rPr sz="2215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sz="1969"/>
                  <a:t>=3.</a:t>
                </a:r>
              </a:p>
            </p:txBody>
          </p:sp>
        </mc:Choice>
        <mc:Fallback xmlns="">
          <p:sp>
            <p:nvSpPr>
              <p:cNvPr id="280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816" y="5900781"/>
                <a:ext cx="3724320" cy="425373"/>
              </a:xfrm>
              <a:prstGeom prst="rect">
                <a:avLst/>
              </a:prstGeom>
              <a:blipFill>
                <a:blip r:embed="rId3"/>
                <a:stretch>
                  <a:fillRect l="-3273" t="-2857" r="-2128" b="-20000"/>
                </a:stretch>
              </a:blipFill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1" name="截屏2023-05-19 06.29.16.png" descr="截屏2023-05-19 06.29.1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0528" y="3425896"/>
            <a:ext cx="3562945" cy="2375298"/>
          </a:xfrm>
          <a:prstGeom prst="rect">
            <a:avLst/>
          </a:prstGeom>
          <a:ln w="3175">
            <a:miter lim="400000"/>
          </a:ln>
        </p:spPr>
      </p:pic>
      <p:sp>
        <p:nvSpPr>
          <p:cNvPr id="282" name="矩形"/>
          <p:cNvSpPr/>
          <p:nvPr/>
        </p:nvSpPr>
        <p:spPr>
          <a:xfrm>
            <a:off x="4199709" y="4140567"/>
            <a:ext cx="744583" cy="1248832"/>
          </a:xfrm>
          <a:prstGeom prst="rect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1800">
                <a:solidFill>
                  <a:srgbClr val="FFFFFF"/>
                </a:solidFill>
              </a:defRPr>
            </a:pPr>
            <a:endParaRPr sz="1266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EAR-Oracle Pre-processing Phas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642915">
              <a:defRPr sz="4400"/>
            </a:pPr>
            <a:r>
              <a:rPr i="1"/>
              <a:t>EAR-Oracle</a:t>
            </a:r>
            <a:r>
              <a:t> Pre-processing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Build a base graph (denoted by  ) for distance metric approximation:…"/>
              <p:cNvSpPr txBox="1"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r>
                  <a:rPr sz="2000" dirty="0"/>
                  <a:t>Build a </a:t>
                </a:r>
                <a:r>
                  <a:rPr sz="2000" i="1" dirty="0">
                    <a:solidFill>
                      <a:srgbClr val="0433FF"/>
                    </a:solidFill>
                  </a:rPr>
                  <a:t>base graph</a:t>
                </a:r>
                <a:r>
                  <a:rPr sz="2000" i="1" dirty="0"/>
                  <a:t> </a:t>
                </a:r>
                <a:r>
                  <a:rPr sz="2000" dirty="0"/>
                  <a:t>(denoted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sz="2000" dirty="0"/>
                  <a:t>) for </a:t>
                </a:r>
                <a:r>
                  <a:rPr sz="2000" i="1" dirty="0">
                    <a:solidFill>
                      <a:srgbClr val="0433FF"/>
                    </a:solidFill>
                  </a:rPr>
                  <a:t>distance metric approximation</a:t>
                </a:r>
                <a:r>
                  <a:rPr sz="2000" dirty="0"/>
                  <a:t>:</a:t>
                </a:r>
              </a:p>
              <a:p>
                <a:pPr lvl="1"/>
                <a:r>
                  <a:rPr sz="2000" dirty="0"/>
                  <a:t>Connect </a:t>
                </a:r>
                <a:r>
                  <a:rPr sz="2000" i="1" dirty="0"/>
                  <a:t>edges</a:t>
                </a:r>
                <a:r>
                  <a:rPr sz="2000" dirty="0"/>
                  <a:t> between </a:t>
                </a:r>
                <a:r>
                  <a:rPr sz="2000" i="1" dirty="0"/>
                  <a:t>Steiner points</a:t>
                </a:r>
                <a:r>
                  <a:rPr sz="2000" dirty="0"/>
                  <a:t> on </a:t>
                </a:r>
                <a:r>
                  <a:rPr sz="2000" i="1" dirty="0">
                    <a:solidFill>
                      <a:srgbClr val="0433FF"/>
                    </a:solidFill>
                  </a:rPr>
                  <a:t>adjacent faces</a:t>
                </a:r>
                <a:r>
                  <a:rPr sz="2000" dirty="0"/>
                  <a:t>; The </a:t>
                </a:r>
                <a:r>
                  <a:rPr sz="2000" i="1" dirty="0">
                    <a:solidFill>
                      <a:srgbClr val="0433FF"/>
                    </a:solidFill>
                  </a:rPr>
                  <a:t>weighted geodesic paths</a:t>
                </a:r>
                <a:r>
                  <a:rPr sz="2000" dirty="0">
                    <a:solidFill>
                      <a:srgbClr val="FF0000"/>
                    </a:solidFill>
                  </a:rPr>
                  <a:t> </a:t>
                </a:r>
                <a:r>
                  <a:rPr sz="2000" dirty="0"/>
                  <a:t>are calculated based on the </a:t>
                </a:r>
                <a:r>
                  <a:rPr sz="2000" i="1" dirty="0">
                    <a:solidFill>
                      <a:srgbClr val="0433FF"/>
                    </a:solidFill>
                  </a:rPr>
                  <a:t>Snell’s Law</a:t>
                </a:r>
                <a:r>
                  <a:rPr sz="2000" dirty="0"/>
                  <a:t>;</a:t>
                </a:r>
              </a:p>
            </p:txBody>
          </p:sp>
        </mc:Choice>
        <mc:Fallback xmlns="">
          <p:sp>
            <p:nvSpPr>
              <p:cNvPr id="286" name="Build a base graph (denoted by  ) for distance metric approximation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t="-889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8" name="TextBox 5"/>
              <p:cNvSpPr txBox="1"/>
              <p:nvPr/>
            </p:nvSpPr>
            <p:spPr>
              <a:xfrm>
                <a:off x="2932816" y="5935905"/>
                <a:ext cx="3724320" cy="425373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32146" rIns="32146">
                <a:spAutoFit/>
              </a:bodyPr>
              <a:lstStyle/>
              <a:p>
                <a:pPr defTabSz="642915">
                  <a:defRPr sz="2800" b="0"/>
                </a:pPr>
                <a:r>
                  <a:rPr sz="1969"/>
                  <a:t>Example of base graph for </a:t>
                </a:r>
                <a14:m>
                  <m:oMath xmlns:m="http://schemas.openxmlformats.org/officeDocument/2006/math">
                    <m:r>
                      <a:rPr sz="2215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sz="1969"/>
                  <a:t>=3.</a:t>
                </a:r>
              </a:p>
            </p:txBody>
          </p:sp>
        </mc:Choice>
        <mc:Fallback xmlns="">
          <p:sp>
            <p:nvSpPr>
              <p:cNvPr id="288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816" y="5935905"/>
                <a:ext cx="3724320" cy="425373"/>
              </a:xfrm>
              <a:prstGeom prst="rect">
                <a:avLst/>
              </a:prstGeom>
              <a:blipFill>
                <a:blip r:embed="rId3"/>
                <a:stretch>
                  <a:fillRect l="-3273" t="-4286" r="-2128" b="-20000"/>
                </a:stretch>
              </a:blipFill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3" name="成组"/>
          <p:cNvGrpSpPr/>
          <p:nvPr/>
        </p:nvGrpSpPr>
        <p:grpSpPr>
          <a:xfrm>
            <a:off x="2946797" y="3679677"/>
            <a:ext cx="3250406" cy="2312790"/>
            <a:chOff x="0" y="0"/>
            <a:chExt cx="4622800" cy="3289300"/>
          </a:xfrm>
        </p:grpSpPr>
        <p:pic>
          <p:nvPicPr>
            <p:cNvPr id="290" name="截屏2023-05-19 06.31.46.png" descr="截屏2023-05-19 06.31.4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4622800" cy="328930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291" name="线条"/>
            <p:cNvSpPr/>
            <p:nvPr/>
          </p:nvSpPr>
          <p:spPr>
            <a:xfrm flipV="1">
              <a:off x="1910903" y="1605631"/>
              <a:ext cx="507803" cy="479277"/>
            </a:xfrm>
            <a:prstGeom prst="line">
              <a:avLst/>
            </a:prstGeom>
            <a:noFill/>
            <a:ln w="635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</a:ln>
            <a:effectLst/>
          </p:spPr>
          <p:txBody>
            <a:bodyPr wrap="square" lIns="10716" tIns="10716" rIns="10716" bIns="10716" numCol="1" anchor="ctr">
              <a:noAutofit/>
            </a:bodyPr>
            <a:lstStyle/>
            <a:p>
              <a:endParaRPr/>
            </a:p>
          </p:txBody>
        </p:sp>
        <p:sp>
          <p:nvSpPr>
            <p:cNvPr id="292" name="线条"/>
            <p:cNvSpPr/>
            <p:nvPr/>
          </p:nvSpPr>
          <p:spPr>
            <a:xfrm flipV="1">
              <a:off x="2406203" y="1050353"/>
              <a:ext cx="286595" cy="577355"/>
            </a:xfrm>
            <a:prstGeom prst="line">
              <a:avLst/>
            </a:prstGeom>
            <a:noFill/>
            <a:ln w="635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</a:ln>
            <a:effectLst/>
          </p:spPr>
          <p:txBody>
            <a:bodyPr wrap="square" lIns="10716" tIns="10716" rIns="10716" bIns="10716" numCol="1" anchor="ctr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EAR-Oracle Query Phase"/>
          <p:cNvSpPr txBox="1">
            <a:spLocks noGrp="1"/>
          </p:cNvSpPr>
          <p:nvPr>
            <p:ph type="title"/>
          </p:nvPr>
        </p:nvSpPr>
        <p:spPr>
          <a:xfrm>
            <a:off x="1150938" y="214313"/>
            <a:ext cx="8101582" cy="1462087"/>
          </a:xfrm>
          <a:prstGeom prst="rect">
            <a:avLst/>
          </a:prstGeom>
        </p:spPr>
        <p:txBody>
          <a:bodyPr/>
          <a:lstStyle/>
          <a:p>
            <a:pPr defTabSz="642915">
              <a:defRPr sz="4400"/>
            </a:pPr>
            <a:r>
              <a:rPr lang="en-HK" i="1" dirty="0"/>
              <a:t>EAR-Oracle (Query Processing)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1" name="The inter-box query ( ):…"/>
              <p:cNvSpPr txBox="1"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r>
                  <a:rPr sz="1600" dirty="0"/>
                  <a:t>The </a:t>
                </a:r>
                <a:r>
                  <a:rPr sz="1600" i="1" dirty="0">
                    <a:solidFill>
                      <a:srgbClr val="0433FF"/>
                    </a:solidFill>
                  </a:rPr>
                  <a:t>inter-box</a:t>
                </a:r>
                <a:r>
                  <a:rPr sz="1600" dirty="0"/>
                  <a:t> query (</a:t>
                </a:r>
                <a14:m>
                  <m:oMath xmlns:m="http://schemas.openxmlformats.org/officeDocument/2006/math">
                    <m:r>
                      <a:rPr sz="1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sz="1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sz="1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1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sz="1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sz="1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sz="1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1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sz="1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sz="1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1600" dirty="0"/>
                  <a:t>):</a:t>
                </a:r>
              </a:p>
              <a:p>
                <a:pPr lvl="1"/>
                <a:r>
                  <a:rPr sz="1600" dirty="0"/>
                  <a:t>it is</a:t>
                </a:r>
                <a:r>
                  <a:rPr sz="1600" dirty="0">
                    <a:solidFill>
                      <a:srgbClr val="0433FF"/>
                    </a:solidFill>
                  </a:rPr>
                  <a:t> </a:t>
                </a:r>
                <a:r>
                  <a:rPr sz="1600" i="1" dirty="0">
                    <a:solidFill>
                      <a:srgbClr val="0433FF"/>
                    </a:solidFill>
                  </a:rPr>
                  <a:t>three-fold</a:t>
                </a:r>
                <a:r>
                  <a:rPr sz="1600" dirty="0"/>
                  <a:t>:</a:t>
                </a:r>
              </a:p>
              <a:p>
                <a:pPr lvl="2"/>
                <a:r>
                  <a:rPr sz="1600" dirty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1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1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sz="1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1600" dirty="0"/>
                  <a:t> to </a:t>
                </a:r>
                <a:r>
                  <a:rPr sz="1600" i="1" dirty="0">
                    <a:solidFill>
                      <a:srgbClr val="0433FF"/>
                    </a:solidFill>
                  </a:rPr>
                  <a:t>highway node</a:t>
                </a:r>
                <a:r>
                  <a:rPr sz="1600" dirty="0"/>
                  <a:t> (distance map);</a:t>
                </a:r>
              </a:p>
              <a:p>
                <a:pPr lvl="2"/>
                <a:r>
                  <a:rPr sz="1600" dirty="0"/>
                  <a:t>From </a:t>
                </a:r>
                <a:r>
                  <a:rPr sz="1600" i="1" dirty="0">
                    <a:solidFill>
                      <a:srgbClr val="0433FF"/>
                    </a:solidFill>
                  </a:rPr>
                  <a:t>highway node</a:t>
                </a:r>
                <a:r>
                  <a:rPr sz="1600" dirty="0"/>
                  <a:t> to </a:t>
                </a:r>
                <a:r>
                  <a:rPr sz="1600" i="1" dirty="0">
                    <a:solidFill>
                      <a:srgbClr val="0433FF"/>
                    </a:solidFill>
                  </a:rPr>
                  <a:t>highway node</a:t>
                </a:r>
                <a:r>
                  <a:rPr sz="1600" dirty="0"/>
                  <a:t> (highway network);</a:t>
                </a:r>
              </a:p>
              <a:p>
                <a:pPr lvl="2"/>
                <a:r>
                  <a:rPr sz="1600" dirty="0"/>
                  <a:t>From </a:t>
                </a:r>
                <a:r>
                  <a:rPr sz="1600" i="1" dirty="0">
                    <a:solidFill>
                      <a:srgbClr val="0433FF"/>
                    </a:solidFill>
                  </a:rPr>
                  <a:t>highway node</a:t>
                </a:r>
                <a:r>
                  <a:rPr sz="16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1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1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sz="1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1600" dirty="0"/>
                  <a:t> (distance map).</a:t>
                </a:r>
                <a:endParaRPr sz="1600" dirty="0">
                  <a:solidFill>
                    <a:srgbClr val="0433FF"/>
                  </a:solidFill>
                </a:endParaRPr>
              </a:p>
            </p:txBody>
          </p:sp>
        </mc:Choice>
        <mc:Fallback xmlns="">
          <p:sp>
            <p:nvSpPr>
              <p:cNvPr id="451" name="The inter-box query ( )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t="-444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26</a:t>
            </a:fld>
            <a:endParaRPr/>
          </a:p>
        </p:txBody>
      </p:sp>
      <p:pic>
        <p:nvPicPr>
          <p:cNvPr id="453" name="截屏2023-05-19 07.07.00.png" descr="截屏2023-05-19 07.07.0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99655" y="3864113"/>
            <a:ext cx="3944813" cy="2040197"/>
          </a:xfrm>
          <a:prstGeom prst="rect">
            <a:avLst/>
          </a:prstGeom>
          <a:ln w="3175">
            <a:miter lim="400000"/>
          </a:ln>
        </p:spPr>
      </p:pic>
      <p:pic>
        <p:nvPicPr>
          <p:cNvPr id="454" name="截屏2023-05-19 07.08.00.png" descr="截屏2023-05-19 07.08.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582" y="3608954"/>
            <a:ext cx="1285875" cy="205384"/>
          </a:xfrm>
          <a:prstGeom prst="rect">
            <a:avLst/>
          </a:prstGeom>
          <a:ln w="3175">
            <a:miter lim="400000"/>
          </a:ln>
        </p:spPr>
      </p:pic>
      <p:pic>
        <p:nvPicPr>
          <p:cNvPr id="455" name="截屏2023-05-19 07.08.13.png" descr="截屏2023-05-19 07.08.1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3035" y="3608954"/>
            <a:ext cx="1268016" cy="205384"/>
          </a:xfrm>
          <a:prstGeom prst="rect">
            <a:avLst/>
          </a:prstGeom>
          <a:ln w="3175">
            <a:miter lim="400000"/>
          </a:ln>
        </p:spPr>
      </p:pic>
      <p:pic>
        <p:nvPicPr>
          <p:cNvPr id="456" name="截屏2023-05-19 07.08.25.png" descr="截屏2023-05-19 07.08.2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4629" y="3608954"/>
            <a:ext cx="1143000" cy="205384"/>
          </a:xfrm>
          <a:prstGeom prst="rect">
            <a:avLst/>
          </a:prstGeom>
          <a:ln w="3175">
            <a:miter lim="400000"/>
          </a:ln>
        </p:spPr>
      </p:pic>
      <p:pic>
        <p:nvPicPr>
          <p:cNvPr id="457" name="截屏2023-05-19 07.08.41.png" descr="截屏2023-05-19 07.08.4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1207" y="3622349"/>
            <a:ext cx="1026914" cy="178594"/>
          </a:xfrm>
          <a:prstGeom prst="rect">
            <a:avLst/>
          </a:prstGeom>
          <a:ln w="3175">
            <a:miter lim="400000"/>
          </a:ln>
        </p:spPr>
      </p:pic>
      <p:pic>
        <p:nvPicPr>
          <p:cNvPr id="458" name="截屏2023-05-19 07.08.51.png" descr="截屏2023-05-19 07.08.5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1699" y="3600025"/>
            <a:ext cx="1178719" cy="223243"/>
          </a:xfrm>
          <a:prstGeom prst="rect">
            <a:avLst/>
          </a:prstGeom>
          <a:ln w="3175">
            <a:miter lim="400000"/>
          </a:ln>
        </p:spPr>
      </p:pic>
      <p:sp>
        <p:nvSpPr>
          <p:cNvPr id="459" name="矩形"/>
          <p:cNvSpPr/>
          <p:nvPr/>
        </p:nvSpPr>
        <p:spPr>
          <a:xfrm rot="18457896">
            <a:off x="2723127" y="4951107"/>
            <a:ext cx="1052028" cy="399573"/>
          </a:xfrm>
          <a:prstGeom prst="rect">
            <a:avLst/>
          </a:prstGeom>
          <a:ln w="508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1800"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460" name="矩形"/>
          <p:cNvSpPr/>
          <p:nvPr/>
        </p:nvSpPr>
        <p:spPr>
          <a:xfrm rot="21191444">
            <a:off x="3415544" y="4655419"/>
            <a:ext cx="2215164" cy="520480"/>
          </a:xfrm>
          <a:prstGeom prst="rect">
            <a:avLst/>
          </a:prstGeom>
          <a:ln w="50800">
            <a:solidFill>
              <a:schemeClr val="accent3">
                <a:hueOff val="362282"/>
                <a:satOff val="31803"/>
                <a:lumOff val="-18242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1800"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461" name="矩形"/>
          <p:cNvSpPr/>
          <p:nvPr/>
        </p:nvSpPr>
        <p:spPr>
          <a:xfrm rot="18457896">
            <a:off x="5241077" y="4360996"/>
            <a:ext cx="1099029" cy="399573"/>
          </a:xfrm>
          <a:prstGeom prst="rect">
            <a:avLst/>
          </a:prstGeom>
          <a:ln w="50800">
            <a:solidFill>
              <a:schemeClr val="accent6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1800"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465" name="Inter-box query example"/>
          <p:cNvSpPr txBox="1"/>
          <p:nvPr/>
        </p:nvSpPr>
        <p:spPr>
          <a:xfrm>
            <a:off x="2387182" y="6086485"/>
            <a:ext cx="4369636" cy="3029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0716" tIns="10716" rIns="10716" bIns="10716" anchor="ctr">
            <a:spAutoFit/>
          </a:bodyPr>
          <a:lstStyle>
            <a:lvl1pPr>
              <a:defRPr sz="2600" b="0"/>
            </a:lvl1pPr>
          </a:lstStyle>
          <a:p>
            <a:r>
              <a:rPr sz="1828"/>
              <a:t>Inter-box query example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39C62D5-977B-CF6D-F64C-93A07C915F8A}"/>
              </a:ext>
            </a:extLst>
          </p:cNvPr>
          <p:cNvSpPr/>
          <p:nvPr/>
        </p:nvSpPr>
        <p:spPr>
          <a:xfrm>
            <a:off x="2899801" y="4447532"/>
            <a:ext cx="362644" cy="34322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6870B4-344E-3F80-8EA5-45AED4E80A26}"/>
              </a:ext>
            </a:extLst>
          </p:cNvPr>
          <p:cNvSpPr/>
          <p:nvPr/>
        </p:nvSpPr>
        <p:spPr>
          <a:xfrm>
            <a:off x="4378754" y="4228582"/>
            <a:ext cx="362644" cy="343226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DE377A4-04A4-B35E-EFA0-4E2685E65ADA}"/>
              </a:ext>
            </a:extLst>
          </p:cNvPr>
          <p:cNvSpPr/>
          <p:nvPr/>
        </p:nvSpPr>
        <p:spPr>
          <a:xfrm>
            <a:off x="6051759" y="4703558"/>
            <a:ext cx="362644" cy="34322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dirty="0">
                <a:solidFill>
                  <a:schemeClr val="bg2"/>
                </a:solidFill>
              </a:rPr>
              <a:t>3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EAR-Oracle Query Phase"/>
          <p:cNvSpPr txBox="1">
            <a:spLocks noGrp="1"/>
          </p:cNvSpPr>
          <p:nvPr>
            <p:ph type="title"/>
          </p:nvPr>
        </p:nvSpPr>
        <p:spPr>
          <a:xfrm>
            <a:off x="1150938" y="214313"/>
            <a:ext cx="8101582" cy="1462087"/>
          </a:xfrm>
          <a:prstGeom prst="rect">
            <a:avLst/>
          </a:prstGeom>
        </p:spPr>
        <p:txBody>
          <a:bodyPr/>
          <a:lstStyle/>
          <a:p>
            <a:pPr defTabSz="642915">
              <a:defRPr sz="4400"/>
            </a:pPr>
            <a:r>
              <a:rPr lang="en-HK" sz="4000" i="1" dirty="0"/>
              <a:t>EAR-Oracle (Theoretical Analysis)</a:t>
            </a:r>
            <a:endParaRPr sz="4000" dirty="0"/>
          </a:p>
        </p:txBody>
      </p:sp>
      <p:sp>
        <p:nvSpPr>
          <p:cNvPr id="46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27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240082-B938-D048-B6D3-BE14278A5E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70"/>
          <a:stretch/>
        </p:blipFill>
        <p:spPr>
          <a:xfrm>
            <a:off x="1115616" y="2116481"/>
            <a:ext cx="7632848" cy="433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6145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Conclus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r>
              <a:t>Conclusion</a:t>
            </a:r>
          </a:p>
        </p:txBody>
      </p:sp>
      <p:sp>
        <p:nvSpPr>
          <p:cNvPr id="524" name="The geodesic distance problem is both fundamental and important for many high-level applications;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We propose </a:t>
            </a:r>
            <a:r>
              <a:rPr i="1" dirty="0"/>
              <a:t>EAR-Oracle</a:t>
            </a:r>
            <a:r>
              <a:rPr dirty="0"/>
              <a:t>:</a:t>
            </a:r>
          </a:p>
          <a:p>
            <a:pPr marL="544692" lvl="1" indent="-223234" defTabSz="642915">
              <a:defRPr sz="2800">
                <a:solidFill>
                  <a:srgbClr val="FF0000"/>
                </a:solidFill>
              </a:defRPr>
            </a:pPr>
            <a:r>
              <a:rPr lang="en-HK" i="1" dirty="0">
                <a:solidFill>
                  <a:schemeClr val="bg2"/>
                </a:solidFill>
              </a:rPr>
              <a:t>A </a:t>
            </a:r>
            <a:r>
              <a:rPr lang="en-HK" i="1" dirty="0">
                <a:solidFill>
                  <a:srgbClr val="0433FF"/>
                </a:solidFill>
              </a:rPr>
              <a:t>index-based algorithm </a:t>
            </a:r>
            <a:r>
              <a:rPr lang="en-HK" i="1" dirty="0">
                <a:solidFill>
                  <a:schemeClr val="bg2"/>
                </a:solidFill>
              </a:rPr>
              <a:t>for Arbitrary point-to-Arbitrary point geodesic distance queries;</a:t>
            </a:r>
            <a:endParaRPr dirty="0">
              <a:solidFill>
                <a:schemeClr val="bg2"/>
              </a:solidFill>
            </a:endParaRPr>
          </a:p>
          <a:p>
            <a:pPr marL="544692" lvl="1" indent="-223234" defTabSz="642915">
              <a:defRPr sz="2800">
                <a:solidFill>
                  <a:srgbClr val="FF0000"/>
                </a:solidFill>
              </a:defRPr>
            </a:pPr>
            <a:r>
              <a:rPr i="1" dirty="0">
                <a:solidFill>
                  <a:srgbClr val="0433FF"/>
                </a:solidFill>
              </a:rPr>
              <a:t>Outperforms</a:t>
            </a:r>
            <a:r>
              <a:rPr dirty="0">
                <a:solidFill>
                  <a:srgbClr val="000000"/>
                </a:solidFill>
              </a:rPr>
              <a:t> the state-of-the-art algorithms;</a:t>
            </a:r>
          </a:p>
          <a:p>
            <a:pPr marL="544692" lvl="1" indent="-223234" defTabSz="642915">
              <a:defRPr sz="2800">
                <a:solidFill>
                  <a:srgbClr val="FF0000"/>
                </a:solidFill>
              </a:defRPr>
            </a:pPr>
            <a:r>
              <a:rPr i="1" dirty="0">
                <a:solidFill>
                  <a:srgbClr val="0433FF"/>
                </a:solidFill>
              </a:rPr>
              <a:t>Can scale up</a:t>
            </a:r>
            <a:r>
              <a:rPr dirty="0"/>
              <a:t> </a:t>
            </a:r>
            <a:r>
              <a:rPr dirty="0">
                <a:solidFill>
                  <a:srgbClr val="000000"/>
                </a:solidFill>
              </a:rPr>
              <a:t>to terrain surfaces with millions of faces;</a:t>
            </a:r>
          </a:p>
          <a:p>
            <a:pPr marL="544692" lvl="1" indent="-223234" defTabSz="642915">
              <a:defRPr sz="2800">
                <a:solidFill>
                  <a:srgbClr val="FF0000"/>
                </a:solidFill>
              </a:defRPr>
            </a:pPr>
            <a:r>
              <a:rPr i="1" dirty="0">
                <a:solidFill>
                  <a:srgbClr val="0433FF"/>
                </a:solidFill>
              </a:rPr>
              <a:t>Quality guarantee </a:t>
            </a:r>
            <a:r>
              <a:rPr dirty="0">
                <a:solidFill>
                  <a:srgbClr val="000000"/>
                </a:solidFill>
              </a:rPr>
              <a:t>on result.</a:t>
            </a:r>
          </a:p>
        </p:txBody>
      </p:sp>
      <p:sp>
        <p:nvSpPr>
          <p:cNvPr id="52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28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Introduction</a:t>
            </a:r>
            <a:endParaRPr lang="zh-HK" altLang="en-US" dirty="0"/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979487"/>
          </a:xfrm>
        </p:spPr>
        <p:txBody>
          <a:bodyPr/>
          <a:lstStyle/>
          <a:p>
            <a:pPr lvl="1"/>
            <a:endParaRPr lang="en-US" altLang="zh-HK" dirty="0"/>
          </a:p>
          <a:p>
            <a:endParaRPr lang="zh-HK" altLang="en-US" dirty="0"/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051D6D-1E2B-4007-B65C-59A83EFB7D59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kumimoji="0" lang="en-US" altLang="zh-TW" sz="1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460268"/>
            <a:ext cx="4649493" cy="2783370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AutoShape 31"/>
              <p:cNvSpPr>
                <a:spLocks noChangeArrowheads="1"/>
              </p:cNvSpPr>
              <p:nvPr/>
            </p:nvSpPr>
            <p:spPr bwMode="auto">
              <a:xfrm>
                <a:off x="1907704" y="2017713"/>
                <a:ext cx="6876207" cy="1109290"/>
              </a:xfrm>
              <a:prstGeom prst="wedgeRoundRectCallout">
                <a:avLst>
                  <a:gd name="adj1" fmla="val -36776"/>
                  <a:gd name="adj2" fmla="val 73460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800" b="1" dirty="0">
                    <a:solidFill>
                      <a:schemeClr val="tx2"/>
                    </a:solidFill>
                  </a:rPr>
                  <a:t>There are 17 vertices (</a:t>
                </a:r>
                <a:r>
                  <a:rPr lang="en-US" altLang="zh-CN" sz="1800" b="1" dirty="0">
                    <a:solidFill>
                      <a:schemeClr val="tx2"/>
                    </a:solidFill>
                  </a:rPr>
                  <a:t>N</a:t>
                </a:r>
                <a:r>
                  <a:rPr lang="en-US" altLang="zh-TW" sz="1800" b="1" dirty="0">
                    <a:solidFill>
                      <a:schemeClr val="tx2"/>
                    </a:solidFill>
                  </a:rPr>
                  <a:t> = 17) and 2 arbitrary points. 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HK" sz="1800" b="1" dirty="0">
                    <a:solidFill>
                      <a:schemeClr val="tx2"/>
                    </a:solidFill>
                  </a:rPr>
                  <a:t>The </a:t>
                </a:r>
                <a:r>
                  <a:rPr lang="en-US" altLang="zh-HK" sz="1800" b="1" dirty="0">
                    <a:solidFill>
                      <a:srgbClr val="FF0000"/>
                    </a:solidFill>
                  </a:rPr>
                  <a:t>geodesic </a:t>
                </a:r>
                <a:r>
                  <a:rPr lang="en-US" altLang="zh-HK" sz="1800" b="1" dirty="0" err="1">
                    <a:solidFill>
                      <a:srgbClr val="FF0000"/>
                    </a:solidFill>
                  </a:rPr>
                  <a:t>distanc</a:t>
                </a:r>
                <a:r>
                  <a:rPr lang="en-US" altLang="zh-HK" sz="1800" b="1" dirty="0">
                    <a:solidFill>
                      <a:srgbClr val="FF0000"/>
                    </a:solidFill>
                  </a:rPr>
                  <a:t>e </a:t>
                </a:r>
                <a:r>
                  <a:rPr lang="en-US" altLang="zh-HK" sz="1800" b="1" dirty="0">
                    <a:solidFill>
                      <a:schemeClr val="tx2"/>
                    </a:solidFill>
                  </a:rPr>
                  <a:t>between two arbitrary points s and t, denote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altLang="zh-HK" sz="1800" b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zh-HK" sz="1800" b="1" dirty="0">
                    <a:solidFill>
                      <a:schemeClr val="tx2"/>
                    </a:solidFill>
                  </a:rPr>
                  <a:t>(s, t),  is equal to the length of GP.</a:t>
                </a:r>
                <a:endParaRPr lang="en-US" altLang="zh-TW" sz="1800" b="1" dirty="0">
                  <a:solidFill>
                    <a:schemeClr val="tx2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zh-TW" sz="1800" baseline="-25000" dirty="0"/>
              </a:p>
            </p:txBody>
          </p:sp>
        </mc:Choice>
        <mc:Fallback xmlns="">
          <p:sp>
            <p:nvSpPr>
              <p:cNvPr id="9" name="AutoShap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04" y="2017713"/>
                <a:ext cx="6876207" cy="1109290"/>
              </a:xfrm>
              <a:prstGeom prst="wedgeRoundRectCallout">
                <a:avLst>
                  <a:gd name="adj1" fmla="val -36776"/>
                  <a:gd name="adj2" fmla="val 73460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6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eodesic distances are essential to many high-level applications:…"/>
          <p:cNvSpPr txBox="1">
            <a:spLocks noGrp="1"/>
          </p:cNvSpPr>
          <p:nvPr>
            <p:ph type="body" idx="1"/>
          </p:nvPr>
        </p:nvSpPr>
        <p:spPr>
          <a:xfrm>
            <a:off x="395536" y="1988840"/>
            <a:ext cx="6419699" cy="4114800"/>
          </a:xfrm>
          <a:prstGeom prst="rect">
            <a:avLst/>
          </a:prstGeom>
        </p:spPr>
        <p:txBody>
          <a:bodyPr/>
          <a:lstStyle/>
          <a:p>
            <a:r>
              <a:rPr sz="2000" dirty="0"/>
              <a:t>Geodesic distances are </a:t>
            </a:r>
            <a:r>
              <a:rPr lang="en-HK" sz="2000" i="1" dirty="0">
                <a:solidFill>
                  <a:srgbClr val="0433FF"/>
                </a:solidFill>
              </a:rPr>
              <a:t>very important</a:t>
            </a:r>
            <a:r>
              <a:rPr sz="2000" dirty="0"/>
              <a:t> to many </a:t>
            </a:r>
            <a:r>
              <a:rPr sz="2000" i="1" dirty="0">
                <a:solidFill>
                  <a:srgbClr val="0433FF"/>
                </a:solidFill>
              </a:rPr>
              <a:t>high-level applications</a:t>
            </a:r>
            <a:r>
              <a:rPr sz="2000" dirty="0">
                <a:solidFill>
                  <a:srgbClr val="0433FF"/>
                </a:solidFill>
              </a:rPr>
              <a:t>:</a:t>
            </a:r>
          </a:p>
          <a:p>
            <a:pPr lvl="1"/>
            <a:r>
              <a:rPr sz="2000" dirty="0"/>
              <a:t>Geographical Information System (GIS):</a:t>
            </a:r>
          </a:p>
          <a:p>
            <a:pPr lvl="2"/>
            <a:r>
              <a:rPr sz="2000" dirty="0"/>
              <a:t>compute the travel cost between two places;</a:t>
            </a:r>
          </a:p>
          <a:p>
            <a:pPr lvl="2"/>
            <a:r>
              <a:rPr sz="2000" dirty="0"/>
              <a:t>study travel patterns of animals based on residential sites.</a:t>
            </a:r>
          </a:p>
          <a:p>
            <a:pPr lvl="1"/>
            <a:r>
              <a:rPr sz="2000" dirty="0"/>
              <a:t>Spatial data mining:</a:t>
            </a:r>
          </a:p>
          <a:p>
            <a:pPr lvl="2"/>
            <a:r>
              <a:rPr sz="2000" dirty="0"/>
              <a:t>check spatial co-location patterns;</a:t>
            </a:r>
          </a:p>
          <a:p>
            <a:pPr lvl="2"/>
            <a:r>
              <a:rPr sz="2000" dirty="0"/>
              <a:t>Clustering objects on terrain </a:t>
            </a:r>
            <a:r>
              <a:rPr sz="2000" dirty="0" err="1"/>
              <a:t>su</a:t>
            </a:r>
            <a:r>
              <a:rPr lang="en-HK" sz="2000" dirty="0"/>
              <a:t>r</a:t>
            </a:r>
            <a:r>
              <a:rPr sz="2000" dirty="0"/>
              <a:t>faces.</a:t>
            </a:r>
          </a:p>
          <a:p>
            <a:pPr lvl="1">
              <a:defRPr i="1">
                <a:solidFill>
                  <a:srgbClr val="0433FF"/>
                </a:solidFill>
              </a:defRPr>
            </a:pPr>
            <a:r>
              <a:rPr sz="2000" dirty="0">
                <a:solidFill>
                  <a:schemeClr val="bg2"/>
                </a:solidFill>
              </a:rPr>
              <a:t>Scientific 3D modeling:</a:t>
            </a:r>
          </a:p>
          <a:p>
            <a:pPr lvl="2"/>
            <a:r>
              <a:rPr sz="2000" dirty="0" err="1"/>
              <a:t>analy</a:t>
            </a:r>
            <a:r>
              <a:rPr lang="en-HK" sz="2000" dirty="0"/>
              <a:t>z</a:t>
            </a:r>
            <a:r>
              <a:rPr sz="2000" dirty="0"/>
              <a:t>e</a:t>
            </a:r>
            <a:r>
              <a:rPr sz="2000" i="1"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 </a:t>
            </a:r>
            <a:r>
              <a:rPr sz="2000" i="1" dirty="0">
                <a:solidFill>
                  <a:srgbClr val="0433FF"/>
                </a:solidFill>
              </a:rPr>
              <a:t>key features</a:t>
            </a:r>
            <a:r>
              <a:rPr sz="2000" dirty="0"/>
              <a:t> based on distances between reference points.</a:t>
            </a:r>
          </a:p>
          <a:p>
            <a:pPr lvl="1"/>
            <a:r>
              <a:rPr sz="2000" dirty="0"/>
              <a:t>etc.</a:t>
            </a:r>
          </a:p>
        </p:txBody>
      </p:sp>
      <p:pic>
        <p:nvPicPr>
          <p:cNvPr id="182" name="截屏2023-05-17 19.55.17.png" descr="截屏2023-05-17 19.55.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4581128"/>
            <a:ext cx="1539774" cy="1576175"/>
          </a:xfrm>
          <a:prstGeom prst="rect">
            <a:avLst/>
          </a:prstGeom>
          <a:ln w="3175">
            <a:miter lim="400000"/>
          </a:ln>
        </p:spPr>
      </p:pic>
      <p:sp>
        <p:nvSpPr>
          <p:cNvPr id="183" name="Motiv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3541">
              <a:defRPr sz="5184"/>
            </a:lvl1pPr>
          </a:lstStyle>
          <a:p>
            <a:r>
              <a:rPr lang="en-HK" sz="4400" dirty="0"/>
              <a:t>Introduction</a:t>
            </a:r>
            <a:endParaRPr sz="4400" dirty="0"/>
          </a:p>
        </p:txBody>
      </p:sp>
      <p:sp>
        <p:nvSpPr>
          <p:cNvPr id="18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885768" y="6500812"/>
            <a:ext cx="120879" cy="19632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pic>
        <p:nvPicPr>
          <p:cNvPr id="2" name="38b1571e-2183-476e-a59c-f8383c3e519d-0193919517e9.small.jpeg" descr="38b1571e-2183-476e-a59c-f8383c3e519d-0193919517e9.small.jpeg">
            <a:extLst>
              <a:ext uri="{FF2B5EF4-FFF2-40B4-BE49-F238E27FC236}">
                <a16:creationId xmlns:a16="http://schemas.microsoft.com/office/drawing/2014/main" id="{564E4FB0-BD43-13FA-D542-FD4ED83C5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341" y="2420888"/>
            <a:ext cx="2260695" cy="134565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63541"/>
            <a:r>
              <a:rPr lang="en-US" altLang="zh-HK" dirty="0"/>
              <a:t>Introduction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</p:spPr>
            <p:txBody>
              <a:bodyPr/>
              <a:lstStyle/>
              <a:p>
                <a:r>
                  <a:rPr lang="en-US" altLang="zh-HK" dirty="0"/>
                  <a:t>Deficiency of Existing Works</a:t>
                </a:r>
              </a:p>
              <a:p>
                <a:pPr lvl="1"/>
                <a:r>
                  <a:rPr lang="en-US" altLang="zh-HK" dirty="0"/>
                  <a:t>Computing Distance On-the-fly</a:t>
                </a:r>
              </a:p>
              <a:p>
                <a:pPr lvl="2"/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exact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algorithms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their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running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time:</a:t>
                </a:r>
              </a:p>
              <a:p>
                <a:pPr lvl="3"/>
                <a:r>
                  <a:rPr lang="en-US" altLang="zh-CN" dirty="0"/>
                  <a:t>[SIAM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Journal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Computing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1987]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N</m:t>
                        </m:r>
                      </m:e>
                      <m:sup>
                        <m:r>
                          <a:rPr lang="en-US" altLang="zh-CN" b="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ea typeface="Times" charset="0"/>
                            <a:cs typeface="Times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>
                            <a:latin typeface="Cambria Math" charset="0"/>
                            <a:ea typeface="Times" charset="0"/>
                            <a:cs typeface="Times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altLang="zh-CN" b="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N</m:t>
                        </m:r>
                      </m:e>
                    </m:func>
                  </m:oMath>
                </a14:m>
                <a:r>
                  <a:rPr lang="en-US" altLang="zh-CN" dirty="0"/>
                  <a:t>)</a:t>
                </a:r>
              </a:p>
              <a:p>
                <a:pPr lvl="3"/>
                <a:r>
                  <a:rPr lang="en-US" altLang="zh-CN" dirty="0"/>
                  <a:t>[</a:t>
                </a:r>
                <a:r>
                  <a:rPr lang="en-US" altLang="zh-CN" dirty="0" err="1"/>
                  <a:t>SoCG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1990]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1">
                            <a:latin typeface="Cambria Math" charset="0"/>
                          </a:rPr>
                          <m:t>N</m:t>
                        </m:r>
                      </m:e>
                      <m:sup>
                        <m:r>
                          <a:rPr lang="en-US" altLang="zh-CN" b="0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)</a:t>
                </a:r>
                <a:r>
                  <a:rPr lang="zh-CN" altLang="en-US" dirty="0"/>
                  <a:t> </a:t>
                </a:r>
                <a:endParaRPr lang="en-US" altLang="zh-CN" dirty="0"/>
              </a:p>
              <a:p>
                <a:pPr lvl="3"/>
                <a:r>
                  <a:rPr lang="en-US" altLang="zh-CN" dirty="0"/>
                  <a:t>[STOC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1999]</a:t>
                </a:r>
                <a:r>
                  <a:rPr lang="zh-CN" altLang="en-US" dirty="0"/>
                  <a:t> </a:t>
                </a:r>
                <a:r>
                  <a:rPr lang="en-US" altLang="zh-HK" dirty="0">
                    <a:latin typeface="Times" charset="0"/>
                    <a:ea typeface="Times" charset="0"/>
                    <a:cs typeface="Times" charset="0"/>
                  </a:rPr>
                  <a:t>O(N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>
                            <a:latin typeface="Cambria Math" panose="02040503050406030204" pitchFamily="18" charset="0"/>
                            <a:ea typeface="Times" charset="0"/>
                            <a:cs typeface="Times" charset="0"/>
                          </a:rPr>
                        </m:ctrlPr>
                      </m:sSupPr>
                      <m:e>
                        <m:r>
                          <a:rPr lang="en-US" altLang="zh-HK">
                            <a:latin typeface="Cambria Math" charset="0"/>
                            <a:ea typeface="Times" charset="0"/>
                            <a:cs typeface="Times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altLang="zh-HK" i="1">
                                <a:latin typeface="Cambria Math" panose="02040503050406030204" pitchFamily="18" charset="0"/>
                                <a:ea typeface="Times" charset="0"/>
                                <a:cs typeface="Times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HK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altLang="zh-HK" i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N</m:t>
                            </m:r>
                          </m:e>
                        </m:func>
                        <m:r>
                          <a:rPr lang="en-US" altLang="zh-HK">
                            <a:latin typeface="Cambria Math" charset="0"/>
                            <a:ea typeface="Times" charset="0"/>
                            <a:cs typeface="Times" charset="0"/>
                          </a:rPr>
                          <m:t>)</m:t>
                        </m:r>
                      </m:e>
                      <m:sup>
                        <m:r>
                          <a:rPr lang="en-US" altLang="zh-HK">
                            <a:latin typeface="Cambria Math" charset="0"/>
                            <a:ea typeface="Times" charset="0"/>
                            <a:cs typeface="Times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HK" dirty="0"/>
                  <a:t>).</a:t>
                </a:r>
              </a:p>
              <a:p>
                <a:pPr lvl="2"/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approximate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algorithms:</a:t>
                </a:r>
              </a:p>
              <a:p>
                <a:pPr lvl="3"/>
                <a:r>
                  <a:rPr lang="en-US" altLang="zh-CN" dirty="0"/>
                  <a:t>[</a:t>
                </a:r>
                <a:r>
                  <a:rPr lang="en-US" altLang="zh-CN" dirty="0" err="1"/>
                  <a:t>Algorithmica</a:t>
                </a:r>
                <a:r>
                  <a:rPr lang="en-US" altLang="zh-CN" dirty="0"/>
                  <a:t>’ 2001] Fixed Scheme (FS). </a:t>
                </a:r>
              </a:p>
              <a:p>
                <a:pPr lvl="3"/>
                <a:r>
                  <a:rPr lang="en-US" altLang="zh-CN" dirty="0"/>
                  <a:t>[J. ACM’ 2005] Unfixed Scheme (US). </a:t>
                </a:r>
              </a:p>
              <a:p>
                <a:pPr lvl="3"/>
                <a:r>
                  <a:rPr lang="en-US" altLang="zh-CN" dirty="0"/>
                  <a:t>[VLDB’ 2015] K-Algorithm (K-Algo). </a:t>
                </a:r>
                <a:endParaRPr lang="en-US" altLang="zh-HK" dirty="0"/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800" b="1" dirty="0">
                    <a:solidFill>
                      <a:schemeClr val="tx2"/>
                    </a:solidFill>
                  </a:rPr>
                  <a:t>		</a:t>
                </a:r>
                <a:endParaRPr lang="en-US" altLang="zh-HK" dirty="0"/>
              </a:p>
            </p:txBody>
          </p:sp>
        </mc:Choice>
        <mc:Fallback xmlns="">
          <p:sp>
            <p:nvSpPr>
              <p:cNvPr id="7171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7772400" cy="979487"/>
              </a:xfrm>
              <a:blipFill>
                <a:blip r:embed="rId2"/>
                <a:stretch>
                  <a:fillRect l="-549" t="-8075" b="-335404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7A04ED-4A15-4229-A0D2-7B21412F9C72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kumimoji="0" lang="en-US" altLang="zh-TW" sz="1400"/>
          </a:p>
        </p:txBody>
      </p:sp>
      <p:sp>
        <p:nvSpPr>
          <p:cNvPr id="6" name="AutoShape 31"/>
          <p:cNvSpPr>
            <a:spLocks noChangeArrowheads="1"/>
          </p:cNvSpPr>
          <p:nvPr/>
        </p:nvSpPr>
        <p:spPr bwMode="auto">
          <a:xfrm>
            <a:off x="179512" y="5481696"/>
            <a:ext cx="2304256" cy="1043647"/>
          </a:xfrm>
          <a:prstGeom prst="wedgeRoundRectCallout">
            <a:avLst>
              <a:gd name="adj1" fmla="val 55504"/>
              <a:gd name="adj2" fmla="val -29222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79646" lvl="1" indent="0">
              <a:buNone/>
            </a:pPr>
            <a:r>
              <a:rPr lang="en-US" altLang="zh-HK" sz="1800" b="1" dirty="0">
                <a:solidFill>
                  <a:schemeClr val="tx2"/>
                </a:solidFill>
              </a:rPr>
              <a:t>Both </a:t>
            </a:r>
            <a:r>
              <a:rPr lang="en-US" altLang="zh-HK" sz="1800" b="1">
                <a:solidFill>
                  <a:schemeClr val="tx2"/>
                </a:solidFill>
              </a:rPr>
              <a:t>of them have an O(N log N) running time.</a:t>
            </a:r>
            <a:endParaRPr lang="en-US" sz="1800" b="1" dirty="0">
              <a:solidFill>
                <a:schemeClr val="tx2"/>
              </a:solidFill>
            </a:endParaRPr>
          </a:p>
          <a:p>
            <a:pPr marL="79646" lvl="1" indent="0"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  <a:p>
            <a:pPr marL="79646" lvl="1" indent="0"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800" b="1" dirty="0">
                <a:solidFill>
                  <a:schemeClr val="tx2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 baseline="-25000" dirty="0"/>
          </a:p>
        </p:txBody>
      </p:sp>
      <p:sp>
        <p:nvSpPr>
          <p:cNvPr id="7" name="AutoShape 31"/>
          <p:cNvSpPr>
            <a:spLocks noChangeArrowheads="1"/>
          </p:cNvSpPr>
          <p:nvPr/>
        </p:nvSpPr>
        <p:spPr bwMode="auto">
          <a:xfrm>
            <a:off x="32191" y="3501008"/>
            <a:ext cx="2451577" cy="1008112"/>
          </a:xfrm>
          <a:prstGeom prst="wedgeRoundRectCallout">
            <a:avLst>
              <a:gd name="adj1" fmla="val 54139"/>
              <a:gd name="adj2" fmla="val -1041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79646" lvl="1" indent="0">
              <a:buNone/>
            </a:pPr>
            <a:r>
              <a:rPr lang="en-US" altLang="zh-HK" sz="1800" b="1" dirty="0">
                <a:solidFill>
                  <a:schemeClr val="tx2"/>
                </a:solidFill>
              </a:rPr>
              <a:t>N is the number of vertices on the terrain surface.</a:t>
            </a:r>
            <a:endParaRPr lang="en-US" sz="1800" b="1" dirty="0">
              <a:solidFill>
                <a:schemeClr val="tx2"/>
              </a:solidFill>
            </a:endParaRPr>
          </a:p>
          <a:p>
            <a:pPr marL="79646" lvl="1" indent="0"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  <a:p>
            <a:pPr marL="79646" lvl="1" indent="0"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800" b="1" dirty="0">
                <a:solidFill>
                  <a:schemeClr val="tx2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 baseline="-25000" dirty="0"/>
          </a:p>
        </p:txBody>
      </p:sp>
    </p:spTree>
    <p:extLst>
      <p:ext uri="{BB962C8B-B14F-4D97-AF65-F5344CB8AC3E}">
        <p14:creationId xmlns:p14="http://schemas.microsoft.com/office/powerpoint/2010/main" val="1981670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Introduction</a:t>
            </a:r>
            <a:endParaRPr lang="zh-HK" altLang="en-US" dirty="0"/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979487"/>
          </a:xfrm>
        </p:spPr>
        <p:txBody>
          <a:bodyPr/>
          <a:lstStyle/>
          <a:p>
            <a:r>
              <a:rPr lang="en-US" altLang="zh-HK" dirty="0"/>
              <a:t>Deficiency of Existing Works</a:t>
            </a:r>
          </a:p>
          <a:p>
            <a:pPr lvl="1"/>
            <a:r>
              <a:rPr lang="fr-FR" altLang="zh-HK" dirty="0"/>
              <a:t>Index-</a:t>
            </a:r>
            <a:r>
              <a:rPr lang="fr-FR" altLang="zh-HK" dirty="0" err="1"/>
              <a:t>Based</a:t>
            </a:r>
            <a:r>
              <a:rPr lang="fr-FR" altLang="zh-HK" dirty="0"/>
              <a:t> </a:t>
            </a:r>
            <a:r>
              <a:rPr lang="fr-FR" altLang="zh-HK" dirty="0" err="1"/>
              <a:t>Algorithms</a:t>
            </a:r>
            <a:endParaRPr lang="fr-FR" altLang="zh-HK" dirty="0"/>
          </a:p>
          <a:p>
            <a:pPr lvl="2"/>
            <a:r>
              <a:rPr lang="fr-FR" altLang="zh-HK" dirty="0"/>
              <a:t>[ESA’ 2011] Steiner-Point Oracle (SP-Oracle). </a:t>
            </a:r>
          </a:p>
          <a:p>
            <a:pPr lvl="2"/>
            <a:r>
              <a:rPr lang="fr-FR" altLang="zh-HK" dirty="0"/>
              <a:t>[SIGMOD’ 2017] </a:t>
            </a:r>
            <a:r>
              <a:rPr lang="fr-FR" altLang="zh-HK" dirty="0" err="1"/>
              <a:t>Space</a:t>
            </a:r>
            <a:r>
              <a:rPr lang="fr-FR" altLang="zh-HK" dirty="0"/>
              <a:t>-Efficient Oracle (SE-Oracle). </a:t>
            </a:r>
          </a:p>
          <a:p>
            <a:pPr lvl="1"/>
            <a:r>
              <a:rPr lang="en-US" altLang="zh-CN" dirty="0"/>
              <a:t>Algorithms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Queries.</a:t>
            </a:r>
          </a:p>
          <a:p>
            <a:pPr lvl="2"/>
            <a:r>
              <a:rPr lang="en-US" altLang="zh-CN" dirty="0" err="1"/>
              <a:t>kNN</a:t>
            </a:r>
            <a:r>
              <a:rPr lang="zh-CN" altLang="en-US" dirty="0"/>
              <a:t> </a:t>
            </a:r>
            <a:r>
              <a:rPr lang="en-US" altLang="zh-CN" dirty="0"/>
              <a:t>[VLDBJ08,</a:t>
            </a:r>
            <a:r>
              <a:rPr lang="zh-CN" altLang="en-US" dirty="0"/>
              <a:t> </a:t>
            </a:r>
            <a:r>
              <a:rPr lang="en-US" altLang="zh-CN" dirty="0"/>
              <a:t>VLDB08],</a:t>
            </a:r>
            <a:r>
              <a:rPr lang="zh-CN" altLang="en-US" dirty="0"/>
              <a:t> </a:t>
            </a:r>
            <a:r>
              <a:rPr lang="en-US" altLang="zh-CN" dirty="0"/>
              <a:t>Reverse</a:t>
            </a:r>
            <a:r>
              <a:rPr lang="zh-CN" altLang="en-US" dirty="0"/>
              <a:t> </a:t>
            </a:r>
            <a:r>
              <a:rPr lang="en-US" altLang="zh-CN" dirty="0" err="1"/>
              <a:t>kNN</a:t>
            </a:r>
            <a:r>
              <a:rPr lang="zh-CN" altLang="en-US" dirty="0"/>
              <a:t> </a:t>
            </a:r>
            <a:r>
              <a:rPr lang="en-US" altLang="zh-CN" dirty="0"/>
              <a:t>[CIKM12], etc.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7A04ED-4A15-4229-A0D2-7B21412F9C72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kumimoji="0" lang="en-US" altLang="zh-TW" sz="1400"/>
          </a:p>
        </p:txBody>
      </p:sp>
      <p:sp>
        <p:nvSpPr>
          <p:cNvPr id="5" name="AutoShape 31"/>
          <p:cNvSpPr>
            <a:spLocks noChangeArrowheads="1"/>
          </p:cNvSpPr>
          <p:nvPr/>
        </p:nvSpPr>
        <p:spPr bwMode="auto">
          <a:xfrm>
            <a:off x="4283968" y="764704"/>
            <a:ext cx="4832435" cy="1327479"/>
          </a:xfrm>
          <a:prstGeom prst="wedgeRoundRectCallout">
            <a:avLst>
              <a:gd name="adj1" fmla="val 11933"/>
              <a:gd name="adj2" fmla="val 93270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79646" lvl="1" indent="0">
              <a:buNone/>
            </a:pPr>
            <a:r>
              <a:rPr lang="en-US" altLang="zh-HK" sz="1800" b="1" dirty="0">
                <a:solidFill>
                  <a:schemeClr val="tx2"/>
                </a:solidFill>
              </a:rPr>
              <a:t>More than </a:t>
            </a:r>
            <a:r>
              <a:rPr lang="en-US" altLang="zh-HK" sz="1800" b="1" dirty="0">
                <a:solidFill>
                  <a:srgbClr val="FF0000"/>
                </a:solidFill>
              </a:rPr>
              <a:t>3 hours </a:t>
            </a:r>
            <a:r>
              <a:rPr lang="en-US" altLang="zh-HK" sz="1800" b="1" dirty="0">
                <a:solidFill>
                  <a:schemeClr val="tx2"/>
                </a:solidFill>
              </a:rPr>
              <a:t>pre-processing time and </a:t>
            </a:r>
            <a:r>
              <a:rPr lang="en-US" altLang="zh-HK" sz="1800" b="1" dirty="0">
                <a:solidFill>
                  <a:srgbClr val="FF0000"/>
                </a:solidFill>
              </a:rPr>
              <a:t>256 GB memory</a:t>
            </a:r>
            <a:r>
              <a:rPr lang="en-US" altLang="zh-HK" sz="1800" b="1" dirty="0">
                <a:solidFill>
                  <a:schemeClr val="tx2"/>
                </a:solidFill>
              </a:rPr>
              <a:t> for a terrain with </a:t>
            </a:r>
            <a:r>
              <a:rPr lang="en-US" altLang="zh-HK" sz="1800" b="1" dirty="0">
                <a:solidFill>
                  <a:srgbClr val="FF0000"/>
                </a:solidFill>
              </a:rPr>
              <a:t>10,243 vertices </a:t>
            </a:r>
            <a:r>
              <a:rPr lang="en-US" altLang="zh-HK" sz="1800" b="1" dirty="0">
                <a:solidFill>
                  <a:schemeClr val="tx2"/>
                </a:solidFill>
              </a:rPr>
              <a:t>due to a large amount of auxiliary points introduced. </a:t>
            </a:r>
            <a:endParaRPr lang="en-US" sz="1800" b="1" dirty="0">
              <a:solidFill>
                <a:schemeClr val="tx2"/>
              </a:solidFill>
            </a:endParaRPr>
          </a:p>
          <a:p>
            <a:pPr marL="79646" lvl="1" indent="0"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  <a:p>
            <a:pPr marL="79646" lvl="1" indent="0"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800" b="1" dirty="0">
                <a:solidFill>
                  <a:schemeClr val="tx2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 baseline="-25000" dirty="0"/>
          </a:p>
        </p:txBody>
      </p:sp>
    </p:spTree>
    <p:extLst>
      <p:ext uri="{BB962C8B-B14F-4D97-AF65-F5344CB8AC3E}">
        <p14:creationId xmlns:p14="http://schemas.microsoft.com/office/powerpoint/2010/main" val="1153360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Our Contribu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3541">
              <a:defRPr sz="5184"/>
            </a:lvl1pPr>
          </a:lstStyle>
          <a:p>
            <a:r>
              <a:rPr sz="4400" dirty="0"/>
              <a:t>Our Contribution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5" name="Propose an index-based algorithm for A2A distance queries:…"/>
              <p:cNvSpPr txBox="1"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r>
                  <a:rPr sz="2800" dirty="0"/>
                  <a:t>Propose an index-based algorithm for </a:t>
                </a:r>
                <a:r>
                  <a:rPr lang="en-HK" sz="2800" i="1" dirty="0">
                    <a:solidFill>
                      <a:srgbClr val="0433FF"/>
                    </a:solidFill>
                  </a:rPr>
                  <a:t>geodesic</a:t>
                </a:r>
                <a:r>
                  <a:rPr sz="2800" i="1" dirty="0">
                    <a:solidFill>
                      <a:srgbClr val="0433FF"/>
                    </a:solidFill>
                  </a:rPr>
                  <a:t> distance queries</a:t>
                </a:r>
                <a:r>
                  <a:rPr lang="en-HK" sz="2800" i="1" dirty="0">
                    <a:solidFill>
                      <a:srgbClr val="0433FF"/>
                    </a:solidFill>
                  </a:rPr>
                  <a:t>:</a:t>
                </a:r>
                <a:endParaRPr sz="2800" dirty="0"/>
              </a:p>
              <a:p>
                <a:pPr lvl="1"/>
                <a:r>
                  <a:rPr sz="2200" dirty="0"/>
                  <a:t>Called </a:t>
                </a:r>
                <a:r>
                  <a:rPr sz="2200" i="1" dirty="0">
                    <a:solidFill>
                      <a:srgbClr val="0433FF"/>
                    </a:solidFill>
                  </a:rPr>
                  <a:t>E</a:t>
                </a:r>
                <a:r>
                  <a:rPr sz="2200" i="1" dirty="0"/>
                  <a:t>fficient </a:t>
                </a:r>
                <a:r>
                  <a:rPr sz="2200" i="1" dirty="0">
                    <a:solidFill>
                      <a:srgbClr val="0433FF"/>
                    </a:solidFill>
                  </a:rPr>
                  <a:t>Ar</a:t>
                </a:r>
                <a:r>
                  <a:rPr sz="2200" i="1" dirty="0"/>
                  <a:t>bitrary Point-to-Arbitrary Point </a:t>
                </a:r>
                <a:r>
                  <a:rPr lang="en-HK" sz="2200" i="1" dirty="0"/>
                  <a:t>Distance </a:t>
                </a:r>
                <a:r>
                  <a:rPr sz="2200" i="1" dirty="0"/>
                  <a:t>Oracle</a:t>
                </a:r>
                <a:r>
                  <a:rPr sz="2200" dirty="0"/>
                  <a:t> (</a:t>
                </a:r>
                <a:r>
                  <a:rPr sz="2200" i="1" dirty="0">
                    <a:solidFill>
                      <a:srgbClr val="0433FF"/>
                    </a:solidFill>
                  </a:rPr>
                  <a:t>EAR-Oracle</a:t>
                </a:r>
                <a:r>
                  <a:rPr sz="2200" dirty="0"/>
                  <a:t>).</a:t>
                </a:r>
                <a:endParaRPr lang="en-HK" sz="2200" dirty="0"/>
              </a:p>
              <a:p>
                <a:pPr lvl="1"/>
                <a:r>
                  <a:rPr lang="en-HK" sz="2200" dirty="0"/>
                  <a:t>Provides </a:t>
                </a:r>
                <a14:m>
                  <m:oMath xmlns:m="http://schemas.openxmlformats.org/officeDocument/2006/math">
                    <m:r>
                      <a:rPr lang="en-HK" sz="2200" i="1">
                        <a:solidFill>
                          <a:srgbClr val="0433FF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HK" sz="2200" i="1" dirty="0">
                    <a:solidFill>
                      <a:srgbClr val="0433FF"/>
                    </a:solidFill>
                  </a:rPr>
                  <a:t>-approximate distance</a:t>
                </a:r>
                <a:r>
                  <a:rPr lang="en-HK" sz="2200" dirty="0"/>
                  <a:t>. </a:t>
                </a:r>
                <a:endParaRPr sz="2200" dirty="0"/>
              </a:p>
              <a:p>
                <a:pPr lvl="1"/>
                <a:r>
                  <a:rPr sz="2200" dirty="0"/>
                  <a:t>Outperforms the state-of-the-art </a:t>
                </a:r>
                <a:r>
                  <a:rPr sz="2200" i="1" dirty="0">
                    <a:solidFill>
                      <a:srgbClr val="0433FF"/>
                    </a:solidFill>
                  </a:rPr>
                  <a:t>index-based</a:t>
                </a:r>
                <a:r>
                  <a:rPr sz="2200" dirty="0">
                    <a:solidFill>
                      <a:schemeClr val="accent5">
                        <a:hueOff val="-82419"/>
                        <a:satOff val="-9513"/>
                        <a:lumOff val="-16343"/>
                      </a:schemeClr>
                    </a:solidFill>
                  </a:rPr>
                  <a:t> </a:t>
                </a:r>
                <a:r>
                  <a:rPr sz="2200" dirty="0"/>
                  <a:t>algorithm by</a:t>
                </a:r>
                <a:r>
                  <a:rPr sz="2200" dirty="0">
                    <a:solidFill>
                      <a:srgbClr val="0433FF"/>
                    </a:solidFill>
                  </a:rPr>
                  <a:t> </a:t>
                </a:r>
                <a:r>
                  <a:rPr sz="2200" i="1" dirty="0">
                    <a:solidFill>
                      <a:srgbClr val="0433FF"/>
                    </a:solidFill>
                  </a:rPr>
                  <a:t>2 orders</a:t>
                </a:r>
                <a:r>
                  <a:rPr sz="2200" i="1" dirty="0">
                    <a:solidFill>
                      <a:schemeClr val="accent5">
                        <a:hueOff val="-82419"/>
                        <a:satOff val="-9513"/>
                        <a:lumOff val="-16343"/>
                      </a:schemeClr>
                    </a:solidFill>
                  </a:rPr>
                  <a:t> </a:t>
                </a:r>
                <a:r>
                  <a:rPr sz="2200" dirty="0"/>
                  <a:t>of magnitude in terms of </a:t>
                </a:r>
                <a:r>
                  <a:rPr sz="2200" i="1" dirty="0">
                    <a:solidFill>
                      <a:srgbClr val="0433FF"/>
                    </a:solidFill>
                  </a:rPr>
                  <a:t>building time</a:t>
                </a:r>
                <a:r>
                  <a:rPr sz="2200" i="1" dirty="0">
                    <a:solidFill>
                      <a:schemeClr val="accent5">
                        <a:hueOff val="-82419"/>
                        <a:satOff val="-9513"/>
                        <a:lumOff val="-16343"/>
                      </a:schemeClr>
                    </a:solidFill>
                  </a:rPr>
                  <a:t> </a:t>
                </a:r>
                <a:r>
                  <a:rPr sz="2200" dirty="0"/>
                  <a:t>and </a:t>
                </a:r>
                <a:r>
                  <a:rPr sz="2200" i="1" dirty="0">
                    <a:solidFill>
                      <a:srgbClr val="0433FF"/>
                    </a:solidFill>
                  </a:rPr>
                  <a:t>space consumption</a:t>
                </a:r>
                <a:r>
                  <a:rPr lang="en-HK" sz="2200" i="1" dirty="0">
                    <a:solidFill>
                      <a:srgbClr val="0433FF"/>
                    </a:solidFill>
                  </a:rPr>
                  <a:t> </a:t>
                </a:r>
                <a:r>
                  <a:rPr lang="en-HK" sz="2200" i="1" dirty="0"/>
                  <a:t>with </a:t>
                </a:r>
                <a:r>
                  <a:rPr lang="en-HK" sz="2200" i="1" u="sng" dirty="0"/>
                  <a:t>the same accuracy guarantee </a:t>
                </a:r>
                <a:r>
                  <a:rPr lang="en-US" altLang="zh-CN" sz="2200" i="1" u="sng" dirty="0"/>
                  <a:t>and comparable query time</a:t>
                </a:r>
                <a:r>
                  <a:rPr sz="2200" dirty="0"/>
                  <a:t>;</a:t>
                </a:r>
              </a:p>
              <a:p>
                <a:pPr lvl="1"/>
                <a:r>
                  <a:rPr sz="2200" dirty="0"/>
                  <a:t>Outperforms the fastest </a:t>
                </a:r>
                <a:r>
                  <a:rPr sz="2200" i="1" dirty="0">
                    <a:solidFill>
                      <a:srgbClr val="0433FF"/>
                    </a:solidFill>
                  </a:rPr>
                  <a:t>on-the-fly</a:t>
                </a:r>
                <a:r>
                  <a:rPr sz="2200" dirty="0"/>
                  <a:t> algorithm by </a:t>
                </a:r>
                <a:r>
                  <a:rPr sz="2200" i="1" dirty="0">
                    <a:solidFill>
                      <a:srgbClr val="0433FF"/>
                    </a:solidFill>
                  </a:rPr>
                  <a:t>1 order</a:t>
                </a:r>
                <a:r>
                  <a:rPr sz="2200" dirty="0"/>
                  <a:t> of magnitude in terms of </a:t>
                </a:r>
                <a:r>
                  <a:rPr sz="2200" i="1" dirty="0">
                    <a:solidFill>
                      <a:srgbClr val="0433FF"/>
                    </a:solidFill>
                  </a:rPr>
                  <a:t>query time.</a:t>
                </a:r>
              </a:p>
            </p:txBody>
          </p:sp>
        </mc:Choice>
        <mc:Fallback>
          <p:sp>
            <p:nvSpPr>
              <p:cNvPr id="245" name="Propose an index-based algorithm for A2A distance queries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314" t="-1630" r="-1961" b="-5926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EAR-Oracle Pre-processing Phase"/>
          <p:cNvSpPr txBox="1">
            <a:spLocks noGrp="1"/>
          </p:cNvSpPr>
          <p:nvPr>
            <p:ph type="title"/>
          </p:nvPr>
        </p:nvSpPr>
        <p:spPr>
          <a:xfrm>
            <a:off x="1350963" y="133017"/>
            <a:ext cx="7793037" cy="1462087"/>
          </a:xfrm>
          <a:prstGeom prst="rect">
            <a:avLst/>
          </a:prstGeom>
        </p:spPr>
        <p:txBody>
          <a:bodyPr/>
          <a:lstStyle/>
          <a:p>
            <a:pPr defTabSz="563541">
              <a:defRPr sz="4400"/>
            </a:pPr>
            <a:r>
              <a:rPr dirty="0"/>
              <a:t>EAR-Oracle</a:t>
            </a:r>
            <a:r>
              <a:rPr lang="en-HK" dirty="0"/>
              <a:t> (</a:t>
            </a:r>
            <a:r>
              <a:rPr lang="en-HK" dirty="0" err="1"/>
              <a:t>Preprecessing</a:t>
            </a:r>
            <a:r>
              <a:rPr lang="en-HK" dirty="0"/>
              <a:t>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Partition the terrain surface into several boxes in 2D ( -  plane):…"/>
              <p:cNvSpPr txBox="1"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r>
                  <a:rPr sz="1800" i="1" dirty="0">
                    <a:solidFill>
                      <a:srgbClr val="0433FF"/>
                    </a:solidFill>
                  </a:rPr>
                  <a:t>Partition</a:t>
                </a:r>
                <a:r>
                  <a:rPr sz="1800" dirty="0"/>
                  <a:t> the terrain surface into several </a:t>
                </a:r>
                <a:r>
                  <a:rPr sz="1800" i="1" dirty="0">
                    <a:solidFill>
                      <a:srgbClr val="0433FF"/>
                    </a:solidFill>
                  </a:rPr>
                  <a:t>boxes in 2D</a:t>
                </a:r>
                <a:r>
                  <a:rPr sz="1800" dirty="0"/>
                  <a:t> (</a:t>
                </a:r>
                <a14:m>
                  <m:oMath xmlns:m="http://schemas.openxmlformats.org/officeDocument/2006/math"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1800" dirty="0"/>
                  <a:t>-</a:t>
                </a:r>
                <a14:m>
                  <m:oMath xmlns:m="http://schemas.openxmlformats.org/officeDocument/2006/math"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1800" dirty="0"/>
                  <a:t> plane):</a:t>
                </a:r>
              </a:p>
              <a:p>
                <a:pPr lvl="1"/>
                <a:r>
                  <a:rPr lang="en-US" sz="1800" dirty="0"/>
                  <a:t>When the query source s and the query destination t are </a:t>
                </a:r>
                <a:r>
                  <a:rPr lang="en-US" sz="1800" i="1" dirty="0">
                    <a:solidFill>
                      <a:srgbClr val="0433FF"/>
                    </a:solidFill>
                  </a:rPr>
                  <a:t>close</a:t>
                </a:r>
                <a:r>
                  <a:rPr lang="en-US" sz="1800" i="1" dirty="0">
                    <a:solidFill>
                      <a:schemeClr val="accent5">
                        <a:hueOff val="-82419"/>
                        <a:satOff val="-9513"/>
                        <a:lumOff val="-16343"/>
                      </a:schemeClr>
                    </a:solidFill>
                  </a:rPr>
                  <a:t> </a:t>
                </a:r>
                <a:r>
                  <a:rPr lang="en-US" sz="1800" dirty="0"/>
                  <a:t>(in the same box), they have </a:t>
                </a:r>
                <a:r>
                  <a:rPr lang="en-US" sz="1800" i="1" dirty="0">
                    <a:solidFill>
                      <a:srgbClr val="0433FF"/>
                    </a:solidFill>
                  </a:rPr>
                  <a:t>spatial coherence</a:t>
                </a:r>
                <a:r>
                  <a:rPr lang="en-US" sz="1800" dirty="0"/>
                  <a:t>;</a:t>
                </a:r>
                <a:endParaRPr lang="en-HK" sz="1800" dirty="0"/>
              </a:p>
              <a:p>
                <a:pPr lvl="1"/>
                <a:r>
                  <a:rPr sz="1800" dirty="0"/>
                  <a:t>When the query source</a:t>
                </a:r>
                <a:r>
                  <a:rPr lang="en-HK" sz="1800" dirty="0"/>
                  <a:t> s</a:t>
                </a:r>
                <a:r>
                  <a:rPr sz="1800" dirty="0"/>
                  <a:t> and the query destination</a:t>
                </a:r>
                <a:r>
                  <a:rPr lang="en-HK" sz="1800" dirty="0"/>
                  <a:t> t</a:t>
                </a:r>
                <a:r>
                  <a:rPr sz="1800" dirty="0"/>
                  <a:t> are </a:t>
                </a:r>
                <a:r>
                  <a:rPr sz="1800" i="1" dirty="0">
                    <a:solidFill>
                      <a:srgbClr val="0433FF"/>
                    </a:solidFill>
                  </a:rPr>
                  <a:t>distant</a:t>
                </a:r>
                <a:r>
                  <a:rPr sz="1800" dirty="0"/>
                  <a:t> (in different boxes), their </a:t>
                </a:r>
                <a:r>
                  <a:rPr sz="1800" i="1" dirty="0">
                    <a:solidFill>
                      <a:srgbClr val="0433FF"/>
                    </a:solidFill>
                  </a:rPr>
                  <a:t>geodesic path</a:t>
                </a:r>
                <a:r>
                  <a:rPr sz="1800" dirty="0"/>
                  <a:t> will </a:t>
                </a:r>
                <a:r>
                  <a:rPr sz="1800" i="1" dirty="0">
                    <a:solidFill>
                      <a:srgbClr val="0433FF"/>
                    </a:solidFill>
                  </a:rPr>
                  <a:t>go through</a:t>
                </a:r>
                <a:r>
                  <a:rPr sz="1800" dirty="0"/>
                  <a:t> certain </a:t>
                </a:r>
                <a:r>
                  <a:rPr sz="1800" i="1" dirty="0">
                    <a:solidFill>
                      <a:srgbClr val="0433FF"/>
                    </a:solidFill>
                  </a:rPr>
                  <a:t>boundaries of some boxes</a:t>
                </a:r>
                <a:r>
                  <a:rPr sz="1800" dirty="0"/>
                  <a:t>.</a:t>
                </a:r>
                <a:endParaRPr lang="en-HK" sz="1800" dirty="0"/>
              </a:p>
              <a:p>
                <a:pPr lvl="1"/>
                <a:endParaRPr sz="1800" dirty="0"/>
              </a:p>
            </p:txBody>
          </p:sp>
        </mc:Choice>
        <mc:Fallback xmlns="">
          <p:sp>
            <p:nvSpPr>
              <p:cNvPr id="318" name="Partition the terrain surface into several boxes in 2D ( -  plane)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t="-889" r="-1255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320" name="线条"/>
          <p:cNvSpPr/>
          <p:nvPr/>
        </p:nvSpPr>
        <p:spPr>
          <a:xfrm flipH="1" flipV="1">
            <a:off x="1718615" y="4764372"/>
            <a:ext cx="10707" cy="10706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10716" tIns="10716" rIns="10716" bIns="10716" anchor="ctr"/>
          <a:lstStyle/>
          <a:p>
            <a:endParaRPr/>
          </a:p>
        </p:txBody>
      </p:sp>
      <p:pic>
        <p:nvPicPr>
          <p:cNvPr id="321" name="截屏2023-05-10 02.45.01.png" descr="截屏2023-05-10 02.45.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024" y="4051060"/>
            <a:ext cx="6896033" cy="2443788"/>
          </a:xfrm>
          <a:prstGeom prst="rect">
            <a:avLst/>
          </a:prstGeom>
          <a:ln w="3175">
            <a:miter lim="400000"/>
          </a:ln>
        </p:spPr>
      </p:pic>
      <p:sp>
        <p:nvSpPr>
          <p:cNvPr id="322" name="线条"/>
          <p:cNvSpPr/>
          <p:nvPr/>
        </p:nvSpPr>
        <p:spPr>
          <a:xfrm flipH="1" flipV="1">
            <a:off x="1718657" y="5291224"/>
            <a:ext cx="10706" cy="10706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10716" tIns="10716" rIns="10716" bIns="10716" anchor="ctr"/>
          <a:lstStyle/>
          <a:p>
            <a:endParaRPr/>
          </a:p>
        </p:txBody>
      </p:sp>
      <p:sp>
        <p:nvSpPr>
          <p:cNvPr id="324" name="线条"/>
          <p:cNvSpPr/>
          <p:nvPr/>
        </p:nvSpPr>
        <p:spPr>
          <a:xfrm flipV="1">
            <a:off x="4480755" y="4337700"/>
            <a:ext cx="15593" cy="2077583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10716" tIns="10716" rIns="10716" bIns="10716" anchor="ctr"/>
          <a:lstStyle/>
          <a:p>
            <a:endParaRPr/>
          </a:p>
        </p:txBody>
      </p:sp>
      <p:sp>
        <p:nvSpPr>
          <p:cNvPr id="325" name="线条"/>
          <p:cNvSpPr/>
          <p:nvPr/>
        </p:nvSpPr>
        <p:spPr>
          <a:xfrm flipH="1">
            <a:off x="1708610" y="5265062"/>
            <a:ext cx="5584648" cy="25569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10716" tIns="10716" rIns="10716" bIns="10716" anchor="ctr"/>
          <a:lstStyle/>
          <a:p>
            <a:endParaRPr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62D0764-8620-2412-D77E-905F3D6F9031}"/>
              </a:ext>
            </a:extLst>
          </p:cNvPr>
          <p:cNvSpPr/>
          <p:nvPr/>
        </p:nvSpPr>
        <p:spPr>
          <a:xfrm>
            <a:off x="93717" y="2806940"/>
            <a:ext cx="1568377" cy="1453410"/>
          </a:xfrm>
          <a:prstGeom prst="wedgeRoundRectCallout">
            <a:avLst>
              <a:gd name="adj1" fmla="val 55211"/>
              <a:gd name="adj2" fmla="val -5934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On-the-fly algorithms have good performance.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EAR-Oracle Pre-processing Phase"/>
          <p:cNvSpPr txBox="1">
            <a:spLocks noGrp="1"/>
          </p:cNvSpPr>
          <p:nvPr>
            <p:ph type="title"/>
          </p:nvPr>
        </p:nvSpPr>
        <p:spPr>
          <a:xfrm>
            <a:off x="1350963" y="133017"/>
            <a:ext cx="7793037" cy="1462087"/>
          </a:xfrm>
          <a:prstGeom prst="rect">
            <a:avLst/>
          </a:prstGeom>
        </p:spPr>
        <p:txBody>
          <a:bodyPr/>
          <a:lstStyle/>
          <a:p>
            <a:pPr defTabSz="563541">
              <a:defRPr sz="4400"/>
            </a:pPr>
            <a:r>
              <a:rPr dirty="0"/>
              <a:t>EAR-Oracle</a:t>
            </a:r>
            <a:r>
              <a:rPr lang="en-HK" dirty="0"/>
              <a:t> (</a:t>
            </a:r>
            <a:r>
              <a:rPr lang="en-HK" dirty="0" err="1"/>
              <a:t>Preprecessing</a:t>
            </a:r>
            <a:r>
              <a:rPr lang="en-HK" dirty="0"/>
              <a:t>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Partition the terrain surface into several boxes in 2D ( -  plane):…"/>
              <p:cNvSpPr txBox="1"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r>
                  <a:rPr sz="1800" i="1" dirty="0">
                    <a:solidFill>
                      <a:srgbClr val="0433FF"/>
                    </a:solidFill>
                  </a:rPr>
                  <a:t>Partition</a:t>
                </a:r>
                <a:r>
                  <a:rPr sz="1800" dirty="0"/>
                  <a:t> the terrain surface into several </a:t>
                </a:r>
                <a:r>
                  <a:rPr sz="1800" i="1" dirty="0">
                    <a:solidFill>
                      <a:srgbClr val="0433FF"/>
                    </a:solidFill>
                  </a:rPr>
                  <a:t>boxes in 2D</a:t>
                </a:r>
                <a:r>
                  <a:rPr sz="1800" dirty="0"/>
                  <a:t> (</a:t>
                </a:r>
                <a14:m>
                  <m:oMath xmlns:m="http://schemas.openxmlformats.org/officeDocument/2006/math"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1800" dirty="0"/>
                  <a:t>-</a:t>
                </a:r>
                <a14:m>
                  <m:oMath xmlns:m="http://schemas.openxmlformats.org/officeDocument/2006/math"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1800" dirty="0"/>
                  <a:t> plane):</a:t>
                </a:r>
              </a:p>
              <a:p>
                <a:pPr lvl="1"/>
                <a:r>
                  <a:rPr lang="en-US" sz="2000" dirty="0"/>
                  <a:t>These terrain vertices near the boundaries are called </a:t>
                </a:r>
                <a:r>
                  <a:rPr lang="en-US" sz="2000" i="1" dirty="0">
                    <a:solidFill>
                      <a:srgbClr val="0433FF"/>
                    </a:solidFill>
                  </a:rPr>
                  <a:t>highway nodes</a:t>
                </a:r>
                <a:r>
                  <a:rPr lang="en-US" sz="2000" dirty="0"/>
                  <a:t>;</a:t>
                </a:r>
              </a:p>
              <a:p>
                <a:pPr lvl="1"/>
                <a:endParaRPr sz="1800" dirty="0"/>
              </a:p>
            </p:txBody>
          </p:sp>
        </mc:Choice>
        <mc:Fallback xmlns="">
          <p:sp>
            <p:nvSpPr>
              <p:cNvPr id="318" name="Partition the terrain surface into several boxes in 2D ( -  plane)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t="-889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320" name="线条"/>
          <p:cNvSpPr/>
          <p:nvPr/>
        </p:nvSpPr>
        <p:spPr>
          <a:xfrm flipH="1" flipV="1">
            <a:off x="1718615" y="4764372"/>
            <a:ext cx="10707" cy="10706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10716" tIns="10716" rIns="10716" bIns="10716" anchor="ctr"/>
          <a:lstStyle/>
          <a:p>
            <a:endParaRPr/>
          </a:p>
        </p:txBody>
      </p:sp>
      <p:pic>
        <p:nvPicPr>
          <p:cNvPr id="321" name="截屏2023-05-10 02.45.01.png" descr="截屏2023-05-10 02.45.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024" y="4051060"/>
            <a:ext cx="6896033" cy="2443788"/>
          </a:xfrm>
          <a:prstGeom prst="rect">
            <a:avLst/>
          </a:prstGeom>
          <a:ln w="3175">
            <a:miter lim="400000"/>
          </a:ln>
        </p:spPr>
      </p:pic>
      <p:sp>
        <p:nvSpPr>
          <p:cNvPr id="322" name="线条"/>
          <p:cNvSpPr/>
          <p:nvPr/>
        </p:nvSpPr>
        <p:spPr>
          <a:xfrm flipH="1" flipV="1">
            <a:off x="1718657" y="5291224"/>
            <a:ext cx="10706" cy="10706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10716" tIns="10716" rIns="10716" bIns="10716" anchor="ctr"/>
          <a:lstStyle/>
          <a:p>
            <a:endParaRPr/>
          </a:p>
        </p:txBody>
      </p:sp>
      <p:sp>
        <p:nvSpPr>
          <p:cNvPr id="324" name="线条"/>
          <p:cNvSpPr/>
          <p:nvPr/>
        </p:nvSpPr>
        <p:spPr>
          <a:xfrm flipV="1">
            <a:off x="4480755" y="4337700"/>
            <a:ext cx="15593" cy="2077583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10716" tIns="10716" rIns="10716" bIns="10716" anchor="ctr"/>
          <a:lstStyle/>
          <a:p>
            <a:endParaRPr/>
          </a:p>
        </p:txBody>
      </p:sp>
      <p:sp>
        <p:nvSpPr>
          <p:cNvPr id="325" name="线条"/>
          <p:cNvSpPr/>
          <p:nvPr/>
        </p:nvSpPr>
        <p:spPr>
          <a:xfrm flipH="1">
            <a:off x="1708610" y="5265062"/>
            <a:ext cx="5584648" cy="25569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10716" tIns="10716" rIns="10716" bIns="10716" anchor="ctr"/>
          <a:lstStyle/>
          <a:p>
            <a:endParaRPr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FAB404D-C58E-D27C-AC52-A676344A06ED}"/>
              </a:ext>
            </a:extLst>
          </p:cNvPr>
          <p:cNvSpPr/>
          <p:nvPr/>
        </p:nvSpPr>
        <p:spPr>
          <a:xfrm>
            <a:off x="3275856" y="3173736"/>
            <a:ext cx="4827633" cy="612648"/>
          </a:xfrm>
          <a:prstGeom prst="wedgeRoundRectCallout">
            <a:avLst>
              <a:gd name="adj1" fmla="val 29411"/>
              <a:gd name="adj2" fmla="val -11350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subset of terrain vertices (The amount of highway nodes is small).</a:t>
            </a:r>
          </a:p>
        </p:txBody>
      </p:sp>
    </p:spTree>
    <p:extLst>
      <p:ext uri="{BB962C8B-B14F-4D97-AF65-F5344CB8AC3E}">
        <p14:creationId xmlns:p14="http://schemas.microsoft.com/office/powerpoint/2010/main" val="158563854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ends 3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23720</TotalTime>
  <Words>1394</Words>
  <Application>Microsoft Office PowerPoint</Application>
  <PresentationFormat>On-screen Show (4:3)</PresentationFormat>
  <Paragraphs>211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Cambria Math</vt:lpstr>
      <vt:lpstr>Tahoma</vt:lpstr>
      <vt:lpstr>Times</vt:lpstr>
      <vt:lpstr>Wingdings</vt:lpstr>
      <vt:lpstr>Blends</vt:lpstr>
      <vt:lpstr>EAR-Oracle: On Efficient Indexing for Distance Queries between Arbitrary Points on Terrain Surface</vt:lpstr>
      <vt:lpstr>Introduction</vt:lpstr>
      <vt:lpstr>Introduction</vt:lpstr>
      <vt:lpstr>Introduction</vt:lpstr>
      <vt:lpstr>Introduction</vt:lpstr>
      <vt:lpstr>Introduction</vt:lpstr>
      <vt:lpstr>Our Contribution</vt:lpstr>
      <vt:lpstr>EAR-Oracle (Preprecessing)</vt:lpstr>
      <vt:lpstr>EAR-Oracle (Preprecessing)</vt:lpstr>
      <vt:lpstr>EAR-Oracle (Preprecessing)</vt:lpstr>
      <vt:lpstr>EAR-Oracle (Query Processing)</vt:lpstr>
      <vt:lpstr>EAR-Oracle (Query Processing)</vt:lpstr>
      <vt:lpstr>EAR-Oracle (Query Processing)</vt:lpstr>
      <vt:lpstr>Experimental Result</vt:lpstr>
      <vt:lpstr>Experimental Result</vt:lpstr>
      <vt:lpstr>Q&amp;A</vt:lpstr>
      <vt:lpstr>Introduction</vt:lpstr>
      <vt:lpstr>Introduction</vt:lpstr>
      <vt:lpstr>Introduction</vt:lpstr>
      <vt:lpstr>Introduction</vt:lpstr>
      <vt:lpstr>Introduction</vt:lpstr>
      <vt:lpstr>EAR-Oracle (Preprecessing)</vt:lpstr>
      <vt:lpstr>EAR-Oracle Pre-processing Phase</vt:lpstr>
      <vt:lpstr>EAR-Oracle Pre-processing Phase</vt:lpstr>
      <vt:lpstr>EAR-Oracle Pre-processing Phase</vt:lpstr>
      <vt:lpstr>EAR-Oracle (Query Processing)</vt:lpstr>
      <vt:lpstr>EAR-Oracle (Theoretical Analysis)</vt:lpstr>
      <vt:lpstr>Conclusion</vt:lpstr>
    </vt:vector>
  </TitlesOfParts>
  <Company>Wong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Raymond</dc:creator>
  <cp:lastModifiedBy>WEI Junqiu</cp:lastModifiedBy>
  <cp:revision>936</cp:revision>
  <cp:lastPrinted>2014-06-23T17:08:09Z</cp:lastPrinted>
  <dcterms:created xsi:type="dcterms:W3CDTF">2009-08-02T03:34:31Z</dcterms:created>
  <dcterms:modified xsi:type="dcterms:W3CDTF">2024-06-05T02:40:58Z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